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49"/>
  </p:notesMasterIdLst>
  <p:handoutMasterIdLst>
    <p:handoutMasterId r:id="rId50"/>
  </p:handoutMasterIdLst>
  <p:sldIdLst>
    <p:sldId id="327" r:id="rId5"/>
    <p:sldId id="324" r:id="rId6"/>
    <p:sldId id="310" r:id="rId7"/>
    <p:sldId id="311" r:id="rId8"/>
    <p:sldId id="314" r:id="rId9"/>
    <p:sldId id="359" r:id="rId10"/>
    <p:sldId id="361" r:id="rId11"/>
    <p:sldId id="360" r:id="rId12"/>
    <p:sldId id="328" r:id="rId13"/>
    <p:sldId id="329" r:id="rId14"/>
    <p:sldId id="315" r:id="rId15"/>
    <p:sldId id="341" r:id="rId16"/>
    <p:sldId id="330" r:id="rId17"/>
    <p:sldId id="331" r:id="rId18"/>
    <p:sldId id="353" r:id="rId19"/>
    <p:sldId id="333" r:id="rId20"/>
    <p:sldId id="349" r:id="rId21"/>
    <p:sldId id="350" r:id="rId22"/>
    <p:sldId id="351" r:id="rId23"/>
    <p:sldId id="365" r:id="rId24"/>
    <p:sldId id="354" r:id="rId25"/>
    <p:sldId id="332" r:id="rId26"/>
    <p:sldId id="338" r:id="rId27"/>
    <p:sldId id="339" r:id="rId28"/>
    <p:sldId id="334" r:id="rId29"/>
    <p:sldId id="362" r:id="rId30"/>
    <p:sldId id="363" r:id="rId31"/>
    <p:sldId id="335" r:id="rId32"/>
    <p:sldId id="336" r:id="rId33"/>
    <p:sldId id="337" r:id="rId34"/>
    <p:sldId id="355" r:id="rId35"/>
    <p:sldId id="342" r:id="rId36"/>
    <p:sldId id="343" r:id="rId37"/>
    <p:sldId id="344" r:id="rId38"/>
    <p:sldId id="345" r:id="rId39"/>
    <p:sldId id="346" r:id="rId40"/>
    <p:sldId id="347" r:id="rId41"/>
    <p:sldId id="348" r:id="rId42"/>
    <p:sldId id="356" r:id="rId43"/>
    <p:sldId id="357" r:id="rId44"/>
    <p:sldId id="364" r:id="rId45"/>
    <p:sldId id="358" r:id="rId46"/>
    <p:sldId id="366" r:id="rId47"/>
    <p:sldId id="322"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1B8"/>
    <a:srgbClr val="5ABAF3"/>
    <a:srgbClr val="316EA9"/>
    <a:srgbClr val="296AA6"/>
    <a:srgbClr val="0C1330"/>
    <a:srgbClr val="328EE1"/>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73776-AB6D-4991-9A04-1BBE1749B0FF}" v="43" dt="2024-05-09T09:15:37.58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2"/>
    <p:restoredTop sz="93137"/>
  </p:normalViewPr>
  <p:slideViewPr>
    <p:cSldViewPr snapToGrid="0">
      <p:cViewPr varScale="1">
        <p:scale>
          <a:sx n="131" d="100"/>
          <a:sy n="131" d="100"/>
        </p:scale>
        <p:origin x="822" y="108"/>
      </p:cViewPr>
      <p:guideLst/>
    </p:cSldViewPr>
  </p:slid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6B273776-AB6D-4991-9A04-1BBE1749B0FF}"/>
    <pc:docChg chg="undo custSel addSld modSld modMainMaster">
      <pc:chgData name="Veniero Facchetti" userId="f2c6c99af91c4974" providerId="LiveId" clId="{6B273776-AB6D-4991-9A04-1BBE1749B0FF}" dt="2024-05-09T09:15:38.147" v="181" actId="478"/>
      <pc:docMkLst>
        <pc:docMk/>
      </pc:docMkLst>
      <pc:sldChg chg="delSp modSp mod">
        <pc:chgData name="Veniero Facchetti" userId="f2c6c99af91c4974" providerId="LiveId" clId="{6B273776-AB6D-4991-9A04-1BBE1749B0FF}" dt="2024-05-08T16:59:44.637" v="23" actId="478"/>
        <pc:sldMkLst>
          <pc:docMk/>
          <pc:sldMk cId="1697473122" sldId="310"/>
        </pc:sldMkLst>
        <pc:spChg chg="del mod">
          <ac:chgData name="Veniero Facchetti" userId="f2c6c99af91c4974" providerId="LiveId" clId="{6B273776-AB6D-4991-9A04-1BBE1749B0FF}" dt="2024-05-08T16:59:42.851" v="22" actId="478"/>
          <ac:spMkLst>
            <pc:docMk/>
            <pc:sldMk cId="1697473122" sldId="310"/>
            <ac:spMk id="9" creationId="{24B4A2F8-6C11-9290-9323-BAC156CDB4E6}"/>
          </ac:spMkLst>
        </pc:spChg>
        <pc:picChg chg="del">
          <ac:chgData name="Veniero Facchetti" userId="f2c6c99af91c4974" providerId="LiveId" clId="{6B273776-AB6D-4991-9A04-1BBE1749B0FF}" dt="2024-05-08T16:59:30.862" v="18" actId="478"/>
          <ac:picMkLst>
            <pc:docMk/>
            <pc:sldMk cId="1697473122" sldId="310"/>
            <ac:picMk id="5" creationId="{7A058681-5B28-AA0C-9A6A-108BDB2868E3}"/>
          </ac:picMkLst>
        </pc:picChg>
        <pc:picChg chg="del">
          <ac:chgData name="Veniero Facchetti" userId="f2c6c99af91c4974" providerId="LiveId" clId="{6B273776-AB6D-4991-9A04-1BBE1749B0FF}" dt="2024-05-08T16:59:44.637" v="23" actId="478"/>
          <ac:picMkLst>
            <pc:docMk/>
            <pc:sldMk cId="1697473122" sldId="310"/>
            <ac:picMk id="10" creationId="{141324B9-C9D9-2F4A-52C4-053133BD1F54}"/>
          </ac:picMkLst>
        </pc:picChg>
        <pc:picChg chg="mod">
          <ac:chgData name="Veniero Facchetti" userId="f2c6c99af91c4974" providerId="LiveId" clId="{6B273776-AB6D-4991-9A04-1BBE1749B0FF}" dt="2024-05-08T16:59:40.238" v="20" actId="14100"/>
          <ac:picMkLst>
            <pc:docMk/>
            <pc:sldMk cId="1697473122" sldId="310"/>
            <ac:picMk id="12" creationId="{6E135955-8A70-D924-171A-CE79C57A19D2}"/>
          </ac:picMkLst>
        </pc:picChg>
        <pc:picChg chg="del">
          <ac:chgData name="Veniero Facchetti" userId="f2c6c99af91c4974" providerId="LiveId" clId="{6B273776-AB6D-4991-9A04-1BBE1749B0FF}" dt="2024-05-08T16:59:30.328" v="17" actId="478"/>
          <ac:picMkLst>
            <pc:docMk/>
            <pc:sldMk cId="1697473122" sldId="310"/>
            <ac:picMk id="1026" creationId="{53A21CC1-481F-099F-6267-29C84B406C83}"/>
          </ac:picMkLst>
        </pc:picChg>
      </pc:sldChg>
      <pc:sldChg chg="delSp mod">
        <pc:chgData name="Veniero Facchetti" userId="f2c6c99af91c4974" providerId="LiveId" clId="{6B273776-AB6D-4991-9A04-1BBE1749B0FF}" dt="2024-05-08T16:59:56.759" v="25" actId="478"/>
        <pc:sldMkLst>
          <pc:docMk/>
          <pc:sldMk cId="2962966828" sldId="311"/>
        </pc:sldMkLst>
        <pc:picChg chg="del">
          <ac:chgData name="Veniero Facchetti" userId="f2c6c99af91c4974" providerId="LiveId" clId="{6B273776-AB6D-4991-9A04-1BBE1749B0FF}" dt="2024-05-08T16:59:56.355" v="24" actId="478"/>
          <ac:picMkLst>
            <pc:docMk/>
            <pc:sldMk cId="2962966828" sldId="311"/>
            <ac:picMk id="7" creationId="{D29DAF19-1DC7-CF4A-71EF-4DD29C8A627B}"/>
          </ac:picMkLst>
        </pc:picChg>
        <pc:picChg chg="del">
          <ac:chgData name="Veniero Facchetti" userId="f2c6c99af91c4974" providerId="LiveId" clId="{6B273776-AB6D-4991-9A04-1BBE1749B0FF}" dt="2024-05-08T16:59:56.759" v="25" actId="478"/>
          <ac:picMkLst>
            <pc:docMk/>
            <pc:sldMk cId="2962966828" sldId="311"/>
            <ac:picMk id="8" creationId="{1D874778-EE29-77AA-BBF1-D6F85645CB45}"/>
          </ac:picMkLst>
        </pc:picChg>
      </pc:sldChg>
      <pc:sldChg chg="delSp mod">
        <pc:chgData name="Veniero Facchetti" userId="f2c6c99af91c4974" providerId="LiveId" clId="{6B273776-AB6D-4991-9A04-1BBE1749B0FF}" dt="2024-05-08T17:00:05.414" v="27" actId="478"/>
        <pc:sldMkLst>
          <pc:docMk/>
          <pc:sldMk cId="2155969868" sldId="314"/>
        </pc:sldMkLst>
        <pc:picChg chg="del">
          <ac:chgData name="Veniero Facchetti" userId="f2c6c99af91c4974" providerId="LiveId" clId="{6B273776-AB6D-4991-9A04-1BBE1749B0FF}" dt="2024-05-08T17:00:05.070" v="26" actId="478"/>
          <ac:picMkLst>
            <pc:docMk/>
            <pc:sldMk cId="2155969868" sldId="314"/>
            <ac:picMk id="3" creationId="{4FB15248-5EBB-AECE-0EAA-3CCE3F8AD946}"/>
          </ac:picMkLst>
        </pc:picChg>
        <pc:picChg chg="del">
          <ac:chgData name="Veniero Facchetti" userId="f2c6c99af91c4974" providerId="LiveId" clId="{6B273776-AB6D-4991-9A04-1BBE1749B0FF}" dt="2024-05-08T17:00:05.414" v="27" actId="478"/>
          <ac:picMkLst>
            <pc:docMk/>
            <pc:sldMk cId="2155969868" sldId="314"/>
            <ac:picMk id="4" creationId="{06A1BF19-D8A8-FDF6-610E-30773D53580A}"/>
          </ac:picMkLst>
        </pc:picChg>
      </pc:sldChg>
      <pc:sldChg chg="delSp mod">
        <pc:chgData name="Veniero Facchetti" userId="f2c6c99af91c4974" providerId="LiveId" clId="{6B273776-AB6D-4991-9A04-1BBE1749B0FF}" dt="2024-05-08T17:07:16.458" v="179" actId="478"/>
        <pc:sldMkLst>
          <pc:docMk/>
          <pc:sldMk cId="2462792408" sldId="322"/>
        </pc:sldMkLst>
        <pc:picChg chg="del">
          <ac:chgData name="Veniero Facchetti" userId="f2c6c99af91c4974" providerId="LiveId" clId="{6B273776-AB6D-4991-9A04-1BBE1749B0FF}" dt="2024-05-08T17:07:16.066" v="178" actId="478"/>
          <ac:picMkLst>
            <pc:docMk/>
            <pc:sldMk cId="2462792408" sldId="322"/>
            <ac:picMk id="7" creationId="{7ACDBDCC-F10A-33C6-20B7-34888CB67E61}"/>
          </ac:picMkLst>
        </pc:picChg>
        <pc:picChg chg="del">
          <ac:chgData name="Veniero Facchetti" userId="f2c6c99af91c4974" providerId="LiveId" clId="{6B273776-AB6D-4991-9A04-1BBE1749B0FF}" dt="2024-05-08T17:07:16.458" v="179" actId="478"/>
          <ac:picMkLst>
            <pc:docMk/>
            <pc:sldMk cId="2462792408" sldId="322"/>
            <ac:picMk id="9" creationId="{60BE3010-666F-B31F-32E5-B9349296BD0D}"/>
          </ac:picMkLst>
        </pc:picChg>
      </pc:sldChg>
      <pc:sldChg chg="modSp mod">
        <pc:chgData name="Veniero Facchetti" userId="f2c6c99af91c4974" providerId="LiveId" clId="{6B273776-AB6D-4991-9A04-1BBE1749B0FF}" dt="2024-05-08T16:58:01.733" v="5" actId="14100"/>
        <pc:sldMkLst>
          <pc:docMk/>
          <pc:sldMk cId="4024510751" sldId="324"/>
        </pc:sldMkLst>
        <pc:spChg chg="mod">
          <ac:chgData name="Veniero Facchetti" userId="f2c6c99af91c4974" providerId="LiveId" clId="{6B273776-AB6D-4991-9A04-1BBE1749B0FF}" dt="2024-05-08T16:58:01.733" v="5" actId="14100"/>
          <ac:spMkLst>
            <pc:docMk/>
            <pc:sldMk cId="4024510751" sldId="324"/>
            <ac:spMk id="2" creationId="{60BEEFAC-B87D-48F6-D21D-02E165BC31C0}"/>
          </ac:spMkLst>
        </pc:spChg>
      </pc:sldChg>
      <pc:sldChg chg="modSp mod">
        <pc:chgData name="Veniero Facchetti" userId="f2c6c99af91c4974" providerId="LiveId" clId="{6B273776-AB6D-4991-9A04-1BBE1749B0FF}" dt="2024-05-08T16:57:46.662" v="1" actId="403"/>
        <pc:sldMkLst>
          <pc:docMk/>
          <pc:sldMk cId="2849688472" sldId="327"/>
        </pc:sldMkLst>
        <pc:spChg chg="mod">
          <ac:chgData name="Veniero Facchetti" userId="f2c6c99af91c4974" providerId="LiveId" clId="{6B273776-AB6D-4991-9A04-1BBE1749B0FF}" dt="2024-05-08T16:57:46.662" v="1" actId="403"/>
          <ac:spMkLst>
            <pc:docMk/>
            <pc:sldMk cId="2849688472" sldId="327"/>
            <ac:spMk id="2" creationId="{0F174D2F-A0F4-79C8-E119-E565BE5E0169}"/>
          </ac:spMkLst>
        </pc:spChg>
      </pc:sldChg>
      <pc:sldChg chg="delSp modSp mod">
        <pc:chgData name="Veniero Facchetti" userId="f2c6c99af91c4974" providerId="LiveId" clId="{6B273776-AB6D-4991-9A04-1BBE1749B0FF}" dt="2024-05-08T17:00:51.240" v="41" actId="478"/>
        <pc:sldMkLst>
          <pc:docMk/>
          <pc:sldMk cId="2566297201" sldId="328"/>
        </pc:sldMkLst>
        <pc:spChg chg="del">
          <ac:chgData name="Veniero Facchetti" userId="f2c6c99af91c4974" providerId="LiveId" clId="{6B273776-AB6D-4991-9A04-1BBE1749B0FF}" dt="2024-05-08T17:00:49.682" v="40" actId="478"/>
          <ac:spMkLst>
            <pc:docMk/>
            <pc:sldMk cId="2566297201" sldId="328"/>
            <ac:spMk id="9" creationId="{24B4A2F8-6C11-9290-9323-BAC156CDB4E6}"/>
          </ac:spMkLst>
        </pc:spChg>
        <pc:picChg chg="del">
          <ac:chgData name="Veniero Facchetti" userId="f2c6c99af91c4974" providerId="LiveId" clId="{6B273776-AB6D-4991-9A04-1BBE1749B0FF}" dt="2024-05-08T17:00:34.158" v="35" actId="478"/>
          <ac:picMkLst>
            <pc:docMk/>
            <pc:sldMk cId="2566297201" sldId="328"/>
            <ac:picMk id="5" creationId="{7A058681-5B28-AA0C-9A6A-108BDB2868E3}"/>
          </ac:picMkLst>
        </pc:picChg>
        <pc:picChg chg="mod">
          <ac:chgData name="Veniero Facchetti" userId="f2c6c99af91c4974" providerId="LiveId" clId="{6B273776-AB6D-4991-9A04-1BBE1749B0FF}" dt="2024-05-08T17:00:48.183" v="39" actId="14100"/>
          <ac:picMkLst>
            <pc:docMk/>
            <pc:sldMk cId="2566297201" sldId="328"/>
            <ac:picMk id="8" creationId="{7C4E10F6-F015-6E69-5AE9-49E9C4AF12B5}"/>
          </ac:picMkLst>
        </pc:picChg>
        <pc:picChg chg="del">
          <ac:chgData name="Veniero Facchetti" userId="f2c6c99af91c4974" providerId="LiveId" clId="{6B273776-AB6D-4991-9A04-1BBE1749B0FF}" dt="2024-05-08T17:00:51.240" v="41" actId="478"/>
          <ac:picMkLst>
            <pc:docMk/>
            <pc:sldMk cId="2566297201" sldId="328"/>
            <ac:picMk id="10" creationId="{141324B9-C9D9-2F4A-52C4-053133BD1F54}"/>
          </ac:picMkLst>
        </pc:picChg>
        <pc:picChg chg="del">
          <ac:chgData name="Veniero Facchetti" userId="f2c6c99af91c4974" providerId="LiveId" clId="{6B273776-AB6D-4991-9A04-1BBE1749B0FF}" dt="2024-05-08T17:00:33.753" v="34" actId="478"/>
          <ac:picMkLst>
            <pc:docMk/>
            <pc:sldMk cId="2566297201" sldId="328"/>
            <ac:picMk id="1026" creationId="{53A21CC1-481F-099F-6267-29C84B406C83}"/>
          </ac:picMkLst>
        </pc:picChg>
      </pc:sldChg>
      <pc:sldChg chg="delSp modSp mod">
        <pc:chgData name="Veniero Facchetti" userId="f2c6c99af91c4974" providerId="LiveId" clId="{6B273776-AB6D-4991-9A04-1BBE1749B0FF}" dt="2024-05-08T17:01:11.456" v="48" actId="478"/>
        <pc:sldMkLst>
          <pc:docMk/>
          <pc:sldMk cId="2132228934" sldId="329"/>
        </pc:sldMkLst>
        <pc:spChg chg="del">
          <ac:chgData name="Veniero Facchetti" userId="f2c6c99af91c4974" providerId="LiveId" clId="{6B273776-AB6D-4991-9A04-1BBE1749B0FF}" dt="2024-05-08T17:01:09.941" v="47" actId="478"/>
          <ac:spMkLst>
            <pc:docMk/>
            <pc:sldMk cId="2132228934" sldId="329"/>
            <ac:spMk id="9" creationId="{24B4A2F8-6C11-9290-9323-BAC156CDB4E6}"/>
          </ac:spMkLst>
        </pc:spChg>
        <pc:picChg chg="del">
          <ac:chgData name="Veniero Facchetti" userId="f2c6c99af91c4974" providerId="LiveId" clId="{6B273776-AB6D-4991-9A04-1BBE1749B0FF}" dt="2024-05-08T17:00:59.218" v="43" actId="478"/>
          <ac:picMkLst>
            <pc:docMk/>
            <pc:sldMk cId="2132228934" sldId="329"/>
            <ac:picMk id="5" creationId="{7A058681-5B28-AA0C-9A6A-108BDB2868E3}"/>
          </ac:picMkLst>
        </pc:picChg>
        <pc:picChg chg="mod">
          <ac:chgData name="Veniero Facchetti" userId="f2c6c99af91c4974" providerId="LiveId" clId="{6B273776-AB6D-4991-9A04-1BBE1749B0FF}" dt="2024-05-08T17:01:07.973" v="46" actId="1076"/>
          <ac:picMkLst>
            <pc:docMk/>
            <pc:sldMk cId="2132228934" sldId="329"/>
            <ac:picMk id="6" creationId="{BD82AAF4-BEF7-FA42-E71B-CEA8E7538119}"/>
          </ac:picMkLst>
        </pc:picChg>
        <pc:picChg chg="del">
          <ac:chgData name="Veniero Facchetti" userId="f2c6c99af91c4974" providerId="LiveId" clId="{6B273776-AB6D-4991-9A04-1BBE1749B0FF}" dt="2024-05-08T17:01:11.456" v="48" actId="478"/>
          <ac:picMkLst>
            <pc:docMk/>
            <pc:sldMk cId="2132228934" sldId="329"/>
            <ac:picMk id="10" creationId="{141324B9-C9D9-2F4A-52C4-053133BD1F54}"/>
          </ac:picMkLst>
        </pc:picChg>
        <pc:picChg chg="del">
          <ac:chgData name="Veniero Facchetti" userId="f2c6c99af91c4974" providerId="LiveId" clId="{6B273776-AB6D-4991-9A04-1BBE1749B0FF}" dt="2024-05-08T17:00:58.857" v="42" actId="478"/>
          <ac:picMkLst>
            <pc:docMk/>
            <pc:sldMk cId="2132228934" sldId="329"/>
            <ac:picMk id="1026" creationId="{53A21CC1-481F-099F-6267-29C84B406C83}"/>
          </ac:picMkLst>
        </pc:picChg>
      </pc:sldChg>
      <pc:sldChg chg="delSp modSp mod">
        <pc:chgData name="Veniero Facchetti" userId="f2c6c99af91c4974" providerId="LiveId" clId="{6B273776-AB6D-4991-9A04-1BBE1749B0FF}" dt="2024-05-08T17:01:37.559" v="56" actId="478"/>
        <pc:sldMkLst>
          <pc:docMk/>
          <pc:sldMk cId="805735098" sldId="330"/>
        </pc:sldMkLst>
        <pc:spChg chg="del">
          <ac:chgData name="Veniero Facchetti" userId="f2c6c99af91c4974" providerId="LiveId" clId="{6B273776-AB6D-4991-9A04-1BBE1749B0FF}" dt="2024-05-08T17:01:34.338" v="53" actId="478"/>
          <ac:spMkLst>
            <pc:docMk/>
            <pc:sldMk cId="805735098" sldId="330"/>
            <ac:spMk id="9" creationId="{24B4A2F8-6C11-9290-9323-BAC156CDB4E6}"/>
          </ac:spMkLst>
        </pc:spChg>
        <pc:picChg chg="del">
          <ac:chgData name="Veniero Facchetti" userId="f2c6c99af91c4974" providerId="LiveId" clId="{6B273776-AB6D-4991-9A04-1BBE1749B0FF}" dt="2024-05-08T17:01:37.559" v="56" actId="478"/>
          <ac:picMkLst>
            <pc:docMk/>
            <pc:sldMk cId="805735098" sldId="330"/>
            <ac:picMk id="5" creationId="{7A058681-5B28-AA0C-9A6A-108BDB2868E3}"/>
          </ac:picMkLst>
        </pc:picChg>
        <pc:picChg chg="mod">
          <ac:chgData name="Veniero Facchetti" userId="f2c6c99af91c4974" providerId="LiveId" clId="{6B273776-AB6D-4991-9A04-1BBE1749B0FF}" dt="2024-05-08T17:01:32.862" v="52" actId="14100"/>
          <ac:picMkLst>
            <pc:docMk/>
            <pc:sldMk cId="805735098" sldId="330"/>
            <ac:picMk id="7" creationId="{11D5316B-D0F1-A4FC-739B-B7DA396EA641}"/>
          </ac:picMkLst>
        </pc:picChg>
        <pc:picChg chg="del">
          <ac:chgData name="Veniero Facchetti" userId="f2c6c99af91c4974" providerId="LiveId" clId="{6B273776-AB6D-4991-9A04-1BBE1749B0FF}" dt="2024-05-08T17:01:36.168" v="54" actId="478"/>
          <ac:picMkLst>
            <pc:docMk/>
            <pc:sldMk cId="805735098" sldId="330"/>
            <ac:picMk id="10" creationId="{141324B9-C9D9-2F4A-52C4-053133BD1F54}"/>
          </ac:picMkLst>
        </pc:picChg>
        <pc:picChg chg="del">
          <ac:chgData name="Veniero Facchetti" userId="f2c6c99af91c4974" providerId="LiveId" clId="{6B273776-AB6D-4991-9A04-1BBE1749B0FF}" dt="2024-05-08T17:01:36.998" v="55" actId="478"/>
          <ac:picMkLst>
            <pc:docMk/>
            <pc:sldMk cId="805735098" sldId="330"/>
            <ac:picMk id="1026" creationId="{53A21CC1-481F-099F-6267-29C84B406C83}"/>
          </ac:picMkLst>
        </pc:picChg>
      </pc:sldChg>
      <pc:sldChg chg="delSp modSp mod">
        <pc:chgData name="Veniero Facchetti" userId="f2c6c99af91c4974" providerId="LiveId" clId="{6B273776-AB6D-4991-9A04-1BBE1749B0FF}" dt="2024-05-08T17:01:51.718" v="61" actId="1076"/>
        <pc:sldMkLst>
          <pc:docMk/>
          <pc:sldMk cId="974279077" sldId="331"/>
        </pc:sldMkLst>
        <pc:picChg chg="mod">
          <ac:chgData name="Veniero Facchetti" userId="f2c6c99af91c4974" providerId="LiveId" clId="{6B273776-AB6D-4991-9A04-1BBE1749B0FF}" dt="2024-05-08T17:01:51.718" v="61" actId="1076"/>
          <ac:picMkLst>
            <pc:docMk/>
            <pc:sldMk cId="974279077" sldId="331"/>
            <ac:picMk id="6" creationId="{6CE421D6-18D7-6BCB-8438-9BB48DB83004}"/>
          </ac:picMkLst>
        </pc:picChg>
        <pc:picChg chg="del">
          <ac:chgData name="Veniero Facchetti" userId="f2c6c99af91c4974" providerId="LiveId" clId="{6B273776-AB6D-4991-9A04-1BBE1749B0FF}" dt="2024-05-08T17:01:45.974" v="59" actId="478"/>
          <ac:picMkLst>
            <pc:docMk/>
            <pc:sldMk cId="974279077" sldId="331"/>
            <ac:picMk id="7" creationId="{D29DAF19-1DC7-CF4A-71EF-4DD29C8A627B}"/>
          </ac:picMkLst>
        </pc:picChg>
        <pc:picChg chg="del">
          <ac:chgData name="Veniero Facchetti" userId="f2c6c99af91c4974" providerId="LiveId" clId="{6B273776-AB6D-4991-9A04-1BBE1749B0FF}" dt="2024-05-08T17:01:45.599" v="58" actId="478"/>
          <ac:picMkLst>
            <pc:docMk/>
            <pc:sldMk cId="974279077" sldId="331"/>
            <ac:picMk id="8" creationId="{1D874778-EE29-77AA-BBF1-D6F85645CB45}"/>
          </ac:picMkLst>
        </pc:picChg>
      </pc:sldChg>
      <pc:sldChg chg="delSp modSp mod">
        <pc:chgData name="Veniero Facchetti" userId="f2c6c99af91c4974" providerId="LiveId" clId="{6B273776-AB6D-4991-9A04-1BBE1749B0FF}" dt="2024-05-08T17:03:06.564" v="93" actId="478"/>
        <pc:sldMkLst>
          <pc:docMk/>
          <pc:sldMk cId="3516157217" sldId="332"/>
        </pc:sldMkLst>
        <pc:picChg chg="del">
          <ac:chgData name="Veniero Facchetti" userId="f2c6c99af91c4974" providerId="LiveId" clId="{6B273776-AB6D-4991-9A04-1BBE1749B0FF}" dt="2024-05-08T17:03:06.564" v="93" actId="478"/>
          <ac:picMkLst>
            <pc:docMk/>
            <pc:sldMk cId="3516157217" sldId="332"/>
            <ac:picMk id="5" creationId="{7A058681-5B28-AA0C-9A6A-108BDB2868E3}"/>
          </ac:picMkLst>
        </pc:picChg>
        <pc:picChg chg="mod">
          <ac:chgData name="Veniero Facchetti" userId="f2c6c99af91c4974" providerId="LiveId" clId="{6B273776-AB6D-4991-9A04-1BBE1749B0FF}" dt="2024-05-08T17:03:05.918" v="92" actId="1076"/>
          <ac:picMkLst>
            <pc:docMk/>
            <pc:sldMk cId="3516157217" sldId="332"/>
            <ac:picMk id="6" creationId="{C99F63F0-5987-EDB0-BFF4-BCBA72066C09}"/>
          </ac:picMkLst>
        </pc:picChg>
      </pc:sldChg>
      <pc:sldChg chg="addSp delSp modSp mod">
        <pc:chgData name="Veniero Facchetti" userId="f2c6c99af91c4974" providerId="LiveId" clId="{6B273776-AB6D-4991-9A04-1BBE1749B0FF}" dt="2024-05-08T17:02:12.599" v="71" actId="478"/>
        <pc:sldMkLst>
          <pc:docMk/>
          <pc:sldMk cId="2757577498" sldId="333"/>
        </pc:sldMkLst>
        <pc:picChg chg="del">
          <ac:chgData name="Veniero Facchetti" userId="f2c6c99af91c4974" providerId="LiveId" clId="{6B273776-AB6D-4991-9A04-1BBE1749B0FF}" dt="2024-05-08T17:02:12.138" v="70" actId="478"/>
          <ac:picMkLst>
            <pc:docMk/>
            <pc:sldMk cId="2757577498" sldId="333"/>
            <ac:picMk id="5" creationId="{7A058681-5B28-AA0C-9A6A-108BDB2868E3}"/>
          </ac:picMkLst>
        </pc:picChg>
        <pc:picChg chg="add del mod">
          <ac:chgData name="Veniero Facchetti" userId="f2c6c99af91c4974" providerId="LiveId" clId="{6B273776-AB6D-4991-9A04-1BBE1749B0FF}" dt="2024-05-08T17:02:09.654" v="68" actId="1076"/>
          <ac:picMkLst>
            <pc:docMk/>
            <pc:sldMk cId="2757577498" sldId="333"/>
            <ac:picMk id="6" creationId="{53B8E12B-32A6-BB1E-21A7-80F65D75E949}"/>
          </ac:picMkLst>
        </pc:picChg>
        <pc:picChg chg="mod">
          <ac:chgData name="Veniero Facchetti" userId="f2c6c99af91c4974" providerId="LiveId" clId="{6B273776-AB6D-4991-9A04-1BBE1749B0FF}" dt="2024-05-08T17:02:11.413" v="69" actId="1076"/>
          <ac:picMkLst>
            <pc:docMk/>
            <pc:sldMk cId="2757577498" sldId="333"/>
            <ac:picMk id="11" creationId="{5F018963-1C13-B076-CEA8-622B579AC97A}"/>
          </ac:picMkLst>
        </pc:picChg>
        <pc:picChg chg="del">
          <ac:chgData name="Veniero Facchetti" userId="f2c6c99af91c4974" providerId="LiveId" clId="{6B273776-AB6D-4991-9A04-1BBE1749B0FF}" dt="2024-05-08T17:02:12.599" v="71" actId="478"/>
          <ac:picMkLst>
            <pc:docMk/>
            <pc:sldMk cId="2757577498" sldId="333"/>
            <ac:picMk id="1026" creationId="{53A21CC1-481F-099F-6267-29C84B406C83}"/>
          </ac:picMkLst>
        </pc:picChg>
      </pc:sldChg>
      <pc:sldChg chg="delSp mod">
        <pc:chgData name="Veniero Facchetti" userId="f2c6c99af91c4974" providerId="LiveId" clId="{6B273776-AB6D-4991-9A04-1BBE1749B0FF}" dt="2024-05-08T17:04:00.345" v="112" actId="478"/>
        <pc:sldMkLst>
          <pc:docMk/>
          <pc:sldMk cId="1154341284" sldId="334"/>
        </pc:sldMkLst>
        <pc:picChg chg="del">
          <ac:chgData name="Veniero Facchetti" userId="f2c6c99af91c4974" providerId="LiveId" clId="{6B273776-AB6D-4991-9A04-1BBE1749B0FF}" dt="2024-05-08T17:03:59.953" v="111" actId="478"/>
          <ac:picMkLst>
            <pc:docMk/>
            <pc:sldMk cId="1154341284" sldId="334"/>
            <ac:picMk id="14" creationId="{1643881B-F2EA-1E3C-D72B-FC932488F317}"/>
          </ac:picMkLst>
        </pc:picChg>
        <pc:picChg chg="del">
          <ac:chgData name="Veniero Facchetti" userId="f2c6c99af91c4974" providerId="LiveId" clId="{6B273776-AB6D-4991-9A04-1BBE1749B0FF}" dt="2024-05-08T17:04:00.345" v="112" actId="478"/>
          <ac:picMkLst>
            <pc:docMk/>
            <pc:sldMk cId="1154341284" sldId="334"/>
            <ac:picMk id="15" creationId="{19C8154E-5B42-BCC3-2CD1-011E9070BC42}"/>
          </ac:picMkLst>
        </pc:picChg>
      </pc:sldChg>
      <pc:sldChg chg="delSp mod">
        <pc:chgData name="Veniero Facchetti" userId="f2c6c99af91c4974" providerId="LiveId" clId="{6B273776-AB6D-4991-9A04-1BBE1749B0FF}" dt="2024-05-08T17:04:11.802" v="118" actId="478"/>
        <pc:sldMkLst>
          <pc:docMk/>
          <pc:sldMk cId="119839877" sldId="335"/>
        </pc:sldMkLst>
        <pc:picChg chg="del">
          <ac:chgData name="Veniero Facchetti" userId="f2c6c99af91c4974" providerId="LiveId" clId="{6B273776-AB6D-4991-9A04-1BBE1749B0FF}" dt="2024-05-08T17:04:11.802" v="118" actId="478"/>
          <ac:picMkLst>
            <pc:docMk/>
            <pc:sldMk cId="119839877" sldId="335"/>
            <ac:picMk id="5" creationId="{7A058681-5B28-AA0C-9A6A-108BDB2868E3}"/>
          </ac:picMkLst>
        </pc:picChg>
        <pc:picChg chg="del">
          <ac:chgData name="Veniero Facchetti" userId="f2c6c99af91c4974" providerId="LiveId" clId="{6B273776-AB6D-4991-9A04-1BBE1749B0FF}" dt="2024-05-08T17:04:11.296" v="117" actId="478"/>
          <ac:picMkLst>
            <pc:docMk/>
            <pc:sldMk cId="119839877" sldId="335"/>
            <ac:picMk id="1026" creationId="{53A21CC1-481F-099F-6267-29C84B406C83}"/>
          </ac:picMkLst>
        </pc:picChg>
      </pc:sldChg>
      <pc:sldChg chg="delSp modSp mod">
        <pc:chgData name="Veniero Facchetti" userId="f2c6c99af91c4974" providerId="LiveId" clId="{6B273776-AB6D-4991-9A04-1BBE1749B0FF}" dt="2024-05-08T17:04:26.683" v="125" actId="478"/>
        <pc:sldMkLst>
          <pc:docMk/>
          <pc:sldMk cId="524636586" sldId="336"/>
        </pc:sldMkLst>
        <pc:spChg chg="del">
          <ac:chgData name="Veniero Facchetti" userId="f2c6c99af91c4974" providerId="LiveId" clId="{6B273776-AB6D-4991-9A04-1BBE1749B0FF}" dt="2024-05-08T17:04:23.900" v="122" actId="478"/>
          <ac:spMkLst>
            <pc:docMk/>
            <pc:sldMk cId="524636586" sldId="336"/>
            <ac:spMk id="9" creationId="{24B4A2F8-6C11-9290-9323-BAC156CDB4E6}"/>
          </ac:spMkLst>
        </pc:spChg>
        <pc:picChg chg="del">
          <ac:chgData name="Veniero Facchetti" userId="f2c6c99af91c4974" providerId="LiveId" clId="{6B273776-AB6D-4991-9A04-1BBE1749B0FF}" dt="2024-05-08T17:04:26.303" v="124" actId="478"/>
          <ac:picMkLst>
            <pc:docMk/>
            <pc:sldMk cId="524636586" sldId="336"/>
            <ac:picMk id="5" creationId="{7A058681-5B28-AA0C-9A6A-108BDB2868E3}"/>
          </ac:picMkLst>
        </pc:picChg>
        <pc:picChg chg="del">
          <ac:chgData name="Veniero Facchetti" userId="f2c6c99af91c4974" providerId="LiveId" clId="{6B273776-AB6D-4991-9A04-1BBE1749B0FF}" dt="2024-05-08T17:04:25.285" v="123" actId="478"/>
          <ac:picMkLst>
            <pc:docMk/>
            <pc:sldMk cId="524636586" sldId="336"/>
            <ac:picMk id="10" creationId="{141324B9-C9D9-2F4A-52C4-053133BD1F54}"/>
          </ac:picMkLst>
        </pc:picChg>
        <pc:picChg chg="mod">
          <ac:chgData name="Veniero Facchetti" userId="f2c6c99af91c4974" providerId="LiveId" clId="{6B273776-AB6D-4991-9A04-1BBE1749B0FF}" dt="2024-05-08T17:04:22.238" v="121" actId="14100"/>
          <ac:picMkLst>
            <pc:docMk/>
            <pc:sldMk cId="524636586" sldId="336"/>
            <ac:picMk id="16" creationId="{177F37D4-E6D9-2255-9569-C212A10322A0}"/>
          </ac:picMkLst>
        </pc:picChg>
        <pc:picChg chg="del">
          <ac:chgData name="Veniero Facchetti" userId="f2c6c99af91c4974" providerId="LiveId" clId="{6B273776-AB6D-4991-9A04-1BBE1749B0FF}" dt="2024-05-08T17:04:26.683" v="125" actId="478"/>
          <ac:picMkLst>
            <pc:docMk/>
            <pc:sldMk cId="524636586" sldId="336"/>
            <ac:picMk id="1026" creationId="{53A21CC1-481F-099F-6267-29C84B406C83}"/>
          </ac:picMkLst>
        </pc:picChg>
      </pc:sldChg>
      <pc:sldChg chg="delSp modSp mod">
        <pc:chgData name="Veniero Facchetti" userId="f2c6c99af91c4974" providerId="LiveId" clId="{6B273776-AB6D-4991-9A04-1BBE1749B0FF}" dt="2024-05-08T17:05:09.550" v="140" actId="14100"/>
        <pc:sldMkLst>
          <pc:docMk/>
          <pc:sldMk cId="2321732117" sldId="337"/>
        </pc:sldMkLst>
        <pc:picChg chg="del">
          <ac:chgData name="Veniero Facchetti" userId="f2c6c99af91c4974" providerId="LiveId" clId="{6B273776-AB6D-4991-9A04-1BBE1749B0FF}" dt="2024-05-08T17:04:30.087" v="127" actId="478"/>
          <ac:picMkLst>
            <pc:docMk/>
            <pc:sldMk cId="2321732117" sldId="337"/>
            <ac:picMk id="5" creationId="{7A058681-5B28-AA0C-9A6A-108BDB2868E3}"/>
          </ac:picMkLst>
        </pc:picChg>
        <pc:picChg chg="mod">
          <ac:chgData name="Veniero Facchetti" userId="f2c6c99af91c4974" providerId="LiveId" clId="{6B273776-AB6D-4991-9A04-1BBE1749B0FF}" dt="2024-05-08T17:05:09.550" v="140" actId="14100"/>
          <ac:picMkLst>
            <pc:docMk/>
            <pc:sldMk cId="2321732117" sldId="337"/>
            <ac:picMk id="20" creationId="{8184517C-DBC0-EF05-79B1-0DE5C631B76D}"/>
          </ac:picMkLst>
        </pc:picChg>
        <pc:picChg chg="mod">
          <ac:chgData name="Veniero Facchetti" userId="f2c6c99af91c4974" providerId="LiveId" clId="{6B273776-AB6D-4991-9A04-1BBE1749B0FF}" dt="2024-05-08T17:04:39.782" v="130" actId="1076"/>
          <ac:picMkLst>
            <pc:docMk/>
            <pc:sldMk cId="2321732117" sldId="337"/>
            <ac:picMk id="22" creationId="{FD6F6151-75AC-E011-D52E-DD4743614680}"/>
          </ac:picMkLst>
        </pc:picChg>
        <pc:picChg chg="mod">
          <ac:chgData name="Veniero Facchetti" userId="f2c6c99af91c4974" providerId="LiveId" clId="{6B273776-AB6D-4991-9A04-1BBE1749B0FF}" dt="2024-05-08T17:05:04.022" v="138" actId="1076"/>
          <ac:picMkLst>
            <pc:docMk/>
            <pc:sldMk cId="2321732117" sldId="337"/>
            <ac:picMk id="30" creationId="{4F638654-D570-559C-BD43-9B83EE915FF0}"/>
          </ac:picMkLst>
        </pc:picChg>
        <pc:picChg chg="del">
          <ac:chgData name="Veniero Facchetti" userId="f2c6c99af91c4974" providerId="LiveId" clId="{6B273776-AB6D-4991-9A04-1BBE1749B0FF}" dt="2024-05-08T17:04:29.720" v="126" actId="478"/>
          <ac:picMkLst>
            <pc:docMk/>
            <pc:sldMk cId="2321732117" sldId="337"/>
            <ac:picMk id="1026" creationId="{53A21CC1-481F-099F-6267-29C84B406C83}"/>
          </ac:picMkLst>
        </pc:picChg>
      </pc:sldChg>
      <pc:sldChg chg="delSp modSp mod">
        <pc:chgData name="Veniero Facchetti" userId="f2c6c99af91c4974" providerId="LiveId" clId="{6B273776-AB6D-4991-9A04-1BBE1749B0FF}" dt="2024-05-08T17:03:20.808" v="97" actId="404"/>
        <pc:sldMkLst>
          <pc:docMk/>
          <pc:sldMk cId="1579224514" sldId="338"/>
        </pc:sldMkLst>
        <pc:spChg chg="mod">
          <ac:chgData name="Veniero Facchetti" userId="f2c6c99af91c4974" providerId="LiveId" clId="{6B273776-AB6D-4991-9A04-1BBE1749B0FF}" dt="2024-05-08T17:03:20.808" v="97" actId="404"/>
          <ac:spMkLst>
            <pc:docMk/>
            <pc:sldMk cId="1579224514" sldId="338"/>
            <ac:spMk id="2" creationId="{B4A09DF2-88ED-C382-F37D-22EE2E867C53}"/>
          </ac:spMkLst>
        </pc:spChg>
        <pc:picChg chg="del">
          <ac:chgData name="Veniero Facchetti" userId="f2c6c99af91c4974" providerId="LiveId" clId="{6B273776-AB6D-4991-9A04-1BBE1749B0FF}" dt="2024-05-08T17:03:10.735" v="94" actId="478"/>
          <ac:picMkLst>
            <pc:docMk/>
            <pc:sldMk cId="1579224514" sldId="338"/>
            <ac:picMk id="7" creationId="{D29DAF19-1DC7-CF4A-71EF-4DD29C8A627B}"/>
          </ac:picMkLst>
        </pc:picChg>
        <pc:picChg chg="del">
          <ac:chgData name="Veniero Facchetti" userId="f2c6c99af91c4974" providerId="LiveId" clId="{6B273776-AB6D-4991-9A04-1BBE1749B0FF}" dt="2024-05-08T17:03:11.144" v="95" actId="478"/>
          <ac:picMkLst>
            <pc:docMk/>
            <pc:sldMk cId="1579224514" sldId="338"/>
            <ac:picMk id="8" creationId="{1D874778-EE29-77AA-BBF1-D6F85645CB45}"/>
          </ac:picMkLst>
        </pc:picChg>
      </pc:sldChg>
      <pc:sldChg chg="delSp modSp mod">
        <pc:chgData name="Veniero Facchetti" userId="f2c6c99af91c4974" providerId="LiveId" clId="{6B273776-AB6D-4991-9A04-1BBE1749B0FF}" dt="2024-05-08T17:03:56.423" v="110" actId="1076"/>
        <pc:sldMkLst>
          <pc:docMk/>
          <pc:sldMk cId="949068559" sldId="339"/>
        </pc:sldMkLst>
        <pc:picChg chg="del">
          <ac:chgData name="Veniero Facchetti" userId="f2c6c99af91c4974" providerId="LiveId" clId="{6B273776-AB6D-4991-9A04-1BBE1749B0FF}" dt="2024-05-08T17:03:26.210" v="98" actId="478"/>
          <ac:picMkLst>
            <pc:docMk/>
            <pc:sldMk cId="949068559" sldId="339"/>
            <ac:picMk id="5" creationId="{7A058681-5B28-AA0C-9A6A-108BDB2868E3}"/>
          </ac:picMkLst>
        </pc:picChg>
        <pc:picChg chg="mod">
          <ac:chgData name="Veniero Facchetti" userId="f2c6c99af91c4974" providerId="LiveId" clId="{6B273776-AB6D-4991-9A04-1BBE1749B0FF}" dt="2024-05-08T17:03:56.423" v="110" actId="1076"/>
          <ac:picMkLst>
            <pc:docMk/>
            <pc:sldMk cId="949068559" sldId="339"/>
            <ac:picMk id="6" creationId="{1542F535-AE76-D20B-00B6-864C4FE0767B}"/>
          </ac:picMkLst>
        </pc:picChg>
        <pc:picChg chg="mod">
          <ac:chgData name="Veniero Facchetti" userId="f2c6c99af91c4974" providerId="LiveId" clId="{6B273776-AB6D-4991-9A04-1BBE1749B0FF}" dt="2024-05-08T17:03:56.423" v="110" actId="1076"/>
          <ac:picMkLst>
            <pc:docMk/>
            <pc:sldMk cId="949068559" sldId="339"/>
            <ac:picMk id="8" creationId="{31F690F4-77C2-FF39-5C95-E9D02E2CE7B0}"/>
          </ac:picMkLst>
        </pc:picChg>
        <pc:picChg chg="mod">
          <ac:chgData name="Veniero Facchetti" userId="f2c6c99af91c4974" providerId="LiveId" clId="{6B273776-AB6D-4991-9A04-1BBE1749B0FF}" dt="2024-05-08T17:03:56.423" v="110" actId="1076"/>
          <ac:picMkLst>
            <pc:docMk/>
            <pc:sldMk cId="949068559" sldId="339"/>
            <ac:picMk id="12" creationId="{65F05316-EBF0-F3D5-35AD-0C5CF6BB9F2A}"/>
          </ac:picMkLst>
        </pc:picChg>
        <pc:picChg chg="del">
          <ac:chgData name="Veniero Facchetti" userId="f2c6c99af91c4974" providerId="LiveId" clId="{6B273776-AB6D-4991-9A04-1BBE1749B0FF}" dt="2024-05-08T17:03:26.550" v="99" actId="478"/>
          <ac:picMkLst>
            <pc:docMk/>
            <pc:sldMk cId="949068559" sldId="339"/>
            <ac:picMk id="1026" creationId="{53A21CC1-481F-099F-6267-29C84B406C83}"/>
          </ac:picMkLst>
        </pc:picChg>
      </pc:sldChg>
      <pc:sldChg chg="delSp mod">
        <pc:chgData name="Veniero Facchetti" userId="f2c6c99af91c4974" providerId="LiveId" clId="{6B273776-AB6D-4991-9A04-1BBE1749B0FF}" dt="2024-05-08T17:05:16.553" v="142" actId="478"/>
        <pc:sldMkLst>
          <pc:docMk/>
          <pc:sldMk cId="3322521183" sldId="342"/>
        </pc:sldMkLst>
        <pc:picChg chg="del">
          <ac:chgData name="Veniero Facchetti" userId="f2c6c99af91c4974" providerId="LiveId" clId="{6B273776-AB6D-4991-9A04-1BBE1749B0FF}" dt="2024-05-08T17:05:16.150" v="141" actId="478"/>
          <ac:picMkLst>
            <pc:docMk/>
            <pc:sldMk cId="3322521183" sldId="342"/>
            <ac:picMk id="4" creationId="{814550D2-A22C-84FB-77EA-2C6D27EB6B93}"/>
          </ac:picMkLst>
        </pc:picChg>
        <pc:picChg chg="del">
          <ac:chgData name="Veniero Facchetti" userId="f2c6c99af91c4974" providerId="LiveId" clId="{6B273776-AB6D-4991-9A04-1BBE1749B0FF}" dt="2024-05-08T17:05:16.553" v="142" actId="478"/>
          <ac:picMkLst>
            <pc:docMk/>
            <pc:sldMk cId="3322521183" sldId="342"/>
            <ac:picMk id="5" creationId="{06144B7C-0A5C-084D-55AA-478AC94BAB0E}"/>
          </ac:picMkLst>
        </pc:picChg>
      </pc:sldChg>
      <pc:sldChg chg="delSp mod">
        <pc:chgData name="Veniero Facchetti" userId="f2c6c99af91c4974" providerId="LiveId" clId="{6B273776-AB6D-4991-9A04-1BBE1749B0FF}" dt="2024-05-08T17:05:19.768" v="144" actId="478"/>
        <pc:sldMkLst>
          <pc:docMk/>
          <pc:sldMk cId="4048251807" sldId="343"/>
        </pc:sldMkLst>
        <pc:picChg chg="del">
          <ac:chgData name="Veniero Facchetti" userId="f2c6c99af91c4974" providerId="LiveId" clId="{6B273776-AB6D-4991-9A04-1BBE1749B0FF}" dt="2024-05-08T17:05:19.390" v="143" actId="478"/>
          <ac:picMkLst>
            <pc:docMk/>
            <pc:sldMk cId="4048251807" sldId="343"/>
            <ac:picMk id="4" creationId="{9F9B032D-4F42-9EB9-4423-D53947180801}"/>
          </ac:picMkLst>
        </pc:picChg>
        <pc:picChg chg="del">
          <ac:chgData name="Veniero Facchetti" userId="f2c6c99af91c4974" providerId="LiveId" clId="{6B273776-AB6D-4991-9A04-1BBE1749B0FF}" dt="2024-05-08T17:05:19.768" v="144" actId="478"/>
          <ac:picMkLst>
            <pc:docMk/>
            <pc:sldMk cId="4048251807" sldId="343"/>
            <ac:picMk id="5" creationId="{DC46F816-20D5-1EEE-2D08-26F17C976CB0}"/>
          </ac:picMkLst>
        </pc:picChg>
      </pc:sldChg>
      <pc:sldChg chg="delSp mod">
        <pc:chgData name="Veniero Facchetti" userId="f2c6c99af91c4974" providerId="LiveId" clId="{6B273776-AB6D-4991-9A04-1BBE1749B0FF}" dt="2024-05-08T17:05:22.849" v="146" actId="478"/>
        <pc:sldMkLst>
          <pc:docMk/>
          <pc:sldMk cId="3334217442" sldId="344"/>
        </pc:sldMkLst>
        <pc:picChg chg="del">
          <ac:chgData name="Veniero Facchetti" userId="f2c6c99af91c4974" providerId="LiveId" clId="{6B273776-AB6D-4991-9A04-1BBE1749B0FF}" dt="2024-05-08T17:05:22.464" v="145" actId="478"/>
          <ac:picMkLst>
            <pc:docMk/>
            <pc:sldMk cId="3334217442" sldId="344"/>
            <ac:picMk id="5" creationId="{29B0A324-E716-70E4-FE7F-6893994BEC7A}"/>
          </ac:picMkLst>
        </pc:picChg>
        <pc:picChg chg="del">
          <ac:chgData name="Veniero Facchetti" userId="f2c6c99af91c4974" providerId="LiveId" clId="{6B273776-AB6D-4991-9A04-1BBE1749B0FF}" dt="2024-05-08T17:05:22.849" v="146" actId="478"/>
          <ac:picMkLst>
            <pc:docMk/>
            <pc:sldMk cId="3334217442" sldId="344"/>
            <ac:picMk id="7" creationId="{3313994A-F9BA-4DE5-3AF4-B74082A44823}"/>
          </ac:picMkLst>
        </pc:picChg>
      </pc:sldChg>
      <pc:sldChg chg="delSp mod">
        <pc:chgData name="Veniero Facchetti" userId="f2c6c99af91c4974" providerId="LiveId" clId="{6B273776-AB6D-4991-9A04-1BBE1749B0FF}" dt="2024-05-08T17:05:25.895" v="148" actId="478"/>
        <pc:sldMkLst>
          <pc:docMk/>
          <pc:sldMk cId="3415904522" sldId="345"/>
        </pc:sldMkLst>
        <pc:picChg chg="del">
          <ac:chgData name="Veniero Facchetti" userId="f2c6c99af91c4974" providerId="LiveId" clId="{6B273776-AB6D-4991-9A04-1BBE1749B0FF}" dt="2024-05-08T17:05:25.507" v="147" actId="478"/>
          <ac:picMkLst>
            <pc:docMk/>
            <pc:sldMk cId="3415904522" sldId="345"/>
            <ac:picMk id="4" creationId="{5F3745BF-1E2B-47DF-B36E-341A3C165C88}"/>
          </ac:picMkLst>
        </pc:picChg>
        <pc:picChg chg="del">
          <ac:chgData name="Veniero Facchetti" userId="f2c6c99af91c4974" providerId="LiveId" clId="{6B273776-AB6D-4991-9A04-1BBE1749B0FF}" dt="2024-05-08T17:05:25.895" v="148" actId="478"/>
          <ac:picMkLst>
            <pc:docMk/>
            <pc:sldMk cId="3415904522" sldId="345"/>
            <ac:picMk id="5" creationId="{5E42F0D2-A46C-89DE-A62D-15419A059CB7}"/>
          </ac:picMkLst>
        </pc:picChg>
      </pc:sldChg>
      <pc:sldChg chg="delSp mod">
        <pc:chgData name="Veniero Facchetti" userId="f2c6c99af91c4974" providerId="LiveId" clId="{6B273776-AB6D-4991-9A04-1BBE1749B0FF}" dt="2024-05-08T17:05:28.591" v="150" actId="478"/>
        <pc:sldMkLst>
          <pc:docMk/>
          <pc:sldMk cId="3561163264" sldId="346"/>
        </pc:sldMkLst>
        <pc:picChg chg="del">
          <ac:chgData name="Veniero Facchetti" userId="f2c6c99af91c4974" providerId="LiveId" clId="{6B273776-AB6D-4991-9A04-1BBE1749B0FF}" dt="2024-05-08T17:05:28.191" v="149" actId="478"/>
          <ac:picMkLst>
            <pc:docMk/>
            <pc:sldMk cId="3561163264" sldId="346"/>
            <ac:picMk id="4" creationId="{9107B654-5745-F6C8-E716-96832438903D}"/>
          </ac:picMkLst>
        </pc:picChg>
        <pc:picChg chg="del">
          <ac:chgData name="Veniero Facchetti" userId="f2c6c99af91c4974" providerId="LiveId" clId="{6B273776-AB6D-4991-9A04-1BBE1749B0FF}" dt="2024-05-08T17:05:28.591" v="150" actId="478"/>
          <ac:picMkLst>
            <pc:docMk/>
            <pc:sldMk cId="3561163264" sldId="346"/>
            <ac:picMk id="5" creationId="{A8812A5C-7786-C532-A42A-4E0428841948}"/>
          </ac:picMkLst>
        </pc:picChg>
      </pc:sldChg>
      <pc:sldChg chg="delSp mod">
        <pc:chgData name="Veniero Facchetti" userId="f2c6c99af91c4974" providerId="LiveId" clId="{6B273776-AB6D-4991-9A04-1BBE1749B0FF}" dt="2024-05-08T17:05:31.741" v="152" actId="478"/>
        <pc:sldMkLst>
          <pc:docMk/>
          <pc:sldMk cId="866165747" sldId="347"/>
        </pc:sldMkLst>
        <pc:picChg chg="del">
          <ac:chgData name="Veniero Facchetti" userId="f2c6c99af91c4974" providerId="LiveId" clId="{6B273776-AB6D-4991-9A04-1BBE1749B0FF}" dt="2024-05-08T17:05:31.319" v="151" actId="478"/>
          <ac:picMkLst>
            <pc:docMk/>
            <pc:sldMk cId="866165747" sldId="347"/>
            <ac:picMk id="4" creationId="{3A21385F-1F12-92EC-B48D-A664C796E7A8}"/>
          </ac:picMkLst>
        </pc:picChg>
        <pc:picChg chg="del">
          <ac:chgData name="Veniero Facchetti" userId="f2c6c99af91c4974" providerId="LiveId" clId="{6B273776-AB6D-4991-9A04-1BBE1749B0FF}" dt="2024-05-08T17:05:31.741" v="152" actId="478"/>
          <ac:picMkLst>
            <pc:docMk/>
            <pc:sldMk cId="866165747" sldId="347"/>
            <ac:picMk id="5" creationId="{99719086-EF90-D0C1-7988-2EC3609F5B3B}"/>
          </ac:picMkLst>
        </pc:picChg>
      </pc:sldChg>
      <pc:sldChg chg="delSp mod">
        <pc:chgData name="Veniero Facchetti" userId="f2c6c99af91c4974" providerId="LiveId" clId="{6B273776-AB6D-4991-9A04-1BBE1749B0FF}" dt="2024-05-09T09:15:38.147" v="181" actId="478"/>
        <pc:sldMkLst>
          <pc:docMk/>
          <pc:sldMk cId="1182585327" sldId="348"/>
        </pc:sldMkLst>
        <pc:picChg chg="del">
          <ac:chgData name="Veniero Facchetti" userId="f2c6c99af91c4974" providerId="LiveId" clId="{6B273776-AB6D-4991-9A04-1BBE1749B0FF}" dt="2024-05-09T09:15:37.579" v="180" actId="478"/>
          <ac:picMkLst>
            <pc:docMk/>
            <pc:sldMk cId="1182585327" sldId="348"/>
            <ac:picMk id="4" creationId="{37002018-30C0-AE0A-207D-373A3044ED45}"/>
          </ac:picMkLst>
        </pc:picChg>
        <pc:picChg chg="del">
          <ac:chgData name="Veniero Facchetti" userId="f2c6c99af91c4974" providerId="LiveId" clId="{6B273776-AB6D-4991-9A04-1BBE1749B0FF}" dt="2024-05-09T09:15:38.147" v="181" actId="478"/>
          <ac:picMkLst>
            <pc:docMk/>
            <pc:sldMk cId="1182585327" sldId="348"/>
            <ac:picMk id="5" creationId="{78743649-42A4-18E2-D86E-17B408FCE4F8}"/>
          </ac:picMkLst>
        </pc:picChg>
      </pc:sldChg>
      <pc:sldChg chg="delSp mod">
        <pc:chgData name="Veniero Facchetti" userId="f2c6c99af91c4974" providerId="LiveId" clId="{6B273776-AB6D-4991-9A04-1BBE1749B0FF}" dt="2024-05-08T17:02:17.906" v="73" actId="478"/>
        <pc:sldMkLst>
          <pc:docMk/>
          <pc:sldMk cId="4119525311" sldId="349"/>
        </pc:sldMkLst>
        <pc:picChg chg="del">
          <ac:chgData name="Veniero Facchetti" userId="f2c6c99af91c4974" providerId="LiveId" clId="{6B273776-AB6D-4991-9A04-1BBE1749B0FF}" dt="2024-05-08T17:02:17.504" v="72" actId="478"/>
          <ac:picMkLst>
            <pc:docMk/>
            <pc:sldMk cId="4119525311" sldId="349"/>
            <ac:picMk id="5" creationId="{686D7A8D-65E4-7D3F-42DA-39CAADD46867}"/>
          </ac:picMkLst>
        </pc:picChg>
        <pc:picChg chg="del">
          <ac:chgData name="Veniero Facchetti" userId="f2c6c99af91c4974" providerId="LiveId" clId="{6B273776-AB6D-4991-9A04-1BBE1749B0FF}" dt="2024-05-08T17:02:17.906" v="73" actId="478"/>
          <ac:picMkLst>
            <pc:docMk/>
            <pc:sldMk cId="4119525311" sldId="349"/>
            <ac:picMk id="6" creationId="{6A9F117E-BA28-FEB8-9219-A166DA698D04}"/>
          </ac:picMkLst>
        </pc:picChg>
      </pc:sldChg>
      <pc:sldChg chg="delSp mod">
        <pc:chgData name="Veniero Facchetti" userId="f2c6c99af91c4974" providerId="LiveId" clId="{6B273776-AB6D-4991-9A04-1BBE1749B0FF}" dt="2024-05-08T17:02:23.383" v="75" actId="478"/>
        <pc:sldMkLst>
          <pc:docMk/>
          <pc:sldMk cId="3989600467" sldId="350"/>
        </pc:sldMkLst>
        <pc:picChg chg="del">
          <ac:chgData name="Veniero Facchetti" userId="f2c6c99af91c4974" providerId="LiveId" clId="{6B273776-AB6D-4991-9A04-1BBE1749B0FF}" dt="2024-05-08T17:02:23.024" v="74" actId="478"/>
          <ac:picMkLst>
            <pc:docMk/>
            <pc:sldMk cId="3989600467" sldId="350"/>
            <ac:picMk id="6" creationId="{130A02FD-004A-38CE-D7C5-5F9C508BC6BE}"/>
          </ac:picMkLst>
        </pc:picChg>
        <pc:picChg chg="del">
          <ac:chgData name="Veniero Facchetti" userId="f2c6c99af91c4974" providerId="LiveId" clId="{6B273776-AB6D-4991-9A04-1BBE1749B0FF}" dt="2024-05-08T17:02:23.383" v="75" actId="478"/>
          <ac:picMkLst>
            <pc:docMk/>
            <pc:sldMk cId="3989600467" sldId="350"/>
            <ac:picMk id="7" creationId="{3E752DD0-BB01-80F0-C623-4F3824EC7D7A}"/>
          </ac:picMkLst>
        </pc:picChg>
      </pc:sldChg>
      <pc:sldChg chg="delSp modSp mod">
        <pc:chgData name="Veniero Facchetti" userId="f2c6c99af91c4974" providerId="LiveId" clId="{6B273776-AB6D-4991-9A04-1BBE1749B0FF}" dt="2024-05-08T17:02:48.790" v="88" actId="1076"/>
        <pc:sldMkLst>
          <pc:docMk/>
          <pc:sldMk cId="4235070975" sldId="351"/>
        </pc:sldMkLst>
        <pc:spChg chg="mod">
          <ac:chgData name="Veniero Facchetti" userId="f2c6c99af91c4974" providerId="LiveId" clId="{6B273776-AB6D-4991-9A04-1BBE1749B0FF}" dt="2024-05-08T17:02:48.790" v="88" actId="1076"/>
          <ac:spMkLst>
            <pc:docMk/>
            <pc:sldMk cId="4235070975" sldId="351"/>
            <ac:spMk id="8" creationId="{5FFBFB55-35FE-E49D-C30B-616A8F565A45}"/>
          </ac:spMkLst>
        </pc:spChg>
        <pc:spChg chg="del">
          <ac:chgData name="Veniero Facchetti" userId="f2c6c99af91c4974" providerId="LiveId" clId="{6B273776-AB6D-4991-9A04-1BBE1749B0FF}" dt="2024-05-08T17:02:44.775" v="86" actId="478"/>
          <ac:spMkLst>
            <pc:docMk/>
            <pc:sldMk cId="4235070975" sldId="351"/>
            <ac:spMk id="9" creationId="{24B4A2F8-6C11-9290-9323-BAC156CDB4E6}"/>
          </ac:spMkLst>
        </pc:spChg>
        <pc:picChg chg="del">
          <ac:chgData name="Veniero Facchetti" userId="f2c6c99af91c4974" providerId="LiveId" clId="{6B273776-AB6D-4991-9A04-1BBE1749B0FF}" dt="2024-05-08T17:02:26.038" v="76" actId="478"/>
          <ac:picMkLst>
            <pc:docMk/>
            <pc:sldMk cId="4235070975" sldId="351"/>
            <ac:picMk id="4" creationId="{3D3B6432-725E-EC10-394C-0E4DEE3AAD26}"/>
          </ac:picMkLst>
        </pc:picChg>
        <pc:picChg chg="del">
          <ac:chgData name="Veniero Facchetti" userId="f2c6c99af91c4974" providerId="LiveId" clId="{6B273776-AB6D-4991-9A04-1BBE1749B0FF}" dt="2024-05-08T17:02:26.423" v="77" actId="478"/>
          <ac:picMkLst>
            <pc:docMk/>
            <pc:sldMk cId="4235070975" sldId="351"/>
            <ac:picMk id="6" creationId="{C5D6E011-EC08-8432-3A3A-AEA414B34842}"/>
          </ac:picMkLst>
        </pc:picChg>
        <pc:picChg chg="del">
          <ac:chgData name="Veniero Facchetti" userId="f2c6c99af91c4974" providerId="LiveId" clId="{6B273776-AB6D-4991-9A04-1BBE1749B0FF}" dt="2024-05-08T17:02:46.074" v="87" actId="478"/>
          <ac:picMkLst>
            <pc:docMk/>
            <pc:sldMk cId="4235070975" sldId="351"/>
            <ac:picMk id="10" creationId="{141324B9-C9D9-2F4A-52C4-053133BD1F54}"/>
          </ac:picMkLst>
        </pc:picChg>
        <pc:picChg chg="mod">
          <ac:chgData name="Veniero Facchetti" userId="f2c6c99af91c4974" providerId="LiveId" clId="{6B273776-AB6D-4991-9A04-1BBE1749B0FF}" dt="2024-05-08T17:02:43.366" v="85" actId="14100"/>
          <ac:picMkLst>
            <pc:docMk/>
            <pc:sldMk cId="4235070975" sldId="351"/>
            <ac:picMk id="16" creationId="{D4C79B4F-CDDD-38A9-1FF9-37FF94392D49}"/>
          </ac:picMkLst>
        </pc:picChg>
      </pc:sldChg>
      <pc:sldChg chg="delSp modSp mod">
        <pc:chgData name="Veniero Facchetti" userId="f2c6c99af91c4974" providerId="LiveId" clId="{6B273776-AB6D-4991-9A04-1BBE1749B0FF}" dt="2024-05-08T17:05:46.779" v="155" actId="207"/>
        <pc:sldMkLst>
          <pc:docMk/>
          <pc:sldMk cId="3734458878" sldId="357"/>
        </pc:sldMkLst>
        <pc:spChg chg="mod">
          <ac:chgData name="Veniero Facchetti" userId="f2c6c99af91c4974" providerId="LiveId" clId="{6B273776-AB6D-4991-9A04-1BBE1749B0FF}" dt="2024-05-08T17:05:46.779" v="155" actId="207"/>
          <ac:spMkLst>
            <pc:docMk/>
            <pc:sldMk cId="3734458878" sldId="357"/>
            <ac:spMk id="9" creationId="{819A4061-F7E7-7089-5DF5-B443D274020E}"/>
          </ac:spMkLst>
        </pc:spChg>
        <pc:picChg chg="del">
          <ac:chgData name="Veniero Facchetti" userId="f2c6c99af91c4974" providerId="LiveId" clId="{6B273776-AB6D-4991-9A04-1BBE1749B0FF}" dt="2024-05-08T17:05:36.983" v="153" actId="478"/>
          <ac:picMkLst>
            <pc:docMk/>
            <pc:sldMk cId="3734458878" sldId="357"/>
            <ac:picMk id="3" creationId="{4FB15248-5EBB-AECE-0EAA-3CCE3F8AD946}"/>
          </ac:picMkLst>
        </pc:picChg>
        <pc:picChg chg="del">
          <ac:chgData name="Veniero Facchetti" userId="f2c6c99af91c4974" providerId="LiveId" clId="{6B273776-AB6D-4991-9A04-1BBE1749B0FF}" dt="2024-05-08T17:05:37.375" v="154" actId="478"/>
          <ac:picMkLst>
            <pc:docMk/>
            <pc:sldMk cId="3734458878" sldId="357"/>
            <ac:picMk id="4" creationId="{06A1BF19-D8A8-FDF6-610E-30773D53580A}"/>
          </ac:picMkLst>
        </pc:picChg>
      </pc:sldChg>
      <pc:sldChg chg="addSp delSp modSp mod">
        <pc:chgData name="Veniero Facchetti" userId="f2c6c99af91c4974" providerId="LiveId" clId="{6B273776-AB6D-4991-9A04-1BBE1749B0FF}" dt="2024-05-08T17:06:13.439" v="164" actId="207"/>
        <pc:sldMkLst>
          <pc:docMk/>
          <pc:sldMk cId="1761886536" sldId="358"/>
        </pc:sldMkLst>
        <pc:spChg chg="add del mod">
          <ac:chgData name="Veniero Facchetti" userId="f2c6c99af91c4974" providerId="LiveId" clId="{6B273776-AB6D-4991-9A04-1BBE1749B0FF}" dt="2024-05-08T17:06:04.055" v="163" actId="207"/>
          <ac:spMkLst>
            <pc:docMk/>
            <pc:sldMk cId="1761886536" sldId="358"/>
            <ac:spMk id="7" creationId="{91D2E529-8C54-5262-E2EF-97D600F47948}"/>
          </ac:spMkLst>
        </pc:spChg>
        <pc:spChg chg="mod">
          <ac:chgData name="Veniero Facchetti" userId="f2c6c99af91c4974" providerId="LiveId" clId="{6B273776-AB6D-4991-9A04-1BBE1749B0FF}" dt="2024-05-08T17:06:13.439" v="164" actId="207"/>
          <ac:spMkLst>
            <pc:docMk/>
            <pc:sldMk cId="1761886536" sldId="358"/>
            <ac:spMk id="9" creationId="{819A4061-F7E7-7089-5DF5-B443D274020E}"/>
          </ac:spMkLst>
        </pc:spChg>
        <pc:picChg chg="del">
          <ac:chgData name="Veniero Facchetti" userId="f2c6c99af91c4974" providerId="LiveId" clId="{6B273776-AB6D-4991-9A04-1BBE1749B0FF}" dt="2024-05-08T17:05:56.639" v="159" actId="478"/>
          <ac:picMkLst>
            <pc:docMk/>
            <pc:sldMk cId="1761886536" sldId="358"/>
            <ac:picMk id="3" creationId="{4FB15248-5EBB-AECE-0EAA-3CCE3F8AD946}"/>
          </ac:picMkLst>
        </pc:picChg>
        <pc:picChg chg="del">
          <ac:chgData name="Veniero Facchetti" userId="f2c6c99af91c4974" providerId="LiveId" clId="{6B273776-AB6D-4991-9A04-1BBE1749B0FF}" dt="2024-05-08T17:05:59.886" v="162" actId="478"/>
          <ac:picMkLst>
            <pc:docMk/>
            <pc:sldMk cId="1761886536" sldId="358"/>
            <ac:picMk id="4" creationId="{06A1BF19-D8A8-FDF6-610E-30773D53580A}"/>
          </ac:picMkLst>
        </pc:picChg>
      </pc:sldChg>
      <pc:sldChg chg="delSp mod">
        <pc:chgData name="Veniero Facchetti" userId="f2c6c99af91c4974" providerId="LiveId" clId="{6B273776-AB6D-4991-9A04-1BBE1749B0FF}" dt="2024-05-08T17:00:08.833" v="29" actId="478"/>
        <pc:sldMkLst>
          <pc:docMk/>
          <pc:sldMk cId="3664858299" sldId="359"/>
        </pc:sldMkLst>
        <pc:picChg chg="del">
          <ac:chgData name="Veniero Facchetti" userId="f2c6c99af91c4974" providerId="LiveId" clId="{6B273776-AB6D-4991-9A04-1BBE1749B0FF}" dt="2024-05-08T17:00:08.178" v="28" actId="478"/>
          <ac:picMkLst>
            <pc:docMk/>
            <pc:sldMk cId="3664858299" sldId="359"/>
            <ac:picMk id="14" creationId="{1643881B-F2EA-1E3C-D72B-FC932488F317}"/>
          </ac:picMkLst>
        </pc:picChg>
        <pc:picChg chg="del">
          <ac:chgData name="Veniero Facchetti" userId="f2c6c99af91c4974" providerId="LiveId" clId="{6B273776-AB6D-4991-9A04-1BBE1749B0FF}" dt="2024-05-08T17:00:08.833" v="29" actId="478"/>
          <ac:picMkLst>
            <pc:docMk/>
            <pc:sldMk cId="3664858299" sldId="359"/>
            <ac:picMk id="15" creationId="{19C8154E-5B42-BCC3-2CD1-011E9070BC42}"/>
          </ac:picMkLst>
        </pc:picChg>
      </pc:sldChg>
      <pc:sldChg chg="delSp mod">
        <pc:chgData name="Veniero Facchetti" userId="f2c6c99af91c4974" providerId="LiveId" clId="{6B273776-AB6D-4991-9A04-1BBE1749B0FF}" dt="2024-05-08T17:00:24.095" v="33" actId="478"/>
        <pc:sldMkLst>
          <pc:docMk/>
          <pc:sldMk cId="4153585018" sldId="360"/>
        </pc:sldMkLst>
        <pc:picChg chg="del">
          <ac:chgData name="Veniero Facchetti" userId="f2c6c99af91c4974" providerId="LiveId" clId="{6B273776-AB6D-4991-9A04-1BBE1749B0FF}" dt="2024-05-08T17:00:23.584" v="32" actId="478"/>
          <ac:picMkLst>
            <pc:docMk/>
            <pc:sldMk cId="4153585018" sldId="360"/>
            <ac:picMk id="14" creationId="{1643881B-F2EA-1E3C-D72B-FC932488F317}"/>
          </ac:picMkLst>
        </pc:picChg>
        <pc:picChg chg="del">
          <ac:chgData name="Veniero Facchetti" userId="f2c6c99af91c4974" providerId="LiveId" clId="{6B273776-AB6D-4991-9A04-1BBE1749B0FF}" dt="2024-05-08T17:00:24.095" v="33" actId="478"/>
          <ac:picMkLst>
            <pc:docMk/>
            <pc:sldMk cId="4153585018" sldId="360"/>
            <ac:picMk id="15" creationId="{19C8154E-5B42-BCC3-2CD1-011E9070BC42}"/>
          </ac:picMkLst>
        </pc:picChg>
      </pc:sldChg>
      <pc:sldChg chg="delSp mod">
        <pc:chgData name="Veniero Facchetti" userId="f2c6c99af91c4974" providerId="LiveId" clId="{6B273776-AB6D-4991-9A04-1BBE1749B0FF}" dt="2024-05-08T17:00:16.503" v="31" actId="478"/>
        <pc:sldMkLst>
          <pc:docMk/>
          <pc:sldMk cId="574204533" sldId="361"/>
        </pc:sldMkLst>
        <pc:picChg chg="del">
          <ac:chgData name="Veniero Facchetti" userId="f2c6c99af91c4974" providerId="LiveId" clId="{6B273776-AB6D-4991-9A04-1BBE1749B0FF}" dt="2024-05-08T17:00:16.148" v="30" actId="478"/>
          <ac:picMkLst>
            <pc:docMk/>
            <pc:sldMk cId="574204533" sldId="361"/>
            <ac:picMk id="14" creationId="{1643881B-F2EA-1E3C-D72B-FC932488F317}"/>
          </ac:picMkLst>
        </pc:picChg>
        <pc:picChg chg="del">
          <ac:chgData name="Veniero Facchetti" userId="f2c6c99af91c4974" providerId="LiveId" clId="{6B273776-AB6D-4991-9A04-1BBE1749B0FF}" dt="2024-05-08T17:00:16.503" v="31" actId="478"/>
          <ac:picMkLst>
            <pc:docMk/>
            <pc:sldMk cId="574204533" sldId="361"/>
            <ac:picMk id="15" creationId="{19C8154E-5B42-BCC3-2CD1-011E9070BC42}"/>
          </ac:picMkLst>
        </pc:picChg>
      </pc:sldChg>
      <pc:sldChg chg="delSp mod">
        <pc:chgData name="Veniero Facchetti" userId="f2c6c99af91c4974" providerId="LiveId" clId="{6B273776-AB6D-4991-9A04-1BBE1749B0FF}" dt="2024-05-08T17:04:05.058" v="114" actId="478"/>
        <pc:sldMkLst>
          <pc:docMk/>
          <pc:sldMk cId="2422609387" sldId="362"/>
        </pc:sldMkLst>
        <pc:picChg chg="del">
          <ac:chgData name="Veniero Facchetti" userId="f2c6c99af91c4974" providerId="LiveId" clId="{6B273776-AB6D-4991-9A04-1BBE1749B0FF}" dt="2024-05-08T17:04:04.592" v="113" actId="478"/>
          <ac:picMkLst>
            <pc:docMk/>
            <pc:sldMk cId="2422609387" sldId="362"/>
            <ac:picMk id="14" creationId="{1643881B-F2EA-1E3C-D72B-FC932488F317}"/>
          </ac:picMkLst>
        </pc:picChg>
        <pc:picChg chg="del">
          <ac:chgData name="Veniero Facchetti" userId="f2c6c99af91c4974" providerId="LiveId" clId="{6B273776-AB6D-4991-9A04-1BBE1749B0FF}" dt="2024-05-08T17:04:05.058" v="114" actId="478"/>
          <ac:picMkLst>
            <pc:docMk/>
            <pc:sldMk cId="2422609387" sldId="362"/>
            <ac:picMk id="15" creationId="{19C8154E-5B42-BCC3-2CD1-011E9070BC42}"/>
          </ac:picMkLst>
        </pc:picChg>
      </pc:sldChg>
      <pc:sldChg chg="delSp mod">
        <pc:chgData name="Veniero Facchetti" userId="f2c6c99af91c4974" providerId="LiveId" clId="{6B273776-AB6D-4991-9A04-1BBE1749B0FF}" dt="2024-05-08T17:04:08.946" v="116" actId="478"/>
        <pc:sldMkLst>
          <pc:docMk/>
          <pc:sldMk cId="3362511332" sldId="363"/>
        </pc:sldMkLst>
        <pc:picChg chg="del">
          <ac:chgData name="Veniero Facchetti" userId="f2c6c99af91c4974" providerId="LiveId" clId="{6B273776-AB6D-4991-9A04-1BBE1749B0FF}" dt="2024-05-08T17:04:08.519" v="115" actId="478"/>
          <ac:picMkLst>
            <pc:docMk/>
            <pc:sldMk cId="3362511332" sldId="363"/>
            <ac:picMk id="14" creationId="{1643881B-F2EA-1E3C-D72B-FC932488F317}"/>
          </ac:picMkLst>
        </pc:picChg>
        <pc:picChg chg="del">
          <ac:chgData name="Veniero Facchetti" userId="f2c6c99af91c4974" providerId="LiveId" clId="{6B273776-AB6D-4991-9A04-1BBE1749B0FF}" dt="2024-05-08T17:04:08.946" v="116" actId="478"/>
          <ac:picMkLst>
            <pc:docMk/>
            <pc:sldMk cId="3362511332" sldId="363"/>
            <ac:picMk id="15" creationId="{19C8154E-5B42-BCC3-2CD1-011E9070BC42}"/>
          </ac:picMkLst>
        </pc:picChg>
      </pc:sldChg>
      <pc:sldChg chg="delSp modSp mod">
        <pc:chgData name="Veniero Facchetti" userId="f2c6c99af91c4974" providerId="LiveId" clId="{6B273776-AB6D-4991-9A04-1BBE1749B0FF}" dt="2024-05-08T17:05:53.912" v="158" actId="207"/>
        <pc:sldMkLst>
          <pc:docMk/>
          <pc:sldMk cId="3639437016" sldId="364"/>
        </pc:sldMkLst>
        <pc:spChg chg="mod">
          <ac:chgData name="Veniero Facchetti" userId="f2c6c99af91c4974" providerId="LiveId" clId="{6B273776-AB6D-4991-9A04-1BBE1749B0FF}" dt="2024-05-08T17:05:53.912" v="158" actId="207"/>
          <ac:spMkLst>
            <pc:docMk/>
            <pc:sldMk cId="3639437016" sldId="364"/>
            <ac:spMk id="9" creationId="{819A4061-F7E7-7089-5DF5-B443D274020E}"/>
          </ac:spMkLst>
        </pc:spChg>
        <pc:picChg chg="del">
          <ac:chgData name="Veniero Facchetti" userId="f2c6c99af91c4974" providerId="LiveId" clId="{6B273776-AB6D-4991-9A04-1BBE1749B0FF}" dt="2024-05-08T17:05:50.439" v="156" actId="478"/>
          <ac:picMkLst>
            <pc:docMk/>
            <pc:sldMk cId="3639437016" sldId="364"/>
            <ac:picMk id="3" creationId="{4FB15248-5EBB-AECE-0EAA-3CCE3F8AD946}"/>
          </ac:picMkLst>
        </pc:picChg>
        <pc:picChg chg="del">
          <ac:chgData name="Veniero Facchetti" userId="f2c6c99af91c4974" providerId="LiveId" clId="{6B273776-AB6D-4991-9A04-1BBE1749B0FF}" dt="2024-05-08T17:05:50.786" v="157" actId="478"/>
          <ac:picMkLst>
            <pc:docMk/>
            <pc:sldMk cId="3639437016" sldId="364"/>
            <ac:picMk id="4" creationId="{06A1BF19-D8A8-FDF6-610E-30773D53580A}"/>
          </ac:picMkLst>
        </pc:picChg>
      </pc:sldChg>
      <pc:sldChg chg="delSp mod">
        <pc:chgData name="Veniero Facchetti" userId="f2c6c99af91c4974" providerId="LiveId" clId="{6B273776-AB6D-4991-9A04-1BBE1749B0FF}" dt="2024-05-08T17:02:57.017" v="90" actId="478"/>
        <pc:sldMkLst>
          <pc:docMk/>
          <pc:sldMk cId="1193276671" sldId="365"/>
        </pc:sldMkLst>
        <pc:picChg chg="del">
          <ac:chgData name="Veniero Facchetti" userId="f2c6c99af91c4974" providerId="LiveId" clId="{6B273776-AB6D-4991-9A04-1BBE1749B0FF}" dt="2024-05-08T17:02:56.495" v="89" actId="478"/>
          <ac:picMkLst>
            <pc:docMk/>
            <pc:sldMk cId="1193276671" sldId="365"/>
            <ac:picMk id="7" creationId="{4BAA04EC-B663-D54D-953D-981914A3BFC0}"/>
          </ac:picMkLst>
        </pc:picChg>
        <pc:picChg chg="del">
          <ac:chgData name="Veniero Facchetti" userId="f2c6c99af91c4974" providerId="LiveId" clId="{6B273776-AB6D-4991-9A04-1BBE1749B0FF}" dt="2024-05-08T17:02:57.017" v="90" actId="478"/>
          <ac:picMkLst>
            <pc:docMk/>
            <pc:sldMk cId="1193276671" sldId="365"/>
            <ac:picMk id="8" creationId="{E3A87153-51B1-DD10-EE17-1A80743F66FA}"/>
          </ac:picMkLst>
        </pc:picChg>
      </pc:sldChg>
      <pc:sldChg chg="addSp delSp modSp new mod modClrScheme chgLayout">
        <pc:chgData name="Veniero Facchetti" userId="f2c6c99af91c4974" providerId="LiveId" clId="{6B273776-AB6D-4991-9A04-1BBE1749B0FF}" dt="2024-05-08T17:07:13.591" v="177" actId="1076"/>
        <pc:sldMkLst>
          <pc:docMk/>
          <pc:sldMk cId="3466144330" sldId="366"/>
        </pc:sldMkLst>
        <pc:spChg chg="del">
          <ac:chgData name="Veniero Facchetti" userId="f2c6c99af91c4974" providerId="LiveId" clId="{6B273776-AB6D-4991-9A04-1BBE1749B0FF}" dt="2024-05-08T17:06:25.521" v="166" actId="700"/>
          <ac:spMkLst>
            <pc:docMk/>
            <pc:sldMk cId="3466144330" sldId="366"/>
            <ac:spMk id="2" creationId="{00F1D92F-5349-69FD-8625-AC4D9163DE1F}"/>
          </ac:spMkLst>
        </pc:spChg>
        <pc:spChg chg="del">
          <ac:chgData name="Veniero Facchetti" userId="f2c6c99af91c4974" providerId="LiveId" clId="{6B273776-AB6D-4991-9A04-1BBE1749B0FF}" dt="2024-05-08T17:06:25.521" v="166" actId="700"/>
          <ac:spMkLst>
            <pc:docMk/>
            <pc:sldMk cId="3466144330" sldId="366"/>
            <ac:spMk id="3" creationId="{40375203-6B6F-7541-FAF4-E230CB255E8B}"/>
          </ac:spMkLst>
        </pc:spChg>
        <pc:picChg chg="add mod">
          <ac:chgData name="Veniero Facchetti" userId="f2c6c99af91c4974" providerId="LiveId" clId="{6B273776-AB6D-4991-9A04-1BBE1749B0FF}" dt="2024-05-08T17:07:13.591" v="177" actId="1076"/>
          <ac:picMkLst>
            <pc:docMk/>
            <pc:sldMk cId="3466144330" sldId="366"/>
            <ac:picMk id="4" creationId="{44E4E041-F4FE-0A3B-E9F3-2269085D911E}"/>
          </ac:picMkLst>
        </pc:picChg>
        <pc:picChg chg="add del mod">
          <ac:chgData name="Veniero Facchetti" userId="f2c6c99af91c4974" providerId="LiveId" clId="{6B273776-AB6D-4991-9A04-1BBE1749B0FF}" dt="2024-05-08T17:06:45.274" v="169" actId="478"/>
          <ac:picMkLst>
            <pc:docMk/>
            <pc:sldMk cId="3466144330" sldId="366"/>
            <ac:picMk id="5" creationId="{EBFD4FC2-DCEA-48FA-F0CB-D5326DE9E9D9}"/>
          </ac:picMkLst>
        </pc:picChg>
        <pc:picChg chg="add mod">
          <ac:chgData name="Veniero Facchetti" userId="f2c6c99af91c4974" providerId="LiveId" clId="{6B273776-AB6D-4991-9A04-1BBE1749B0FF}" dt="2024-05-08T17:07:07.038" v="174" actId="1076"/>
          <ac:picMkLst>
            <pc:docMk/>
            <pc:sldMk cId="3466144330" sldId="366"/>
            <ac:picMk id="6" creationId="{E8CED793-9DAA-D3FE-C0E6-33F1E35C3431}"/>
          </ac:picMkLst>
        </pc:picChg>
      </pc:sldChg>
      <pc:sldMasterChg chg="addSp delSp modSp mod">
        <pc:chgData name="Veniero Facchetti" userId="f2c6c99af91c4974" providerId="LiveId" clId="{6B273776-AB6D-4991-9A04-1BBE1749B0FF}" dt="2024-05-08T16:59:26.035" v="16" actId="1076"/>
        <pc:sldMasterMkLst>
          <pc:docMk/>
          <pc:sldMasterMk cId="1449198067" sldId="2147483677"/>
        </pc:sldMasterMkLst>
        <pc:spChg chg="del">
          <ac:chgData name="Veniero Facchetti" userId="f2c6c99af91c4974" providerId="LiveId" clId="{6B273776-AB6D-4991-9A04-1BBE1749B0FF}" dt="2024-05-08T16:58:51.874" v="9" actId="478"/>
          <ac:spMkLst>
            <pc:docMk/>
            <pc:sldMasterMk cId="1449198067" sldId="2147483677"/>
            <ac:spMk id="5" creationId="{35A29D6B-F53F-FDA7-7F41-DE4D0C31820F}"/>
          </ac:spMkLst>
        </pc:spChg>
        <pc:picChg chg="add mod">
          <ac:chgData name="Veniero Facchetti" userId="f2c6c99af91c4974" providerId="LiveId" clId="{6B273776-AB6D-4991-9A04-1BBE1749B0FF}" dt="2024-05-08T16:59:26.035" v="16" actId="1076"/>
          <ac:picMkLst>
            <pc:docMk/>
            <pc:sldMasterMk cId="1449198067" sldId="2147483677"/>
            <ac:picMk id="4" creationId="{85F821F6-1287-AF38-2FB2-F8AF2962B7EA}"/>
          </ac:picMkLst>
        </pc:picChg>
        <pc:picChg chg="add mod">
          <ac:chgData name="Veniero Facchetti" userId="f2c6c99af91c4974" providerId="LiveId" clId="{6B273776-AB6D-4991-9A04-1BBE1749B0FF}" dt="2024-05-08T16:59:20.898" v="14" actId="1076"/>
          <ac:picMkLst>
            <pc:docMk/>
            <pc:sldMasterMk cId="1449198067" sldId="2147483677"/>
            <ac:picMk id="11" creationId="{E6283DBD-FA7A-1E3E-D33B-A3B0F2E0A199}"/>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09/05/2024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09/05/2024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16</a:t>
            </a:fld>
            <a:endParaRPr lang="it-IT" dirty="0"/>
          </a:p>
        </p:txBody>
      </p:sp>
    </p:spTree>
    <p:extLst>
      <p:ext uri="{BB962C8B-B14F-4D97-AF65-F5344CB8AC3E}">
        <p14:creationId xmlns:p14="http://schemas.microsoft.com/office/powerpoint/2010/main" val="194274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32</a:t>
            </a:fld>
            <a:endParaRPr lang="it-IT" dirty="0"/>
          </a:p>
        </p:txBody>
      </p:sp>
    </p:spTree>
    <p:extLst>
      <p:ext uri="{BB962C8B-B14F-4D97-AF65-F5344CB8AC3E}">
        <p14:creationId xmlns:p14="http://schemas.microsoft.com/office/powerpoint/2010/main" val="284052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35</a:t>
            </a:fld>
            <a:endParaRPr lang="it-IT" dirty="0"/>
          </a:p>
        </p:txBody>
      </p:sp>
    </p:spTree>
    <p:extLst>
      <p:ext uri="{BB962C8B-B14F-4D97-AF65-F5344CB8AC3E}">
        <p14:creationId xmlns:p14="http://schemas.microsoft.com/office/powerpoint/2010/main" val="41899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40</a:t>
            </a:fld>
            <a:endParaRPr lang="it-IT" dirty="0"/>
          </a:p>
        </p:txBody>
      </p:sp>
    </p:spTree>
    <p:extLst>
      <p:ext uri="{BB962C8B-B14F-4D97-AF65-F5344CB8AC3E}">
        <p14:creationId xmlns:p14="http://schemas.microsoft.com/office/powerpoint/2010/main" val="380218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41</a:t>
            </a:fld>
            <a:endParaRPr lang="it-IT" dirty="0"/>
          </a:p>
        </p:txBody>
      </p:sp>
    </p:spTree>
    <p:extLst>
      <p:ext uri="{BB962C8B-B14F-4D97-AF65-F5344CB8AC3E}">
        <p14:creationId xmlns:p14="http://schemas.microsoft.com/office/powerpoint/2010/main" val="139337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42</a:t>
            </a:fld>
            <a:endParaRPr lang="it-IT" dirty="0"/>
          </a:p>
        </p:txBody>
      </p:sp>
    </p:spTree>
    <p:extLst>
      <p:ext uri="{BB962C8B-B14F-4D97-AF65-F5344CB8AC3E}">
        <p14:creationId xmlns:p14="http://schemas.microsoft.com/office/powerpoint/2010/main" val="264616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44</a:t>
            </a:fld>
            <a:endParaRPr lang="it-IT" dirty="0"/>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6.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rot="5400000" flipH="1">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5445" t="-4877" r="50000" b="-2635"/>
          <a:stretch/>
        </p:blipFill>
        <p:spPr>
          <a:xfrm>
            <a:off x="1571940" y="100029"/>
            <a:ext cx="2637594" cy="5143501"/>
          </a:xfrm>
          <a:prstGeom prst="rect">
            <a:avLst/>
          </a:prstGeom>
        </p:spPr>
      </p:pic>
      <p:pic>
        <p:nvPicPr>
          <p:cNvPr id="18" name="Immagine 17">
            <a:extLst>
              <a:ext uri="{FF2B5EF4-FFF2-40B4-BE49-F238E27FC236}">
                <a16:creationId xmlns:a16="http://schemas.microsoft.com/office/drawing/2014/main" id="{21342B92-E5D7-928F-4C66-1075D60B3F20}"/>
              </a:ext>
            </a:extLst>
          </p:cNvPr>
          <p:cNvPicPr>
            <a:picLocks noChangeAspect="1"/>
          </p:cNvPicPr>
          <p:nvPr userDrawn="1"/>
        </p:nvPicPr>
        <p:blipFill>
          <a:blip r:embed="rId6"/>
          <a:stretch>
            <a:fillRect/>
          </a:stretch>
        </p:blipFill>
        <p:spPr>
          <a:xfrm>
            <a:off x="3345312" y="2284050"/>
            <a:ext cx="605957" cy="2380548"/>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4031"/>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401"/>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colonne+3im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FF100E-83B5-3B1C-0C79-DEBC02837BC5}"/>
              </a:ext>
            </a:extLst>
          </p:cNvPr>
          <p:cNvSpPr>
            <a:spLocks noGrp="1"/>
          </p:cNvSpPr>
          <p:nvPr>
            <p:ph type="title"/>
          </p:nvPr>
        </p:nvSpPr>
        <p:spPr>
          <a:xfrm>
            <a:off x="267315" y="1166813"/>
            <a:ext cx="8609371" cy="902371"/>
          </a:xfrm>
        </p:spPr>
        <p:txBody>
          <a:bodyPr lIns="0" tIns="0" rIns="0" bIns="0" anchor="t" anchorCtr="0"/>
          <a:lstStyle>
            <a:lvl1pPr>
              <a:lnSpc>
                <a:spcPts val="3500"/>
              </a:lnSpc>
              <a:defRPr b="1"/>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5C02E452-20CE-A537-7791-02C947E1F489}"/>
              </a:ext>
            </a:extLst>
          </p:cNvPr>
          <p:cNvSpPr>
            <a:spLocks noGrp="1"/>
          </p:cNvSpPr>
          <p:nvPr>
            <p:ph idx="1"/>
          </p:nvPr>
        </p:nvSpPr>
        <p:spPr>
          <a:xfrm>
            <a:off x="252568" y="2139950"/>
            <a:ext cx="2803715" cy="670494"/>
          </a:xfrm>
        </p:spPr>
        <p:txBody>
          <a:bodyPr lIns="0" tIns="0" rIns="0" bIns="0" anchor="t" anchorCtr="0"/>
          <a:lstStyle/>
          <a:p>
            <a:pPr lvl="0"/>
            <a:r>
              <a:rPr lang="it-IT" dirty="0"/>
              <a:t>Fare clic per modificare gli stili</a:t>
            </a:r>
          </a:p>
        </p:txBody>
      </p:sp>
      <p:sp>
        <p:nvSpPr>
          <p:cNvPr id="4" name="Segnaposto contenuto 2">
            <a:extLst>
              <a:ext uri="{FF2B5EF4-FFF2-40B4-BE49-F238E27FC236}">
                <a16:creationId xmlns:a16="http://schemas.microsoft.com/office/drawing/2014/main" id="{6F87AFE0-7542-9F46-9C23-2FE598DE6C96}"/>
              </a:ext>
            </a:extLst>
          </p:cNvPr>
          <p:cNvSpPr>
            <a:spLocks noGrp="1"/>
          </p:cNvSpPr>
          <p:nvPr>
            <p:ph idx="14"/>
          </p:nvPr>
        </p:nvSpPr>
        <p:spPr>
          <a:xfrm>
            <a:off x="3167218" y="2139950"/>
            <a:ext cx="2803715" cy="670494"/>
          </a:xfrm>
        </p:spPr>
        <p:txBody>
          <a:bodyPr lIns="0" tIns="0" rIns="0" bIns="0" anchor="t" anchorCtr="0"/>
          <a:lstStyle/>
          <a:p>
            <a:pPr lvl="0"/>
            <a:r>
              <a:rPr lang="it-IT" dirty="0"/>
              <a:t>Fare clic per modificare gli stili</a:t>
            </a:r>
          </a:p>
        </p:txBody>
      </p:sp>
      <p:sp>
        <p:nvSpPr>
          <p:cNvPr id="9" name="Segnaposto contenuto 2">
            <a:extLst>
              <a:ext uri="{FF2B5EF4-FFF2-40B4-BE49-F238E27FC236}">
                <a16:creationId xmlns:a16="http://schemas.microsoft.com/office/drawing/2014/main" id="{A3D586BF-36D5-F765-9DF2-DC444460993F}"/>
              </a:ext>
            </a:extLst>
          </p:cNvPr>
          <p:cNvSpPr>
            <a:spLocks noGrp="1"/>
          </p:cNvSpPr>
          <p:nvPr>
            <p:ph idx="16"/>
          </p:nvPr>
        </p:nvSpPr>
        <p:spPr>
          <a:xfrm>
            <a:off x="6081868" y="2139950"/>
            <a:ext cx="2803715" cy="670494"/>
          </a:xfrm>
        </p:spPr>
        <p:txBody>
          <a:bodyPr lIns="0" tIns="0" rIns="0" bIns="0" anchor="t" anchorCtr="0"/>
          <a:lstStyle/>
          <a:p>
            <a:pPr lvl="0"/>
            <a:r>
              <a:rPr lang="it-IT" dirty="0"/>
              <a:t>Fare clic per modificare gli stili</a:t>
            </a:r>
          </a:p>
        </p:txBody>
      </p:sp>
      <p:sp>
        <p:nvSpPr>
          <p:cNvPr id="11" name="Segnaposto contenuto 2">
            <a:extLst>
              <a:ext uri="{FF2B5EF4-FFF2-40B4-BE49-F238E27FC236}">
                <a16:creationId xmlns:a16="http://schemas.microsoft.com/office/drawing/2014/main" id="{18082D11-EC3A-A240-B2E1-F0A5B9E791A4}"/>
              </a:ext>
            </a:extLst>
          </p:cNvPr>
          <p:cNvSpPr>
            <a:spLocks noGrp="1"/>
          </p:cNvSpPr>
          <p:nvPr>
            <p:ph idx="17"/>
          </p:nvPr>
        </p:nvSpPr>
        <p:spPr>
          <a:xfrm>
            <a:off x="2525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Segnaposto contenuto 2">
            <a:extLst>
              <a:ext uri="{FF2B5EF4-FFF2-40B4-BE49-F238E27FC236}">
                <a16:creationId xmlns:a16="http://schemas.microsoft.com/office/drawing/2014/main" id="{58289869-566B-A543-8D6A-132A0D50D207}"/>
              </a:ext>
            </a:extLst>
          </p:cNvPr>
          <p:cNvSpPr>
            <a:spLocks noGrp="1"/>
          </p:cNvSpPr>
          <p:nvPr>
            <p:ph idx="18"/>
          </p:nvPr>
        </p:nvSpPr>
        <p:spPr>
          <a:xfrm>
            <a:off x="316721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3" name="Segnaposto contenuto 2">
            <a:extLst>
              <a:ext uri="{FF2B5EF4-FFF2-40B4-BE49-F238E27FC236}">
                <a16:creationId xmlns:a16="http://schemas.microsoft.com/office/drawing/2014/main" id="{297723FE-AC46-3A41-AC06-765343FE1A54}"/>
              </a:ext>
            </a:extLst>
          </p:cNvPr>
          <p:cNvSpPr>
            <a:spLocks noGrp="1"/>
          </p:cNvSpPr>
          <p:nvPr>
            <p:ph idx="19"/>
          </p:nvPr>
        </p:nvSpPr>
        <p:spPr>
          <a:xfrm>
            <a:off x="60818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Segnaposto testo 7">
            <a:extLst>
              <a:ext uri="{FF2B5EF4-FFF2-40B4-BE49-F238E27FC236}">
                <a16:creationId xmlns:a16="http://schemas.microsoft.com/office/drawing/2014/main" id="{A28C1445-31ED-DB49-7A62-BCC414F3B9B7}"/>
              </a:ext>
            </a:extLst>
          </p:cNvPr>
          <p:cNvSpPr>
            <a:spLocks noGrp="1"/>
          </p:cNvSpPr>
          <p:nvPr>
            <p:ph type="body" sz="quarter" idx="20"/>
          </p:nvPr>
        </p:nvSpPr>
        <p:spPr>
          <a:xfrm>
            <a:off x="250825" y="2800172"/>
            <a:ext cx="2805113" cy="577850"/>
          </a:xfrm>
        </p:spPr>
        <p:txBody>
          <a:bodyPr lIns="0" tIns="0" rIns="0" bIns="0"/>
          <a:lstStyle>
            <a:lvl1pPr marL="0" indent="0" algn="l">
              <a:buFont typeface="Arial" panose="020B0604020202020204" pitchFamily="34" charset="0"/>
              <a:buNone/>
              <a:defRPr sz="1400"/>
            </a:lvl1pPr>
            <a:lvl2pPr marL="342900" indent="0" algn="l">
              <a:buFont typeface="Arial" panose="020B0604020202020204" pitchFamily="34" charset="0"/>
              <a:buNone/>
              <a:defRPr sz="14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a:p>
            <a:pPr lvl="1"/>
            <a:r>
              <a:rPr lang="it-IT" dirty="0"/>
              <a:t>Secondo livello</a:t>
            </a:r>
          </a:p>
        </p:txBody>
      </p:sp>
      <p:sp>
        <p:nvSpPr>
          <p:cNvPr id="16" name="Segnaposto testo 15">
            <a:extLst>
              <a:ext uri="{FF2B5EF4-FFF2-40B4-BE49-F238E27FC236}">
                <a16:creationId xmlns:a16="http://schemas.microsoft.com/office/drawing/2014/main" id="{1C21F5C0-6896-8FC6-8DEA-473068B2F959}"/>
              </a:ext>
            </a:extLst>
          </p:cNvPr>
          <p:cNvSpPr>
            <a:spLocks noGrp="1"/>
          </p:cNvSpPr>
          <p:nvPr>
            <p:ph type="body" sz="quarter" idx="21"/>
          </p:nvPr>
        </p:nvSpPr>
        <p:spPr>
          <a:xfrm>
            <a:off x="3167063" y="2800172"/>
            <a:ext cx="2803525" cy="584200"/>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dirty="0"/>
              <a:t>Fare clic per modificare gli stili del testo dello schema</a:t>
            </a:r>
          </a:p>
          <a:p>
            <a:pPr lvl="1"/>
            <a:r>
              <a:rPr lang="it-IT" dirty="0"/>
              <a:t>Secondo livello</a:t>
            </a:r>
          </a:p>
        </p:txBody>
      </p:sp>
      <p:sp>
        <p:nvSpPr>
          <p:cNvPr id="18" name="Segnaposto testo 17">
            <a:extLst>
              <a:ext uri="{FF2B5EF4-FFF2-40B4-BE49-F238E27FC236}">
                <a16:creationId xmlns:a16="http://schemas.microsoft.com/office/drawing/2014/main" id="{6489CF64-F6EA-DBED-6F34-72F648C3C357}"/>
              </a:ext>
            </a:extLst>
          </p:cNvPr>
          <p:cNvSpPr>
            <a:spLocks noGrp="1"/>
          </p:cNvSpPr>
          <p:nvPr>
            <p:ph type="body" sz="quarter" idx="22"/>
          </p:nvPr>
        </p:nvSpPr>
        <p:spPr>
          <a:xfrm>
            <a:off x="6081713" y="2800172"/>
            <a:ext cx="2811462" cy="604838"/>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dirty="0"/>
              <a:t>Fare clic per modificare gli stili del testo dello schema</a:t>
            </a:r>
          </a:p>
          <a:p>
            <a:pPr lvl="1"/>
            <a:r>
              <a:rPr lang="it-IT" dirty="0"/>
              <a:t>Secondo livello</a:t>
            </a:r>
          </a:p>
        </p:txBody>
      </p:sp>
    </p:spTree>
    <p:extLst>
      <p:ext uri="{BB962C8B-B14F-4D97-AF65-F5344CB8AC3E}">
        <p14:creationId xmlns:p14="http://schemas.microsoft.com/office/powerpoint/2010/main" val="404371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5" cstate="hqprint">
              <a:extLst>
                <a:ext uri="{28A0092B-C50C-407E-A947-70E740481C1C}">
                  <a14:useLocalDpi xmlns:a14="http://schemas.microsoft.com/office/drawing/2010/main"/>
                </a:ext>
              </a:extLst>
            </a:blip>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6" cstate="hqprint">
              <a:extLst>
                <a:ext uri="{28A0092B-C50C-407E-A947-70E740481C1C}">
                  <a14:useLocalDpi xmlns:a14="http://schemas.microsoft.com/office/drawing/2010/main"/>
                </a:ext>
              </a:extLst>
            </a:blip>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Effeciemme group">
            <a:extLst>
              <a:ext uri="{FF2B5EF4-FFF2-40B4-BE49-F238E27FC236}">
                <a16:creationId xmlns:a16="http://schemas.microsoft.com/office/drawing/2014/main" id="{85F821F6-1287-AF38-2FB2-F8AF2962B7EA}"/>
              </a:ext>
            </a:extLst>
          </p:cNvPr>
          <p:cNvPicPr>
            <a:picLocks noChangeAspect="1" noChangeArrowheads="1"/>
          </p:cNvPicPr>
          <p:nvPr userDrawn="1"/>
        </p:nvPicPr>
        <p:blipFill>
          <a:blip r:embed="rId18" cstate="hqprint">
            <a:extLst>
              <a:ext uri="{28A0092B-C50C-407E-A947-70E740481C1C}">
                <a14:useLocalDpi xmlns:a14="http://schemas.microsoft.com/office/drawing/2010/main"/>
              </a:ext>
            </a:extLst>
          </a:blip>
          <a:srcRect/>
          <a:stretch>
            <a:fillRect/>
          </a:stretch>
        </p:blipFill>
        <p:spPr bwMode="auto">
          <a:xfrm>
            <a:off x="6704397" y="285151"/>
            <a:ext cx="1513452" cy="39806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testo, Carattere, schermata, Elementi grafici&#10;&#10;Descrizione generata automaticamente">
            <a:extLst>
              <a:ext uri="{FF2B5EF4-FFF2-40B4-BE49-F238E27FC236}">
                <a16:creationId xmlns:a16="http://schemas.microsoft.com/office/drawing/2014/main" id="{E6283DBD-FA7A-1E3E-D33B-A3B0F2E0A199}"/>
              </a:ext>
            </a:extLst>
          </p:cNvPr>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a:off x="8303559" y="254157"/>
            <a:ext cx="589616" cy="408904"/>
          </a:xfrm>
          <a:prstGeom prst="rect">
            <a:avLst/>
          </a:prstGeom>
        </p:spPr>
      </p:pic>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92" r:id="rId9"/>
    <p:sldLayoutId id="2147483683" r:id="rId10"/>
    <p:sldLayoutId id="2147483698" r:id="rId11"/>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ti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t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7.jpeg"/><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17.png"/><Relationship Id="rId4" Type="http://schemas.openxmlformats.org/officeDocument/2006/relationships/image" Target="../media/image14.emf"/></Relationships>
</file>

<file path=ppt/slides/_rels/slide4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17.png"/><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17.png"/><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9.em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2109865"/>
            <a:ext cx="4324350" cy="2510246"/>
          </a:xfrm>
        </p:spPr>
        <p:txBody>
          <a:bodyPr/>
          <a:lstStyle/>
          <a:p>
            <a:pPr>
              <a:lnSpc>
                <a:spcPct val="100000"/>
              </a:lnSpc>
            </a:pPr>
            <a:r>
              <a:rPr lang="en-US" sz="3200" spc="0" dirty="0"/>
              <a:t>Co-design of valves and seals for extreme applications: a success case</a:t>
            </a:r>
            <a:endParaRPr lang="it-IT" sz="3200" spc="0" dirty="0"/>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r>
              <a:rPr lang="it-IT" sz="2800" dirty="0">
                <a:solidFill>
                  <a:srgbClr val="1D71B8"/>
                </a:solidFill>
              </a:rPr>
              <a:t>Testing </a:t>
            </a:r>
            <a:r>
              <a:rPr lang="it-IT" sz="2800" dirty="0" err="1">
                <a:solidFill>
                  <a:srgbClr val="1D71B8"/>
                </a:solidFill>
              </a:rPr>
              <a:t>requirements</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it-IT" sz="1400" b="1" dirty="0" err="1"/>
              <a:t>This</a:t>
            </a:r>
            <a:r>
              <a:rPr lang="it-IT" sz="1400" b="1" dirty="0"/>
              <a:t> </a:t>
            </a:r>
            <a:r>
              <a:rPr lang="it-IT" sz="1400" b="1" dirty="0" err="1"/>
              <a:t>critical</a:t>
            </a:r>
            <a:r>
              <a:rPr lang="it-IT" sz="1400" b="1" dirty="0"/>
              <a:t> </a:t>
            </a:r>
            <a:r>
              <a:rPr lang="it-IT" sz="1400" b="1" dirty="0" err="1"/>
              <a:t>application</a:t>
            </a:r>
            <a:r>
              <a:rPr lang="it-IT" sz="1400" b="1" dirty="0"/>
              <a:t> </a:t>
            </a:r>
            <a:r>
              <a:rPr lang="it-IT" sz="1400" b="1" dirty="0" err="1"/>
              <a:t>requires</a:t>
            </a:r>
            <a:r>
              <a:rPr lang="it-IT" sz="1400" b="1" dirty="0"/>
              <a:t> a </a:t>
            </a:r>
            <a:r>
              <a:rPr lang="it-IT" sz="1400" b="1" dirty="0" err="1"/>
              <a:t>strict</a:t>
            </a:r>
            <a:r>
              <a:rPr lang="it-IT" sz="1400" b="1" dirty="0"/>
              <a:t> testing </a:t>
            </a:r>
            <a:r>
              <a:rPr lang="it-IT" sz="1400" b="1" dirty="0" err="1"/>
              <a:t>protocol</a:t>
            </a:r>
            <a:r>
              <a:rPr lang="it-IT" sz="1400" b="1" dirty="0"/>
              <a:t> to validate the API 6A </a:t>
            </a:r>
            <a:r>
              <a:rPr lang="it-IT" sz="1400" b="1" dirty="0" err="1"/>
              <a:t>based</a:t>
            </a:r>
            <a:r>
              <a:rPr lang="it-IT" sz="1400" b="1" dirty="0"/>
              <a:t> design. </a:t>
            </a:r>
          </a:p>
          <a:p>
            <a:endParaRPr lang="it-IT" sz="1400" b="1" dirty="0"/>
          </a:p>
          <a:p>
            <a:pPr marL="285750" indent="-285750">
              <a:buFont typeface="Arial" panose="020B0604020202020204" pitchFamily="34" charset="0"/>
              <a:buChar char="•"/>
            </a:pPr>
            <a:r>
              <a:rPr lang="en-US" sz="1400" dirty="0"/>
              <a:t>PSL 3G testing requirements</a:t>
            </a:r>
          </a:p>
          <a:p>
            <a:pPr marL="285750" indent="-285750">
              <a:buFont typeface="Arial" panose="020B0604020202020204" pitchFamily="34" charset="0"/>
              <a:buChar char="•"/>
            </a:pPr>
            <a:r>
              <a:rPr lang="en-US" sz="1400" dirty="0"/>
              <a:t>ISO 15848-1 coverage</a:t>
            </a:r>
          </a:p>
          <a:p>
            <a:pPr marL="285750" indent="-285750">
              <a:buFont typeface="Arial" panose="020B0604020202020204" pitchFamily="34" charset="0"/>
              <a:buChar char="•"/>
            </a:pPr>
            <a:r>
              <a:rPr lang="en-US" sz="1400" dirty="0"/>
              <a:t>ISO 15848-2 production test (rate B)</a:t>
            </a:r>
          </a:p>
          <a:p>
            <a:pPr marL="285750" indent="-285750">
              <a:buFont typeface="Arial" panose="020B0604020202020204" pitchFamily="34" charset="0"/>
              <a:buChar char="•"/>
            </a:pPr>
            <a:r>
              <a:rPr lang="en-US" sz="1400" dirty="0"/>
              <a:t>API 6A PR2F design validation</a:t>
            </a:r>
            <a:endParaRPr lang="it-IT" sz="1400" dirty="0"/>
          </a:p>
        </p:txBody>
      </p:sp>
      <p:pic>
        <p:nvPicPr>
          <p:cNvPr id="6" name="Immagine 5" descr="Immagine che contiene tubo, ingegneria, Ricambio auto, industria&#10;&#10;Descrizione generata automaticamente">
            <a:extLst>
              <a:ext uri="{FF2B5EF4-FFF2-40B4-BE49-F238E27FC236}">
                <a16:creationId xmlns:a16="http://schemas.microsoft.com/office/drawing/2014/main" id="{BD82AAF4-BEF7-FA42-E71B-CEA8E75381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98053" y="841148"/>
            <a:ext cx="3345947" cy="3816577"/>
          </a:xfrm>
          <a:prstGeom prst="rect">
            <a:avLst/>
          </a:prstGeom>
        </p:spPr>
      </p:pic>
    </p:spTree>
    <p:extLst>
      <p:ext uri="{BB962C8B-B14F-4D97-AF65-F5344CB8AC3E}">
        <p14:creationId xmlns:p14="http://schemas.microsoft.com/office/powerpoint/2010/main" val="213222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3486150"/>
            <a:ext cx="8642350" cy="1101725"/>
          </a:xfrm>
        </p:spPr>
        <p:txBody>
          <a:bodyPr anchor="ctr" anchorCtr="0"/>
          <a:lstStyle/>
          <a:p>
            <a:pPr>
              <a:lnSpc>
                <a:spcPts val="1800"/>
              </a:lnSpc>
            </a:pPr>
            <a:r>
              <a:rPr lang="en-US" sz="1600" b="1" dirty="0">
                <a:solidFill>
                  <a:schemeClr val="bg1"/>
                </a:solidFill>
              </a:rPr>
              <a:t>Starting from the bid stage, TIV Valves and </a:t>
            </a:r>
            <a:r>
              <a:rPr lang="en-US" sz="1600" b="1" dirty="0" err="1">
                <a:solidFill>
                  <a:schemeClr val="bg1"/>
                </a:solidFill>
              </a:rPr>
              <a:t>Effeciemme</a:t>
            </a:r>
            <a:r>
              <a:rPr lang="en-US" sz="1600" b="1" dirty="0">
                <a:solidFill>
                  <a:schemeClr val="bg1"/>
                </a:solidFill>
              </a:rPr>
              <a:t> </a:t>
            </a:r>
            <a:r>
              <a:rPr lang="en-US" sz="1600" b="1" dirty="0" err="1">
                <a:solidFill>
                  <a:schemeClr val="bg1"/>
                </a:solidFill>
              </a:rPr>
              <a:t>Componenti</a:t>
            </a:r>
            <a:r>
              <a:rPr lang="en-US" sz="1600" b="1" dirty="0">
                <a:solidFill>
                  <a:schemeClr val="bg1"/>
                </a:solidFill>
              </a:rPr>
              <a:t> supported each other in the development of a preliminary design both for valve and seals. The continuous information exchange is the underlying theme of all design phases. </a:t>
            </a:r>
            <a:endParaRPr lang="it-IT" sz="1600" b="1"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2071872" y="2040937"/>
            <a:ext cx="1266345" cy="1266345"/>
          </a:xfrm>
          <a:prstGeom prst="ellipse">
            <a:avLst/>
          </a:prstGeom>
          <a:pattFill prst="dkUpDiag">
            <a:fgClr>
              <a:srgbClr val="00D3C5"/>
            </a:fgClr>
            <a:bgClr>
              <a:srgbClr val="00A89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4382748" y="1486403"/>
            <a:ext cx="1665560" cy="1665560"/>
          </a:xfrm>
          <a:prstGeom prst="ellipse">
            <a:avLst/>
          </a:prstGeom>
          <a:pattFill prst="dkUpDiag">
            <a:fgClr>
              <a:srgbClr val="5ABAF3"/>
            </a:fgClr>
            <a:bgClr>
              <a:srgbClr val="53A0C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5712609" y="167548"/>
            <a:ext cx="2852201" cy="2852201"/>
          </a:xfrm>
          <a:prstGeom prst="ellipse">
            <a:avLst/>
          </a:prstGeom>
          <a:pattFill prst="dkUpDiag">
            <a:fgClr>
              <a:srgbClr val="328EE1"/>
            </a:fgClr>
            <a:bgClr>
              <a:srgbClr val="276AA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6" name="Ovale 15">
            <a:extLst>
              <a:ext uri="{FF2B5EF4-FFF2-40B4-BE49-F238E27FC236}">
                <a16:creationId xmlns:a16="http://schemas.microsoft.com/office/drawing/2014/main" id="{8AC30633-F396-1A13-8F6C-4F6965AB810E}"/>
              </a:ext>
            </a:extLst>
          </p:cNvPr>
          <p:cNvSpPr/>
          <p:nvPr/>
        </p:nvSpPr>
        <p:spPr>
          <a:xfrm>
            <a:off x="7860836" y="2531647"/>
            <a:ext cx="1080000" cy="1080000"/>
          </a:xfrm>
          <a:prstGeom prst="ellipse">
            <a:avLst/>
          </a:prstGeom>
          <a:pattFill prst="dkUpDiag">
            <a:fgClr>
              <a:srgbClr val="81DD54"/>
            </a:fgClr>
            <a:bgClr>
              <a:srgbClr val="6CB74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olo 1">
            <a:extLst>
              <a:ext uri="{FF2B5EF4-FFF2-40B4-BE49-F238E27FC236}">
                <a16:creationId xmlns:a16="http://schemas.microsoft.com/office/drawing/2014/main" id="{03B8C453-55D6-7D64-D4CB-276707110FCE}"/>
              </a:ext>
            </a:extLst>
          </p:cNvPr>
          <p:cNvSpPr txBox="1">
            <a:spLocks/>
          </p:cNvSpPr>
          <p:nvPr/>
        </p:nvSpPr>
        <p:spPr>
          <a:xfrm>
            <a:off x="5771962" y="865623"/>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200" dirty="0">
                <a:solidFill>
                  <a:schemeClr val="bg1"/>
                </a:solidFill>
              </a:rPr>
              <a:t>Seal </a:t>
            </a:r>
            <a:r>
              <a:rPr lang="it-IT" sz="3200" dirty="0" err="1">
                <a:solidFill>
                  <a:schemeClr val="bg1"/>
                </a:solidFill>
              </a:rPr>
              <a:t>definition</a:t>
            </a:r>
            <a:r>
              <a:rPr lang="it-IT" sz="3200" dirty="0">
                <a:solidFill>
                  <a:schemeClr val="bg1"/>
                </a:solidFill>
              </a:rPr>
              <a:t>: strain </a:t>
            </a:r>
          </a:p>
          <a:p>
            <a:pPr algn="ctr">
              <a:lnSpc>
                <a:spcPct val="100000"/>
              </a:lnSpc>
            </a:pPr>
            <a:r>
              <a:rPr lang="it-IT" sz="3200" dirty="0" err="1">
                <a:solidFill>
                  <a:schemeClr val="bg1"/>
                </a:solidFill>
              </a:rPr>
              <a:t>analysis</a:t>
            </a:r>
            <a:endParaRPr lang="it-IT" sz="3200" dirty="0">
              <a:solidFill>
                <a:schemeClr val="bg1"/>
              </a:solidFill>
            </a:endParaRPr>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2081381" y="23503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solidFill>
              </a:rPr>
              <a:t>Prel. FEA</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868941" y="27943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solidFill>
              </a:rPr>
              <a:t>Final</a:t>
            </a:r>
            <a:r>
              <a:rPr lang="it-IT" sz="2400" spc="-100" dirty="0">
                <a:solidFill>
                  <a:schemeClr val="bg1"/>
                </a:solidFill>
              </a:rPr>
              <a:t> design</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4428717" y="19797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solidFill>
              </a:rPr>
              <a:t>Iterative FEA</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grpSp>
        <p:nvGrpSpPr>
          <p:cNvPr id="4" name="Gruppo 3">
            <a:extLst>
              <a:ext uri="{FF2B5EF4-FFF2-40B4-BE49-F238E27FC236}">
                <a16:creationId xmlns:a16="http://schemas.microsoft.com/office/drawing/2014/main" id="{3E9C6111-332B-A492-872E-3F8AA9818D65}"/>
              </a:ext>
            </a:extLst>
          </p:cNvPr>
          <p:cNvGrpSpPr/>
          <p:nvPr/>
        </p:nvGrpSpPr>
        <p:grpSpPr>
          <a:xfrm>
            <a:off x="2588006" y="371647"/>
            <a:ext cx="2219353" cy="2160000"/>
            <a:chOff x="2588006" y="371647"/>
            <a:chExt cx="2219353" cy="2160000"/>
          </a:xfrm>
        </p:grpSpPr>
        <p:sp>
          <p:nvSpPr>
            <p:cNvPr id="3" name="Ovale 2">
              <a:extLst>
                <a:ext uri="{FF2B5EF4-FFF2-40B4-BE49-F238E27FC236}">
                  <a16:creationId xmlns:a16="http://schemas.microsoft.com/office/drawing/2014/main" id="{E658C6BD-D867-9241-7CDF-B6E14C0E3AB5}"/>
                </a:ext>
              </a:extLst>
            </p:cNvPr>
            <p:cNvSpPr/>
            <p:nvPr/>
          </p:nvSpPr>
          <p:spPr>
            <a:xfrm>
              <a:off x="2647359" y="371647"/>
              <a:ext cx="2160000" cy="2160000"/>
            </a:xfrm>
            <a:prstGeom prst="ellipse">
              <a:avLst/>
            </a:prstGeom>
            <a:pattFill prst="dkUpDiag">
              <a:fgClr>
                <a:srgbClr val="A87BDC"/>
              </a:fgClr>
              <a:bgClr>
                <a:srgbClr val="71539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p>
          </p:txBody>
        </p:sp>
        <p:sp>
          <p:nvSpPr>
            <p:cNvPr id="18" name="Titolo 1">
              <a:extLst>
                <a:ext uri="{FF2B5EF4-FFF2-40B4-BE49-F238E27FC236}">
                  <a16:creationId xmlns:a16="http://schemas.microsoft.com/office/drawing/2014/main" id="{F6B80950-E0C5-DB07-5169-C9BAE1FED18F}"/>
                </a:ext>
              </a:extLst>
            </p:cNvPr>
            <p:cNvSpPr txBox="1">
              <a:spLocks/>
            </p:cNvSpPr>
            <p:nvPr/>
          </p:nvSpPr>
          <p:spPr>
            <a:xfrm>
              <a:off x="2588006" y="904238"/>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dirty="0" err="1">
                  <a:solidFill>
                    <a:schemeClr val="bg1"/>
                  </a:solidFill>
                </a:rPr>
                <a:t>Seals</a:t>
              </a:r>
              <a:r>
                <a:rPr lang="it-IT" dirty="0">
                  <a:solidFill>
                    <a:schemeClr val="bg1"/>
                  </a:solidFill>
                </a:rPr>
                <a:t> arrangement </a:t>
              </a:r>
            </a:p>
            <a:p>
              <a:pPr algn="ctr">
                <a:lnSpc>
                  <a:spcPct val="100000"/>
                </a:lnSpc>
              </a:pPr>
              <a:r>
                <a:rPr lang="it-IT" dirty="0">
                  <a:solidFill>
                    <a:schemeClr val="bg1"/>
                  </a:solidFill>
                </a:rPr>
                <a:t>and </a:t>
              </a:r>
              <a:r>
                <a:rPr lang="it-IT" dirty="0" err="1">
                  <a:solidFill>
                    <a:schemeClr val="bg1"/>
                  </a:solidFill>
                </a:rPr>
                <a:t>materials</a:t>
              </a:r>
              <a:endParaRPr lang="it-IT" dirty="0">
                <a:solidFill>
                  <a:schemeClr val="bg1"/>
                </a:solidFill>
              </a:endParaRPr>
            </a:p>
            <a:p>
              <a:pPr algn="ctr">
                <a:lnSpc>
                  <a:spcPct val="100000"/>
                </a:lnSpc>
              </a:pPr>
              <a:r>
                <a:rPr lang="it-IT" dirty="0">
                  <a:solidFill>
                    <a:schemeClr val="bg1"/>
                  </a:solidFill>
                </a:rPr>
                <a:t>testing</a:t>
              </a:r>
            </a:p>
            <a:p>
              <a:pPr algn="ctr">
                <a:lnSpc>
                  <a:spcPct val="100000"/>
                </a:lnSpc>
              </a:pPr>
              <a:r>
                <a:rPr lang="it-IT" dirty="0">
                  <a:solidFill>
                    <a:schemeClr val="bg1"/>
                  </a:solidFill>
                </a:rPr>
                <a:t> </a:t>
              </a:r>
              <a:r>
                <a:rPr lang="it-IT" dirty="0" err="1">
                  <a:solidFill>
                    <a:schemeClr val="bg1"/>
                  </a:solidFill>
                </a:rPr>
                <a:t>campaign</a:t>
              </a:r>
              <a:r>
                <a:rPr lang="it-IT" dirty="0">
                  <a:solidFill>
                    <a:schemeClr val="bg1"/>
                  </a:solidFill>
                </a:rPr>
                <a:t> </a:t>
              </a:r>
            </a:p>
          </p:txBody>
        </p:sp>
      </p:grpSp>
    </p:spTree>
    <p:extLst>
      <p:ext uri="{BB962C8B-B14F-4D97-AF65-F5344CB8AC3E}">
        <p14:creationId xmlns:p14="http://schemas.microsoft.com/office/powerpoint/2010/main" val="75071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1251072" y="2825737"/>
            <a:ext cx="1266345" cy="1266345"/>
          </a:xfrm>
          <a:prstGeom prst="ellipse">
            <a:avLst/>
          </a:prstGeom>
          <a:pattFill prst="dkUpDiag">
            <a:fgClr>
              <a:srgbClr val="00D3C5"/>
            </a:fgClr>
            <a:bgClr>
              <a:srgbClr val="00A89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3561948" y="2271203"/>
            <a:ext cx="1665560" cy="1665560"/>
          </a:xfrm>
          <a:prstGeom prst="ellipse">
            <a:avLst/>
          </a:prstGeom>
          <a:solidFill>
            <a:srgbClr val="5ABAF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4891809" y="952348"/>
            <a:ext cx="2852201" cy="2852201"/>
          </a:xfrm>
          <a:prstGeom prst="ellipse">
            <a:avLst/>
          </a:prstGeom>
          <a:solidFill>
            <a:srgbClr val="328EE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lt1">
                  <a:alpha val="15000"/>
                </a:schemeClr>
              </a:solidFill>
            </a:endParaRPr>
          </a:p>
        </p:txBody>
      </p:sp>
      <p:sp>
        <p:nvSpPr>
          <p:cNvPr id="16" name="Ovale 15">
            <a:extLst>
              <a:ext uri="{FF2B5EF4-FFF2-40B4-BE49-F238E27FC236}">
                <a16:creationId xmlns:a16="http://schemas.microsoft.com/office/drawing/2014/main" id="{8AC30633-F396-1A13-8F6C-4F6965AB810E}"/>
              </a:ext>
            </a:extLst>
          </p:cNvPr>
          <p:cNvSpPr/>
          <p:nvPr/>
        </p:nvSpPr>
        <p:spPr>
          <a:xfrm>
            <a:off x="7040036" y="3316447"/>
            <a:ext cx="1080000" cy="1080000"/>
          </a:xfrm>
          <a:prstGeom prst="ellipse">
            <a:avLst/>
          </a:prstGeom>
          <a:solidFill>
            <a:srgbClr val="81DD5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1260581" y="31351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solidFill>
              </a:rPr>
              <a:t>Prel. FEA</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048141" y="35791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alpha val="30000"/>
                  </a:schemeClr>
                </a:solidFill>
              </a:rPr>
              <a:t>Final</a:t>
            </a:r>
            <a:r>
              <a:rPr lang="it-IT" sz="2400" spc="-100" dirty="0">
                <a:solidFill>
                  <a:schemeClr val="bg1">
                    <a:alpha val="30000"/>
                  </a:schemeClr>
                </a:solidFill>
              </a:rPr>
              <a:t> design</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3607917" y="27645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alpha val="30000"/>
                  </a:schemeClr>
                </a:solidFill>
              </a:rPr>
              <a:t>Iterative FEA</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sp>
        <p:nvSpPr>
          <p:cNvPr id="3" name="Ovale 2">
            <a:extLst>
              <a:ext uri="{FF2B5EF4-FFF2-40B4-BE49-F238E27FC236}">
                <a16:creationId xmlns:a16="http://schemas.microsoft.com/office/drawing/2014/main" id="{E658C6BD-D867-9241-7CDF-B6E14C0E3AB5}"/>
              </a:ext>
            </a:extLst>
          </p:cNvPr>
          <p:cNvSpPr/>
          <p:nvPr/>
        </p:nvSpPr>
        <p:spPr>
          <a:xfrm>
            <a:off x="1826559" y="1156447"/>
            <a:ext cx="2160000" cy="2160000"/>
          </a:xfrm>
          <a:prstGeom prst="ellipse">
            <a:avLst/>
          </a:prstGeom>
          <a:solidFill>
            <a:srgbClr val="A87B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blipFill>
                <a:blip r:embed="rId7">
                  <a:alphaModFix amt="0"/>
                </a:blip>
                <a:tile tx="0" ty="0" sx="100000" sy="100000" flip="none" algn="tl"/>
              </a:blipFill>
            </a:endParaRPr>
          </a:p>
        </p:txBody>
      </p:sp>
      <p:sp>
        <p:nvSpPr>
          <p:cNvPr id="2" name="Titolo 1">
            <a:extLst>
              <a:ext uri="{FF2B5EF4-FFF2-40B4-BE49-F238E27FC236}">
                <a16:creationId xmlns:a16="http://schemas.microsoft.com/office/drawing/2014/main" id="{CD756C1F-1139-9FA2-0AB1-3E6BD6CE0395}"/>
              </a:ext>
            </a:extLst>
          </p:cNvPr>
          <p:cNvSpPr txBox="1">
            <a:spLocks/>
          </p:cNvSpPr>
          <p:nvPr/>
        </p:nvSpPr>
        <p:spPr>
          <a:xfrm>
            <a:off x="1749420" y="1653677"/>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dirty="0" err="1">
                <a:solidFill>
                  <a:schemeClr val="bg1">
                    <a:alpha val="20000"/>
                  </a:schemeClr>
                </a:solidFill>
              </a:rPr>
              <a:t>Seals</a:t>
            </a:r>
            <a:r>
              <a:rPr lang="it-IT" dirty="0">
                <a:solidFill>
                  <a:schemeClr val="bg1">
                    <a:alpha val="20000"/>
                  </a:schemeClr>
                </a:solidFill>
              </a:rPr>
              <a:t> arrangement </a:t>
            </a:r>
          </a:p>
          <a:p>
            <a:pPr algn="ctr">
              <a:lnSpc>
                <a:spcPct val="100000"/>
              </a:lnSpc>
            </a:pPr>
            <a:r>
              <a:rPr lang="it-IT" dirty="0">
                <a:solidFill>
                  <a:schemeClr val="bg1">
                    <a:alpha val="20000"/>
                  </a:schemeClr>
                </a:solidFill>
              </a:rPr>
              <a:t>and </a:t>
            </a:r>
            <a:r>
              <a:rPr lang="it-IT" dirty="0" err="1">
                <a:solidFill>
                  <a:schemeClr val="bg1">
                    <a:alpha val="20000"/>
                  </a:schemeClr>
                </a:solidFill>
              </a:rPr>
              <a:t>materials</a:t>
            </a:r>
            <a:endParaRPr lang="it-IT" dirty="0">
              <a:solidFill>
                <a:schemeClr val="bg1">
                  <a:alpha val="20000"/>
                </a:schemeClr>
              </a:solidFill>
            </a:endParaRPr>
          </a:p>
          <a:p>
            <a:pPr algn="ctr">
              <a:lnSpc>
                <a:spcPct val="100000"/>
              </a:lnSpc>
            </a:pPr>
            <a:r>
              <a:rPr lang="it-IT" dirty="0">
                <a:solidFill>
                  <a:schemeClr val="bg1">
                    <a:alpha val="20000"/>
                  </a:schemeClr>
                </a:solidFill>
              </a:rPr>
              <a:t>testing</a:t>
            </a:r>
          </a:p>
          <a:p>
            <a:pPr algn="ctr">
              <a:lnSpc>
                <a:spcPct val="100000"/>
              </a:lnSpc>
            </a:pPr>
            <a:r>
              <a:rPr lang="it-IT" dirty="0">
                <a:solidFill>
                  <a:schemeClr val="bg1">
                    <a:alpha val="20000"/>
                  </a:schemeClr>
                </a:solidFill>
              </a:rPr>
              <a:t> </a:t>
            </a:r>
            <a:r>
              <a:rPr lang="it-IT" dirty="0" err="1">
                <a:solidFill>
                  <a:schemeClr val="bg1">
                    <a:alpha val="20000"/>
                  </a:schemeClr>
                </a:solidFill>
              </a:rPr>
              <a:t>campaign</a:t>
            </a:r>
            <a:r>
              <a:rPr lang="it-IT" dirty="0">
                <a:solidFill>
                  <a:schemeClr val="bg1">
                    <a:alpha val="20000"/>
                  </a:schemeClr>
                </a:solidFill>
              </a:rPr>
              <a:t> </a:t>
            </a:r>
          </a:p>
        </p:txBody>
      </p:sp>
      <p:sp>
        <p:nvSpPr>
          <p:cNvPr id="4" name="Titolo 1">
            <a:extLst>
              <a:ext uri="{FF2B5EF4-FFF2-40B4-BE49-F238E27FC236}">
                <a16:creationId xmlns:a16="http://schemas.microsoft.com/office/drawing/2014/main" id="{5938867E-DF14-B8C2-61B1-5A4B9C6754B7}"/>
              </a:ext>
            </a:extLst>
          </p:cNvPr>
          <p:cNvSpPr txBox="1">
            <a:spLocks/>
          </p:cNvSpPr>
          <p:nvPr/>
        </p:nvSpPr>
        <p:spPr>
          <a:xfrm>
            <a:off x="4865698" y="1728035"/>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200" dirty="0">
                <a:solidFill>
                  <a:schemeClr val="bg1">
                    <a:alpha val="20000"/>
                  </a:schemeClr>
                </a:solidFill>
              </a:rPr>
              <a:t>Seal </a:t>
            </a:r>
            <a:r>
              <a:rPr lang="it-IT" sz="3200" dirty="0" err="1">
                <a:solidFill>
                  <a:schemeClr val="bg1">
                    <a:alpha val="20000"/>
                  </a:schemeClr>
                </a:solidFill>
              </a:rPr>
              <a:t>definition</a:t>
            </a:r>
            <a:r>
              <a:rPr lang="it-IT" sz="3200" dirty="0">
                <a:solidFill>
                  <a:schemeClr val="bg1">
                    <a:alpha val="20000"/>
                  </a:schemeClr>
                </a:solidFill>
              </a:rPr>
              <a:t>: strain </a:t>
            </a:r>
          </a:p>
          <a:p>
            <a:pPr algn="ctr">
              <a:lnSpc>
                <a:spcPct val="100000"/>
              </a:lnSpc>
            </a:pPr>
            <a:r>
              <a:rPr lang="it-IT" sz="3200" dirty="0" err="1">
                <a:solidFill>
                  <a:schemeClr val="bg1">
                    <a:alpha val="20000"/>
                  </a:schemeClr>
                </a:solidFill>
              </a:rPr>
              <a:t>analysis</a:t>
            </a:r>
            <a:endParaRPr lang="it-IT" sz="3200" dirty="0">
              <a:solidFill>
                <a:schemeClr val="bg1">
                  <a:alpha val="20000"/>
                </a:schemeClr>
              </a:solidFill>
            </a:endParaRPr>
          </a:p>
        </p:txBody>
      </p:sp>
    </p:spTree>
    <p:extLst>
      <p:ext uri="{BB962C8B-B14F-4D97-AF65-F5344CB8AC3E}">
        <p14:creationId xmlns:p14="http://schemas.microsoft.com/office/powerpoint/2010/main" val="180646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7" y="875559"/>
            <a:ext cx="3960812" cy="1314473"/>
          </a:xfrm>
        </p:spPr>
        <p:txBody>
          <a:bodyPr/>
          <a:lstStyle/>
          <a:p>
            <a:r>
              <a:rPr lang="it-IT" sz="2800" dirty="0">
                <a:solidFill>
                  <a:srgbClr val="1D71B8"/>
                </a:solidFill>
              </a:rPr>
              <a:t>Design </a:t>
            </a:r>
            <a:r>
              <a:rPr lang="it-IT" sz="2800" dirty="0" err="1">
                <a:solidFill>
                  <a:srgbClr val="1D71B8"/>
                </a:solidFill>
              </a:rPr>
              <a:t>requirements</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6" y="1824049"/>
            <a:ext cx="3960813" cy="2734404"/>
          </a:xfrm>
        </p:spPr>
        <p:txBody>
          <a:bodyPr/>
          <a:lstStyle/>
          <a:p>
            <a:r>
              <a:rPr lang="en-US" sz="1400" b="1" dirty="0"/>
              <a:t>The design bases on ASME B31.3, chapter IX, that, in turn, recalls ASME Boiler and Pressure Vessel Code, Section VIII, div. 3.</a:t>
            </a:r>
            <a:endParaRPr lang="it-IT" sz="1400" b="1" dirty="0"/>
          </a:p>
          <a:p>
            <a:r>
              <a:rPr lang="en-US" sz="1400" dirty="0"/>
              <a:t>This approach requires to consider several aspects during the design stage:</a:t>
            </a:r>
          </a:p>
          <a:p>
            <a:pPr marL="285750" indent="-285750">
              <a:buFont typeface="Arial" panose="020B0604020202020204" pitchFamily="34" charset="0"/>
              <a:buChar char="•"/>
            </a:pPr>
            <a:r>
              <a:rPr lang="en-US" sz="1400" dirty="0"/>
              <a:t>Mechanical integrity at test and rated pressure</a:t>
            </a:r>
          </a:p>
          <a:p>
            <a:pPr marL="285750" indent="-285750">
              <a:buFont typeface="Arial" panose="020B0604020202020204" pitchFamily="34" charset="0"/>
              <a:buChar char="•"/>
            </a:pPr>
            <a:r>
              <a:rPr lang="en-US" sz="1400" dirty="0"/>
              <a:t>Elastic behavior of components (i.e. grooves and sealing elements deformation under design loads)</a:t>
            </a:r>
          </a:p>
          <a:p>
            <a:pPr marL="285750" indent="-285750">
              <a:buFont typeface="Arial" panose="020B0604020202020204" pitchFamily="34" charset="0"/>
              <a:buChar char="•"/>
            </a:pPr>
            <a:r>
              <a:rPr lang="en-US" sz="1400" dirty="0"/>
              <a:t>Plastic behavior of metallic parts</a:t>
            </a:r>
            <a:endParaRPr lang="it-IT" sz="1400" dirty="0"/>
          </a:p>
        </p:txBody>
      </p:sp>
      <p:pic>
        <p:nvPicPr>
          <p:cNvPr id="7" name="Immagine 6" descr="Immagine che contiene schizzo, disegno, forniture per ufficio, penna&#10;&#10;Descrizione generata automaticamente">
            <a:extLst>
              <a:ext uri="{FF2B5EF4-FFF2-40B4-BE49-F238E27FC236}">
                <a16:creationId xmlns:a16="http://schemas.microsoft.com/office/drawing/2014/main" id="{11D5316B-D0F1-A4FC-739B-B7DA396EA6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80181" y="842963"/>
            <a:ext cx="3363819" cy="3814762"/>
          </a:xfrm>
          <a:prstGeom prst="rect">
            <a:avLst/>
          </a:prstGeom>
        </p:spPr>
      </p:pic>
    </p:spTree>
    <p:extLst>
      <p:ext uri="{BB962C8B-B14F-4D97-AF65-F5344CB8AC3E}">
        <p14:creationId xmlns:p14="http://schemas.microsoft.com/office/powerpoint/2010/main" val="80573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68787"/>
            <a:ext cx="5726113" cy="973137"/>
          </a:xfrm>
        </p:spPr>
        <p:txBody>
          <a:bodyPr/>
          <a:lstStyle/>
          <a:p>
            <a:r>
              <a:rPr lang="it-IT" sz="2800" dirty="0"/>
              <a:t>Preliminary FEA</a:t>
            </a:r>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2392363"/>
            <a:ext cx="3532281" cy="2195512"/>
          </a:xfrm>
        </p:spPr>
        <p:txBody>
          <a:bodyPr/>
          <a:lstStyle/>
          <a:p>
            <a:pPr marL="0" indent="0">
              <a:lnSpc>
                <a:spcPts val="1800"/>
              </a:lnSpc>
              <a:buNone/>
            </a:pPr>
            <a:r>
              <a:rPr lang="it-IT" sz="1400" b="1" dirty="0" err="1">
                <a:solidFill>
                  <a:srgbClr val="1D71B8"/>
                </a:solidFill>
              </a:rPr>
              <a:t>During</a:t>
            </a:r>
            <a:r>
              <a:rPr lang="it-IT" sz="1400" b="1" dirty="0">
                <a:solidFill>
                  <a:srgbClr val="1D71B8"/>
                </a:solidFill>
              </a:rPr>
              <a:t> </a:t>
            </a:r>
            <a:r>
              <a:rPr lang="it-IT" sz="1400" b="1" dirty="0" err="1">
                <a:solidFill>
                  <a:srgbClr val="1D71B8"/>
                </a:solidFill>
              </a:rPr>
              <a:t>bid</a:t>
            </a:r>
            <a:r>
              <a:rPr lang="it-IT" sz="1400" b="1" dirty="0">
                <a:solidFill>
                  <a:srgbClr val="1D71B8"/>
                </a:solidFill>
              </a:rPr>
              <a:t> stage the </a:t>
            </a:r>
            <a:r>
              <a:rPr lang="it-IT" sz="1400" b="1" dirty="0" err="1">
                <a:solidFill>
                  <a:srgbClr val="1D71B8"/>
                </a:solidFill>
              </a:rPr>
              <a:t>preliminary</a:t>
            </a:r>
            <a:r>
              <a:rPr lang="it-IT" sz="1400" b="1" dirty="0">
                <a:solidFill>
                  <a:srgbClr val="1D71B8"/>
                </a:solidFill>
              </a:rPr>
              <a:t> design </a:t>
            </a:r>
            <a:r>
              <a:rPr lang="it-IT" sz="1400" b="1" dirty="0" err="1">
                <a:solidFill>
                  <a:srgbClr val="1D71B8"/>
                </a:solidFill>
              </a:rPr>
              <a:t>has</a:t>
            </a:r>
            <a:r>
              <a:rPr lang="it-IT" sz="1400" b="1" dirty="0">
                <a:solidFill>
                  <a:srgbClr val="1D71B8"/>
                </a:solidFill>
              </a:rPr>
              <a:t> </a:t>
            </a:r>
            <a:r>
              <a:rPr lang="it-IT" sz="1400" b="1" dirty="0" err="1">
                <a:solidFill>
                  <a:srgbClr val="1D71B8"/>
                </a:solidFill>
              </a:rPr>
              <a:t>been</a:t>
            </a:r>
            <a:r>
              <a:rPr lang="it-IT" sz="1400" b="1" dirty="0">
                <a:solidFill>
                  <a:srgbClr val="1D71B8"/>
                </a:solidFill>
              </a:rPr>
              <a:t> </a:t>
            </a:r>
            <a:r>
              <a:rPr lang="it-IT" sz="1400" b="1" dirty="0" err="1">
                <a:solidFill>
                  <a:srgbClr val="1D71B8"/>
                </a:solidFill>
              </a:rPr>
              <a:t>analyzed</a:t>
            </a:r>
            <a:r>
              <a:rPr lang="it-IT" sz="1400" b="1" dirty="0">
                <a:solidFill>
                  <a:srgbClr val="1D71B8"/>
                </a:solidFill>
              </a:rPr>
              <a:t> </a:t>
            </a:r>
            <a:r>
              <a:rPr lang="it-IT" sz="1400" b="1" dirty="0" err="1">
                <a:solidFill>
                  <a:srgbClr val="1D71B8"/>
                </a:solidFill>
              </a:rPr>
              <a:t>through</a:t>
            </a:r>
            <a:r>
              <a:rPr lang="it-IT" sz="1400" b="1" dirty="0">
                <a:solidFill>
                  <a:srgbClr val="1D71B8"/>
                </a:solidFill>
              </a:rPr>
              <a:t> finite </a:t>
            </a:r>
            <a:r>
              <a:rPr lang="it-IT" sz="1400" b="1" dirty="0" err="1">
                <a:solidFill>
                  <a:srgbClr val="1D71B8"/>
                </a:solidFill>
              </a:rPr>
              <a:t>elements</a:t>
            </a:r>
            <a:r>
              <a:rPr lang="it-IT" sz="1400" b="1" dirty="0">
                <a:solidFill>
                  <a:srgbClr val="1D71B8"/>
                </a:solidFill>
              </a:rPr>
              <a:t> </a:t>
            </a:r>
            <a:r>
              <a:rPr lang="it-IT" sz="1400" b="1" dirty="0" err="1">
                <a:solidFill>
                  <a:srgbClr val="1D71B8"/>
                </a:solidFill>
              </a:rPr>
              <a:t>method</a:t>
            </a:r>
            <a:r>
              <a:rPr lang="it-IT" sz="1400" b="1" dirty="0">
                <a:solidFill>
                  <a:srgbClr val="1D71B8"/>
                </a:solidFill>
              </a:rPr>
              <a:t>. </a:t>
            </a:r>
          </a:p>
          <a:p>
            <a:pPr marL="0" indent="0">
              <a:lnSpc>
                <a:spcPts val="1800"/>
              </a:lnSpc>
              <a:buNone/>
            </a:pPr>
            <a:r>
              <a:rPr lang="it-IT" sz="1400" b="1" dirty="0">
                <a:solidFill>
                  <a:srgbClr val="1D71B8"/>
                </a:solidFill>
              </a:rPr>
              <a:t>In </a:t>
            </a:r>
            <a:r>
              <a:rPr lang="it-IT" sz="1400" b="1" dirty="0" err="1">
                <a:solidFill>
                  <a:srgbClr val="1D71B8"/>
                </a:solidFill>
              </a:rPr>
              <a:t>this</a:t>
            </a:r>
            <a:r>
              <a:rPr lang="it-IT" sz="1400" b="1" dirty="0">
                <a:solidFill>
                  <a:srgbClr val="1D71B8"/>
                </a:solidFill>
              </a:rPr>
              <a:t> stage the focus </a:t>
            </a:r>
            <a:r>
              <a:rPr lang="it-IT" sz="1400" b="1" dirty="0" err="1">
                <a:solidFill>
                  <a:srgbClr val="1D71B8"/>
                </a:solidFill>
              </a:rPr>
              <a:t>was</a:t>
            </a:r>
            <a:r>
              <a:rPr lang="it-IT" sz="1400" b="1" dirty="0">
                <a:solidFill>
                  <a:srgbClr val="1D71B8"/>
                </a:solidFill>
              </a:rPr>
              <a:t> to </a:t>
            </a:r>
            <a:r>
              <a:rPr lang="it-IT" sz="1400" b="1" dirty="0" err="1">
                <a:solidFill>
                  <a:srgbClr val="1D71B8"/>
                </a:solidFill>
              </a:rPr>
              <a:t>give</a:t>
            </a:r>
            <a:r>
              <a:rPr lang="it-IT" sz="1400" b="1" dirty="0">
                <a:solidFill>
                  <a:srgbClr val="1D71B8"/>
                </a:solidFill>
              </a:rPr>
              <a:t> the </a:t>
            </a:r>
            <a:r>
              <a:rPr lang="it-IT" sz="1400" b="1" dirty="0" err="1">
                <a:solidFill>
                  <a:srgbClr val="1D71B8"/>
                </a:solidFill>
              </a:rPr>
              <a:t>seals</a:t>
            </a:r>
            <a:r>
              <a:rPr lang="it-IT" sz="1400" b="1" dirty="0">
                <a:solidFill>
                  <a:srgbClr val="1D71B8"/>
                </a:solidFill>
              </a:rPr>
              <a:t> </a:t>
            </a:r>
            <a:r>
              <a:rPr lang="it-IT" sz="1400" b="1" dirty="0" err="1">
                <a:solidFill>
                  <a:srgbClr val="1D71B8"/>
                </a:solidFill>
              </a:rPr>
              <a:t>manufacturer</a:t>
            </a:r>
            <a:r>
              <a:rPr lang="it-IT" sz="1400" b="1" dirty="0">
                <a:solidFill>
                  <a:srgbClr val="1D71B8"/>
                </a:solidFill>
              </a:rPr>
              <a:t> a range of </a:t>
            </a:r>
            <a:r>
              <a:rPr lang="it-IT" sz="1400" b="1" dirty="0" err="1">
                <a:solidFill>
                  <a:srgbClr val="1D71B8"/>
                </a:solidFill>
              </a:rPr>
              <a:t>grooves</a:t>
            </a:r>
            <a:r>
              <a:rPr lang="it-IT" sz="1400" b="1" dirty="0">
                <a:solidFill>
                  <a:srgbClr val="1D71B8"/>
                </a:solidFill>
              </a:rPr>
              <a:t> </a:t>
            </a:r>
            <a:r>
              <a:rPr lang="it-IT" sz="1400" b="1" dirty="0" err="1">
                <a:solidFill>
                  <a:srgbClr val="1D71B8"/>
                </a:solidFill>
              </a:rPr>
              <a:t>elastic</a:t>
            </a:r>
            <a:r>
              <a:rPr lang="it-IT" sz="1400" b="1" dirty="0">
                <a:solidFill>
                  <a:srgbClr val="1D71B8"/>
                </a:solidFill>
              </a:rPr>
              <a:t> </a:t>
            </a:r>
            <a:r>
              <a:rPr lang="it-IT" sz="1400" b="1" dirty="0" err="1">
                <a:solidFill>
                  <a:srgbClr val="1D71B8"/>
                </a:solidFill>
              </a:rPr>
              <a:t>deformations</a:t>
            </a:r>
            <a:r>
              <a:rPr lang="it-IT" sz="1400" b="1" dirty="0">
                <a:solidFill>
                  <a:srgbClr val="1D71B8"/>
                </a:solidFill>
              </a:rPr>
              <a:t> to determine </a:t>
            </a:r>
            <a:r>
              <a:rPr lang="it-IT" sz="1400" b="1" dirty="0" err="1">
                <a:solidFill>
                  <a:srgbClr val="1D71B8"/>
                </a:solidFill>
              </a:rPr>
              <a:t>preliminary</a:t>
            </a:r>
            <a:r>
              <a:rPr lang="it-IT" sz="1400" b="1" dirty="0">
                <a:solidFill>
                  <a:srgbClr val="1D71B8"/>
                </a:solidFill>
              </a:rPr>
              <a:t> </a:t>
            </a:r>
            <a:r>
              <a:rPr lang="it-IT" sz="1400" b="1" dirty="0" err="1">
                <a:solidFill>
                  <a:srgbClr val="1D71B8"/>
                </a:solidFill>
              </a:rPr>
              <a:t>seals</a:t>
            </a:r>
            <a:r>
              <a:rPr lang="it-IT" sz="1400" b="1" dirty="0">
                <a:solidFill>
                  <a:srgbClr val="1D71B8"/>
                </a:solidFill>
              </a:rPr>
              <a:t> cross </a:t>
            </a:r>
            <a:r>
              <a:rPr lang="it-IT" sz="1400" b="1" dirty="0" err="1">
                <a:solidFill>
                  <a:srgbClr val="1D71B8"/>
                </a:solidFill>
              </a:rPr>
              <a:t>sections</a:t>
            </a:r>
            <a:r>
              <a:rPr lang="it-IT" sz="1400" b="1" dirty="0">
                <a:solidFill>
                  <a:srgbClr val="1D71B8"/>
                </a:solidFill>
              </a:rPr>
              <a:t> and </a:t>
            </a:r>
            <a:r>
              <a:rPr lang="it-IT" sz="1400" b="1" dirty="0" err="1">
                <a:solidFill>
                  <a:srgbClr val="1D71B8"/>
                </a:solidFill>
              </a:rPr>
              <a:t>configurations</a:t>
            </a:r>
            <a:r>
              <a:rPr lang="it-IT" sz="1400" b="1" dirty="0">
                <a:solidFill>
                  <a:srgbClr val="1D71B8"/>
                </a:solidFill>
              </a:rPr>
              <a:t>.</a:t>
            </a: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3890682" y="2392363"/>
            <a:ext cx="3532281" cy="2195512"/>
          </a:xfrm>
        </p:spPr>
        <p:txBody>
          <a:bodyPr/>
          <a:lstStyle/>
          <a:p>
            <a:pPr>
              <a:lnSpc>
                <a:spcPts val="1800"/>
              </a:lnSpc>
            </a:pPr>
            <a:r>
              <a:rPr lang="en-US" sz="1400" dirty="0"/>
              <a:t>Static structural pressure containing parts simulation performed at test pressure (1.5 rated pressure).</a:t>
            </a:r>
            <a:endParaRPr lang="it-IT" sz="1400" dirty="0"/>
          </a:p>
          <a:p>
            <a:pPr>
              <a:lnSpc>
                <a:spcPts val="1800"/>
              </a:lnSpc>
            </a:pPr>
            <a:r>
              <a:rPr lang="en-US" sz="1400" dirty="0"/>
              <a:t>Static structural trim simulation at rated pressure.</a:t>
            </a:r>
          </a:p>
          <a:p>
            <a:pPr>
              <a:lnSpc>
                <a:spcPts val="1800"/>
              </a:lnSpc>
            </a:pPr>
            <a:r>
              <a:rPr lang="en-US" sz="1400" dirty="0"/>
              <a:t>Perfectly elastic material behavior</a:t>
            </a:r>
          </a:p>
          <a:p>
            <a:pPr>
              <a:lnSpc>
                <a:spcPts val="1800"/>
              </a:lnSpc>
            </a:pPr>
            <a:r>
              <a:rPr lang="en-US" sz="1400" dirty="0"/>
              <a:t>Minimum consideration of non-linearities (ball/seat contact only)</a:t>
            </a:r>
            <a:endParaRPr lang="it-IT" sz="1400" dirty="0"/>
          </a:p>
        </p:txBody>
      </p:sp>
      <p:pic>
        <p:nvPicPr>
          <p:cNvPr id="6" name="Immagine 5">
            <a:extLst>
              <a:ext uri="{FF2B5EF4-FFF2-40B4-BE49-F238E27FC236}">
                <a16:creationId xmlns:a16="http://schemas.microsoft.com/office/drawing/2014/main" id="{6CE421D6-18D7-6BCB-8438-9BB48DB830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30785" y="813445"/>
            <a:ext cx="2362390" cy="1573509"/>
          </a:xfrm>
          <a:prstGeom prst="rect">
            <a:avLst/>
          </a:prstGeom>
        </p:spPr>
      </p:pic>
    </p:spTree>
    <p:extLst>
      <p:ext uri="{BB962C8B-B14F-4D97-AF65-F5344CB8AC3E}">
        <p14:creationId xmlns:p14="http://schemas.microsoft.com/office/powerpoint/2010/main" val="97427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1251072" y="2825737"/>
            <a:ext cx="1266345" cy="1266345"/>
          </a:xfrm>
          <a:prstGeom prst="ellipse">
            <a:avLst/>
          </a:prstGeom>
          <a:solidFill>
            <a:srgbClr val="00D3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3561948" y="2271203"/>
            <a:ext cx="1665560" cy="1665560"/>
          </a:xfrm>
          <a:prstGeom prst="ellipse">
            <a:avLst/>
          </a:prstGeom>
          <a:solidFill>
            <a:srgbClr val="5ABAF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4891809" y="952348"/>
            <a:ext cx="2852201" cy="2852201"/>
          </a:xfrm>
          <a:prstGeom prst="ellipse">
            <a:avLst/>
          </a:prstGeom>
          <a:solidFill>
            <a:srgbClr val="328EE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lt1">
                  <a:alpha val="15000"/>
                </a:schemeClr>
              </a:solidFill>
            </a:endParaRPr>
          </a:p>
        </p:txBody>
      </p:sp>
      <p:sp>
        <p:nvSpPr>
          <p:cNvPr id="16" name="Ovale 15">
            <a:extLst>
              <a:ext uri="{FF2B5EF4-FFF2-40B4-BE49-F238E27FC236}">
                <a16:creationId xmlns:a16="http://schemas.microsoft.com/office/drawing/2014/main" id="{8AC30633-F396-1A13-8F6C-4F6965AB810E}"/>
              </a:ext>
            </a:extLst>
          </p:cNvPr>
          <p:cNvSpPr/>
          <p:nvPr/>
        </p:nvSpPr>
        <p:spPr>
          <a:xfrm>
            <a:off x="7040036" y="3316447"/>
            <a:ext cx="1080000" cy="1080000"/>
          </a:xfrm>
          <a:prstGeom prst="ellipse">
            <a:avLst/>
          </a:prstGeom>
          <a:solidFill>
            <a:srgbClr val="81DD5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olo 1">
            <a:extLst>
              <a:ext uri="{FF2B5EF4-FFF2-40B4-BE49-F238E27FC236}">
                <a16:creationId xmlns:a16="http://schemas.microsoft.com/office/drawing/2014/main" id="{03B8C453-55D6-7D64-D4CB-276707110FCE}"/>
              </a:ext>
            </a:extLst>
          </p:cNvPr>
          <p:cNvSpPr txBox="1">
            <a:spLocks/>
          </p:cNvSpPr>
          <p:nvPr/>
        </p:nvSpPr>
        <p:spPr>
          <a:xfrm>
            <a:off x="4891809" y="1703065"/>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800" dirty="0" err="1">
                <a:solidFill>
                  <a:schemeClr val="bg1">
                    <a:alpha val="30000"/>
                  </a:schemeClr>
                </a:solidFill>
              </a:rPr>
              <a:t>Materials</a:t>
            </a:r>
            <a:endParaRPr lang="it-IT" sz="2800" dirty="0">
              <a:solidFill>
                <a:schemeClr val="bg1">
                  <a:alpha val="30000"/>
                </a:schemeClr>
              </a:solidFill>
            </a:endParaRPr>
          </a:p>
          <a:p>
            <a:pPr algn="ctr">
              <a:lnSpc>
                <a:spcPct val="100000"/>
              </a:lnSpc>
            </a:pPr>
            <a:r>
              <a:rPr lang="it-IT" sz="2800" dirty="0">
                <a:solidFill>
                  <a:schemeClr val="bg1">
                    <a:alpha val="30000"/>
                  </a:schemeClr>
                </a:solidFill>
              </a:rPr>
              <a:t>testing </a:t>
            </a:r>
            <a:r>
              <a:rPr lang="it-IT" sz="2800" dirty="0" err="1">
                <a:solidFill>
                  <a:schemeClr val="bg1">
                    <a:alpha val="30000"/>
                  </a:schemeClr>
                </a:solidFill>
              </a:rPr>
              <a:t>campaign</a:t>
            </a:r>
            <a:r>
              <a:rPr lang="it-IT" sz="2800" dirty="0">
                <a:solidFill>
                  <a:schemeClr val="bg1">
                    <a:alpha val="30000"/>
                  </a:schemeClr>
                </a:solidFill>
              </a:rPr>
              <a:t> and</a:t>
            </a:r>
          </a:p>
          <a:p>
            <a:pPr algn="ctr">
              <a:lnSpc>
                <a:spcPct val="100000"/>
              </a:lnSpc>
            </a:pPr>
            <a:r>
              <a:rPr lang="it-IT" sz="2800" dirty="0" err="1">
                <a:solidFill>
                  <a:schemeClr val="bg1">
                    <a:alpha val="30000"/>
                  </a:schemeClr>
                </a:solidFill>
              </a:rPr>
              <a:t>seal</a:t>
            </a:r>
            <a:r>
              <a:rPr lang="it-IT" sz="2800" dirty="0">
                <a:solidFill>
                  <a:schemeClr val="bg1">
                    <a:alpha val="30000"/>
                  </a:schemeClr>
                </a:solidFill>
              </a:rPr>
              <a:t> </a:t>
            </a:r>
            <a:r>
              <a:rPr lang="it-IT" sz="2800" dirty="0" err="1">
                <a:solidFill>
                  <a:schemeClr val="bg1">
                    <a:alpha val="30000"/>
                  </a:schemeClr>
                </a:solidFill>
              </a:rPr>
              <a:t>definition</a:t>
            </a:r>
            <a:endParaRPr lang="it-IT" sz="2800" dirty="0">
              <a:solidFill>
                <a:schemeClr val="bg1">
                  <a:alpha val="30000"/>
                </a:schemeClr>
              </a:solidFill>
            </a:endParaRPr>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1260581" y="31351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alpha val="30000"/>
                  </a:schemeClr>
                </a:solidFill>
              </a:rPr>
              <a:t>Prel. FEA</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048141" y="35791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alpha val="30000"/>
                  </a:schemeClr>
                </a:solidFill>
              </a:rPr>
              <a:t>Final</a:t>
            </a:r>
            <a:r>
              <a:rPr lang="it-IT" sz="2400" spc="-100" dirty="0">
                <a:solidFill>
                  <a:schemeClr val="bg1">
                    <a:alpha val="30000"/>
                  </a:schemeClr>
                </a:solidFill>
              </a:rPr>
              <a:t> design</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3607917" y="27645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alpha val="30000"/>
                  </a:schemeClr>
                </a:solidFill>
              </a:rPr>
              <a:t>Iterative FEA</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sp>
        <p:nvSpPr>
          <p:cNvPr id="3" name="Ovale 2">
            <a:extLst>
              <a:ext uri="{FF2B5EF4-FFF2-40B4-BE49-F238E27FC236}">
                <a16:creationId xmlns:a16="http://schemas.microsoft.com/office/drawing/2014/main" id="{E658C6BD-D867-9241-7CDF-B6E14C0E3AB5}"/>
              </a:ext>
            </a:extLst>
          </p:cNvPr>
          <p:cNvSpPr/>
          <p:nvPr/>
        </p:nvSpPr>
        <p:spPr>
          <a:xfrm>
            <a:off x="1826559" y="1156447"/>
            <a:ext cx="2160000" cy="2160000"/>
          </a:xfrm>
          <a:prstGeom prst="ellipse">
            <a:avLst/>
          </a:prstGeom>
          <a:pattFill prst="dkUpDiag">
            <a:fgClr>
              <a:srgbClr val="A87BDC"/>
            </a:fgClr>
            <a:bgClr>
              <a:srgbClr val="71539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p>
        </p:txBody>
      </p:sp>
      <p:sp>
        <p:nvSpPr>
          <p:cNvPr id="18" name="Titolo 1">
            <a:extLst>
              <a:ext uri="{FF2B5EF4-FFF2-40B4-BE49-F238E27FC236}">
                <a16:creationId xmlns:a16="http://schemas.microsoft.com/office/drawing/2014/main" id="{F6B80950-E0C5-DB07-5169-C9BAE1FED18F}"/>
              </a:ext>
            </a:extLst>
          </p:cNvPr>
          <p:cNvSpPr txBox="1">
            <a:spLocks/>
          </p:cNvSpPr>
          <p:nvPr/>
        </p:nvSpPr>
        <p:spPr>
          <a:xfrm>
            <a:off x="1826558" y="1764629"/>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000" dirty="0" err="1">
                <a:solidFill>
                  <a:schemeClr val="bg1"/>
                </a:solidFill>
              </a:rPr>
              <a:t>Seals</a:t>
            </a:r>
            <a:r>
              <a:rPr lang="it-IT" sz="2000" dirty="0">
                <a:solidFill>
                  <a:schemeClr val="bg1"/>
                </a:solidFill>
              </a:rPr>
              <a:t> arrangement </a:t>
            </a:r>
          </a:p>
          <a:p>
            <a:pPr algn="ctr">
              <a:lnSpc>
                <a:spcPct val="100000"/>
              </a:lnSpc>
            </a:pPr>
            <a:r>
              <a:rPr lang="it-IT" sz="2000" dirty="0">
                <a:solidFill>
                  <a:schemeClr val="bg1"/>
                </a:solidFill>
              </a:rPr>
              <a:t>and </a:t>
            </a:r>
            <a:r>
              <a:rPr lang="it-IT" sz="2000" dirty="0" err="1">
                <a:solidFill>
                  <a:schemeClr val="bg1"/>
                </a:solidFill>
              </a:rPr>
              <a:t>materials</a:t>
            </a:r>
            <a:endParaRPr lang="it-IT" sz="2000" dirty="0">
              <a:solidFill>
                <a:schemeClr val="bg1"/>
              </a:solidFill>
            </a:endParaRPr>
          </a:p>
          <a:p>
            <a:pPr algn="ctr">
              <a:lnSpc>
                <a:spcPct val="100000"/>
              </a:lnSpc>
            </a:pPr>
            <a:r>
              <a:rPr lang="it-IT" sz="2000" dirty="0">
                <a:solidFill>
                  <a:schemeClr val="bg1"/>
                </a:solidFill>
              </a:rPr>
              <a:t>testing</a:t>
            </a:r>
          </a:p>
          <a:p>
            <a:pPr algn="ctr">
              <a:lnSpc>
                <a:spcPct val="100000"/>
              </a:lnSpc>
            </a:pPr>
            <a:r>
              <a:rPr lang="it-IT" sz="2000" dirty="0">
                <a:solidFill>
                  <a:schemeClr val="bg1"/>
                </a:solidFill>
              </a:rPr>
              <a:t> </a:t>
            </a:r>
            <a:r>
              <a:rPr lang="it-IT" sz="2000" dirty="0" err="1">
                <a:solidFill>
                  <a:schemeClr val="bg1"/>
                </a:solidFill>
              </a:rPr>
              <a:t>campaign</a:t>
            </a:r>
            <a:r>
              <a:rPr lang="it-IT" sz="2000" dirty="0">
                <a:solidFill>
                  <a:schemeClr val="bg1"/>
                </a:solidFill>
              </a:rPr>
              <a:t> </a:t>
            </a:r>
          </a:p>
        </p:txBody>
      </p:sp>
    </p:spTree>
    <p:extLst>
      <p:ext uri="{BB962C8B-B14F-4D97-AF65-F5344CB8AC3E}">
        <p14:creationId xmlns:p14="http://schemas.microsoft.com/office/powerpoint/2010/main" val="344844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65236" y="950066"/>
            <a:ext cx="4306764" cy="1314473"/>
          </a:xfrm>
        </p:spPr>
        <p:txBody>
          <a:bodyPr/>
          <a:lstStyle/>
          <a:p>
            <a:pPr>
              <a:lnSpc>
                <a:spcPct val="100000"/>
              </a:lnSpc>
            </a:pPr>
            <a:r>
              <a:rPr lang="it-IT" sz="2800" dirty="0">
                <a:solidFill>
                  <a:srgbClr val="1D71B8"/>
                </a:solidFill>
              </a:rPr>
              <a:t>First </a:t>
            </a:r>
            <a:r>
              <a:rPr lang="it-IT" sz="2800" dirty="0" err="1">
                <a:solidFill>
                  <a:srgbClr val="1D71B8"/>
                </a:solidFill>
              </a:rPr>
              <a:t>groove</a:t>
            </a:r>
            <a:r>
              <a:rPr lang="it-IT" sz="2800" dirty="0">
                <a:solidFill>
                  <a:srgbClr val="1D71B8"/>
                </a:solidFill>
              </a:rPr>
              <a:t> and </a:t>
            </a:r>
            <a:r>
              <a:rPr lang="it-IT" sz="2800" dirty="0" err="1">
                <a:solidFill>
                  <a:srgbClr val="1D71B8"/>
                </a:solidFill>
              </a:rPr>
              <a:t>seals</a:t>
            </a:r>
            <a:r>
              <a:rPr lang="it-IT" sz="2800" dirty="0">
                <a:solidFill>
                  <a:srgbClr val="1D71B8"/>
                </a:solidFill>
              </a:rPr>
              <a:t> arrangement</a:t>
            </a: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65236" y="2148523"/>
            <a:ext cx="4535487" cy="2195512"/>
          </a:xfrm>
        </p:spPr>
        <p:txBody>
          <a:bodyPr/>
          <a:lstStyle/>
          <a:p>
            <a:pPr algn="just"/>
            <a:r>
              <a:rPr lang="en-US" sz="1400" b="1" dirty="0"/>
              <a:t>Based on the information shared by TIV about FEA, Effeciemme developed its first-attempt proposal.</a:t>
            </a:r>
            <a:endParaRPr lang="it-IT" sz="1400" b="1" dirty="0"/>
          </a:p>
          <a:p>
            <a:pPr algn="just"/>
            <a:r>
              <a:rPr lang="en-US" sz="1400" dirty="0"/>
              <a:t>Some aspects have been clarified in this stage:</a:t>
            </a:r>
          </a:p>
          <a:p>
            <a:pPr marL="285750" indent="-285750" algn="just">
              <a:buFont typeface="Arial" panose="020B0604020202020204" pitchFamily="34" charset="0"/>
              <a:buChar char="•"/>
            </a:pPr>
            <a:r>
              <a:rPr lang="en-US" sz="1400" dirty="0"/>
              <a:t>Body/bonnet lip-seal configuration (axial/radial), cross section and groove</a:t>
            </a:r>
            <a:endParaRPr lang="it-IT" sz="1400" dirty="0"/>
          </a:p>
          <a:p>
            <a:pPr marL="285750" indent="-285750" algn="just">
              <a:buFont typeface="Arial" panose="020B0604020202020204" pitchFamily="34" charset="0"/>
              <a:buChar char="•"/>
            </a:pPr>
            <a:r>
              <a:rPr lang="en-US" sz="1400" dirty="0"/>
              <a:t>Seat lip-seals and stem packing cross sections and grooves</a:t>
            </a:r>
          </a:p>
          <a:p>
            <a:pPr marL="285750" indent="-285750" algn="just">
              <a:buFont typeface="Arial" panose="020B0604020202020204" pitchFamily="34" charset="0"/>
              <a:buChar char="•"/>
            </a:pPr>
            <a:r>
              <a:rPr lang="en-US" sz="1400" dirty="0"/>
              <a:t>Spring configuration</a:t>
            </a:r>
          </a:p>
        </p:txBody>
      </p:sp>
      <p:pic>
        <p:nvPicPr>
          <p:cNvPr id="6" name="Immagine 5">
            <a:extLst>
              <a:ext uri="{FF2B5EF4-FFF2-40B4-BE49-F238E27FC236}">
                <a16:creationId xmlns:a16="http://schemas.microsoft.com/office/drawing/2014/main" id="{53B8E12B-32A6-BB1E-21A7-80F65D75E949}"/>
              </a:ext>
            </a:extLst>
          </p:cNvPr>
          <p:cNvPicPr>
            <a:picLocks noChangeAspect="1"/>
          </p:cNvPicPr>
          <p:nvPr/>
        </p:nvPicPr>
        <p:blipFill>
          <a:blip r:embed="rId3"/>
          <a:stretch>
            <a:fillRect/>
          </a:stretch>
        </p:blipFill>
        <p:spPr>
          <a:xfrm>
            <a:off x="4978467" y="572576"/>
            <a:ext cx="4535487" cy="2069451"/>
          </a:xfrm>
          <a:prstGeom prst="rect">
            <a:avLst/>
          </a:prstGeom>
        </p:spPr>
      </p:pic>
      <p:pic>
        <p:nvPicPr>
          <p:cNvPr id="11" name="Immagine 10">
            <a:extLst>
              <a:ext uri="{FF2B5EF4-FFF2-40B4-BE49-F238E27FC236}">
                <a16:creationId xmlns:a16="http://schemas.microsoft.com/office/drawing/2014/main" id="{5F018963-1C13-B076-CEA8-622B579AC97A}"/>
              </a:ext>
            </a:extLst>
          </p:cNvPr>
          <p:cNvPicPr>
            <a:picLocks noChangeAspect="1"/>
          </p:cNvPicPr>
          <p:nvPr/>
        </p:nvPicPr>
        <p:blipFill>
          <a:blip r:embed="rId4"/>
          <a:stretch>
            <a:fillRect/>
          </a:stretch>
        </p:blipFill>
        <p:spPr>
          <a:xfrm>
            <a:off x="4978466" y="2392363"/>
            <a:ext cx="4535487" cy="2069451"/>
          </a:xfrm>
          <a:prstGeom prst="rect">
            <a:avLst/>
          </a:prstGeom>
        </p:spPr>
      </p:pic>
    </p:spTree>
    <p:extLst>
      <p:ext uri="{BB962C8B-B14F-4D97-AF65-F5344CB8AC3E}">
        <p14:creationId xmlns:p14="http://schemas.microsoft.com/office/powerpoint/2010/main" val="275757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95200"/>
            <a:ext cx="7755575" cy="726787"/>
          </a:xfrm>
        </p:spPr>
        <p:txBody>
          <a:bodyPr/>
          <a:lstStyle/>
          <a:p>
            <a:r>
              <a:rPr lang="it-IT" sz="2800" dirty="0"/>
              <a:t>Seal </a:t>
            </a:r>
            <a:r>
              <a:rPr lang="it-IT" sz="2800" dirty="0" err="1"/>
              <a:t>definition</a:t>
            </a:r>
            <a:r>
              <a:rPr lang="it-IT" sz="2800" dirty="0"/>
              <a:t>: </a:t>
            </a:r>
            <a:r>
              <a:rPr lang="it-IT" sz="2800" dirty="0" err="1"/>
              <a:t>pre-selection</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1941830"/>
            <a:ext cx="3532281" cy="1539663"/>
          </a:xfrm>
        </p:spPr>
        <p:txBody>
          <a:bodyPr/>
          <a:lstStyle/>
          <a:p>
            <a:pPr marL="0" indent="0">
              <a:lnSpc>
                <a:spcPts val="1800"/>
              </a:lnSpc>
              <a:buNone/>
            </a:pPr>
            <a:r>
              <a:rPr lang="it-IT" sz="1400" b="1" dirty="0">
                <a:solidFill>
                  <a:srgbClr val="1D71B8"/>
                </a:solidFill>
              </a:rPr>
              <a:t>Pressure 12000 psi</a:t>
            </a:r>
          </a:p>
          <a:p>
            <a:pPr marL="0" indent="0">
              <a:lnSpc>
                <a:spcPts val="1800"/>
              </a:lnSpc>
              <a:buNone/>
            </a:pPr>
            <a:r>
              <a:rPr lang="it-IT" sz="1400" b="1" dirty="0">
                <a:solidFill>
                  <a:srgbClr val="1D71B8"/>
                </a:solidFill>
              </a:rPr>
              <a:t>Temperature 130°C</a:t>
            </a:r>
          </a:p>
          <a:p>
            <a:pPr marL="0" indent="0">
              <a:lnSpc>
                <a:spcPts val="1800"/>
              </a:lnSpc>
              <a:buNone/>
            </a:pPr>
            <a:r>
              <a:rPr lang="it-IT" sz="1400" b="1" dirty="0">
                <a:solidFill>
                  <a:srgbClr val="1D71B8"/>
                </a:solidFill>
              </a:rPr>
              <a:t>Groove </a:t>
            </a:r>
            <a:r>
              <a:rPr lang="it-IT" sz="1400" b="1" dirty="0" err="1">
                <a:solidFill>
                  <a:srgbClr val="1D71B8"/>
                </a:solidFill>
              </a:rPr>
              <a:t>deformation</a:t>
            </a:r>
            <a:endParaRPr lang="it-IT" sz="1400" b="1" dirty="0">
              <a:solidFill>
                <a:srgbClr val="1D71B8"/>
              </a:solidFill>
            </a:endParaRPr>
          </a:p>
          <a:p>
            <a:pPr marL="0" indent="0">
              <a:lnSpc>
                <a:spcPts val="1800"/>
              </a:lnSpc>
              <a:buNone/>
            </a:pPr>
            <a:r>
              <a:rPr lang="it-IT" sz="1400" b="1" dirty="0">
                <a:solidFill>
                  <a:srgbClr val="1D71B8"/>
                </a:solidFill>
              </a:rPr>
              <a:t>	body/</a:t>
            </a:r>
            <a:r>
              <a:rPr lang="it-IT" sz="1400" b="1" dirty="0" err="1">
                <a:solidFill>
                  <a:srgbClr val="1D71B8"/>
                </a:solidFill>
              </a:rPr>
              <a:t>bonnet</a:t>
            </a:r>
            <a:r>
              <a:rPr lang="it-IT" sz="1400" b="1" dirty="0">
                <a:solidFill>
                  <a:srgbClr val="1D71B8"/>
                </a:solidFill>
              </a:rPr>
              <a:t> </a:t>
            </a:r>
            <a:r>
              <a:rPr lang="it-IT" sz="1400" b="1" dirty="0" err="1">
                <a:solidFill>
                  <a:srgbClr val="1D71B8"/>
                </a:solidFill>
              </a:rPr>
              <a:t>lip</a:t>
            </a:r>
            <a:r>
              <a:rPr lang="it-IT" sz="1400" b="1" dirty="0">
                <a:solidFill>
                  <a:srgbClr val="1D71B8"/>
                </a:solidFill>
              </a:rPr>
              <a:t> </a:t>
            </a:r>
            <a:r>
              <a:rPr lang="it-IT" sz="1400" b="1" dirty="0" err="1">
                <a:solidFill>
                  <a:srgbClr val="1D71B8"/>
                </a:solidFill>
              </a:rPr>
              <a:t>seal</a:t>
            </a:r>
            <a:r>
              <a:rPr lang="it-IT" sz="1400" b="1" dirty="0">
                <a:solidFill>
                  <a:srgbClr val="1D71B8"/>
                </a:solidFill>
              </a:rPr>
              <a:t> </a:t>
            </a:r>
          </a:p>
          <a:p>
            <a:pPr marL="0" indent="0">
              <a:lnSpc>
                <a:spcPts val="1800"/>
              </a:lnSpc>
              <a:buNone/>
            </a:pPr>
            <a:endParaRPr lang="it-IT" sz="1400" b="1" dirty="0">
              <a:solidFill>
                <a:srgbClr val="1D71B8"/>
              </a:solidFill>
            </a:endParaRPr>
          </a:p>
          <a:p>
            <a:pPr marL="0" indent="0">
              <a:lnSpc>
                <a:spcPts val="1800"/>
              </a:lnSpc>
              <a:buNone/>
            </a:pPr>
            <a:endParaRPr lang="it-IT" sz="1400" b="1" dirty="0">
              <a:solidFill>
                <a:srgbClr val="1D71B8"/>
              </a:solidFil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2958525" y="2028931"/>
            <a:ext cx="5101742" cy="2195512"/>
          </a:xfrm>
        </p:spPr>
        <p:txBody>
          <a:bodyPr/>
          <a:lstStyle/>
          <a:p>
            <a:pPr lvl="1">
              <a:lnSpc>
                <a:spcPts val="1800"/>
              </a:lnSpc>
            </a:pPr>
            <a:r>
              <a:rPr lang="it-IT" sz="1400" dirty="0" err="1"/>
              <a:t>Pre-selection</a:t>
            </a:r>
            <a:r>
              <a:rPr lang="it-IT" sz="1400" dirty="0"/>
              <a:t> of </a:t>
            </a:r>
            <a:r>
              <a:rPr lang="it-IT" sz="1400" dirty="0" err="1"/>
              <a:t>polymeric</a:t>
            </a:r>
            <a:r>
              <a:rPr lang="it-IT" sz="1400" dirty="0"/>
              <a:t> </a:t>
            </a:r>
            <a:r>
              <a:rPr lang="it-IT" sz="1400" dirty="0" err="1"/>
              <a:t>materials</a:t>
            </a:r>
            <a:endParaRPr lang="it-IT" sz="1400" dirty="0"/>
          </a:p>
          <a:p>
            <a:pPr lvl="1">
              <a:lnSpc>
                <a:spcPts val="1800"/>
              </a:lnSpc>
            </a:pPr>
            <a:r>
              <a:rPr lang="it-IT" sz="1400" dirty="0" err="1"/>
              <a:t>Selection</a:t>
            </a:r>
            <a:r>
              <a:rPr lang="it-IT" sz="1400" dirty="0"/>
              <a:t> of the spring </a:t>
            </a:r>
            <a:r>
              <a:rPr lang="it-IT" sz="1400" dirty="0" err="1"/>
              <a:t>type</a:t>
            </a:r>
            <a:endParaRPr lang="it-IT" sz="1400" dirty="0"/>
          </a:p>
          <a:p>
            <a:pPr lvl="1">
              <a:lnSpc>
                <a:spcPts val="1800"/>
              </a:lnSpc>
            </a:pPr>
            <a:r>
              <a:rPr lang="it-IT" sz="1400" dirty="0"/>
              <a:t>Definition of the body/</a:t>
            </a:r>
            <a:r>
              <a:rPr lang="it-IT" sz="1400" dirty="0" err="1"/>
              <a:t>bonnet</a:t>
            </a:r>
            <a:r>
              <a:rPr lang="it-IT" sz="1400" dirty="0"/>
              <a:t> </a:t>
            </a:r>
            <a:r>
              <a:rPr lang="it-IT" sz="1400" dirty="0" err="1"/>
              <a:t>lip</a:t>
            </a:r>
            <a:r>
              <a:rPr lang="it-IT" sz="1400" dirty="0"/>
              <a:t> </a:t>
            </a:r>
            <a:r>
              <a:rPr lang="it-IT" sz="1400" dirty="0" err="1"/>
              <a:t>seal</a:t>
            </a:r>
            <a:r>
              <a:rPr lang="it-IT" sz="1400" dirty="0"/>
              <a:t> </a:t>
            </a:r>
            <a:r>
              <a:rPr lang="it-IT" sz="1400" dirty="0" err="1"/>
              <a:t>components</a:t>
            </a:r>
            <a:r>
              <a:rPr lang="it-IT" sz="1400" dirty="0"/>
              <a:t>:</a:t>
            </a:r>
          </a:p>
          <a:p>
            <a:pPr lvl="2">
              <a:lnSpc>
                <a:spcPts val="1800"/>
              </a:lnSpc>
            </a:pPr>
            <a:r>
              <a:rPr lang="it-IT" sz="1400" dirty="0"/>
              <a:t>Jacket </a:t>
            </a:r>
          </a:p>
          <a:p>
            <a:pPr lvl="2">
              <a:lnSpc>
                <a:spcPts val="1800"/>
              </a:lnSpc>
            </a:pPr>
            <a:r>
              <a:rPr lang="it-IT" sz="1400" dirty="0"/>
              <a:t>Spring back up</a:t>
            </a:r>
          </a:p>
          <a:p>
            <a:pPr lvl="2">
              <a:lnSpc>
                <a:spcPts val="1800"/>
              </a:lnSpc>
            </a:pPr>
            <a:r>
              <a:rPr lang="it-IT" sz="1400" dirty="0"/>
              <a:t>Back up </a:t>
            </a:r>
          </a:p>
          <a:p>
            <a:pPr lvl="2">
              <a:lnSpc>
                <a:spcPts val="1800"/>
              </a:lnSpc>
            </a:pPr>
            <a:r>
              <a:rPr lang="it-IT" sz="1400" dirty="0"/>
              <a:t>Anti </a:t>
            </a:r>
            <a:r>
              <a:rPr lang="it-IT" sz="1400" dirty="0" err="1"/>
              <a:t>collapse</a:t>
            </a:r>
            <a:r>
              <a:rPr lang="it-IT" sz="1400" dirty="0"/>
              <a:t> ring</a:t>
            </a:r>
          </a:p>
          <a:p>
            <a:pPr lvl="1">
              <a:lnSpc>
                <a:spcPts val="1800"/>
              </a:lnSpc>
            </a:pPr>
            <a:endParaRPr lang="it-IT" sz="1400" dirty="0"/>
          </a:p>
        </p:txBody>
      </p:sp>
      <p:pic>
        <p:nvPicPr>
          <p:cNvPr id="7" name="Immagine 6">
            <a:extLst>
              <a:ext uri="{FF2B5EF4-FFF2-40B4-BE49-F238E27FC236}">
                <a16:creationId xmlns:a16="http://schemas.microsoft.com/office/drawing/2014/main" id="{E4CD7304-3FBF-FA46-2BE9-69B31A7782CC}"/>
              </a:ext>
            </a:extLst>
          </p:cNvPr>
          <p:cNvPicPr>
            <a:picLocks noChangeAspect="1"/>
          </p:cNvPicPr>
          <p:nvPr/>
        </p:nvPicPr>
        <p:blipFill>
          <a:blip r:embed="rId2"/>
          <a:stretch>
            <a:fillRect/>
          </a:stretch>
        </p:blipFill>
        <p:spPr>
          <a:xfrm>
            <a:off x="3280061" y="2912279"/>
            <a:ext cx="5751576" cy="2624328"/>
          </a:xfrm>
          <a:prstGeom prst="rect">
            <a:avLst/>
          </a:prstGeom>
        </p:spPr>
      </p:pic>
      <p:pic>
        <p:nvPicPr>
          <p:cNvPr id="9" name="Immagine 8">
            <a:extLst>
              <a:ext uri="{FF2B5EF4-FFF2-40B4-BE49-F238E27FC236}">
                <a16:creationId xmlns:a16="http://schemas.microsoft.com/office/drawing/2014/main" id="{FC368378-1619-5DF6-B2DB-E7C92551950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34268" y="856093"/>
            <a:ext cx="2062692" cy="1375128"/>
          </a:xfrm>
          <a:prstGeom prst="rect">
            <a:avLst/>
          </a:prstGeom>
        </p:spPr>
      </p:pic>
    </p:spTree>
    <p:extLst>
      <p:ext uri="{BB962C8B-B14F-4D97-AF65-F5344CB8AC3E}">
        <p14:creationId xmlns:p14="http://schemas.microsoft.com/office/powerpoint/2010/main" val="411952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178633" y="868894"/>
            <a:ext cx="7755575" cy="640387"/>
          </a:xfrm>
        </p:spPr>
        <p:txBody>
          <a:bodyPr/>
          <a:lstStyle/>
          <a:p>
            <a:r>
              <a:rPr lang="it-IT" sz="2800" dirty="0"/>
              <a:t>Seal </a:t>
            </a:r>
            <a:r>
              <a:rPr lang="it-IT" sz="2800" dirty="0" err="1"/>
              <a:t>definition</a:t>
            </a:r>
            <a:r>
              <a:rPr lang="it-IT" sz="2800" dirty="0"/>
              <a:t>: </a:t>
            </a:r>
            <a:r>
              <a:rPr lang="it-IT" sz="2800" dirty="0" err="1"/>
              <a:t>pre-selection</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1753803"/>
            <a:ext cx="3532281" cy="2251637"/>
          </a:xfrm>
        </p:spPr>
        <p:txBody>
          <a:bodyPr/>
          <a:lstStyle/>
          <a:p>
            <a:pPr marL="0" indent="0">
              <a:lnSpc>
                <a:spcPts val="1800"/>
              </a:lnSpc>
              <a:buNone/>
            </a:pPr>
            <a:r>
              <a:rPr lang="it-IT" sz="1600" b="1" dirty="0">
                <a:solidFill>
                  <a:srgbClr val="1D71B8"/>
                </a:solidFill>
              </a:rPr>
              <a:t>Body/Bonnet </a:t>
            </a:r>
            <a:r>
              <a:rPr lang="it-IT" sz="1600" b="1" dirty="0" err="1">
                <a:solidFill>
                  <a:srgbClr val="1D71B8"/>
                </a:solidFill>
              </a:rPr>
              <a:t>Lip</a:t>
            </a:r>
            <a:r>
              <a:rPr lang="it-IT" sz="1600" b="1" dirty="0">
                <a:solidFill>
                  <a:srgbClr val="1D71B8"/>
                </a:solidFill>
              </a:rPr>
              <a:t> </a:t>
            </a:r>
            <a:r>
              <a:rPr lang="it-IT" sz="1600" b="1" dirty="0" err="1">
                <a:solidFill>
                  <a:srgbClr val="1D71B8"/>
                </a:solidFill>
              </a:rPr>
              <a:t>seal</a:t>
            </a:r>
            <a:r>
              <a:rPr lang="it-IT" sz="1600" b="1" dirty="0">
                <a:solidFill>
                  <a:srgbClr val="1D71B8"/>
                </a:solidFill>
              </a:rPr>
              <a:t> </a:t>
            </a:r>
            <a:r>
              <a:rPr lang="it-IT" sz="1600" b="1" dirty="0" err="1">
                <a:solidFill>
                  <a:srgbClr val="1D71B8"/>
                </a:solidFill>
              </a:rPr>
              <a:t>type</a:t>
            </a:r>
            <a:endParaRPr lang="it-IT" sz="1600" b="1" dirty="0">
              <a:solidFill>
                <a:srgbClr val="1D71B8"/>
              </a:solidFill>
            </a:endParaRPr>
          </a:p>
          <a:p>
            <a:pPr marL="0" indent="0">
              <a:lnSpc>
                <a:spcPts val="1800"/>
              </a:lnSpc>
              <a:buNone/>
            </a:pPr>
            <a:r>
              <a:rPr lang="it-IT" sz="1600" b="1" dirty="0">
                <a:solidFill>
                  <a:srgbClr val="1D71B8"/>
                </a:solidFill>
              </a:rPr>
              <a:t>	U </a:t>
            </a:r>
            <a:r>
              <a:rPr lang="it-IT" sz="1600" b="1" dirty="0" err="1">
                <a:solidFill>
                  <a:srgbClr val="1D71B8"/>
                </a:solidFill>
              </a:rPr>
              <a:t>type</a:t>
            </a:r>
            <a:endParaRPr lang="it-IT" sz="1600" b="1" dirty="0">
              <a:solidFill>
                <a:srgbClr val="1D71B8"/>
              </a:solidFill>
            </a:endParaRPr>
          </a:p>
          <a:p>
            <a:pPr marL="0" indent="0">
              <a:lnSpc>
                <a:spcPts val="1800"/>
              </a:lnSpc>
              <a:buNone/>
            </a:pPr>
            <a:r>
              <a:rPr lang="it-IT" sz="1600" b="1" dirty="0">
                <a:solidFill>
                  <a:srgbClr val="1D71B8"/>
                </a:solidFill>
              </a:rPr>
              <a:t>	Jacket </a:t>
            </a:r>
            <a:r>
              <a:rPr lang="it-IT" sz="1600" b="1" dirty="0" err="1">
                <a:solidFill>
                  <a:srgbClr val="1D71B8"/>
                </a:solidFill>
              </a:rPr>
              <a:t>geometry</a:t>
            </a:r>
            <a:endParaRPr lang="it-IT" sz="1600" b="1" dirty="0">
              <a:solidFill>
                <a:srgbClr val="1D71B8"/>
              </a:solidFill>
            </a:endParaRPr>
          </a:p>
          <a:p>
            <a:pPr marL="0" indent="0">
              <a:lnSpc>
                <a:spcPts val="1800"/>
              </a:lnSpc>
              <a:buNone/>
            </a:pPr>
            <a:r>
              <a:rPr lang="it-IT" sz="1600" b="1" dirty="0">
                <a:solidFill>
                  <a:srgbClr val="1D71B8"/>
                </a:solidFill>
              </a:rPr>
              <a:t>		</a:t>
            </a:r>
            <a:r>
              <a:rPr lang="it-IT" sz="1600" b="1" dirty="0" err="1">
                <a:solidFill>
                  <a:srgbClr val="1D71B8"/>
                </a:solidFill>
              </a:rPr>
              <a:t>groove</a:t>
            </a:r>
            <a:r>
              <a:rPr lang="it-IT" sz="1600" b="1" dirty="0">
                <a:solidFill>
                  <a:srgbClr val="1D71B8"/>
                </a:solidFill>
              </a:rPr>
              <a:t> </a:t>
            </a:r>
            <a:r>
              <a:rPr lang="it-IT" sz="1600" b="1" dirty="0" err="1">
                <a:solidFill>
                  <a:srgbClr val="1D71B8"/>
                </a:solidFill>
              </a:rPr>
              <a:t>dimensions</a:t>
            </a:r>
            <a:endParaRPr lang="it-IT" sz="1600" b="1" dirty="0">
              <a:solidFill>
                <a:srgbClr val="1D71B8"/>
              </a:solidFill>
            </a:endParaRPr>
          </a:p>
          <a:p>
            <a:pPr marL="0" indent="0">
              <a:lnSpc>
                <a:spcPts val="1800"/>
              </a:lnSpc>
              <a:buNone/>
            </a:pPr>
            <a:r>
              <a:rPr lang="it-IT" sz="1600" b="1" dirty="0">
                <a:solidFill>
                  <a:srgbClr val="1D71B8"/>
                </a:solidFill>
              </a:rPr>
              <a:t>		</a:t>
            </a:r>
            <a:r>
              <a:rPr lang="it-IT" sz="1600" b="1" dirty="0" err="1">
                <a:solidFill>
                  <a:srgbClr val="1D71B8"/>
                </a:solidFill>
              </a:rPr>
              <a:t>profile</a:t>
            </a:r>
            <a:endParaRPr lang="it-IT" sz="1600" b="1" dirty="0">
              <a:solidFill>
                <a:srgbClr val="1D71B8"/>
              </a:solidFill>
            </a:endParaRPr>
          </a:p>
          <a:p>
            <a:pPr marL="0" indent="0">
              <a:lnSpc>
                <a:spcPts val="1800"/>
              </a:lnSpc>
              <a:buNone/>
            </a:pPr>
            <a:r>
              <a:rPr lang="it-IT" sz="1600" b="1" dirty="0">
                <a:solidFill>
                  <a:srgbClr val="1D71B8"/>
                </a:solidFill>
              </a:rPr>
              <a:t>	Backup </a:t>
            </a:r>
            <a:r>
              <a:rPr lang="it-IT" sz="1600" b="1" dirty="0" err="1">
                <a:solidFill>
                  <a:srgbClr val="1D71B8"/>
                </a:solidFill>
              </a:rPr>
              <a:t>geometry</a:t>
            </a:r>
            <a:endParaRPr lang="it-IT" sz="1600" b="1" dirty="0">
              <a:solidFill>
                <a:srgbClr val="1D71B8"/>
              </a:solidFill>
            </a:endParaRPr>
          </a:p>
          <a:p>
            <a:pPr marL="0" indent="0">
              <a:lnSpc>
                <a:spcPts val="1800"/>
              </a:lnSpc>
              <a:buNone/>
            </a:pPr>
            <a:r>
              <a:rPr lang="it-IT" sz="1600" b="1" dirty="0">
                <a:solidFill>
                  <a:srgbClr val="1D71B8"/>
                </a:solidFill>
              </a:rPr>
              <a:t>	Anti </a:t>
            </a:r>
            <a:r>
              <a:rPr lang="it-IT" sz="1600" b="1" dirty="0" err="1">
                <a:solidFill>
                  <a:srgbClr val="1D71B8"/>
                </a:solidFill>
              </a:rPr>
              <a:t>collapse</a:t>
            </a:r>
            <a:r>
              <a:rPr lang="it-IT" sz="1600" b="1" dirty="0">
                <a:solidFill>
                  <a:srgbClr val="1D71B8"/>
                </a:solidFill>
              </a:rPr>
              <a:t> ring </a:t>
            </a:r>
            <a:r>
              <a:rPr lang="it-IT" sz="1600" b="1" dirty="0" err="1">
                <a:solidFill>
                  <a:srgbClr val="1D71B8"/>
                </a:solidFill>
              </a:rPr>
              <a:t>geometry</a:t>
            </a:r>
            <a:endParaRPr lang="it-IT" sz="1600" b="1" dirty="0">
              <a:solidFill>
                <a:srgbClr val="1D71B8"/>
              </a:solidFill>
            </a:endParaRPr>
          </a:p>
          <a:p>
            <a:pPr marL="0" indent="0">
              <a:lnSpc>
                <a:spcPts val="1800"/>
              </a:lnSpc>
              <a:buNone/>
            </a:pPr>
            <a:endParaRPr lang="it-IT" sz="1600" b="1" dirty="0">
              <a:solidFill>
                <a:srgbClr val="1D71B8"/>
              </a:solidFill>
            </a:endParaRPr>
          </a:p>
          <a:p>
            <a:pPr marL="0" indent="0">
              <a:lnSpc>
                <a:spcPts val="1800"/>
              </a:lnSpc>
              <a:buNone/>
            </a:pPr>
            <a:endParaRPr lang="it-IT" sz="1600" b="1" dirty="0">
              <a:solidFill>
                <a:srgbClr val="1D71B8"/>
              </a:solidFill>
            </a:endParaRPr>
          </a:p>
          <a:p>
            <a:pPr marL="0" indent="0">
              <a:lnSpc>
                <a:spcPts val="1800"/>
              </a:lnSpc>
              <a:buNone/>
            </a:pPr>
            <a:endParaRPr lang="it-IT" sz="1600" b="1" dirty="0">
              <a:solidFill>
                <a:srgbClr val="1D71B8"/>
              </a:solidFil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3993615" y="1626586"/>
            <a:ext cx="3532281" cy="1416437"/>
          </a:xfrm>
        </p:spPr>
        <p:txBody>
          <a:bodyPr/>
          <a:lstStyle/>
          <a:p>
            <a:pPr lvl="1">
              <a:lnSpc>
                <a:spcPts val="1800"/>
              </a:lnSpc>
            </a:pPr>
            <a:r>
              <a:rPr lang="en-US" sz="1300" dirty="0"/>
              <a:t>Selection of the spring type</a:t>
            </a:r>
          </a:p>
          <a:p>
            <a:pPr lvl="1">
              <a:lnSpc>
                <a:spcPts val="1800"/>
              </a:lnSpc>
            </a:pPr>
            <a:r>
              <a:rPr lang="en-US" sz="1300" dirty="0"/>
              <a:t>Selection of the lip seal geometry</a:t>
            </a:r>
          </a:p>
          <a:p>
            <a:pPr lvl="2">
              <a:lnSpc>
                <a:spcPts val="1800"/>
              </a:lnSpc>
            </a:pPr>
            <a:r>
              <a:rPr lang="en-US" sz="1000" dirty="0"/>
              <a:t>Experience at the same o similar condition</a:t>
            </a:r>
          </a:p>
          <a:p>
            <a:pPr lvl="2">
              <a:lnSpc>
                <a:spcPts val="1800"/>
              </a:lnSpc>
            </a:pPr>
            <a:r>
              <a:rPr lang="en-US" sz="1000" dirty="0"/>
              <a:t>Geometry already analyzed with FEA</a:t>
            </a:r>
          </a:p>
          <a:p>
            <a:pPr lvl="1">
              <a:lnSpc>
                <a:spcPts val="1800"/>
              </a:lnSpc>
            </a:pPr>
            <a:endParaRPr lang="it-IT" sz="1600" dirty="0"/>
          </a:p>
        </p:txBody>
      </p:sp>
      <p:sp>
        <p:nvSpPr>
          <p:cNvPr id="5" name="CasellaDiTesto 4">
            <a:extLst>
              <a:ext uri="{FF2B5EF4-FFF2-40B4-BE49-F238E27FC236}">
                <a16:creationId xmlns:a16="http://schemas.microsoft.com/office/drawing/2014/main" id="{7925A384-82E2-CD74-8563-6DBB5F09E2C9}"/>
              </a:ext>
            </a:extLst>
          </p:cNvPr>
          <p:cNvSpPr txBox="1"/>
          <p:nvPr/>
        </p:nvSpPr>
        <p:spPr>
          <a:xfrm>
            <a:off x="3783104" y="2756018"/>
            <a:ext cx="4114603" cy="1892826"/>
          </a:xfrm>
          <a:prstGeom prst="rect">
            <a:avLst/>
          </a:prstGeom>
          <a:noFill/>
        </p:spPr>
        <p:txBody>
          <a:bodyPr wrap="square" rtlCol="0">
            <a:spAutoFit/>
          </a:bodyPr>
          <a:lstStyle/>
          <a:p>
            <a:r>
              <a:rPr lang="en-US" sz="1300" b="1" dirty="0">
                <a:latin typeface="Arial" panose="020B0604020202020204" pitchFamily="34" charset="0"/>
              </a:rPr>
              <a:t>Back up ring is the main component looking to the groove deformation!</a:t>
            </a:r>
          </a:p>
          <a:p>
            <a:endParaRPr lang="en-US" sz="1300" b="1" dirty="0">
              <a:latin typeface="Arial" panose="020B0604020202020204" pitchFamily="34" charset="0"/>
            </a:endParaRPr>
          </a:p>
          <a:p>
            <a:r>
              <a:rPr lang="en-US" sz="1300" b="1" dirty="0">
                <a:latin typeface="Arial" panose="020B0604020202020204" pitchFamily="34" charset="0"/>
              </a:rPr>
              <a:t>The service condition needs</a:t>
            </a:r>
          </a:p>
          <a:p>
            <a:r>
              <a:rPr lang="en-US" sz="1300" b="1" dirty="0">
                <a:latin typeface="Arial" panose="020B0604020202020204" pitchFamily="34" charset="0"/>
              </a:rPr>
              <a:t>a special design </a:t>
            </a:r>
          </a:p>
          <a:p>
            <a:r>
              <a:rPr lang="en-US" sz="1300" b="1" dirty="0">
                <a:latin typeface="Arial" panose="020B0604020202020204" pitchFamily="34" charset="0"/>
              </a:rPr>
              <a:t>“expansion back up” </a:t>
            </a:r>
          </a:p>
          <a:p>
            <a:r>
              <a:rPr lang="en-US" sz="1300" b="1" dirty="0">
                <a:latin typeface="Arial" panose="020B0604020202020204" pitchFamily="34" charset="0"/>
              </a:rPr>
              <a:t>considering </a:t>
            </a:r>
          </a:p>
          <a:p>
            <a:r>
              <a:rPr lang="en-US" sz="1300" b="1" dirty="0">
                <a:latin typeface="Arial" panose="020B0604020202020204" pitchFamily="34" charset="0"/>
              </a:rPr>
              <a:t>the metal groove </a:t>
            </a:r>
          </a:p>
          <a:p>
            <a:r>
              <a:rPr lang="en-US" sz="1300" b="1" dirty="0">
                <a:latin typeface="Arial" panose="020B0604020202020204" pitchFamily="34" charset="0"/>
              </a:rPr>
              <a:t>deformation under pressure</a:t>
            </a:r>
          </a:p>
        </p:txBody>
      </p:sp>
      <p:pic>
        <p:nvPicPr>
          <p:cNvPr id="17" name="Immagine 16">
            <a:extLst>
              <a:ext uri="{FF2B5EF4-FFF2-40B4-BE49-F238E27FC236}">
                <a16:creationId xmlns:a16="http://schemas.microsoft.com/office/drawing/2014/main" id="{E4A819EF-2387-8360-4E73-3CF4678B0E7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60896" y="2424574"/>
            <a:ext cx="3413761" cy="2718926"/>
          </a:xfrm>
          <a:prstGeom prst="rect">
            <a:avLst/>
          </a:prstGeom>
        </p:spPr>
      </p:pic>
    </p:spTree>
    <p:extLst>
      <p:ext uri="{BB962C8B-B14F-4D97-AF65-F5344CB8AC3E}">
        <p14:creationId xmlns:p14="http://schemas.microsoft.com/office/powerpoint/2010/main" val="3989600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egnaposto immagine 15">
            <a:extLst>
              <a:ext uri="{FF2B5EF4-FFF2-40B4-BE49-F238E27FC236}">
                <a16:creationId xmlns:a16="http://schemas.microsoft.com/office/drawing/2014/main" id="{D4C79B4F-CDDD-38A9-1FF9-37FF94392D49}"/>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rot="5400000">
            <a:off x="5569193" y="1335333"/>
            <a:ext cx="3853647" cy="2794316"/>
          </a:xfrm>
        </p:spPr>
      </p:pic>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5" y="861906"/>
            <a:ext cx="5100107" cy="1314473"/>
          </a:xfrm>
        </p:spPr>
        <p:txBody>
          <a:bodyPr/>
          <a:lstStyle/>
          <a:p>
            <a:r>
              <a:rPr lang="it-IT" sz="2800" dirty="0"/>
              <a:t>Seal </a:t>
            </a:r>
            <a:r>
              <a:rPr lang="it-IT" sz="2800" dirty="0" err="1"/>
              <a:t>definition</a:t>
            </a:r>
            <a:r>
              <a:rPr lang="it-IT" sz="2800" dirty="0"/>
              <a:t>: </a:t>
            </a:r>
            <a:r>
              <a:rPr lang="it-IT" sz="2800" dirty="0" err="1"/>
              <a:t>pre-selection</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1593649"/>
            <a:ext cx="4321175" cy="2195512"/>
          </a:xfrm>
        </p:spPr>
        <p:txBody>
          <a:bodyPr/>
          <a:lstStyle/>
          <a:p>
            <a:pPr marL="0" indent="0">
              <a:lnSpc>
                <a:spcPts val="1800"/>
              </a:lnSpc>
              <a:buNone/>
            </a:pPr>
            <a:r>
              <a:rPr lang="it-IT" sz="1400" b="1" dirty="0" err="1">
                <a:solidFill>
                  <a:srgbClr val="1D71B8"/>
                </a:solidFill>
              </a:rPr>
              <a:t>Materials</a:t>
            </a:r>
            <a:endParaRPr lang="it-IT" sz="1400" b="1" dirty="0">
              <a:solidFill>
                <a:srgbClr val="1D71B8"/>
              </a:solidFill>
            </a:endParaRPr>
          </a:p>
          <a:p>
            <a:pPr marL="0" indent="0">
              <a:lnSpc>
                <a:spcPts val="1800"/>
              </a:lnSpc>
              <a:buNone/>
            </a:pPr>
            <a:r>
              <a:rPr lang="it-IT" sz="1400" b="1" dirty="0">
                <a:solidFill>
                  <a:srgbClr val="1D71B8"/>
                </a:solidFill>
              </a:rPr>
              <a:t>	PTFE base, jacket</a:t>
            </a:r>
          </a:p>
          <a:p>
            <a:pPr marL="0" indent="0">
              <a:lnSpc>
                <a:spcPts val="1800"/>
              </a:lnSpc>
              <a:buNone/>
            </a:pPr>
            <a:r>
              <a:rPr lang="it-IT" sz="1400" b="1" dirty="0">
                <a:solidFill>
                  <a:srgbClr val="1D71B8"/>
                </a:solidFill>
              </a:rPr>
              <a:t>	PEEK base, back up / anti </a:t>
            </a:r>
            <a:r>
              <a:rPr lang="it-IT" sz="1400" b="1" dirty="0" err="1">
                <a:solidFill>
                  <a:srgbClr val="1D71B8"/>
                </a:solidFill>
              </a:rPr>
              <a:t>collapse</a:t>
            </a:r>
            <a:r>
              <a:rPr lang="it-IT" sz="1400" b="1" dirty="0">
                <a:solidFill>
                  <a:srgbClr val="1D71B8"/>
                </a:solidFill>
              </a:rPr>
              <a:t> ring</a:t>
            </a:r>
          </a:p>
          <a:p>
            <a:pPr marL="0" indent="0">
              <a:lnSpc>
                <a:spcPts val="1800"/>
              </a:lnSpc>
              <a:buNone/>
            </a:pPr>
            <a:r>
              <a:rPr lang="it-IT" sz="1400" b="1" dirty="0">
                <a:solidFill>
                  <a:srgbClr val="1D71B8"/>
                </a:solidFill>
              </a:rPr>
              <a:t>	Spring in </a:t>
            </a:r>
            <a:r>
              <a:rPr lang="it-IT" sz="1400" b="1" dirty="0" err="1">
                <a:solidFill>
                  <a:srgbClr val="1D71B8"/>
                </a:solidFill>
              </a:rPr>
              <a:t>Elgiloy</a:t>
            </a:r>
            <a:r>
              <a:rPr lang="it-IT" sz="1400" b="1" dirty="0">
                <a:solidFill>
                  <a:srgbClr val="1D71B8"/>
                </a:solidFill>
              </a:rPr>
              <a:t> UNS R30003</a:t>
            </a:r>
          </a:p>
        </p:txBody>
      </p:sp>
      <p:sp>
        <p:nvSpPr>
          <p:cNvPr id="8" name="CasellaDiTesto 7">
            <a:extLst>
              <a:ext uri="{FF2B5EF4-FFF2-40B4-BE49-F238E27FC236}">
                <a16:creationId xmlns:a16="http://schemas.microsoft.com/office/drawing/2014/main" id="{5FFBFB55-35FE-E49D-C30B-616A8F565A45}"/>
              </a:ext>
            </a:extLst>
          </p:cNvPr>
          <p:cNvSpPr txBox="1"/>
          <p:nvPr/>
        </p:nvSpPr>
        <p:spPr>
          <a:xfrm>
            <a:off x="6098858" y="861906"/>
            <a:ext cx="1706400" cy="1200329"/>
          </a:xfrm>
          <a:prstGeom prst="rect">
            <a:avLst/>
          </a:prstGeom>
          <a:noFill/>
        </p:spPr>
        <p:txBody>
          <a:bodyPr wrap="square" rtlCol="0">
            <a:spAutoFit/>
          </a:bodyPr>
          <a:lstStyle/>
          <a:p>
            <a:r>
              <a:rPr lang="it-IT" sz="1800" b="1" dirty="0" err="1">
                <a:solidFill>
                  <a:schemeClr val="bg1"/>
                </a:solidFill>
              </a:rPr>
              <a:t>Materials</a:t>
            </a:r>
            <a:r>
              <a:rPr lang="it-IT" sz="1800" b="1" dirty="0">
                <a:solidFill>
                  <a:schemeClr val="bg1"/>
                </a:solidFill>
              </a:rPr>
              <a:t> </a:t>
            </a:r>
            <a:r>
              <a:rPr lang="it-IT" sz="1800" b="1" dirty="0" err="1">
                <a:solidFill>
                  <a:schemeClr val="bg1"/>
                </a:solidFill>
              </a:rPr>
              <a:t>tested</a:t>
            </a:r>
            <a:r>
              <a:rPr lang="it-IT" sz="1800" b="1" dirty="0">
                <a:solidFill>
                  <a:schemeClr val="bg1"/>
                </a:solidFill>
              </a:rPr>
              <a:t> in Effeciemme Lab</a:t>
            </a:r>
          </a:p>
          <a:p>
            <a:endParaRPr lang="en-GB" b="1" dirty="0">
              <a:solidFill>
                <a:schemeClr val="bg1"/>
              </a:solidFill>
            </a:endParaRPr>
          </a:p>
        </p:txBody>
      </p:sp>
      <p:sp>
        <p:nvSpPr>
          <p:cNvPr id="17" name="Segnaposto contenuto 3">
            <a:extLst>
              <a:ext uri="{FF2B5EF4-FFF2-40B4-BE49-F238E27FC236}">
                <a16:creationId xmlns:a16="http://schemas.microsoft.com/office/drawing/2014/main" id="{AE0ABE43-26FB-025F-2FF6-3A138093090E}"/>
              </a:ext>
            </a:extLst>
          </p:cNvPr>
          <p:cNvSpPr txBox="1">
            <a:spLocks/>
          </p:cNvSpPr>
          <p:nvPr/>
        </p:nvSpPr>
        <p:spPr>
          <a:xfrm>
            <a:off x="1663248" y="2967121"/>
            <a:ext cx="3532281" cy="12512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ts val="1800"/>
              </a:lnSpc>
            </a:pPr>
            <a:r>
              <a:rPr lang="it-IT" sz="1400" dirty="0"/>
              <a:t>Jacket: </a:t>
            </a:r>
            <a:r>
              <a:rPr lang="it-IT" sz="1400" b="1" dirty="0" err="1"/>
              <a:t>Polythem</a:t>
            </a:r>
            <a:r>
              <a:rPr lang="it-IT" sz="1400" b="1" baseline="30000" dirty="0"/>
              <a:t>®</a:t>
            </a:r>
            <a:r>
              <a:rPr lang="it-IT" sz="1400" b="1" dirty="0"/>
              <a:t> E</a:t>
            </a:r>
          </a:p>
          <a:p>
            <a:pPr lvl="1">
              <a:lnSpc>
                <a:spcPts val="1800"/>
              </a:lnSpc>
            </a:pPr>
            <a:r>
              <a:rPr lang="it-IT" sz="1400" dirty="0"/>
              <a:t>Spring back up: </a:t>
            </a:r>
            <a:r>
              <a:rPr lang="it-IT" sz="1400" b="1" dirty="0" err="1"/>
              <a:t>Polythem</a:t>
            </a:r>
            <a:r>
              <a:rPr lang="it-IT" sz="1400" b="1" baseline="30000" dirty="0"/>
              <a:t>®</a:t>
            </a:r>
            <a:r>
              <a:rPr lang="it-IT" sz="1400" b="1" dirty="0"/>
              <a:t> K</a:t>
            </a:r>
          </a:p>
          <a:p>
            <a:pPr lvl="1">
              <a:lnSpc>
                <a:spcPts val="1800"/>
              </a:lnSpc>
            </a:pPr>
            <a:r>
              <a:rPr lang="it-IT" sz="1400" dirty="0"/>
              <a:t>Back up: </a:t>
            </a:r>
            <a:r>
              <a:rPr lang="it-IT" sz="1400" b="1" dirty="0" err="1"/>
              <a:t>Polythem</a:t>
            </a:r>
            <a:r>
              <a:rPr lang="it-IT" sz="1400" b="1" baseline="30000" dirty="0"/>
              <a:t>®</a:t>
            </a:r>
            <a:r>
              <a:rPr lang="it-IT" sz="1400" b="1" dirty="0"/>
              <a:t> K</a:t>
            </a:r>
          </a:p>
          <a:p>
            <a:pPr lvl="1">
              <a:lnSpc>
                <a:spcPts val="1800"/>
              </a:lnSpc>
            </a:pPr>
            <a:r>
              <a:rPr lang="it-IT" sz="1400" dirty="0"/>
              <a:t>Anti </a:t>
            </a:r>
            <a:r>
              <a:rPr lang="it-IT" sz="1400" dirty="0" err="1"/>
              <a:t>collapse</a:t>
            </a:r>
            <a:r>
              <a:rPr lang="it-IT" sz="1400" dirty="0"/>
              <a:t> ring: </a:t>
            </a:r>
            <a:r>
              <a:rPr lang="it-IT" sz="1400" b="1" dirty="0" err="1"/>
              <a:t>Polythem</a:t>
            </a:r>
            <a:r>
              <a:rPr lang="it-IT" sz="1400" b="1" baseline="30000" dirty="0"/>
              <a:t>®</a:t>
            </a:r>
            <a:r>
              <a:rPr lang="it-IT" sz="1400" b="1" dirty="0"/>
              <a:t> K</a:t>
            </a:r>
          </a:p>
          <a:p>
            <a:pPr lvl="1">
              <a:lnSpc>
                <a:spcPts val="1800"/>
              </a:lnSpc>
            </a:pPr>
            <a:endParaRPr lang="it-IT" sz="1400" dirty="0"/>
          </a:p>
        </p:txBody>
      </p:sp>
      <p:pic>
        <p:nvPicPr>
          <p:cNvPr id="5" name="Immagine 4">
            <a:extLst>
              <a:ext uri="{FF2B5EF4-FFF2-40B4-BE49-F238E27FC236}">
                <a16:creationId xmlns:a16="http://schemas.microsoft.com/office/drawing/2014/main" id="{87192086-C1AC-9516-A014-E99318D57D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8695" y="2967121"/>
            <a:ext cx="1869440" cy="1466177"/>
          </a:xfrm>
          <a:prstGeom prst="rect">
            <a:avLst/>
          </a:prstGeom>
        </p:spPr>
      </p:pic>
    </p:spTree>
    <p:extLst>
      <p:ext uri="{BB962C8B-B14F-4D97-AF65-F5344CB8AC3E}">
        <p14:creationId xmlns:p14="http://schemas.microsoft.com/office/powerpoint/2010/main" val="423507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6193866" cy="1225550"/>
          </a:xfrm>
        </p:spPr>
        <p:txBody>
          <a:bodyPr/>
          <a:lstStyle/>
          <a:p>
            <a:pPr>
              <a:lnSpc>
                <a:spcPct val="100000"/>
              </a:lnSpc>
            </a:pPr>
            <a:r>
              <a:rPr lang="en-US" sz="3200" dirty="0"/>
              <a:t>Co-design of valves and seals for extreme applications: a success case</a:t>
            </a:r>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333441"/>
            <a:ext cx="1066673" cy="273844"/>
          </a:xfrm>
        </p:spPr>
        <p:txBody>
          <a:bodyPr/>
          <a:lstStyle/>
          <a:p>
            <a:r>
              <a:rPr lang="it-IT" dirty="0"/>
              <a:t>Speakers: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44324" y="3355926"/>
            <a:ext cx="5659085" cy="563563"/>
          </a:xfrm>
        </p:spPr>
        <p:txBody>
          <a:bodyPr/>
          <a:lstStyle/>
          <a:p>
            <a:r>
              <a:rPr lang="it-IT" dirty="0"/>
              <a:t>Simona Macchi | Quality and R&amp;D Manager – </a:t>
            </a:r>
            <a:r>
              <a:rPr lang="it-IT" dirty="0" err="1"/>
              <a:t>Effeciemme</a:t>
            </a:r>
            <a:r>
              <a:rPr lang="it-IT" dirty="0"/>
              <a:t> Componenti</a:t>
            </a:r>
          </a:p>
          <a:p>
            <a:r>
              <a:rPr lang="it-IT" dirty="0"/>
              <a:t>Alessandro Panichella | Technical and R&amp;D Director – TIV Valves</a:t>
            </a:r>
          </a:p>
        </p:txBody>
      </p:sp>
    </p:spTree>
    <p:extLst>
      <p:ext uri="{BB962C8B-B14F-4D97-AF65-F5344CB8AC3E}">
        <p14:creationId xmlns:p14="http://schemas.microsoft.com/office/powerpoint/2010/main" val="402451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78726"/>
            <a:ext cx="7755575" cy="726787"/>
          </a:xfrm>
        </p:spPr>
        <p:txBody>
          <a:bodyPr/>
          <a:lstStyle/>
          <a:p>
            <a:r>
              <a:rPr lang="it-IT" sz="2800" dirty="0"/>
              <a:t>Seal </a:t>
            </a:r>
            <a:r>
              <a:rPr lang="it-IT" sz="2800" dirty="0" err="1"/>
              <a:t>definition</a:t>
            </a:r>
            <a:r>
              <a:rPr lang="it-IT" sz="2800" dirty="0"/>
              <a:t>: </a:t>
            </a:r>
            <a:r>
              <a:rPr lang="it-IT" sz="2800" dirty="0" err="1"/>
              <a:t>pre-selection</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1503119"/>
            <a:ext cx="4544375" cy="991637"/>
          </a:xfrm>
        </p:spPr>
        <p:txBody>
          <a:bodyPr/>
          <a:lstStyle/>
          <a:p>
            <a:pPr marL="0" indent="0">
              <a:lnSpc>
                <a:spcPts val="1800"/>
              </a:lnSpc>
              <a:buNone/>
            </a:pPr>
            <a:r>
              <a:rPr lang="it-IT" sz="1400" b="1" dirty="0" err="1">
                <a:solidFill>
                  <a:srgbClr val="1D71B8"/>
                </a:solidFill>
              </a:rPr>
              <a:t>Materials</a:t>
            </a:r>
            <a:endParaRPr lang="it-IT" sz="1400" b="1" dirty="0">
              <a:solidFill>
                <a:srgbClr val="1D71B8"/>
              </a:solidFill>
            </a:endParaRPr>
          </a:p>
          <a:p>
            <a:pPr marL="0" indent="0">
              <a:lnSpc>
                <a:spcPts val="1800"/>
              </a:lnSpc>
              <a:buNone/>
            </a:pPr>
            <a:r>
              <a:rPr lang="it-IT" sz="1400" b="1" dirty="0">
                <a:solidFill>
                  <a:srgbClr val="1D71B8"/>
                </a:solidFill>
              </a:rPr>
              <a:t>	PTFE base, jacket</a:t>
            </a:r>
          </a:p>
          <a:p>
            <a:pPr marL="0" indent="0">
              <a:lnSpc>
                <a:spcPts val="1800"/>
              </a:lnSpc>
              <a:buNone/>
            </a:pPr>
            <a:r>
              <a:rPr lang="it-IT" sz="1400" b="1" dirty="0">
                <a:solidFill>
                  <a:srgbClr val="1D71B8"/>
                </a:solidFill>
              </a:rPr>
              <a:t>	PEEK base, back up / anti </a:t>
            </a:r>
            <a:r>
              <a:rPr lang="it-IT" sz="1400" b="1" dirty="0" err="1">
                <a:solidFill>
                  <a:srgbClr val="1D71B8"/>
                </a:solidFill>
              </a:rPr>
              <a:t>collapse</a:t>
            </a:r>
            <a:r>
              <a:rPr lang="it-IT" sz="1400" b="1" dirty="0">
                <a:solidFill>
                  <a:srgbClr val="1D71B8"/>
                </a:solidFill>
              </a:rPr>
              <a:t> ring</a:t>
            </a:r>
          </a:p>
          <a:p>
            <a:pPr marL="0" indent="0">
              <a:lnSpc>
                <a:spcPts val="1800"/>
              </a:lnSpc>
              <a:buNone/>
            </a:pPr>
            <a:endParaRPr lang="it-IT" sz="1400" b="1" dirty="0">
              <a:solidFill>
                <a:srgbClr val="1D71B8"/>
              </a:solidFil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5277438" y="1139464"/>
            <a:ext cx="3532281" cy="1251250"/>
          </a:xfrm>
        </p:spPr>
        <p:txBody>
          <a:bodyPr/>
          <a:lstStyle/>
          <a:p>
            <a:pPr lvl="1">
              <a:lnSpc>
                <a:spcPts val="1800"/>
              </a:lnSpc>
            </a:pPr>
            <a:r>
              <a:rPr lang="it-IT" sz="1400" dirty="0"/>
              <a:t>Jacket: </a:t>
            </a:r>
            <a:r>
              <a:rPr lang="it-IT" sz="1400" b="1" dirty="0" err="1"/>
              <a:t>Polyhtem</a:t>
            </a:r>
            <a:r>
              <a:rPr lang="it-IT" sz="1400" b="1" baseline="30000" dirty="0"/>
              <a:t>®</a:t>
            </a:r>
            <a:r>
              <a:rPr lang="it-IT" sz="1400" b="1" dirty="0"/>
              <a:t> E</a:t>
            </a:r>
          </a:p>
          <a:p>
            <a:pPr lvl="1">
              <a:lnSpc>
                <a:spcPts val="1800"/>
              </a:lnSpc>
            </a:pPr>
            <a:r>
              <a:rPr lang="it-IT" sz="1400" dirty="0"/>
              <a:t>Spring back up: </a:t>
            </a:r>
            <a:r>
              <a:rPr lang="it-IT" sz="1400" b="1" dirty="0" err="1"/>
              <a:t>Polythem</a:t>
            </a:r>
            <a:r>
              <a:rPr lang="it-IT" sz="1400" b="1" baseline="30000" dirty="0"/>
              <a:t>®</a:t>
            </a:r>
            <a:r>
              <a:rPr lang="it-IT" sz="1400" b="1" dirty="0"/>
              <a:t> K</a:t>
            </a:r>
          </a:p>
          <a:p>
            <a:pPr lvl="1">
              <a:lnSpc>
                <a:spcPts val="1800"/>
              </a:lnSpc>
            </a:pPr>
            <a:r>
              <a:rPr lang="it-IT" sz="1400" dirty="0"/>
              <a:t>Back up: </a:t>
            </a:r>
            <a:r>
              <a:rPr lang="it-IT" sz="1400" b="1" dirty="0" err="1"/>
              <a:t>Polythem</a:t>
            </a:r>
            <a:r>
              <a:rPr lang="it-IT" sz="1400" b="1" baseline="30000" dirty="0"/>
              <a:t>®</a:t>
            </a:r>
            <a:r>
              <a:rPr lang="it-IT" sz="1400" b="1" dirty="0"/>
              <a:t> K</a:t>
            </a:r>
          </a:p>
          <a:p>
            <a:pPr lvl="1">
              <a:lnSpc>
                <a:spcPts val="1800"/>
              </a:lnSpc>
            </a:pPr>
            <a:r>
              <a:rPr lang="it-IT" sz="1400" dirty="0"/>
              <a:t>Anti </a:t>
            </a:r>
            <a:r>
              <a:rPr lang="it-IT" sz="1400" dirty="0" err="1"/>
              <a:t>collapse</a:t>
            </a:r>
            <a:r>
              <a:rPr lang="it-IT" sz="1400" dirty="0"/>
              <a:t> ring: </a:t>
            </a:r>
            <a:r>
              <a:rPr lang="it-IT" sz="1400" b="1" dirty="0" err="1"/>
              <a:t>Polythem</a:t>
            </a:r>
            <a:r>
              <a:rPr lang="it-IT" sz="1400" b="1" baseline="30000" dirty="0"/>
              <a:t>®</a:t>
            </a:r>
            <a:r>
              <a:rPr lang="it-IT" sz="1400" b="1" dirty="0"/>
              <a:t> K</a:t>
            </a:r>
          </a:p>
          <a:p>
            <a:pPr lvl="1">
              <a:lnSpc>
                <a:spcPts val="1800"/>
              </a:lnSpc>
            </a:pPr>
            <a:endParaRPr lang="it-IT" sz="1400" dirty="0"/>
          </a:p>
        </p:txBody>
      </p:sp>
      <p:sp>
        <p:nvSpPr>
          <p:cNvPr id="5" name="CasellaDiTesto 4">
            <a:extLst>
              <a:ext uri="{FF2B5EF4-FFF2-40B4-BE49-F238E27FC236}">
                <a16:creationId xmlns:a16="http://schemas.microsoft.com/office/drawing/2014/main" id="{369B6B48-7204-D382-FAAD-FF15A39C349D}"/>
              </a:ext>
            </a:extLst>
          </p:cNvPr>
          <p:cNvSpPr txBox="1"/>
          <p:nvPr/>
        </p:nvSpPr>
        <p:spPr>
          <a:xfrm>
            <a:off x="807643" y="2494756"/>
            <a:ext cx="8288944" cy="230832"/>
          </a:xfrm>
          <a:prstGeom prst="rect">
            <a:avLst/>
          </a:prstGeom>
          <a:noFill/>
        </p:spPr>
        <p:txBody>
          <a:bodyPr wrap="square" rtlCol="0">
            <a:spAutoFit/>
          </a:bodyPr>
          <a:lstStyle/>
          <a:p>
            <a:r>
              <a:rPr lang="it-IT" sz="900" b="1" dirty="0">
                <a:latin typeface="Arial" panose="020B0604020202020204" pitchFamily="34" charset="0"/>
              </a:rPr>
              <a:t>Room temperature                                                                   At 130°C  					          </a:t>
            </a:r>
            <a:r>
              <a:rPr lang="it-IT" sz="900" b="1" dirty="0" err="1">
                <a:latin typeface="Arial" panose="020B0604020202020204" pitchFamily="34" charset="0"/>
              </a:rPr>
              <a:t>Comparison</a:t>
            </a:r>
            <a:endParaRPr lang="it-IT" sz="900" b="1" dirty="0">
              <a:latin typeface="Arial" panose="020B0604020202020204" pitchFamily="34" charset="0"/>
            </a:endParaRPr>
          </a:p>
        </p:txBody>
      </p:sp>
      <p:pic>
        <p:nvPicPr>
          <p:cNvPr id="9" name="Immagine 8">
            <a:extLst>
              <a:ext uri="{FF2B5EF4-FFF2-40B4-BE49-F238E27FC236}">
                <a16:creationId xmlns:a16="http://schemas.microsoft.com/office/drawing/2014/main" id="{C3CCFFAE-2964-9598-D712-29B66F098F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058" y="2735895"/>
            <a:ext cx="3132032" cy="1774406"/>
          </a:xfrm>
          <a:prstGeom prst="rect">
            <a:avLst/>
          </a:prstGeom>
        </p:spPr>
      </p:pic>
      <p:pic>
        <p:nvPicPr>
          <p:cNvPr id="10" name="Immagine 9">
            <a:extLst>
              <a:ext uri="{FF2B5EF4-FFF2-40B4-BE49-F238E27FC236}">
                <a16:creationId xmlns:a16="http://schemas.microsoft.com/office/drawing/2014/main" id="{09CFC082-9A02-4813-4BD5-720FE58543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01982" y="2750138"/>
            <a:ext cx="2742684" cy="1760163"/>
          </a:xfrm>
          <a:prstGeom prst="rect">
            <a:avLst/>
          </a:prstGeom>
        </p:spPr>
      </p:pic>
      <p:pic>
        <p:nvPicPr>
          <p:cNvPr id="13" name="Immagine 12">
            <a:extLst>
              <a:ext uri="{FF2B5EF4-FFF2-40B4-BE49-F238E27FC236}">
                <a16:creationId xmlns:a16="http://schemas.microsoft.com/office/drawing/2014/main" id="{1159F44B-F208-2998-81D8-51BB4BC481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94451" y="2735895"/>
            <a:ext cx="2742684" cy="1758230"/>
          </a:xfrm>
          <a:prstGeom prst="rect">
            <a:avLst/>
          </a:prstGeom>
        </p:spPr>
      </p:pic>
    </p:spTree>
    <p:extLst>
      <p:ext uri="{BB962C8B-B14F-4D97-AF65-F5344CB8AC3E}">
        <p14:creationId xmlns:p14="http://schemas.microsoft.com/office/powerpoint/2010/main" val="119327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1251072" y="2825737"/>
            <a:ext cx="1266345" cy="1266345"/>
          </a:xfrm>
          <a:prstGeom prst="ellipse">
            <a:avLst/>
          </a:prstGeom>
          <a:solidFill>
            <a:srgbClr val="00D3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4891809" y="952348"/>
            <a:ext cx="2852201" cy="2852201"/>
          </a:xfrm>
          <a:prstGeom prst="ellipse">
            <a:avLst/>
          </a:prstGeom>
          <a:solidFill>
            <a:srgbClr val="328EE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lt1">
                  <a:alpha val="15000"/>
                </a:schemeClr>
              </a:solidFill>
            </a:endParaRPr>
          </a:p>
        </p:txBody>
      </p:sp>
      <p:sp>
        <p:nvSpPr>
          <p:cNvPr id="16" name="Ovale 15">
            <a:extLst>
              <a:ext uri="{FF2B5EF4-FFF2-40B4-BE49-F238E27FC236}">
                <a16:creationId xmlns:a16="http://schemas.microsoft.com/office/drawing/2014/main" id="{8AC30633-F396-1A13-8F6C-4F6965AB810E}"/>
              </a:ext>
            </a:extLst>
          </p:cNvPr>
          <p:cNvSpPr/>
          <p:nvPr/>
        </p:nvSpPr>
        <p:spPr>
          <a:xfrm>
            <a:off x="7040036" y="3316447"/>
            <a:ext cx="1080000" cy="1080000"/>
          </a:xfrm>
          <a:prstGeom prst="ellipse">
            <a:avLst/>
          </a:prstGeom>
          <a:solidFill>
            <a:srgbClr val="81DD5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1260581" y="31351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alpha val="30000"/>
                  </a:schemeClr>
                </a:solidFill>
              </a:rPr>
              <a:t>Prel. FEA</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048141" y="35791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alpha val="30000"/>
                  </a:schemeClr>
                </a:solidFill>
              </a:rPr>
              <a:t>Final</a:t>
            </a:r>
            <a:r>
              <a:rPr lang="it-IT" sz="2400" spc="-100" dirty="0">
                <a:solidFill>
                  <a:schemeClr val="bg1">
                    <a:alpha val="30000"/>
                  </a:schemeClr>
                </a:solidFill>
              </a:rPr>
              <a:t> design</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sp>
        <p:nvSpPr>
          <p:cNvPr id="3" name="Ovale 2">
            <a:extLst>
              <a:ext uri="{FF2B5EF4-FFF2-40B4-BE49-F238E27FC236}">
                <a16:creationId xmlns:a16="http://schemas.microsoft.com/office/drawing/2014/main" id="{E658C6BD-D867-9241-7CDF-B6E14C0E3AB5}"/>
              </a:ext>
            </a:extLst>
          </p:cNvPr>
          <p:cNvSpPr/>
          <p:nvPr/>
        </p:nvSpPr>
        <p:spPr>
          <a:xfrm>
            <a:off x="1826559" y="1156447"/>
            <a:ext cx="2160000" cy="2160000"/>
          </a:xfrm>
          <a:prstGeom prst="ellipse">
            <a:avLst/>
          </a:prstGeom>
          <a:solidFill>
            <a:srgbClr val="A87B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p>
        </p:txBody>
      </p:sp>
      <p:sp>
        <p:nvSpPr>
          <p:cNvPr id="10" name="Ovale 9">
            <a:extLst>
              <a:ext uri="{FF2B5EF4-FFF2-40B4-BE49-F238E27FC236}">
                <a16:creationId xmlns:a16="http://schemas.microsoft.com/office/drawing/2014/main" id="{925FB4C9-7D74-CDE6-6297-61D481E9AAF2}"/>
              </a:ext>
            </a:extLst>
          </p:cNvPr>
          <p:cNvSpPr/>
          <p:nvPr/>
        </p:nvSpPr>
        <p:spPr>
          <a:xfrm>
            <a:off x="3561948" y="2271203"/>
            <a:ext cx="1665560" cy="1665560"/>
          </a:xfrm>
          <a:prstGeom prst="ellipse">
            <a:avLst/>
          </a:prstGeom>
          <a:pattFill prst="dkUpDiag">
            <a:fgClr>
              <a:srgbClr val="5ABAF3"/>
            </a:fgClr>
            <a:bgClr>
              <a:srgbClr val="53A0C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3607917" y="27645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solidFill>
              </a:rPr>
              <a:t>Iterative FEA</a:t>
            </a:r>
          </a:p>
        </p:txBody>
      </p:sp>
      <p:sp>
        <p:nvSpPr>
          <p:cNvPr id="2" name="Titolo 1">
            <a:extLst>
              <a:ext uri="{FF2B5EF4-FFF2-40B4-BE49-F238E27FC236}">
                <a16:creationId xmlns:a16="http://schemas.microsoft.com/office/drawing/2014/main" id="{A91A35AB-945C-A4AA-8B8F-5F1BC7158EA4}"/>
              </a:ext>
            </a:extLst>
          </p:cNvPr>
          <p:cNvSpPr txBox="1">
            <a:spLocks/>
          </p:cNvSpPr>
          <p:nvPr/>
        </p:nvSpPr>
        <p:spPr>
          <a:xfrm>
            <a:off x="1749420" y="1653677"/>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dirty="0" err="1">
                <a:solidFill>
                  <a:schemeClr val="bg1">
                    <a:alpha val="20000"/>
                  </a:schemeClr>
                </a:solidFill>
              </a:rPr>
              <a:t>Seals</a:t>
            </a:r>
            <a:r>
              <a:rPr lang="it-IT" dirty="0">
                <a:solidFill>
                  <a:schemeClr val="bg1">
                    <a:alpha val="20000"/>
                  </a:schemeClr>
                </a:solidFill>
              </a:rPr>
              <a:t> arrangement </a:t>
            </a:r>
          </a:p>
          <a:p>
            <a:pPr algn="ctr">
              <a:lnSpc>
                <a:spcPct val="100000"/>
              </a:lnSpc>
            </a:pPr>
            <a:r>
              <a:rPr lang="it-IT" dirty="0">
                <a:solidFill>
                  <a:schemeClr val="bg1">
                    <a:alpha val="20000"/>
                  </a:schemeClr>
                </a:solidFill>
              </a:rPr>
              <a:t>and </a:t>
            </a:r>
            <a:r>
              <a:rPr lang="it-IT" dirty="0" err="1">
                <a:solidFill>
                  <a:schemeClr val="bg1">
                    <a:alpha val="20000"/>
                  </a:schemeClr>
                </a:solidFill>
              </a:rPr>
              <a:t>materials</a:t>
            </a:r>
            <a:endParaRPr lang="it-IT" dirty="0">
              <a:solidFill>
                <a:schemeClr val="bg1">
                  <a:alpha val="20000"/>
                </a:schemeClr>
              </a:solidFill>
            </a:endParaRPr>
          </a:p>
          <a:p>
            <a:pPr algn="ctr">
              <a:lnSpc>
                <a:spcPct val="100000"/>
              </a:lnSpc>
            </a:pPr>
            <a:r>
              <a:rPr lang="it-IT" dirty="0">
                <a:solidFill>
                  <a:schemeClr val="bg1">
                    <a:alpha val="20000"/>
                  </a:schemeClr>
                </a:solidFill>
              </a:rPr>
              <a:t>testing</a:t>
            </a:r>
          </a:p>
          <a:p>
            <a:pPr algn="ctr">
              <a:lnSpc>
                <a:spcPct val="100000"/>
              </a:lnSpc>
            </a:pPr>
            <a:r>
              <a:rPr lang="it-IT" dirty="0">
                <a:solidFill>
                  <a:schemeClr val="bg1">
                    <a:alpha val="20000"/>
                  </a:schemeClr>
                </a:solidFill>
              </a:rPr>
              <a:t> </a:t>
            </a:r>
            <a:r>
              <a:rPr lang="it-IT" dirty="0" err="1">
                <a:solidFill>
                  <a:schemeClr val="bg1">
                    <a:alpha val="20000"/>
                  </a:schemeClr>
                </a:solidFill>
              </a:rPr>
              <a:t>campaign</a:t>
            </a:r>
            <a:r>
              <a:rPr lang="it-IT" dirty="0">
                <a:solidFill>
                  <a:schemeClr val="bg1">
                    <a:alpha val="20000"/>
                  </a:schemeClr>
                </a:solidFill>
              </a:rPr>
              <a:t> </a:t>
            </a:r>
          </a:p>
        </p:txBody>
      </p:sp>
      <p:sp>
        <p:nvSpPr>
          <p:cNvPr id="4" name="Titolo 1">
            <a:extLst>
              <a:ext uri="{FF2B5EF4-FFF2-40B4-BE49-F238E27FC236}">
                <a16:creationId xmlns:a16="http://schemas.microsoft.com/office/drawing/2014/main" id="{A7B1A00E-F4C5-9FC0-3FC7-BABC9F39AE3A}"/>
              </a:ext>
            </a:extLst>
          </p:cNvPr>
          <p:cNvSpPr txBox="1">
            <a:spLocks/>
          </p:cNvSpPr>
          <p:nvPr/>
        </p:nvSpPr>
        <p:spPr>
          <a:xfrm>
            <a:off x="4904267" y="1648578"/>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200" dirty="0">
                <a:solidFill>
                  <a:schemeClr val="bg1">
                    <a:alpha val="20000"/>
                  </a:schemeClr>
                </a:solidFill>
              </a:rPr>
              <a:t>Seal </a:t>
            </a:r>
            <a:r>
              <a:rPr lang="it-IT" sz="3200" dirty="0" err="1">
                <a:solidFill>
                  <a:schemeClr val="bg1">
                    <a:alpha val="20000"/>
                  </a:schemeClr>
                </a:solidFill>
              </a:rPr>
              <a:t>definition</a:t>
            </a:r>
            <a:r>
              <a:rPr lang="it-IT" sz="3200" dirty="0">
                <a:solidFill>
                  <a:schemeClr val="bg1">
                    <a:alpha val="20000"/>
                  </a:schemeClr>
                </a:solidFill>
              </a:rPr>
              <a:t>: strain </a:t>
            </a:r>
          </a:p>
          <a:p>
            <a:pPr algn="ctr">
              <a:lnSpc>
                <a:spcPct val="100000"/>
              </a:lnSpc>
            </a:pPr>
            <a:r>
              <a:rPr lang="it-IT" sz="3200" dirty="0" err="1">
                <a:solidFill>
                  <a:schemeClr val="bg1">
                    <a:alpha val="20000"/>
                  </a:schemeClr>
                </a:solidFill>
              </a:rPr>
              <a:t>analysis</a:t>
            </a:r>
            <a:endParaRPr lang="it-IT" sz="3200" dirty="0">
              <a:solidFill>
                <a:schemeClr val="bg1">
                  <a:alpha val="20000"/>
                </a:schemeClr>
              </a:solidFill>
            </a:endParaRPr>
          </a:p>
        </p:txBody>
      </p:sp>
    </p:spTree>
    <p:extLst>
      <p:ext uri="{BB962C8B-B14F-4D97-AF65-F5344CB8AC3E}">
        <p14:creationId xmlns:p14="http://schemas.microsoft.com/office/powerpoint/2010/main" val="159912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99F63F0-5987-EDB0-BFF4-BCBA72066C09}"/>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72000" y="811717"/>
            <a:ext cx="4121280" cy="3847596"/>
          </a:xfrm>
          <a:prstGeom prst="rect">
            <a:avLst/>
          </a:prstGeom>
        </p:spPr>
      </p:pic>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pPr>
              <a:lnSpc>
                <a:spcPct val="100000"/>
              </a:lnSpc>
            </a:pPr>
            <a:r>
              <a:rPr lang="it-IT" sz="2800" dirty="0">
                <a:solidFill>
                  <a:srgbClr val="1D71B8"/>
                </a:solidFill>
              </a:rPr>
              <a:t>Iterative FEA</a:t>
            </a: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en-US" sz="1400" b="1" dirty="0"/>
              <a:t>After receiving the PO by the customer, the preliminary design moved to the industrialization phase.</a:t>
            </a:r>
            <a:endParaRPr lang="it-IT" sz="1400" b="1" dirty="0"/>
          </a:p>
          <a:p>
            <a:r>
              <a:rPr lang="en-US" sz="1400" dirty="0"/>
              <a:t>A close-to-final design has been developed considering detailed information:</a:t>
            </a:r>
          </a:p>
          <a:p>
            <a:pPr marL="285750" indent="-285750">
              <a:buFont typeface="Arial" panose="020B0604020202020204" pitchFamily="34" charset="0"/>
              <a:buChar char="•"/>
            </a:pPr>
            <a:r>
              <a:rPr lang="en-US" sz="1400" dirty="0"/>
              <a:t>Design temperature range</a:t>
            </a:r>
          </a:p>
          <a:p>
            <a:pPr marL="285750" indent="-285750">
              <a:buFont typeface="Arial" panose="020B0604020202020204" pitchFamily="34" charset="0"/>
              <a:buChar char="•"/>
            </a:pPr>
            <a:r>
              <a:rPr lang="en-US" sz="1400" dirty="0"/>
              <a:t>End connection configuration</a:t>
            </a:r>
          </a:p>
          <a:p>
            <a:pPr marL="285750" indent="-285750">
              <a:buFont typeface="Arial" panose="020B0604020202020204" pitchFamily="34" charset="0"/>
              <a:buChar char="•"/>
            </a:pPr>
            <a:r>
              <a:rPr lang="en-US" sz="1400" dirty="0"/>
              <a:t>Non-linear material model</a:t>
            </a:r>
            <a:endParaRPr lang="it-IT" sz="1400" dirty="0"/>
          </a:p>
        </p:txBody>
      </p:sp>
      <p:pic>
        <p:nvPicPr>
          <p:cNvPr id="1026" name="Picture 2" descr="Effeciemme group">
            <a:extLst>
              <a:ext uri="{FF2B5EF4-FFF2-40B4-BE49-F238E27FC236}">
                <a16:creationId xmlns:a16="http://schemas.microsoft.com/office/drawing/2014/main" id="{53A21CC1-481F-099F-6267-29C84B406C8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587873" y="286912"/>
            <a:ext cx="1890215" cy="49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5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1166813"/>
            <a:ext cx="8174038" cy="973137"/>
          </a:xfrm>
        </p:spPr>
        <p:txBody>
          <a:bodyPr/>
          <a:lstStyle/>
          <a:p>
            <a:r>
              <a:rPr lang="it-IT" sz="2800" dirty="0"/>
              <a:t>Trim FEA (</a:t>
            </a:r>
            <a:r>
              <a:rPr lang="it-IT" sz="2800" dirty="0" err="1"/>
              <a:t>proprietary</a:t>
            </a:r>
            <a:r>
              <a:rPr lang="it-IT" sz="2800" dirty="0"/>
              <a:t> </a:t>
            </a:r>
            <a:r>
              <a:rPr lang="it-IT" sz="2800" dirty="0" err="1"/>
              <a:t>method</a:t>
            </a:r>
            <a:r>
              <a:rPr lang="it-IT" sz="2800" dirty="0"/>
              <a:t>)</a:t>
            </a:r>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2392363"/>
            <a:ext cx="3532281" cy="2195512"/>
          </a:xfrm>
        </p:spPr>
        <p:txBody>
          <a:bodyPr/>
          <a:lstStyle/>
          <a:p>
            <a:pPr marL="0" indent="0">
              <a:lnSpc>
                <a:spcPts val="1800"/>
              </a:lnSpc>
              <a:buNone/>
            </a:pPr>
            <a:r>
              <a:rPr lang="it-IT" sz="1600" b="1" dirty="0">
                <a:solidFill>
                  <a:srgbClr val="1D71B8"/>
                </a:solidFill>
              </a:rPr>
              <a:t>The </a:t>
            </a:r>
            <a:r>
              <a:rPr lang="it-IT" sz="1600" b="1" dirty="0" err="1">
                <a:solidFill>
                  <a:srgbClr val="1D71B8"/>
                </a:solidFill>
              </a:rPr>
              <a:t>analysis</a:t>
            </a:r>
            <a:r>
              <a:rPr lang="it-IT" sz="1600" b="1" dirty="0">
                <a:solidFill>
                  <a:srgbClr val="1D71B8"/>
                </a:solidFill>
              </a:rPr>
              <a:t> of the valve trim (</a:t>
            </a:r>
            <a:r>
              <a:rPr lang="it-IT" sz="1600" b="1" dirty="0" err="1">
                <a:solidFill>
                  <a:srgbClr val="1D71B8"/>
                </a:solidFill>
              </a:rPr>
              <a:t>ball</a:t>
            </a:r>
            <a:r>
              <a:rPr lang="it-IT" sz="1600" b="1" dirty="0">
                <a:solidFill>
                  <a:srgbClr val="1D71B8"/>
                </a:solidFill>
              </a:rPr>
              <a:t> and </a:t>
            </a:r>
            <a:r>
              <a:rPr lang="it-IT" sz="1600" b="1" dirty="0" err="1">
                <a:solidFill>
                  <a:srgbClr val="1D71B8"/>
                </a:solidFill>
              </a:rPr>
              <a:t>seats</a:t>
            </a:r>
            <a:r>
              <a:rPr lang="it-IT" sz="1600" b="1" dirty="0">
                <a:solidFill>
                  <a:srgbClr val="1D71B8"/>
                </a:solidFill>
              </a:rPr>
              <a:t>) </a:t>
            </a:r>
            <a:r>
              <a:rPr lang="it-IT" sz="1600" b="1" dirty="0" err="1">
                <a:solidFill>
                  <a:srgbClr val="1D71B8"/>
                </a:solidFill>
              </a:rPr>
              <a:t>is</a:t>
            </a:r>
            <a:r>
              <a:rPr lang="it-IT" sz="1600" b="1" dirty="0">
                <a:solidFill>
                  <a:srgbClr val="1D71B8"/>
                </a:solidFill>
              </a:rPr>
              <a:t> </a:t>
            </a:r>
            <a:r>
              <a:rPr lang="it-IT" sz="1600" b="1" dirty="0" err="1">
                <a:solidFill>
                  <a:srgbClr val="1D71B8"/>
                </a:solidFill>
              </a:rPr>
              <a:t>carried</a:t>
            </a:r>
            <a:r>
              <a:rPr lang="it-IT" sz="1600" b="1" dirty="0">
                <a:solidFill>
                  <a:srgbClr val="1D71B8"/>
                </a:solidFill>
              </a:rPr>
              <a:t> out to </a:t>
            </a:r>
            <a:r>
              <a:rPr lang="it-IT" sz="1600" b="1" dirty="0" err="1">
                <a:solidFill>
                  <a:srgbClr val="1D71B8"/>
                </a:solidFill>
              </a:rPr>
              <a:t>obtain</a:t>
            </a:r>
            <a:r>
              <a:rPr lang="it-IT" sz="1600" b="1" dirty="0">
                <a:solidFill>
                  <a:srgbClr val="1D71B8"/>
                </a:solidFill>
              </a:rPr>
              <a:t> </a:t>
            </a:r>
            <a:r>
              <a:rPr lang="it-IT" sz="1600" b="1" dirty="0" err="1">
                <a:solidFill>
                  <a:srgbClr val="1D71B8"/>
                </a:solidFill>
              </a:rPr>
              <a:t>three</a:t>
            </a:r>
            <a:r>
              <a:rPr lang="it-IT" sz="1600" b="1" dirty="0">
                <a:solidFill>
                  <a:srgbClr val="1D71B8"/>
                </a:solidFill>
              </a:rPr>
              <a:t> </a:t>
            </a:r>
            <a:r>
              <a:rPr lang="it-IT" sz="1600" b="1" dirty="0" err="1">
                <a:solidFill>
                  <a:srgbClr val="1D71B8"/>
                </a:solidFill>
              </a:rPr>
              <a:t>important</a:t>
            </a:r>
            <a:r>
              <a:rPr lang="it-IT" sz="1600" b="1" dirty="0">
                <a:solidFill>
                  <a:srgbClr val="1D71B8"/>
                </a:solidFill>
              </a:rPr>
              <a:t> information. </a:t>
            </a:r>
          </a:p>
          <a:p>
            <a:pPr marL="0" indent="0">
              <a:lnSpc>
                <a:spcPts val="1800"/>
              </a:lnSpc>
              <a:buNone/>
            </a:pPr>
            <a:r>
              <a:rPr lang="it-IT" sz="1600" b="1" dirty="0">
                <a:solidFill>
                  <a:srgbClr val="1D71B8"/>
                </a:solidFill>
              </a:rPr>
              <a:t>In </a:t>
            </a:r>
            <a:r>
              <a:rPr lang="it-IT" sz="1600" b="1" dirty="0" err="1">
                <a:solidFill>
                  <a:srgbClr val="1D71B8"/>
                </a:solidFill>
              </a:rPr>
              <a:t>this</a:t>
            </a:r>
            <a:r>
              <a:rPr lang="it-IT" sz="1600" b="1" dirty="0">
                <a:solidFill>
                  <a:srgbClr val="1D71B8"/>
                </a:solidFill>
              </a:rPr>
              <a:t> stage the focus </a:t>
            </a:r>
            <a:r>
              <a:rPr lang="it-IT" sz="1600" b="1" dirty="0" err="1">
                <a:solidFill>
                  <a:srgbClr val="1D71B8"/>
                </a:solidFill>
              </a:rPr>
              <a:t>was</a:t>
            </a:r>
            <a:r>
              <a:rPr lang="it-IT" sz="1600" b="1" dirty="0">
                <a:solidFill>
                  <a:srgbClr val="1D71B8"/>
                </a:solidFill>
              </a:rPr>
              <a:t> to </a:t>
            </a:r>
            <a:r>
              <a:rPr lang="it-IT" sz="1600" b="1" dirty="0" err="1">
                <a:solidFill>
                  <a:srgbClr val="1D71B8"/>
                </a:solidFill>
              </a:rPr>
              <a:t>give</a:t>
            </a:r>
            <a:r>
              <a:rPr lang="it-IT" sz="1600" b="1" dirty="0">
                <a:solidFill>
                  <a:srgbClr val="1D71B8"/>
                </a:solidFill>
              </a:rPr>
              <a:t> the </a:t>
            </a:r>
            <a:r>
              <a:rPr lang="it-IT" sz="1600" b="1" dirty="0" err="1">
                <a:solidFill>
                  <a:srgbClr val="1D71B8"/>
                </a:solidFill>
              </a:rPr>
              <a:t>seals</a:t>
            </a:r>
            <a:r>
              <a:rPr lang="it-IT" sz="1600" b="1" dirty="0">
                <a:solidFill>
                  <a:srgbClr val="1D71B8"/>
                </a:solidFill>
              </a:rPr>
              <a:t> </a:t>
            </a:r>
            <a:r>
              <a:rPr lang="it-IT" sz="1600" b="1" dirty="0" err="1">
                <a:solidFill>
                  <a:srgbClr val="1D71B8"/>
                </a:solidFill>
              </a:rPr>
              <a:t>manufacturer</a:t>
            </a:r>
            <a:r>
              <a:rPr lang="it-IT" sz="1600" b="1" dirty="0">
                <a:solidFill>
                  <a:srgbClr val="1D71B8"/>
                </a:solidFill>
              </a:rPr>
              <a:t> a range of </a:t>
            </a:r>
            <a:r>
              <a:rPr lang="it-IT" sz="1600" b="1" dirty="0" err="1">
                <a:solidFill>
                  <a:srgbClr val="1D71B8"/>
                </a:solidFill>
              </a:rPr>
              <a:t>grooves</a:t>
            </a:r>
            <a:r>
              <a:rPr lang="it-IT" sz="1600" b="1" dirty="0">
                <a:solidFill>
                  <a:srgbClr val="1D71B8"/>
                </a:solidFill>
              </a:rPr>
              <a:t> </a:t>
            </a:r>
            <a:r>
              <a:rPr lang="it-IT" sz="1600" b="1" dirty="0" err="1">
                <a:solidFill>
                  <a:srgbClr val="1D71B8"/>
                </a:solidFill>
              </a:rPr>
              <a:t>elastic</a:t>
            </a:r>
            <a:r>
              <a:rPr lang="it-IT" sz="1600" b="1" dirty="0">
                <a:solidFill>
                  <a:srgbClr val="1D71B8"/>
                </a:solidFill>
              </a:rPr>
              <a:t> </a:t>
            </a:r>
            <a:r>
              <a:rPr lang="it-IT" sz="1600" b="1" dirty="0" err="1">
                <a:solidFill>
                  <a:srgbClr val="1D71B8"/>
                </a:solidFill>
              </a:rPr>
              <a:t>deformations</a:t>
            </a:r>
            <a:r>
              <a:rPr lang="it-IT" sz="1600" b="1" dirty="0">
                <a:solidFill>
                  <a:srgbClr val="1D71B8"/>
                </a:solidFill>
              </a:rPr>
              <a:t> to determine </a:t>
            </a:r>
            <a:r>
              <a:rPr lang="it-IT" sz="1600" b="1" dirty="0" err="1">
                <a:solidFill>
                  <a:srgbClr val="1D71B8"/>
                </a:solidFill>
              </a:rPr>
              <a:t>preliminary</a:t>
            </a:r>
            <a:r>
              <a:rPr lang="it-IT" sz="1600" b="1" dirty="0">
                <a:solidFill>
                  <a:srgbClr val="1D71B8"/>
                </a:solidFill>
              </a:rPr>
              <a:t> </a:t>
            </a:r>
            <a:r>
              <a:rPr lang="it-IT" sz="1600" b="1" dirty="0" err="1">
                <a:solidFill>
                  <a:srgbClr val="1D71B8"/>
                </a:solidFill>
              </a:rPr>
              <a:t>seals</a:t>
            </a:r>
            <a:r>
              <a:rPr lang="it-IT" sz="1600" b="1" dirty="0">
                <a:solidFill>
                  <a:srgbClr val="1D71B8"/>
                </a:solidFill>
              </a:rPr>
              <a:t> cross </a:t>
            </a:r>
            <a:r>
              <a:rPr lang="it-IT" sz="1600" b="1" dirty="0" err="1">
                <a:solidFill>
                  <a:srgbClr val="1D71B8"/>
                </a:solidFill>
              </a:rPr>
              <a:t>sections</a:t>
            </a:r>
            <a:r>
              <a:rPr lang="it-IT" sz="1600" b="1" dirty="0">
                <a:solidFill>
                  <a:srgbClr val="1D71B8"/>
                </a:solidFill>
              </a:rPr>
              <a:t> and </a:t>
            </a:r>
            <a:r>
              <a:rPr lang="it-IT" sz="1600" b="1" dirty="0" err="1">
                <a:solidFill>
                  <a:srgbClr val="1D71B8"/>
                </a:solidFill>
              </a:rPr>
              <a:t>configurations</a:t>
            </a:r>
            <a:r>
              <a:rPr lang="it-IT" sz="1600" b="1" dirty="0">
                <a:solidFill>
                  <a:srgbClr val="1D71B8"/>
                </a:solidFill>
              </a:rPr>
              <a:t>.</a:t>
            </a: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3890682" y="2392363"/>
            <a:ext cx="4399877" cy="2195512"/>
          </a:xfrm>
        </p:spPr>
        <p:txBody>
          <a:bodyPr/>
          <a:lstStyle/>
          <a:p>
            <a:pPr marL="0" indent="0">
              <a:lnSpc>
                <a:spcPts val="1800"/>
              </a:lnSpc>
              <a:buNone/>
            </a:pPr>
            <a:r>
              <a:rPr lang="en-US" sz="1600" dirty="0"/>
              <a:t>The analysis of the valve trim (ball and seats) is carried out to obtain three important information: </a:t>
            </a:r>
          </a:p>
          <a:p>
            <a:pPr>
              <a:lnSpc>
                <a:spcPts val="1800"/>
              </a:lnSpc>
            </a:pPr>
            <a:r>
              <a:rPr lang="en-US" sz="1600" dirty="0"/>
              <a:t>Maximum value of contact pressure between ball and seat and contact continuity</a:t>
            </a:r>
          </a:p>
          <a:p>
            <a:pPr>
              <a:lnSpc>
                <a:spcPts val="1800"/>
              </a:lnSpc>
            </a:pPr>
            <a:r>
              <a:rPr lang="en-US" sz="1600" dirty="0"/>
              <a:t>Stress level</a:t>
            </a:r>
          </a:p>
          <a:p>
            <a:pPr>
              <a:lnSpc>
                <a:spcPts val="1800"/>
              </a:lnSpc>
            </a:pPr>
            <a:r>
              <a:rPr lang="en-US" sz="1600" dirty="0"/>
              <a:t>Ball and seats elastic deformation, that contributes to tightness capability</a:t>
            </a:r>
            <a:endParaRPr lang="it-IT" sz="1600" dirty="0"/>
          </a:p>
        </p:txBody>
      </p:sp>
    </p:spTree>
    <p:extLst>
      <p:ext uri="{BB962C8B-B14F-4D97-AF65-F5344CB8AC3E}">
        <p14:creationId xmlns:p14="http://schemas.microsoft.com/office/powerpoint/2010/main" val="157922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542F535-AE76-D20B-00B6-864C4FE0767B}"/>
              </a:ext>
            </a:extLst>
          </p:cNvPr>
          <p:cNvPicPr>
            <a:picLocks noChangeAspect="1"/>
          </p:cNvPicPr>
          <p:nvPr/>
        </p:nvPicPr>
        <p:blipFill>
          <a:blip r:embed="rId2"/>
          <a:stretch>
            <a:fillRect/>
          </a:stretch>
        </p:blipFill>
        <p:spPr>
          <a:xfrm>
            <a:off x="5976938" y="2696134"/>
            <a:ext cx="2916668" cy="1769193"/>
          </a:xfrm>
          <a:prstGeom prst="rect">
            <a:avLst/>
          </a:prstGeom>
        </p:spPr>
      </p:pic>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pPr>
              <a:lnSpc>
                <a:spcPct val="100000"/>
              </a:lnSpc>
            </a:pPr>
            <a:r>
              <a:rPr lang="it-IT" sz="2800" dirty="0">
                <a:solidFill>
                  <a:srgbClr val="1D71B8"/>
                </a:solidFill>
              </a:rPr>
              <a:t>Trim </a:t>
            </a:r>
            <a:r>
              <a:rPr lang="it-IT" sz="2800" dirty="0" err="1">
                <a:solidFill>
                  <a:srgbClr val="1D71B8"/>
                </a:solidFill>
              </a:rPr>
              <a:t>verification</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en-US" sz="1400" b="1" dirty="0"/>
              <a:t>Finite element analysis of trim components is the first step to define the design of the valve.</a:t>
            </a:r>
            <a:endParaRPr lang="it-IT" sz="1400" b="1" dirty="0"/>
          </a:p>
          <a:p>
            <a:r>
              <a:rPr lang="en-US" sz="1400" dirty="0"/>
              <a:t>This test is carried out at the maximum rated pressure considering elastic-perfectly-plastic material model and frictional contact between ball and seat:</a:t>
            </a:r>
          </a:p>
          <a:p>
            <a:pPr marL="285750" indent="-285750">
              <a:buFont typeface="Arial" panose="020B0604020202020204" pitchFamily="34" charset="0"/>
              <a:buChar char="•"/>
            </a:pPr>
            <a:r>
              <a:rPr lang="en-US" sz="1400" dirty="0"/>
              <a:t>DBB load case (worse condition for resulting stress and strain levels)</a:t>
            </a:r>
          </a:p>
          <a:p>
            <a:pPr marL="285750" indent="-285750">
              <a:buFont typeface="Arial" panose="020B0604020202020204" pitchFamily="34" charset="0"/>
              <a:buChar char="•"/>
            </a:pPr>
            <a:r>
              <a:rPr lang="en-US" sz="1400" dirty="0"/>
              <a:t>Single-side load case (to evaluate upper trunnion stress map)</a:t>
            </a:r>
            <a:endParaRPr lang="it-IT" sz="1400" dirty="0"/>
          </a:p>
        </p:txBody>
      </p:sp>
      <p:pic>
        <p:nvPicPr>
          <p:cNvPr id="8" name="Immagine 7">
            <a:extLst>
              <a:ext uri="{FF2B5EF4-FFF2-40B4-BE49-F238E27FC236}">
                <a16:creationId xmlns:a16="http://schemas.microsoft.com/office/drawing/2014/main" id="{31F690F4-77C2-FF39-5C95-E9D02E2CE7B0}"/>
              </a:ext>
            </a:extLst>
          </p:cNvPr>
          <p:cNvPicPr>
            <a:picLocks noChangeAspect="1"/>
          </p:cNvPicPr>
          <p:nvPr/>
        </p:nvPicPr>
        <p:blipFill>
          <a:blip r:embed="rId3"/>
          <a:stretch>
            <a:fillRect/>
          </a:stretch>
        </p:blipFill>
        <p:spPr>
          <a:xfrm>
            <a:off x="7056657" y="1166813"/>
            <a:ext cx="1835987" cy="1531806"/>
          </a:xfrm>
          <a:prstGeom prst="rect">
            <a:avLst/>
          </a:prstGeom>
        </p:spPr>
      </p:pic>
      <p:pic>
        <p:nvPicPr>
          <p:cNvPr id="12" name="Immagine 11">
            <a:extLst>
              <a:ext uri="{FF2B5EF4-FFF2-40B4-BE49-F238E27FC236}">
                <a16:creationId xmlns:a16="http://schemas.microsoft.com/office/drawing/2014/main" id="{65F05316-EBF0-F3D5-35AD-0C5CF6BB9F2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78189" y="1166813"/>
            <a:ext cx="1077507" cy="1545384"/>
          </a:xfrm>
          <a:prstGeom prst="rect">
            <a:avLst/>
          </a:prstGeom>
        </p:spPr>
      </p:pic>
    </p:spTree>
    <p:extLst>
      <p:ext uri="{BB962C8B-B14F-4D97-AF65-F5344CB8AC3E}">
        <p14:creationId xmlns:p14="http://schemas.microsoft.com/office/powerpoint/2010/main" val="949068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Body FEA (ASME BPVC </a:t>
            </a:r>
            <a:r>
              <a:rPr lang="it-IT" sz="2800" dirty="0" err="1"/>
              <a:t>sect</a:t>
            </a:r>
            <a:r>
              <a:rPr lang="it-IT" sz="2800" dirty="0"/>
              <a:t>. VIII div. 3)</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42888" y="1719957"/>
            <a:ext cx="2803715" cy="670494"/>
          </a:xfrm>
        </p:spPr>
        <p:txBody>
          <a:bodyPr/>
          <a:lstStyle/>
          <a:p>
            <a:pPr marL="0" indent="0">
              <a:buNone/>
            </a:pPr>
            <a:r>
              <a:rPr lang="it-IT" b="1" dirty="0">
                <a:solidFill>
                  <a:srgbClr val="1D71B8"/>
                </a:solidFill>
              </a:rPr>
              <a:t>Global </a:t>
            </a:r>
            <a:r>
              <a:rPr lang="it-IT" b="1" dirty="0" err="1">
                <a:solidFill>
                  <a:srgbClr val="1D71B8"/>
                </a:solidFill>
              </a:rPr>
              <a:t>collapse</a:t>
            </a:r>
            <a:endParaRPr lang="it-IT" b="1" dirty="0">
              <a:solidFill>
                <a:srgbClr val="1D71B8"/>
              </a:solidFill>
            </a:endParaRPr>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1645" y="2392363"/>
            <a:ext cx="2805113" cy="577850"/>
          </a:xfrm>
        </p:spPr>
        <p:txBody>
          <a:bodyPr/>
          <a:lstStyle/>
          <a:p>
            <a:pPr>
              <a:spcBef>
                <a:spcPts val="0"/>
              </a:spcBef>
            </a:pPr>
            <a:r>
              <a:rPr lang="it-IT" b="1" dirty="0" err="1"/>
              <a:t>Elastic-plastic</a:t>
            </a:r>
            <a:r>
              <a:rPr lang="it-IT" b="1" dirty="0"/>
              <a:t> </a:t>
            </a:r>
            <a:r>
              <a:rPr lang="it-IT" b="1" dirty="0" err="1"/>
              <a:t>material</a:t>
            </a:r>
            <a:endParaRPr lang="it-IT" b="1" dirty="0"/>
          </a:p>
          <a:p>
            <a:pPr>
              <a:spcBef>
                <a:spcPts val="0"/>
              </a:spcBef>
            </a:pPr>
            <a:r>
              <a:rPr lang="it-IT" b="1" dirty="0"/>
              <a:t>Load factor 1,8</a:t>
            </a:r>
          </a:p>
        </p:txBody>
      </p:sp>
      <p:pic>
        <p:nvPicPr>
          <p:cNvPr id="20" name="Segnaposto contenuto 12" descr="Immagine che contiene macchina, ingegneria, industria, fabbrica&#10;&#10;Descrizione generata automaticamente">
            <a:extLst>
              <a:ext uri="{FF2B5EF4-FFF2-40B4-BE49-F238E27FC236}">
                <a16:creationId xmlns:a16="http://schemas.microsoft.com/office/drawing/2014/main" id="{2655D96D-0BD3-854B-0AE2-2D329F36263A}"/>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67315" y="2901245"/>
            <a:ext cx="2803525" cy="1686630"/>
          </a:xfrm>
          <a:solidFill>
            <a:srgbClr val="1D71B8">
              <a:alpha val="7749"/>
            </a:srgbClr>
          </a:solidFill>
        </p:spPr>
      </p:pic>
      <p:pic>
        <p:nvPicPr>
          <p:cNvPr id="23" name="Immagine 22">
            <a:extLst>
              <a:ext uri="{FF2B5EF4-FFF2-40B4-BE49-F238E27FC236}">
                <a16:creationId xmlns:a16="http://schemas.microsoft.com/office/drawing/2014/main" id="{B3468DA7-09DC-5DFD-B2AF-8011BF5C06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9944" y="2901245"/>
            <a:ext cx="2810896" cy="1686630"/>
          </a:xfrm>
          <a:prstGeom prst="rect">
            <a:avLst/>
          </a:prstGeom>
          <a:ln w="6350">
            <a:solidFill>
              <a:schemeClr val="accent1"/>
            </a:solidFill>
          </a:ln>
        </p:spPr>
      </p:pic>
    </p:spTree>
    <p:extLst>
      <p:ext uri="{BB962C8B-B14F-4D97-AF65-F5344CB8AC3E}">
        <p14:creationId xmlns:p14="http://schemas.microsoft.com/office/powerpoint/2010/main" val="1154341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Body FEA (ASME BPVC </a:t>
            </a:r>
            <a:r>
              <a:rPr lang="it-IT" sz="2800" dirty="0" err="1"/>
              <a:t>sect</a:t>
            </a:r>
            <a:r>
              <a:rPr lang="it-IT" sz="2800" dirty="0"/>
              <a:t>. VIII div. 3)</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42888" y="1719957"/>
            <a:ext cx="2803715" cy="670494"/>
          </a:xfrm>
        </p:spPr>
        <p:txBody>
          <a:bodyPr/>
          <a:lstStyle/>
          <a:p>
            <a:pPr marL="0" indent="0">
              <a:buNone/>
            </a:pPr>
            <a:r>
              <a:rPr lang="it-IT" b="1" dirty="0">
                <a:solidFill>
                  <a:srgbClr val="1D71B8"/>
                </a:solidFill>
              </a:rPr>
              <a:t>Global </a:t>
            </a:r>
            <a:r>
              <a:rPr lang="it-IT" b="1" dirty="0" err="1">
                <a:solidFill>
                  <a:srgbClr val="1D71B8"/>
                </a:solidFill>
              </a:rPr>
              <a:t>collapse</a:t>
            </a:r>
            <a:endParaRPr lang="it-IT" b="1" dirty="0">
              <a:solidFill>
                <a:srgbClr val="1D71B8"/>
              </a:solidFill>
            </a:endParaRPr>
          </a:p>
        </p:txBody>
      </p:sp>
      <p:sp>
        <p:nvSpPr>
          <p:cNvPr id="4" name="Segnaposto contenuto 3">
            <a:extLst>
              <a:ext uri="{FF2B5EF4-FFF2-40B4-BE49-F238E27FC236}">
                <a16:creationId xmlns:a16="http://schemas.microsoft.com/office/drawing/2014/main" id="{2E626B79-8234-2322-8553-5F4904D2FD9C}"/>
              </a:ext>
            </a:extLst>
          </p:cNvPr>
          <p:cNvSpPr>
            <a:spLocks noGrp="1"/>
          </p:cNvSpPr>
          <p:nvPr>
            <p:ph idx="14"/>
          </p:nvPr>
        </p:nvSpPr>
        <p:spPr>
          <a:xfrm>
            <a:off x="3152603" y="1714287"/>
            <a:ext cx="2803715" cy="670494"/>
          </a:xfrm>
        </p:spPr>
        <p:txBody>
          <a:bodyPr/>
          <a:lstStyle/>
          <a:p>
            <a:pPr marL="0" indent="0">
              <a:buNone/>
            </a:pPr>
            <a:r>
              <a:rPr lang="it-IT" b="1" dirty="0">
                <a:solidFill>
                  <a:srgbClr val="1D71B8"/>
                </a:solidFill>
              </a:rPr>
              <a:t>Local </a:t>
            </a:r>
            <a:r>
              <a:rPr lang="it-IT" b="1" dirty="0" err="1">
                <a:solidFill>
                  <a:srgbClr val="1D71B8"/>
                </a:solidFill>
              </a:rPr>
              <a:t>failure</a:t>
            </a:r>
            <a:endParaRPr lang="it-IT" b="1" dirty="0">
              <a:solidFill>
                <a:srgbClr val="1D71B8"/>
              </a:solidFill>
            </a:endParaRPr>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1645" y="2392363"/>
            <a:ext cx="2805113" cy="577850"/>
          </a:xfrm>
        </p:spPr>
        <p:txBody>
          <a:bodyPr/>
          <a:lstStyle/>
          <a:p>
            <a:pPr>
              <a:spcBef>
                <a:spcPts val="0"/>
              </a:spcBef>
            </a:pPr>
            <a:r>
              <a:rPr lang="it-IT" b="1" dirty="0" err="1"/>
              <a:t>Elastic-plastic</a:t>
            </a:r>
            <a:r>
              <a:rPr lang="it-IT" b="1" dirty="0"/>
              <a:t> </a:t>
            </a:r>
            <a:r>
              <a:rPr lang="it-IT" b="1" dirty="0" err="1"/>
              <a:t>material</a:t>
            </a:r>
            <a:endParaRPr lang="it-IT" b="1" dirty="0"/>
          </a:p>
          <a:p>
            <a:pPr>
              <a:spcBef>
                <a:spcPts val="0"/>
              </a:spcBef>
            </a:pPr>
            <a:r>
              <a:rPr lang="it-IT" b="1" dirty="0"/>
              <a:t>Load factor 1,8</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157538" y="2386013"/>
            <a:ext cx="2803525" cy="584200"/>
          </a:xfrm>
        </p:spPr>
        <p:txBody>
          <a:bodyPr/>
          <a:lstStyle/>
          <a:p>
            <a:pPr>
              <a:spcBef>
                <a:spcPts val="0"/>
              </a:spcBef>
            </a:pPr>
            <a:r>
              <a:rPr lang="it-IT" b="1" dirty="0" err="1"/>
              <a:t>Elastic-plastic</a:t>
            </a:r>
            <a:r>
              <a:rPr lang="it-IT" b="1" dirty="0"/>
              <a:t> </a:t>
            </a:r>
            <a:r>
              <a:rPr lang="it-IT" b="1" dirty="0" err="1"/>
              <a:t>material</a:t>
            </a:r>
            <a:endParaRPr lang="it-IT" b="1" dirty="0"/>
          </a:p>
          <a:p>
            <a:pPr>
              <a:spcBef>
                <a:spcPts val="0"/>
              </a:spcBef>
            </a:pPr>
            <a:r>
              <a:rPr lang="it-IT" b="1" dirty="0"/>
              <a:t>Load factor 1,28</a:t>
            </a:r>
          </a:p>
        </p:txBody>
      </p:sp>
      <p:pic>
        <p:nvPicPr>
          <p:cNvPr id="20" name="Segnaposto contenuto 12" descr="Immagine che contiene macchina, ingegneria, industria, fabbrica&#10;&#10;Descrizione generata automaticamente">
            <a:extLst>
              <a:ext uri="{FF2B5EF4-FFF2-40B4-BE49-F238E27FC236}">
                <a16:creationId xmlns:a16="http://schemas.microsoft.com/office/drawing/2014/main" id="{2655D96D-0BD3-854B-0AE2-2D329F36263A}"/>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67315" y="2901245"/>
            <a:ext cx="2803525" cy="1686630"/>
          </a:xfrm>
          <a:solidFill>
            <a:srgbClr val="1D71B8">
              <a:alpha val="7749"/>
            </a:srgbClr>
          </a:solidFill>
        </p:spPr>
      </p:pic>
      <p:pic>
        <p:nvPicPr>
          <p:cNvPr id="21" name="Segnaposto contenuto 16" descr="Immagine che contiene orologio, Strumento di misurazione, aria aperta, orari&#10;&#10;Descrizione generata automaticamente">
            <a:extLst>
              <a:ext uri="{FF2B5EF4-FFF2-40B4-BE49-F238E27FC236}">
                <a16:creationId xmlns:a16="http://schemas.microsoft.com/office/drawing/2014/main" id="{3C84A7E8-18B4-4FDF-6AAA-E46FC620042B}"/>
              </a:ext>
            </a:extLst>
          </p:cNvPr>
          <p:cNvPicPr>
            <a:picLocks noGrp="1" noChangeAspect="1"/>
          </p:cNvPicPr>
          <p:nvPr>
            <p:ph idx="18"/>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181620" y="2902969"/>
            <a:ext cx="2813050" cy="1684906"/>
          </a:xfrm>
          <a:solidFill>
            <a:srgbClr val="1D71B8">
              <a:alpha val="7749"/>
            </a:srgbClr>
          </a:solidFill>
        </p:spPr>
      </p:pic>
      <p:pic>
        <p:nvPicPr>
          <p:cNvPr id="23" name="Immagine 22">
            <a:extLst>
              <a:ext uri="{FF2B5EF4-FFF2-40B4-BE49-F238E27FC236}">
                <a16:creationId xmlns:a16="http://schemas.microsoft.com/office/drawing/2014/main" id="{B3468DA7-09DC-5DFD-B2AF-8011BF5C06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9944" y="2901245"/>
            <a:ext cx="2810896" cy="1686630"/>
          </a:xfrm>
          <a:prstGeom prst="rect">
            <a:avLst/>
          </a:prstGeom>
          <a:ln w="6350">
            <a:solidFill>
              <a:schemeClr val="accent1"/>
            </a:solidFill>
          </a:ln>
        </p:spPr>
      </p:pic>
      <p:pic>
        <p:nvPicPr>
          <p:cNvPr id="25" name="Immagine 24">
            <a:extLst>
              <a:ext uri="{FF2B5EF4-FFF2-40B4-BE49-F238E27FC236}">
                <a16:creationId xmlns:a16="http://schemas.microsoft.com/office/drawing/2014/main" id="{C34DE296-F960-3E0C-CDE5-2AAFEB32D9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81619" y="2901245"/>
            <a:ext cx="2822575" cy="1686630"/>
          </a:xfrm>
          <a:prstGeom prst="rect">
            <a:avLst/>
          </a:prstGeom>
        </p:spPr>
      </p:pic>
    </p:spTree>
    <p:extLst>
      <p:ext uri="{BB962C8B-B14F-4D97-AF65-F5344CB8AC3E}">
        <p14:creationId xmlns:p14="http://schemas.microsoft.com/office/powerpoint/2010/main" val="242260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Body FEA (ASME BPVC </a:t>
            </a:r>
            <a:r>
              <a:rPr lang="it-IT" sz="2800" dirty="0" err="1"/>
              <a:t>sect</a:t>
            </a:r>
            <a:r>
              <a:rPr lang="it-IT" sz="2800" dirty="0"/>
              <a:t>. VIII div. 3)</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42888" y="1719957"/>
            <a:ext cx="2803715" cy="670494"/>
          </a:xfrm>
        </p:spPr>
        <p:txBody>
          <a:bodyPr/>
          <a:lstStyle/>
          <a:p>
            <a:pPr marL="0" indent="0">
              <a:buNone/>
            </a:pPr>
            <a:r>
              <a:rPr lang="it-IT" b="1" dirty="0">
                <a:solidFill>
                  <a:srgbClr val="1D71B8"/>
                </a:solidFill>
              </a:rPr>
              <a:t>Global </a:t>
            </a:r>
            <a:r>
              <a:rPr lang="it-IT" b="1" dirty="0" err="1">
                <a:solidFill>
                  <a:srgbClr val="1D71B8"/>
                </a:solidFill>
              </a:rPr>
              <a:t>collapse</a:t>
            </a:r>
            <a:endParaRPr lang="it-IT" b="1" dirty="0">
              <a:solidFill>
                <a:srgbClr val="1D71B8"/>
              </a:solidFill>
            </a:endParaRPr>
          </a:p>
        </p:txBody>
      </p:sp>
      <p:sp>
        <p:nvSpPr>
          <p:cNvPr id="4" name="Segnaposto contenuto 3">
            <a:extLst>
              <a:ext uri="{FF2B5EF4-FFF2-40B4-BE49-F238E27FC236}">
                <a16:creationId xmlns:a16="http://schemas.microsoft.com/office/drawing/2014/main" id="{2E626B79-8234-2322-8553-5F4904D2FD9C}"/>
              </a:ext>
            </a:extLst>
          </p:cNvPr>
          <p:cNvSpPr>
            <a:spLocks noGrp="1"/>
          </p:cNvSpPr>
          <p:nvPr>
            <p:ph idx="14"/>
          </p:nvPr>
        </p:nvSpPr>
        <p:spPr>
          <a:xfrm>
            <a:off x="3152603" y="1714287"/>
            <a:ext cx="2803715" cy="670494"/>
          </a:xfrm>
        </p:spPr>
        <p:txBody>
          <a:bodyPr/>
          <a:lstStyle/>
          <a:p>
            <a:pPr marL="0" indent="0">
              <a:buNone/>
            </a:pPr>
            <a:r>
              <a:rPr lang="it-IT" b="1" dirty="0">
                <a:solidFill>
                  <a:srgbClr val="1D71B8"/>
                </a:solidFill>
              </a:rPr>
              <a:t>Local </a:t>
            </a:r>
            <a:r>
              <a:rPr lang="it-IT" b="1" dirty="0" err="1">
                <a:solidFill>
                  <a:srgbClr val="1D71B8"/>
                </a:solidFill>
              </a:rPr>
              <a:t>failure</a:t>
            </a:r>
            <a:endParaRPr lang="it-IT" b="1" dirty="0">
              <a:solidFill>
                <a:srgbClr val="1D71B8"/>
              </a:solidFill>
            </a:endParaRPr>
          </a:p>
        </p:txBody>
      </p:sp>
      <p:sp>
        <p:nvSpPr>
          <p:cNvPr id="5" name="Segnaposto contenuto 4">
            <a:extLst>
              <a:ext uri="{FF2B5EF4-FFF2-40B4-BE49-F238E27FC236}">
                <a16:creationId xmlns:a16="http://schemas.microsoft.com/office/drawing/2014/main" id="{098C95CD-A744-FB1E-E629-FB5FC2681AEE}"/>
              </a:ext>
            </a:extLst>
          </p:cNvPr>
          <p:cNvSpPr>
            <a:spLocks noGrp="1"/>
          </p:cNvSpPr>
          <p:nvPr>
            <p:ph idx="16"/>
          </p:nvPr>
        </p:nvSpPr>
        <p:spPr>
          <a:xfrm>
            <a:off x="6070065" y="1714287"/>
            <a:ext cx="2803715" cy="670494"/>
          </a:xfrm>
        </p:spPr>
        <p:txBody>
          <a:bodyPr/>
          <a:lstStyle/>
          <a:p>
            <a:pPr marL="0" indent="0">
              <a:buNone/>
            </a:pPr>
            <a:r>
              <a:rPr lang="it-IT" b="1" dirty="0" err="1">
                <a:solidFill>
                  <a:srgbClr val="1D71B8"/>
                </a:solidFill>
              </a:rPr>
              <a:t>Ratcheting</a:t>
            </a:r>
            <a:endParaRPr lang="it-IT" b="1" dirty="0">
              <a:solidFill>
                <a:srgbClr val="1D71B8"/>
              </a:solidFill>
            </a:endParaRPr>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1645" y="2392363"/>
            <a:ext cx="2805113" cy="577850"/>
          </a:xfrm>
        </p:spPr>
        <p:txBody>
          <a:bodyPr/>
          <a:lstStyle/>
          <a:p>
            <a:pPr>
              <a:spcBef>
                <a:spcPts val="0"/>
              </a:spcBef>
            </a:pPr>
            <a:r>
              <a:rPr lang="it-IT" b="1" dirty="0" err="1"/>
              <a:t>Elastic-plastic</a:t>
            </a:r>
            <a:r>
              <a:rPr lang="it-IT" b="1" dirty="0"/>
              <a:t> </a:t>
            </a:r>
            <a:r>
              <a:rPr lang="it-IT" b="1" dirty="0" err="1"/>
              <a:t>material</a:t>
            </a:r>
            <a:endParaRPr lang="it-IT" b="1" dirty="0"/>
          </a:p>
          <a:p>
            <a:pPr>
              <a:spcBef>
                <a:spcPts val="0"/>
              </a:spcBef>
            </a:pPr>
            <a:r>
              <a:rPr lang="it-IT" b="1" dirty="0"/>
              <a:t>Load factor 1,8</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157538" y="2386013"/>
            <a:ext cx="2803525" cy="584200"/>
          </a:xfrm>
        </p:spPr>
        <p:txBody>
          <a:bodyPr/>
          <a:lstStyle/>
          <a:p>
            <a:pPr>
              <a:spcBef>
                <a:spcPts val="0"/>
              </a:spcBef>
            </a:pPr>
            <a:r>
              <a:rPr lang="it-IT" b="1" dirty="0" err="1"/>
              <a:t>Elastic-plastic</a:t>
            </a:r>
            <a:r>
              <a:rPr lang="it-IT" b="1" dirty="0"/>
              <a:t> </a:t>
            </a:r>
            <a:r>
              <a:rPr lang="it-IT" b="1" dirty="0" err="1"/>
              <a:t>material</a:t>
            </a:r>
            <a:endParaRPr lang="it-IT" b="1" dirty="0"/>
          </a:p>
          <a:p>
            <a:pPr>
              <a:spcBef>
                <a:spcPts val="0"/>
              </a:spcBef>
            </a:pPr>
            <a:r>
              <a:rPr lang="it-IT" b="1" dirty="0"/>
              <a:t>Load factor 1,28</a:t>
            </a:r>
          </a:p>
        </p:txBody>
      </p:sp>
      <p:sp>
        <p:nvSpPr>
          <p:cNvPr id="11" name="Segnaposto testo 10">
            <a:extLst>
              <a:ext uri="{FF2B5EF4-FFF2-40B4-BE49-F238E27FC236}">
                <a16:creationId xmlns:a16="http://schemas.microsoft.com/office/drawing/2014/main" id="{1962FC69-E85C-F4D3-D514-3BB8EEC791B2}"/>
              </a:ext>
            </a:extLst>
          </p:cNvPr>
          <p:cNvSpPr>
            <a:spLocks noGrp="1"/>
          </p:cNvSpPr>
          <p:nvPr>
            <p:ph type="body" sz="quarter" idx="22"/>
          </p:nvPr>
        </p:nvSpPr>
        <p:spPr>
          <a:xfrm>
            <a:off x="6062318" y="2386013"/>
            <a:ext cx="2811462" cy="604838"/>
          </a:xfrm>
        </p:spPr>
        <p:txBody>
          <a:bodyPr/>
          <a:lstStyle/>
          <a:p>
            <a:pPr>
              <a:spcBef>
                <a:spcPts val="0"/>
              </a:spcBef>
            </a:pPr>
            <a:r>
              <a:rPr lang="it-IT" b="1" dirty="0" err="1"/>
              <a:t>Elastic-perfectly-plastic</a:t>
            </a:r>
            <a:r>
              <a:rPr lang="it-IT" b="1" dirty="0"/>
              <a:t> </a:t>
            </a:r>
            <a:r>
              <a:rPr lang="it-IT" b="1" dirty="0" err="1"/>
              <a:t>material</a:t>
            </a:r>
            <a:endParaRPr lang="it-IT" b="1" dirty="0"/>
          </a:p>
          <a:p>
            <a:pPr>
              <a:spcBef>
                <a:spcPts val="0"/>
              </a:spcBef>
            </a:pPr>
            <a:r>
              <a:rPr lang="it-IT" b="1" dirty="0"/>
              <a:t>Load factor 1 – 5 </a:t>
            </a:r>
            <a:r>
              <a:rPr lang="it-IT" b="1" dirty="0" err="1"/>
              <a:t>cycles</a:t>
            </a:r>
            <a:endParaRPr lang="it-IT" b="1" dirty="0"/>
          </a:p>
        </p:txBody>
      </p:sp>
      <p:pic>
        <p:nvPicPr>
          <p:cNvPr id="20" name="Segnaposto contenuto 12" descr="Immagine che contiene macchina, ingegneria, industria, fabbrica&#10;&#10;Descrizione generata automaticamente">
            <a:extLst>
              <a:ext uri="{FF2B5EF4-FFF2-40B4-BE49-F238E27FC236}">
                <a16:creationId xmlns:a16="http://schemas.microsoft.com/office/drawing/2014/main" id="{2655D96D-0BD3-854B-0AE2-2D329F36263A}"/>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67315" y="2901245"/>
            <a:ext cx="2803525" cy="1686630"/>
          </a:xfrm>
          <a:solidFill>
            <a:srgbClr val="1D71B8">
              <a:alpha val="7749"/>
            </a:srgbClr>
          </a:solidFill>
        </p:spPr>
      </p:pic>
      <p:pic>
        <p:nvPicPr>
          <p:cNvPr id="21" name="Segnaposto contenuto 16" descr="Immagine che contiene orologio, Strumento di misurazione, aria aperta, orari&#10;&#10;Descrizione generata automaticamente">
            <a:extLst>
              <a:ext uri="{FF2B5EF4-FFF2-40B4-BE49-F238E27FC236}">
                <a16:creationId xmlns:a16="http://schemas.microsoft.com/office/drawing/2014/main" id="{3C84A7E8-18B4-4FDF-6AAA-E46FC620042B}"/>
              </a:ext>
            </a:extLst>
          </p:cNvPr>
          <p:cNvPicPr>
            <a:picLocks noGrp="1" noChangeAspect="1"/>
          </p:cNvPicPr>
          <p:nvPr>
            <p:ph idx="18"/>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181620" y="2902969"/>
            <a:ext cx="2813050" cy="1684906"/>
          </a:xfrm>
          <a:solidFill>
            <a:srgbClr val="1D71B8">
              <a:alpha val="7749"/>
            </a:srgbClr>
          </a:solidFill>
        </p:spPr>
      </p:pic>
      <p:pic>
        <p:nvPicPr>
          <p:cNvPr id="22" name="Segnaposto contenuto 18" descr="Immagine che contiene bianco e nero, monocromatico, edificio, finestra&#10;&#10;Descrizione generata automaticamente">
            <a:extLst>
              <a:ext uri="{FF2B5EF4-FFF2-40B4-BE49-F238E27FC236}">
                <a16:creationId xmlns:a16="http://schemas.microsoft.com/office/drawing/2014/main" id="{1185816F-BD8B-47ED-2B62-E4BF4845C42B}"/>
              </a:ext>
            </a:extLst>
          </p:cNvPr>
          <p:cNvPicPr>
            <a:picLocks noGrp="1" noChangeAspect="1"/>
          </p:cNvPicPr>
          <p:nvPr>
            <p:ph idx="19"/>
          </p:nvPr>
        </p:nvPicPr>
        <p:blipFill rotWithShape="1">
          <a:blip r:embed="rId4"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105450" y="2902969"/>
            <a:ext cx="2795318" cy="1684906"/>
          </a:xfrm>
          <a:solidFill>
            <a:srgbClr val="1D71B8">
              <a:alpha val="7749"/>
            </a:srgbClr>
          </a:solidFill>
        </p:spPr>
      </p:pic>
      <p:pic>
        <p:nvPicPr>
          <p:cNvPr id="23" name="Immagine 22">
            <a:extLst>
              <a:ext uri="{FF2B5EF4-FFF2-40B4-BE49-F238E27FC236}">
                <a16:creationId xmlns:a16="http://schemas.microsoft.com/office/drawing/2014/main" id="{B3468DA7-09DC-5DFD-B2AF-8011BF5C06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9944" y="2901245"/>
            <a:ext cx="2810896" cy="1686630"/>
          </a:xfrm>
          <a:prstGeom prst="rect">
            <a:avLst/>
          </a:prstGeom>
          <a:ln w="6350">
            <a:solidFill>
              <a:schemeClr val="accent1"/>
            </a:solidFill>
          </a:ln>
        </p:spPr>
      </p:pic>
      <p:pic>
        <p:nvPicPr>
          <p:cNvPr id="25" name="Immagine 24">
            <a:extLst>
              <a:ext uri="{FF2B5EF4-FFF2-40B4-BE49-F238E27FC236}">
                <a16:creationId xmlns:a16="http://schemas.microsoft.com/office/drawing/2014/main" id="{C34DE296-F960-3E0C-CDE5-2AAFEB32D9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81619" y="2901245"/>
            <a:ext cx="2822575" cy="1686630"/>
          </a:xfrm>
          <a:prstGeom prst="rect">
            <a:avLst/>
          </a:prstGeom>
        </p:spPr>
      </p:pic>
      <p:pic>
        <p:nvPicPr>
          <p:cNvPr id="29" name="Immagine 28">
            <a:extLst>
              <a:ext uri="{FF2B5EF4-FFF2-40B4-BE49-F238E27FC236}">
                <a16:creationId xmlns:a16="http://schemas.microsoft.com/office/drawing/2014/main" id="{A3283202-B0F4-B6DA-E0F3-AA0E2B896FCC}"/>
              </a:ext>
            </a:extLst>
          </p:cNvPr>
          <p:cNvPicPr>
            <a:picLocks noChangeAspect="1"/>
          </p:cNvPicPr>
          <p:nvPr/>
        </p:nvPicPr>
        <p:blipFill>
          <a:blip r:embed="rId7"/>
          <a:stretch>
            <a:fillRect/>
          </a:stretch>
        </p:blipFill>
        <p:spPr>
          <a:xfrm>
            <a:off x="6105450" y="2901245"/>
            <a:ext cx="2795318" cy="1686630"/>
          </a:xfrm>
          <a:prstGeom prst="rect">
            <a:avLst/>
          </a:prstGeom>
          <a:ln w="6350">
            <a:solidFill>
              <a:schemeClr val="accent1"/>
            </a:solidFill>
          </a:ln>
        </p:spPr>
      </p:pic>
    </p:spTree>
    <p:extLst>
      <p:ext uri="{BB962C8B-B14F-4D97-AF65-F5344CB8AC3E}">
        <p14:creationId xmlns:p14="http://schemas.microsoft.com/office/powerpoint/2010/main" val="336251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pPr>
              <a:lnSpc>
                <a:spcPct val="100000"/>
              </a:lnSpc>
            </a:pPr>
            <a:r>
              <a:rPr lang="it-IT" sz="2800" dirty="0" err="1">
                <a:solidFill>
                  <a:srgbClr val="1D71B8"/>
                </a:solidFill>
              </a:rPr>
              <a:t>Assessment</a:t>
            </a:r>
            <a:r>
              <a:rPr lang="it-IT" sz="2800" dirty="0">
                <a:solidFill>
                  <a:srgbClr val="1D71B8"/>
                </a:solidFill>
              </a:rPr>
              <a:t> </a:t>
            </a:r>
            <a:r>
              <a:rPr lang="it-IT" sz="2800" dirty="0" err="1">
                <a:solidFill>
                  <a:srgbClr val="1D71B8"/>
                </a:solidFill>
              </a:rPr>
              <a:t>against</a:t>
            </a:r>
            <a:r>
              <a:rPr lang="it-IT" sz="2800" dirty="0">
                <a:solidFill>
                  <a:srgbClr val="1D71B8"/>
                </a:solidFill>
              </a:rPr>
              <a:t> global </a:t>
            </a:r>
            <a:r>
              <a:rPr lang="it-IT" sz="2800" dirty="0" err="1">
                <a:solidFill>
                  <a:srgbClr val="1D71B8"/>
                </a:solidFill>
              </a:rPr>
              <a:t>collapse</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en-US" sz="1400" b="1" dirty="0"/>
              <a:t>The aim of this analysis is to check the stability of the pressure containing components.</a:t>
            </a:r>
            <a:endParaRPr lang="it-IT" sz="1400" b="1" dirty="0"/>
          </a:p>
          <a:p>
            <a:r>
              <a:rPr lang="en-US" sz="1400" dirty="0"/>
              <a:t>The test is performed considering a load factor defined by the code under these assumptions:</a:t>
            </a:r>
          </a:p>
          <a:p>
            <a:pPr marL="285750" indent="-285750">
              <a:buFont typeface="Arial" panose="020B0604020202020204" pitchFamily="34" charset="0"/>
              <a:buChar char="•"/>
            </a:pPr>
            <a:r>
              <a:rPr lang="en-US" sz="1400" dirty="0"/>
              <a:t>True stress-true strain material model at the maximum design temperature</a:t>
            </a:r>
          </a:p>
          <a:p>
            <a:pPr marL="285750" indent="-285750">
              <a:buFont typeface="Arial" panose="020B0604020202020204" pitchFamily="34" charset="0"/>
              <a:buChar char="•"/>
            </a:pPr>
            <a:r>
              <a:rPr lang="en-US" sz="1400" dirty="0"/>
              <a:t>Non-linear effects are to be considered</a:t>
            </a:r>
          </a:p>
          <a:p>
            <a:r>
              <a:rPr lang="en-US" sz="1400" dirty="0"/>
              <a:t>Acceptance criterion is the FEA convergence.</a:t>
            </a:r>
            <a:endParaRPr lang="it-IT" sz="1400" dirty="0"/>
          </a:p>
        </p:txBody>
      </p:sp>
      <p:pic>
        <p:nvPicPr>
          <p:cNvPr id="4" name="Immagine 3">
            <a:extLst>
              <a:ext uri="{FF2B5EF4-FFF2-40B4-BE49-F238E27FC236}">
                <a16:creationId xmlns:a16="http://schemas.microsoft.com/office/drawing/2014/main" id="{B10B08AF-879E-7748-60B7-195A1AA5EB0B}"/>
              </a:ext>
            </a:extLst>
          </p:cNvPr>
          <p:cNvPicPr>
            <a:picLocks noChangeAspect="1"/>
          </p:cNvPicPr>
          <p:nvPr/>
        </p:nvPicPr>
        <p:blipFill>
          <a:blip r:embed="rId2"/>
          <a:stretch>
            <a:fillRect/>
          </a:stretch>
        </p:blipFill>
        <p:spPr>
          <a:xfrm>
            <a:off x="4608514" y="2392363"/>
            <a:ext cx="4284661" cy="2195512"/>
          </a:xfrm>
          <a:prstGeom prst="rect">
            <a:avLst/>
          </a:prstGeom>
          <a:ln w="6350">
            <a:solidFill>
              <a:schemeClr val="accent1"/>
            </a:solidFill>
          </a:ln>
        </p:spPr>
      </p:pic>
    </p:spTree>
    <p:extLst>
      <p:ext uri="{BB962C8B-B14F-4D97-AF65-F5344CB8AC3E}">
        <p14:creationId xmlns:p14="http://schemas.microsoft.com/office/powerpoint/2010/main" val="11983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pPr>
              <a:lnSpc>
                <a:spcPct val="100000"/>
              </a:lnSpc>
            </a:pPr>
            <a:r>
              <a:rPr lang="it-IT" sz="2800" dirty="0" err="1">
                <a:solidFill>
                  <a:srgbClr val="1D71B8"/>
                </a:solidFill>
              </a:rPr>
              <a:t>Assessment</a:t>
            </a:r>
            <a:r>
              <a:rPr lang="it-IT" sz="2800" dirty="0">
                <a:solidFill>
                  <a:srgbClr val="1D71B8"/>
                </a:solidFill>
              </a:rPr>
              <a:t> </a:t>
            </a:r>
            <a:r>
              <a:rPr lang="it-IT" sz="2800" dirty="0" err="1">
                <a:solidFill>
                  <a:srgbClr val="1D71B8"/>
                </a:solidFill>
              </a:rPr>
              <a:t>against</a:t>
            </a:r>
            <a:r>
              <a:rPr lang="it-IT" sz="2800" dirty="0">
                <a:solidFill>
                  <a:srgbClr val="1D71B8"/>
                </a:solidFill>
              </a:rPr>
              <a:t> local </a:t>
            </a:r>
            <a:r>
              <a:rPr lang="it-IT" sz="2800" dirty="0" err="1">
                <a:solidFill>
                  <a:srgbClr val="1D71B8"/>
                </a:solidFill>
              </a:rPr>
              <a:t>failure</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en-US" sz="1400" b="1" dirty="0"/>
              <a:t>The aim of this analysis is to verify that the triaxial plastic strain is below the limit defined by the code.</a:t>
            </a:r>
            <a:endParaRPr lang="it-IT" sz="1400" b="1" dirty="0"/>
          </a:p>
          <a:p>
            <a:r>
              <a:rPr lang="en-US" sz="1400" dirty="0"/>
              <a:t>The plastic strain limit depends on the following:</a:t>
            </a:r>
          </a:p>
          <a:p>
            <a:pPr marL="285750" indent="-285750">
              <a:buFont typeface="Arial" panose="020B0604020202020204" pitchFamily="34" charset="0"/>
              <a:buChar char="•"/>
            </a:pPr>
            <a:r>
              <a:rPr lang="en-US" sz="1400" dirty="0"/>
              <a:t>Yield VS tensile strength ratio</a:t>
            </a:r>
          </a:p>
          <a:p>
            <a:pPr marL="285750" indent="-285750">
              <a:buFont typeface="Arial" panose="020B0604020202020204" pitchFamily="34" charset="0"/>
              <a:buChar char="•"/>
            </a:pPr>
            <a:r>
              <a:rPr lang="en-US" sz="1400" dirty="0"/>
              <a:t>Elongation and reduction of area (tensile test)</a:t>
            </a:r>
          </a:p>
          <a:p>
            <a:pPr marL="285750" indent="-285750">
              <a:buFont typeface="Arial" panose="020B0604020202020204" pitchFamily="34" charset="0"/>
              <a:buChar char="•"/>
            </a:pPr>
            <a:r>
              <a:rPr lang="en-US" sz="1400" dirty="0"/>
              <a:t>Material family (e.g. duplex or nickel alloys)</a:t>
            </a:r>
          </a:p>
          <a:p>
            <a:r>
              <a:rPr lang="it-IT" sz="1400" dirty="0"/>
              <a:t>The </a:t>
            </a:r>
            <a:r>
              <a:rPr lang="it-IT" sz="1400" dirty="0" err="1"/>
              <a:t>material</a:t>
            </a:r>
            <a:r>
              <a:rPr lang="it-IT" sz="1400" dirty="0"/>
              <a:t> model </a:t>
            </a:r>
            <a:r>
              <a:rPr lang="it-IT" sz="1400" dirty="0" err="1"/>
              <a:t>is</a:t>
            </a:r>
            <a:r>
              <a:rPr lang="it-IT" sz="1400" dirty="0"/>
              <a:t> the </a:t>
            </a:r>
            <a:r>
              <a:rPr lang="it-IT" sz="1400" dirty="0" err="1"/>
              <a:t>same</a:t>
            </a:r>
            <a:r>
              <a:rPr lang="it-IT" sz="1400" dirty="0"/>
              <a:t> of the global </a:t>
            </a:r>
            <a:r>
              <a:rPr lang="it-IT" sz="1400" dirty="0" err="1"/>
              <a:t>collapse</a:t>
            </a:r>
            <a:r>
              <a:rPr lang="it-IT" sz="1400" dirty="0"/>
              <a:t> step. The load factor </a:t>
            </a:r>
            <a:r>
              <a:rPr lang="it-IT" sz="1400" dirty="0" err="1"/>
              <a:t>used</a:t>
            </a:r>
            <a:r>
              <a:rPr lang="it-IT" sz="1400" dirty="0"/>
              <a:t> </a:t>
            </a:r>
            <a:r>
              <a:rPr lang="it-IT" sz="1400" dirty="0" err="1"/>
              <a:t>is</a:t>
            </a:r>
            <a:r>
              <a:rPr lang="it-IT" sz="1400" dirty="0"/>
              <a:t> 1,28.</a:t>
            </a:r>
          </a:p>
        </p:txBody>
      </p:sp>
      <p:pic>
        <p:nvPicPr>
          <p:cNvPr id="16" name="Immagine 15">
            <a:extLst>
              <a:ext uri="{FF2B5EF4-FFF2-40B4-BE49-F238E27FC236}">
                <a16:creationId xmlns:a16="http://schemas.microsoft.com/office/drawing/2014/main" id="{177F37D4-E6D9-2255-9569-C212A10322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7571"/>
          <a:stretch/>
        </p:blipFill>
        <p:spPr>
          <a:xfrm>
            <a:off x="5526903" y="842963"/>
            <a:ext cx="3366271" cy="3816350"/>
          </a:xfrm>
          <a:prstGeom prst="rect">
            <a:avLst/>
          </a:prstGeom>
        </p:spPr>
      </p:pic>
    </p:spTree>
    <p:extLst>
      <p:ext uri="{BB962C8B-B14F-4D97-AF65-F5344CB8AC3E}">
        <p14:creationId xmlns:p14="http://schemas.microsoft.com/office/powerpoint/2010/main" val="524636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r>
              <a:rPr lang="it-IT" sz="2800" dirty="0">
                <a:solidFill>
                  <a:srgbClr val="1D71B8"/>
                </a:solidFill>
              </a:rPr>
              <a:t>The challenge</a:t>
            </a: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it-IT" sz="1400" b="1" dirty="0"/>
              <a:t>More </a:t>
            </a:r>
            <a:r>
              <a:rPr lang="it-IT" sz="1400" b="1" dirty="0" err="1"/>
              <a:t>efficiency</a:t>
            </a:r>
            <a:r>
              <a:rPr lang="it-IT" sz="1400" b="1" dirty="0"/>
              <a:t>, more safety, </a:t>
            </a:r>
            <a:r>
              <a:rPr lang="it-IT" sz="1400" b="1" dirty="0" err="1"/>
              <a:t>but</a:t>
            </a:r>
            <a:r>
              <a:rPr lang="it-IT" sz="1400" b="1" dirty="0"/>
              <a:t> in more severe </a:t>
            </a:r>
            <a:r>
              <a:rPr lang="it-IT" sz="1400" b="1" dirty="0" err="1"/>
              <a:t>operating</a:t>
            </a:r>
            <a:r>
              <a:rPr lang="it-IT" sz="1400" b="1" dirty="0"/>
              <a:t> </a:t>
            </a:r>
            <a:r>
              <a:rPr lang="it-IT" sz="1400" b="1" dirty="0" err="1"/>
              <a:t>conditions</a:t>
            </a:r>
            <a:r>
              <a:rPr lang="it-IT" sz="1400" b="1" dirty="0"/>
              <a:t>. </a:t>
            </a:r>
          </a:p>
          <a:p>
            <a:r>
              <a:rPr lang="en-US" sz="1400" dirty="0"/>
              <a:t>In the last decades, valves requirements for energy sector are becoming more and more demanding, asking manufacturers and suppliers for challenging design activities and proper materials selection to satisfy severe process conditions.</a:t>
            </a:r>
            <a:endParaRPr lang="it-IT" sz="1400" dirty="0"/>
          </a:p>
          <a:p>
            <a:r>
              <a:rPr lang="it-IT" sz="1400" dirty="0" err="1"/>
              <a:t>Specially</a:t>
            </a:r>
            <a:r>
              <a:rPr lang="it-IT" sz="1400" dirty="0"/>
              <a:t>, </a:t>
            </a:r>
            <a:r>
              <a:rPr lang="it-IT" sz="1400" dirty="0" err="1"/>
              <a:t>EPC’s</a:t>
            </a:r>
            <a:r>
              <a:rPr lang="it-IT" sz="1400" dirty="0"/>
              <a:t> and end users are </a:t>
            </a:r>
            <a:r>
              <a:rPr lang="it-IT" sz="1400" dirty="0" err="1"/>
              <a:t>focusing</a:t>
            </a:r>
            <a:r>
              <a:rPr lang="it-IT" sz="1400" dirty="0"/>
              <a:t> on </a:t>
            </a:r>
            <a:r>
              <a:rPr lang="it-IT" sz="1400" dirty="0" err="1"/>
              <a:t>environmental</a:t>
            </a:r>
            <a:r>
              <a:rPr lang="it-IT" sz="1400" dirty="0"/>
              <a:t> </a:t>
            </a:r>
            <a:r>
              <a:rPr lang="it-IT" sz="1400" dirty="0" err="1"/>
              <a:t>emissions</a:t>
            </a:r>
            <a:r>
              <a:rPr lang="it-IT" sz="1400" dirty="0"/>
              <a:t> and safety </a:t>
            </a:r>
            <a:r>
              <a:rPr lang="it-IT" sz="1400" dirty="0" err="1"/>
              <a:t>concerns</a:t>
            </a:r>
            <a:r>
              <a:rPr lang="it-IT" sz="1400" dirty="0"/>
              <a:t>.</a:t>
            </a:r>
          </a:p>
        </p:txBody>
      </p:sp>
      <p:pic>
        <p:nvPicPr>
          <p:cNvPr id="12" name="Immagine 11" descr="Immagine che contiene cielo, acqua, oggetti in metallo, ingranaggio&#10;&#10;Descrizione generata automaticamente">
            <a:extLst>
              <a:ext uri="{FF2B5EF4-FFF2-40B4-BE49-F238E27FC236}">
                <a16:creationId xmlns:a16="http://schemas.microsoft.com/office/drawing/2014/main" id="{6E135955-8A70-D924-171A-CE79C57A19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44922" y="840106"/>
            <a:ext cx="3348253" cy="3819207"/>
          </a:xfrm>
          <a:prstGeom prst="rect">
            <a:avLst/>
          </a:prstGeom>
        </p:spPr>
      </p:pic>
    </p:spTree>
    <p:extLst>
      <p:ext uri="{BB962C8B-B14F-4D97-AF65-F5344CB8AC3E}">
        <p14:creationId xmlns:p14="http://schemas.microsoft.com/office/powerpoint/2010/main" val="169747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pPr>
              <a:lnSpc>
                <a:spcPct val="100000"/>
              </a:lnSpc>
            </a:pPr>
            <a:r>
              <a:rPr lang="it-IT" sz="2800" dirty="0" err="1">
                <a:solidFill>
                  <a:srgbClr val="1D71B8"/>
                </a:solidFill>
              </a:rPr>
              <a:t>Assessment</a:t>
            </a:r>
            <a:r>
              <a:rPr lang="it-IT" sz="2800" dirty="0">
                <a:solidFill>
                  <a:srgbClr val="1D71B8"/>
                </a:solidFill>
              </a:rPr>
              <a:t> </a:t>
            </a:r>
            <a:r>
              <a:rPr lang="it-IT" sz="2800" dirty="0" err="1">
                <a:solidFill>
                  <a:srgbClr val="1D71B8"/>
                </a:solidFill>
              </a:rPr>
              <a:t>against</a:t>
            </a:r>
            <a:r>
              <a:rPr lang="it-IT" sz="2800" dirty="0">
                <a:solidFill>
                  <a:srgbClr val="1D71B8"/>
                </a:solidFill>
              </a:rPr>
              <a:t> </a:t>
            </a:r>
            <a:r>
              <a:rPr lang="it-IT" sz="2800" dirty="0" err="1">
                <a:solidFill>
                  <a:srgbClr val="1D71B8"/>
                </a:solidFill>
              </a:rPr>
              <a:t>ratcheting</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en-US" sz="1400" b="1" dirty="0"/>
              <a:t>The third step verifies there is no incremental plastic strain of the pressure containing parts after cycling at maximum rated pressure.</a:t>
            </a:r>
            <a:endParaRPr lang="it-IT" sz="1400" b="1" dirty="0"/>
          </a:p>
          <a:p>
            <a:r>
              <a:rPr lang="en-US" sz="1400" dirty="0"/>
              <a:t>The analysis is based on these assumptions:</a:t>
            </a:r>
          </a:p>
          <a:p>
            <a:pPr marL="285750" indent="-285750">
              <a:buFont typeface="Arial" panose="020B0604020202020204" pitchFamily="34" charset="0"/>
              <a:buChar char="•"/>
            </a:pPr>
            <a:r>
              <a:rPr lang="en-US" sz="1400" dirty="0"/>
              <a:t>Elastic-perfectly-plastic material model (with yield strength at maximum design temp.)</a:t>
            </a:r>
          </a:p>
          <a:p>
            <a:pPr marL="285750" indent="-285750">
              <a:buFont typeface="Arial" panose="020B0604020202020204" pitchFamily="34" charset="0"/>
              <a:buChar char="•"/>
            </a:pPr>
            <a:r>
              <a:rPr lang="en-US" sz="1400" dirty="0"/>
              <a:t>Pressure cycling between 0 and 827 bar</a:t>
            </a:r>
          </a:p>
          <a:p>
            <a:pPr marL="285750" indent="-285750">
              <a:buFont typeface="Arial" panose="020B0604020202020204" pitchFamily="34" charset="0"/>
              <a:buChar char="•"/>
            </a:pPr>
            <a:r>
              <a:rPr lang="en-US" sz="1400" dirty="0"/>
              <a:t>Five cycles (the minimum defined by the code is three)</a:t>
            </a:r>
            <a:endParaRPr lang="it-IT" sz="1400" dirty="0"/>
          </a:p>
        </p:txBody>
      </p:sp>
      <p:pic>
        <p:nvPicPr>
          <p:cNvPr id="20" name="Immagine 19">
            <a:extLst>
              <a:ext uri="{FF2B5EF4-FFF2-40B4-BE49-F238E27FC236}">
                <a16:creationId xmlns:a16="http://schemas.microsoft.com/office/drawing/2014/main" id="{8184517C-DBC0-EF05-79B1-0DE5C631B7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36267" y="2425085"/>
            <a:ext cx="1904907" cy="2234228"/>
          </a:xfrm>
          <a:prstGeom prst="rect">
            <a:avLst/>
          </a:prstGeom>
        </p:spPr>
      </p:pic>
      <p:pic>
        <p:nvPicPr>
          <p:cNvPr id="22" name="Immagine 21">
            <a:extLst>
              <a:ext uri="{FF2B5EF4-FFF2-40B4-BE49-F238E27FC236}">
                <a16:creationId xmlns:a16="http://schemas.microsoft.com/office/drawing/2014/main" id="{FD6F6151-75AC-E011-D52E-DD4743614680}"/>
              </a:ext>
            </a:extLst>
          </p:cNvPr>
          <p:cNvPicPr>
            <a:picLocks noChangeAspect="1"/>
          </p:cNvPicPr>
          <p:nvPr/>
        </p:nvPicPr>
        <p:blipFill>
          <a:blip r:embed="rId3"/>
          <a:stretch>
            <a:fillRect/>
          </a:stretch>
        </p:blipFill>
        <p:spPr>
          <a:xfrm>
            <a:off x="5930455" y="845448"/>
            <a:ext cx="2962719" cy="1579637"/>
          </a:xfrm>
          <a:prstGeom prst="rect">
            <a:avLst/>
          </a:prstGeom>
        </p:spPr>
      </p:pic>
      <p:pic>
        <p:nvPicPr>
          <p:cNvPr id="30" name="Immagine 29">
            <a:extLst>
              <a:ext uri="{FF2B5EF4-FFF2-40B4-BE49-F238E27FC236}">
                <a16:creationId xmlns:a16="http://schemas.microsoft.com/office/drawing/2014/main" id="{4F638654-D570-559C-BD43-9B83EE915FF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41174" y="2425085"/>
            <a:ext cx="1852000" cy="2256925"/>
          </a:xfrm>
          <a:prstGeom prst="rect">
            <a:avLst/>
          </a:prstGeom>
        </p:spPr>
      </p:pic>
    </p:spTree>
    <p:extLst>
      <p:ext uri="{BB962C8B-B14F-4D97-AF65-F5344CB8AC3E}">
        <p14:creationId xmlns:p14="http://schemas.microsoft.com/office/powerpoint/2010/main" val="2321732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1251072" y="2825737"/>
            <a:ext cx="1266345" cy="1266345"/>
          </a:xfrm>
          <a:prstGeom prst="ellipse">
            <a:avLst/>
          </a:prstGeom>
          <a:solidFill>
            <a:srgbClr val="00D3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3561948" y="2271203"/>
            <a:ext cx="1665560" cy="1665560"/>
          </a:xfrm>
          <a:prstGeom prst="ellipse">
            <a:avLst/>
          </a:prstGeom>
          <a:solidFill>
            <a:srgbClr val="5ABAF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8AC30633-F396-1A13-8F6C-4F6965AB810E}"/>
              </a:ext>
            </a:extLst>
          </p:cNvPr>
          <p:cNvSpPr/>
          <p:nvPr/>
        </p:nvSpPr>
        <p:spPr>
          <a:xfrm>
            <a:off x="7040036" y="3316447"/>
            <a:ext cx="1080000" cy="1080000"/>
          </a:xfrm>
          <a:prstGeom prst="ellipse">
            <a:avLst/>
          </a:prstGeom>
          <a:solidFill>
            <a:srgbClr val="81DD5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1260581" y="31351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alpha val="30000"/>
                  </a:schemeClr>
                </a:solidFill>
              </a:rPr>
              <a:t>Prel. FEA</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048141" y="35791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alpha val="30000"/>
                  </a:schemeClr>
                </a:solidFill>
              </a:rPr>
              <a:t>Final</a:t>
            </a:r>
            <a:r>
              <a:rPr lang="it-IT" sz="2400" spc="-100" dirty="0">
                <a:solidFill>
                  <a:schemeClr val="bg1">
                    <a:alpha val="30000"/>
                  </a:schemeClr>
                </a:solidFill>
              </a:rPr>
              <a:t> design</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3607917" y="27645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alpha val="30000"/>
                  </a:schemeClr>
                </a:solidFill>
              </a:rPr>
              <a:t>Iterative FEA</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sp>
        <p:nvSpPr>
          <p:cNvPr id="3" name="Ovale 2">
            <a:extLst>
              <a:ext uri="{FF2B5EF4-FFF2-40B4-BE49-F238E27FC236}">
                <a16:creationId xmlns:a16="http://schemas.microsoft.com/office/drawing/2014/main" id="{E658C6BD-D867-9241-7CDF-B6E14C0E3AB5}"/>
              </a:ext>
            </a:extLst>
          </p:cNvPr>
          <p:cNvSpPr/>
          <p:nvPr/>
        </p:nvSpPr>
        <p:spPr>
          <a:xfrm>
            <a:off x="1826559" y="1156447"/>
            <a:ext cx="2160000" cy="2160000"/>
          </a:xfrm>
          <a:prstGeom prst="ellipse">
            <a:avLst/>
          </a:prstGeom>
          <a:solidFill>
            <a:srgbClr val="A87B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blipFill>
                <a:blip r:embed="rId7">
                  <a:alphaModFix amt="0"/>
                </a:blip>
                <a:tile tx="0" ty="0" sx="100000" sy="100000" flip="none" algn="tl"/>
              </a:blipFill>
            </a:endParaRPr>
          </a:p>
        </p:txBody>
      </p:sp>
      <p:sp>
        <p:nvSpPr>
          <p:cNvPr id="2" name="Ovale 1">
            <a:extLst>
              <a:ext uri="{FF2B5EF4-FFF2-40B4-BE49-F238E27FC236}">
                <a16:creationId xmlns:a16="http://schemas.microsoft.com/office/drawing/2014/main" id="{E560B6E3-388D-1D74-869C-2DEC12DC4956}"/>
              </a:ext>
            </a:extLst>
          </p:cNvPr>
          <p:cNvSpPr/>
          <p:nvPr/>
        </p:nvSpPr>
        <p:spPr>
          <a:xfrm>
            <a:off x="4940449" y="901189"/>
            <a:ext cx="2852201" cy="2852201"/>
          </a:xfrm>
          <a:prstGeom prst="ellipse">
            <a:avLst/>
          </a:prstGeom>
          <a:pattFill prst="dkUpDiag">
            <a:fgClr>
              <a:srgbClr val="328EE1"/>
            </a:fgClr>
            <a:bgClr>
              <a:srgbClr val="276AA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8" name="Titolo 1">
            <a:extLst>
              <a:ext uri="{FF2B5EF4-FFF2-40B4-BE49-F238E27FC236}">
                <a16:creationId xmlns:a16="http://schemas.microsoft.com/office/drawing/2014/main" id="{315B7696-BA64-9A22-D22C-16B68D8E3F55}"/>
              </a:ext>
            </a:extLst>
          </p:cNvPr>
          <p:cNvSpPr txBox="1">
            <a:spLocks/>
          </p:cNvSpPr>
          <p:nvPr/>
        </p:nvSpPr>
        <p:spPr>
          <a:xfrm>
            <a:off x="1826558" y="1619843"/>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dirty="0" err="1">
                <a:solidFill>
                  <a:schemeClr val="bg1">
                    <a:alpha val="20000"/>
                  </a:schemeClr>
                </a:solidFill>
              </a:rPr>
              <a:t>Seals</a:t>
            </a:r>
            <a:r>
              <a:rPr lang="it-IT" dirty="0">
                <a:solidFill>
                  <a:schemeClr val="bg1">
                    <a:alpha val="20000"/>
                  </a:schemeClr>
                </a:solidFill>
              </a:rPr>
              <a:t> arrangement </a:t>
            </a:r>
          </a:p>
          <a:p>
            <a:pPr algn="ctr">
              <a:lnSpc>
                <a:spcPct val="100000"/>
              </a:lnSpc>
            </a:pPr>
            <a:r>
              <a:rPr lang="it-IT" dirty="0">
                <a:solidFill>
                  <a:schemeClr val="bg1">
                    <a:alpha val="20000"/>
                  </a:schemeClr>
                </a:solidFill>
              </a:rPr>
              <a:t>and </a:t>
            </a:r>
            <a:r>
              <a:rPr lang="it-IT" dirty="0" err="1">
                <a:solidFill>
                  <a:schemeClr val="bg1">
                    <a:alpha val="20000"/>
                  </a:schemeClr>
                </a:solidFill>
              </a:rPr>
              <a:t>materials</a:t>
            </a:r>
            <a:endParaRPr lang="it-IT" dirty="0">
              <a:solidFill>
                <a:schemeClr val="bg1">
                  <a:alpha val="20000"/>
                </a:schemeClr>
              </a:solidFill>
            </a:endParaRPr>
          </a:p>
          <a:p>
            <a:pPr algn="ctr">
              <a:lnSpc>
                <a:spcPct val="100000"/>
              </a:lnSpc>
            </a:pPr>
            <a:r>
              <a:rPr lang="it-IT" dirty="0">
                <a:solidFill>
                  <a:schemeClr val="bg1">
                    <a:alpha val="20000"/>
                  </a:schemeClr>
                </a:solidFill>
              </a:rPr>
              <a:t>testing</a:t>
            </a:r>
          </a:p>
          <a:p>
            <a:pPr algn="ctr">
              <a:lnSpc>
                <a:spcPct val="100000"/>
              </a:lnSpc>
            </a:pPr>
            <a:r>
              <a:rPr lang="it-IT" dirty="0">
                <a:solidFill>
                  <a:schemeClr val="bg1">
                    <a:alpha val="20000"/>
                  </a:schemeClr>
                </a:solidFill>
              </a:rPr>
              <a:t> </a:t>
            </a:r>
            <a:r>
              <a:rPr lang="it-IT" dirty="0" err="1">
                <a:solidFill>
                  <a:schemeClr val="bg1">
                    <a:alpha val="20000"/>
                  </a:schemeClr>
                </a:solidFill>
              </a:rPr>
              <a:t>campaign</a:t>
            </a:r>
            <a:r>
              <a:rPr lang="it-IT" dirty="0">
                <a:solidFill>
                  <a:schemeClr val="bg1">
                    <a:alpha val="20000"/>
                  </a:schemeClr>
                </a:solidFill>
              </a:rPr>
              <a:t> </a:t>
            </a:r>
          </a:p>
        </p:txBody>
      </p:sp>
      <p:sp>
        <p:nvSpPr>
          <p:cNvPr id="11" name="Titolo 1">
            <a:extLst>
              <a:ext uri="{FF2B5EF4-FFF2-40B4-BE49-F238E27FC236}">
                <a16:creationId xmlns:a16="http://schemas.microsoft.com/office/drawing/2014/main" id="{26A73137-4180-BE58-4F32-60707AFEFAE4}"/>
              </a:ext>
            </a:extLst>
          </p:cNvPr>
          <p:cNvSpPr txBox="1">
            <a:spLocks/>
          </p:cNvSpPr>
          <p:nvPr/>
        </p:nvSpPr>
        <p:spPr>
          <a:xfrm>
            <a:off x="4940449" y="1525046"/>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200" dirty="0">
                <a:solidFill>
                  <a:schemeClr val="bg1"/>
                </a:solidFill>
              </a:rPr>
              <a:t>Seal </a:t>
            </a:r>
            <a:r>
              <a:rPr lang="it-IT" sz="3200" dirty="0" err="1">
                <a:solidFill>
                  <a:schemeClr val="bg1"/>
                </a:solidFill>
              </a:rPr>
              <a:t>definition</a:t>
            </a:r>
            <a:r>
              <a:rPr lang="it-IT" sz="3200" dirty="0">
                <a:solidFill>
                  <a:schemeClr val="bg1"/>
                </a:solidFill>
              </a:rPr>
              <a:t>: strain </a:t>
            </a:r>
          </a:p>
          <a:p>
            <a:pPr algn="ctr">
              <a:lnSpc>
                <a:spcPct val="100000"/>
              </a:lnSpc>
            </a:pPr>
            <a:r>
              <a:rPr lang="it-IT" sz="3200" dirty="0" err="1">
                <a:solidFill>
                  <a:schemeClr val="bg1"/>
                </a:solidFill>
              </a:rPr>
              <a:t>analysis</a:t>
            </a:r>
            <a:endParaRPr lang="it-IT" sz="3200" dirty="0">
              <a:solidFill>
                <a:schemeClr val="bg1"/>
              </a:solidFill>
            </a:endParaRPr>
          </a:p>
        </p:txBody>
      </p:sp>
    </p:spTree>
    <p:extLst>
      <p:ext uri="{BB962C8B-B14F-4D97-AF65-F5344CB8AC3E}">
        <p14:creationId xmlns:p14="http://schemas.microsoft.com/office/powerpoint/2010/main" val="28299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contenuto 13">
            <a:extLst>
              <a:ext uri="{FF2B5EF4-FFF2-40B4-BE49-F238E27FC236}">
                <a16:creationId xmlns:a16="http://schemas.microsoft.com/office/drawing/2014/main" id="{5FB72338-1746-557E-BFC4-F0F7E9AC50C1}"/>
              </a:ext>
            </a:extLst>
          </p:cNvPr>
          <p:cNvPicPr>
            <a:picLocks noChangeAspect="1"/>
          </p:cNvPicPr>
          <p:nvPr/>
        </p:nvPicPr>
        <p:blipFill>
          <a:blip r:embed="rId3"/>
          <a:stretch>
            <a:fillRect/>
          </a:stretch>
        </p:blipFill>
        <p:spPr>
          <a:xfrm>
            <a:off x="37119" y="2593757"/>
            <a:ext cx="2745042" cy="1512000"/>
          </a:xfrm>
          <a:prstGeom prst="rect">
            <a:avLst/>
          </a:prstGeom>
        </p:spPr>
      </p:pic>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0825" y="859138"/>
            <a:ext cx="8609371" cy="522994"/>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83804" y="1315340"/>
            <a:ext cx="6611337" cy="1320273"/>
          </a:xfrm>
        </p:spPr>
        <p:txBody>
          <a:bodyPr/>
          <a:lstStyle/>
          <a:p>
            <a:pPr marL="0" indent="0">
              <a:lnSpc>
                <a:spcPts val="1400"/>
              </a:lnSpc>
              <a:spcBef>
                <a:spcPts val="200"/>
              </a:spcBef>
              <a:buNone/>
            </a:pPr>
            <a:r>
              <a:rPr lang="it-IT" sz="1400" b="1" dirty="0">
                <a:solidFill>
                  <a:srgbClr val="1D71B8"/>
                </a:solidFill>
              </a:rPr>
              <a:t>Analysis </a:t>
            </a:r>
            <a:r>
              <a:rPr lang="it-IT" sz="1400" b="1" dirty="0" err="1">
                <a:solidFill>
                  <a:srgbClr val="1D71B8"/>
                </a:solidFill>
              </a:rPr>
              <a:t>type</a:t>
            </a:r>
            <a:endParaRPr lang="it-IT" sz="1400" b="1" dirty="0">
              <a:solidFill>
                <a:srgbClr val="1D71B8"/>
              </a:solidFill>
            </a:endParaRPr>
          </a:p>
          <a:p>
            <a:pPr marL="0" indent="0">
              <a:lnSpc>
                <a:spcPts val="1400"/>
              </a:lnSpc>
              <a:spcBef>
                <a:spcPts val="200"/>
              </a:spcBef>
              <a:buNone/>
            </a:pPr>
            <a:r>
              <a:rPr lang="it-IT" sz="1400" b="1" dirty="0">
                <a:solidFill>
                  <a:srgbClr val="1D71B8"/>
                </a:solidFill>
              </a:rPr>
              <a:t>	</a:t>
            </a:r>
            <a:r>
              <a:rPr lang="it-IT" sz="1200" b="1" dirty="0">
                <a:solidFill>
                  <a:srgbClr val="1D71B8"/>
                </a:solidFill>
              </a:rPr>
              <a:t>2D </a:t>
            </a:r>
            <a:r>
              <a:rPr lang="it-IT" sz="1200" b="1" dirty="0" err="1">
                <a:solidFill>
                  <a:srgbClr val="1D71B8"/>
                </a:solidFill>
              </a:rPr>
              <a:t>axisymmetric</a:t>
            </a:r>
            <a:r>
              <a:rPr lang="it-IT" sz="1200" b="1" dirty="0">
                <a:solidFill>
                  <a:srgbClr val="1D71B8"/>
                </a:solidFill>
              </a:rPr>
              <a:t> </a:t>
            </a:r>
          </a:p>
          <a:p>
            <a:pPr marL="0" indent="0">
              <a:lnSpc>
                <a:spcPts val="1400"/>
              </a:lnSpc>
              <a:spcBef>
                <a:spcPts val="200"/>
              </a:spcBef>
              <a:buNone/>
            </a:pPr>
            <a:r>
              <a:rPr lang="it-IT" sz="1200" b="1" dirty="0">
                <a:solidFill>
                  <a:srgbClr val="1D71B8"/>
                </a:solidFill>
              </a:rPr>
              <a:t>	</a:t>
            </a:r>
            <a:r>
              <a:rPr lang="it-IT" sz="1200" b="1" dirty="0" err="1">
                <a:solidFill>
                  <a:srgbClr val="1D71B8"/>
                </a:solidFill>
              </a:rPr>
              <a:t>materials</a:t>
            </a:r>
            <a:r>
              <a:rPr lang="it-IT" sz="1200" b="1" dirty="0">
                <a:solidFill>
                  <a:srgbClr val="1D71B8"/>
                </a:solidFill>
              </a:rPr>
              <a:t> </a:t>
            </a:r>
            <a:r>
              <a:rPr lang="it-IT" sz="1200" b="1" dirty="0" err="1">
                <a:solidFill>
                  <a:srgbClr val="1D71B8"/>
                </a:solidFill>
              </a:rPr>
              <a:t>curves</a:t>
            </a:r>
            <a:r>
              <a:rPr lang="it-IT" sz="1200" b="1" dirty="0">
                <a:solidFill>
                  <a:srgbClr val="1D71B8"/>
                </a:solidFill>
              </a:rPr>
              <a:t> by Effeciemme </a:t>
            </a:r>
            <a:r>
              <a:rPr lang="it-IT" sz="1200" b="1" dirty="0" err="1">
                <a:solidFill>
                  <a:srgbClr val="1D71B8"/>
                </a:solidFill>
              </a:rPr>
              <a:t>mechanical</a:t>
            </a:r>
            <a:r>
              <a:rPr lang="it-IT" sz="1200" b="1" dirty="0">
                <a:solidFill>
                  <a:srgbClr val="1D71B8"/>
                </a:solidFill>
              </a:rPr>
              <a:t> </a:t>
            </a:r>
            <a:r>
              <a:rPr lang="it-IT" sz="1200" b="1" dirty="0" err="1">
                <a:solidFill>
                  <a:srgbClr val="1D71B8"/>
                </a:solidFill>
              </a:rPr>
              <a:t>tests</a:t>
            </a:r>
            <a:r>
              <a:rPr lang="it-IT" sz="1200" b="1" dirty="0">
                <a:solidFill>
                  <a:srgbClr val="1D71B8"/>
                </a:solidFill>
              </a:rPr>
              <a:t> (tensile and </a:t>
            </a:r>
            <a:r>
              <a:rPr lang="it-IT" sz="1200" b="1" dirty="0" err="1">
                <a:solidFill>
                  <a:srgbClr val="1D71B8"/>
                </a:solidFill>
              </a:rPr>
              <a:t>compression</a:t>
            </a:r>
            <a:r>
              <a:rPr lang="it-IT" sz="1200" b="1" dirty="0">
                <a:solidFill>
                  <a:srgbClr val="1D71B8"/>
                </a:solidFill>
              </a:rPr>
              <a:t>)	</a:t>
            </a:r>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50825" y="2132032"/>
            <a:ext cx="2805113" cy="577850"/>
          </a:xfrm>
        </p:spPr>
        <p:txBody>
          <a:bodyPr/>
          <a:lstStyle/>
          <a:p>
            <a:r>
              <a:rPr lang="it-IT" sz="1100" b="1" dirty="0" err="1"/>
              <a:t>Geometry</a:t>
            </a:r>
            <a:r>
              <a:rPr lang="it-IT" sz="1100" b="1" dirty="0"/>
              <a:t> and mesh</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170237" y="2148002"/>
            <a:ext cx="2803525" cy="584200"/>
          </a:xfrm>
        </p:spPr>
        <p:txBody>
          <a:bodyPr/>
          <a:lstStyle/>
          <a:p>
            <a:r>
              <a:rPr lang="it-IT" sz="1100" b="1" dirty="0" err="1"/>
              <a:t>Constraints</a:t>
            </a:r>
            <a:endParaRPr lang="it-IT" sz="1100" b="1" dirty="0"/>
          </a:p>
        </p:txBody>
      </p:sp>
      <p:sp>
        <p:nvSpPr>
          <p:cNvPr id="11" name="Segnaposto testo 10">
            <a:extLst>
              <a:ext uri="{FF2B5EF4-FFF2-40B4-BE49-F238E27FC236}">
                <a16:creationId xmlns:a16="http://schemas.microsoft.com/office/drawing/2014/main" id="{1962FC69-E85C-F4D3-D514-3BB8EEC791B2}"/>
              </a:ext>
            </a:extLst>
          </p:cNvPr>
          <p:cNvSpPr>
            <a:spLocks noGrp="1"/>
          </p:cNvSpPr>
          <p:nvPr>
            <p:ph type="body" sz="quarter" idx="22"/>
          </p:nvPr>
        </p:nvSpPr>
        <p:spPr>
          <a:xfrm>
            <a:off x="6183140" y="2110912"/>
            <a:ext cx="2811462" cy="604838"/>
          </a:xfrm>
        </p:spPr>
        <p:txBody>
          <a:bodyPr/>
          <a:lstStyle/>
          <a:p>
            <a:r>
              <a:rPr lang="it-IT" sz="1100" b="1" dirty="0"/>
              <a:t>Loads </a:t>
            </a:r>
            <a:r>
              <a:rPr lang="it-IT" sz="1100" b="1" dirty="0" err="1"/>
              <a:t>at</a:t>
            </a:r>
            <a:r>
              <a:rPr lang="it-IT" sz="1100" b="1" dirty="0"/>
              <a:t> room temperature </a:t>
            </a:r>
          </a:p>
          <a:p>
            <a:r>
              <a:rPr lang="it-IT" sz="1100" b="1" dirty="0"/>
              <a:t>Loads </a:t>
            </a:r>
            <a:r>
              <a:rPr lang="it-IT" sz="1100" b="1" dirty="0" err="1"/>
              <a:t>at</a:t>
            </a:r>
            <a:r>
              <a:rPr lang="it-IT" sz="1100" b="1" dirty="0"/>
              <a:t> 130°C</a:t>
            </a:r>
          </a:p>
        </p:txBody>
      </p:sp>
      <p:cxnSp>
        <p:nvCxnSpPr>
          <p:cNvPr id="18" name="Connettore 2 17">
            <a:extLst>
              <a:ext uri="{FF2B5EF4-FFF2-40B4-BE49-F238E27FC236}">
                <a16:creationId xmlns:a16="http://schemas.microsoft.com/office/drawing/2014/main" id="{91A1C753-354E-4EDE-C82C-5894C3CD281F}"/>
              </a:ext>
            </a:extLst>
          </p:cNvPr>
          <p:cNvCxnSpPr>
            <a:cxnSpLocks/>
          </p:cNvCxnSpPr>
          <p:nvPr/>
        </p:nvCxnSpPr>
        <p:spPr>
          <a:xfrm flipH="1" flipV="1">
            <a:off x="2165803" y="2440102"/>
            <a:ext cx="163635" cy="2570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FE46FC84-F81D-794D-7029-EC197D7B61B9}"/>
              </a:ext>
            </a:extLst>
          </p:cNvPr>
          <p:cNvCxnSpPr>
            <a:cxnSpLocks/>
          </p:cNvCxnSpPr>
          <p:nvPr/>
        </p:nvCxnSpPr>
        <p:spPr>
          <a:xfrm flipH="1" flipV="1">
            <a:off x="2355749" y="2420957"/>
            <a:ext cx="284423" cy="4184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A527A6B-D265-245C-3EC5-556E6A13E61B}"/>
              </a:ext>
            </a:extLst>
          </p:cNvPr>
          <p:cNvSpPr txBox="1"/>
          <p:nvPr/>
        </p:nvSpPr>
        <p:spPr>
          <a:xfrm>
            <a:off x="1586163" y="2202620"/>
            <a:ext cx="1486549" cy="261610"/>
          </a:xfrm>
          <a:prstGeom prst="rect">
            <a:avLst/>
          </a:prstGeom>
          <a:noFill/>
        </p:spPr>
        <p:txBody>
          <a:bodyPr wrap="square" rtlCol="0">
            <a:spAutoFit/>
          </a:bodyPr>
          <a:lstStyle/>
          <a:p>
            <a:r>
              <a:rPr lang="it-IT" sz="1100" dirty="0"/>
              <a:t>Metal </a:t>
            </a:r>
            <a:r>
              <a:rPr lang="it-IT" sz="1100" dirty="0" err="1"/>
              <a:t>groove</a:t>
            </a:r>
            <a:endParaRPr lang="en-GB" sz="1100" dirty="0"/>
          </a:p>
        </p:txBody>
      </p:sp>
      <p:sp>
        <p:nvSpPr>
          <p:cNvPr id="6" name="CasellaDiTesto 5">
            <a:extLst>
              <a:ext uri="{FF2B5EF4-FFF2-40B4-BE49-F238E27FC236}">
                <a16:creationId xmlns:a16="http://schemas.microsoft.com/office/drawing/2014/main" id="{611B2FFD-AFE5-24F2-87B9-159590B0B88F}"/>
              </a:ext>
            </a:extLst>
          </p:cNvPr>
          <p:cNvSpPr txBox="1"/>
          <p:nvPr/>
        </p:nvSpPr>
        <p:spPr>
          <a:xfrm>
            <a:off x="2888619" y="4235284"/>
            <a:ext cx="2848368"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Displacement due to groove temperature and pressure deformation</a:t>
            </a:r>
            <a:endParaRPr lang="en-US" sz="1000" dirty="0">
              <a:latin typeface="Arial" panose="020B0604020202020204" pitchFamily="34" charset="0"/>
              <a:cs typeface="Arial" panose="020B0604020202020204" pitchFamily="34" charset="0"/>
            </a:endParaRPr>
          </a:p>
        </p:txBody>
      </p:sp>
      <p:pic>
        <p:nvPicPr>
          <p:cNvPr id="13" name="Segnaposto contenuto 12">
            <a:extLst>
              <a:ext uri="{FF2B5EF4-FFF2-40B4-BE49-F238E27FC236}">
                <a16:creationId xmlns:a16="http://schemas.microsoft.com/office/drawing/2014/main" id="{8A2D8BB5-7941-D7AC-4D04-1EEB7B5C6C54}"/>
              </a:ext>
            </a:extLst>
          </p:cNvPr>
          <p:cNvPicPr>
            <a:picLocks noGrp="1" noChangeAspect="1"/>
          </p:cNvPicPr>
          <p:nvPr>
            <p:ph idx="18"/>
          </p:nvPr>
        </p:nvPicPr>
        <p:blipFill>
          <a:blip r:embed="rId4" cstate="hqprint">
            <a:extLst>
              <a:ext uri="{28A0092B-C50C-407E-A947-70E740481C1C}">
                <a14:useLocalDpi xmlns:a14="http://schemas.microsoft.com/office/drawing/2010/main"/>
              </a:ext>
            </a:extLst>
          </a:blip>
          <a:stretch>
            <a:fillRect/>
          </a:stretch>
        </p:blipFill>
        <p:spPr>
          <a:xfrm>
            <a:off x="2940282" y="2593757"/>
            <a:ext cx="2745042" cy="1512000"/>
          </a:xfrm>
        </p:spPr>
      </p:pic>
      <p:pic>
        <p:nvPicPr>
          <p:cNvPr id="27" name="Segnaposto contenuto 26">
            <a:extLst>
              <a:ext uri="{FF2B5EF4-FFF2-40B4-BE49-F238E27FC236}">
                <a16:creationId xmlns:a16="http://schemas.microsoft.com/office/drawing/2014/main" id="{D722A1FD-D244-45C6-3CD7-F193A7D5B7F3}"/>
              </a:ext>
            </a:extLst>
          </p:cNvPr>
          <p:cNvPicPr>
            <a:picLocks noGrp="1" noChangeAspect="1"/>
          </p:cNvPicPr>
          <p:nvPr>
            <p:ph idx="19"/>
          </p:nvPr>
        </p:nvPicPr>
        <p:blipFill>
          <a:blip r:embed="rId5" cstate="hqprint">
            <a:extLst>
              <a:ext uri="{28A0092B-C50C-407E-A947-70E740481C1C}">
                <a14:useLocalDpi xmlns:a14="http://schemas.microsoft.com/office/drawing/2010/main"/>
              </a:ext>
            </a:extLst>
          </a:blip>
          <a:stretch>
            <a:fillRect/>
          </a:stretch>
        </p:blipFill>
        <p:spPr>
          <a:xfrm>
            <a:off x="5891284" y="2583941"/>
            <a:ext cx="3166994" cy="1512000"/>
          </a:xfrm>
        </p:spPr>
      </p:pic>
      <p:sp>
        <p:nvSpPr>
          <p:cNvPr id="7" name="CasellaDiTesto 6">
            <a:extLst>
              <a:ext uri="{FF2B5EF4-FFF2-40B4-BE49-F238E27FC236}">
                <a16:creationId xmlns:a16="http://schemas.microsoft.com/office/drawing/2014/main" id="{5748A80D-A429-7C15-C01F-5E261D89456A}"/>
              </a:ext>
            </a:extLst>
          </p:cNvPr>
          <p:cNvSpPr txBox="1"/>
          <p:nvPr/>
        </p:nvSpPr>
        <p:spPr>
          <a:xfrm>
            <a:off x="5891284" y="4227456"/>
            <a:ext cx="2848368"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External load on seal jacket</a:t>
            </a:r>
          </a:p>
          <a:p>
            <a:pPr algn="ctr"/>
            <a:r>
              <a:rPr lang="en-US" sz="1000" dirty="0">
                <a:latin typeface="Arial" panose="020B0604020202020204" pitchFamily="34" charset="0"/>
                <a:cs typeface="Arial" panose="020B0604020202020204" pitchFamily="34" charset="0"/>
              </a:rPr>
              <a:t>Internal load on seal jacket</a:t>
            </a:r>
          </a:p>
        </p:txBody>
      </p:sp>
    </p:spTree>
    <p:extLst>
      <p:ext uri="{BB962C8B-B14F-4D97-AF65-F5344CB8AC3E}">
        <p14:creationId xmlns:p14="http://schemas.microsoft.com/office/powerpoint/2010/main" val="3322521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2223" y="868808"/>
            <a:ext cx="8609371" cy="516418"/>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64030" y="1387557"/>
            <a:ext cx="5822053" cy="670494"/>
          </a:xfrm>
        </p:spPr>
        <p:txBody>
          <a:bodyPr/>
          <a:lstStyle/>
          <a:p>
            <a:pPr marL="0" indent="0">
              <a:buNone/>
            </a:pPr>
            <a:r>
              <a:rPr lang="it-IT" sz="1400" b="1" dirty="0" err="1">
                <a:solidFill>
                  <a:srgbClr val="1D71B8"/>
                </a:solidFill>
              </a:rPr>
              <a:t>Acceptable</a:t>
            </a:r>
            <a:r>
              <a:rPr lang="it-IT" sz="1400" b="1" dirty="0">
                <a:solidFill>
                  <a:srgbClr val="1D71B8"/>
                </a:solidFill>
              </a:rPr>
              <a:t> </a:t>
            </a:r>
            <a:r>
              <a:rPr lang="it-IT" sz="1400" b="1" dirty="0" err="1">
                <a:solidFill>
                  <a:srgbClr val="1D71B8"/>
                </a:solidFill>
              </a:rPr>
              <a:t>criteria</a:t>
            </a:r>
            <a:r>
              <a:rPr lang="it-IT" sz="1400" b="1" dirty="0">
                <a:solidFill>
                  <a:srgbClr val="1D71B8"/>
                </a:solidFill>
              </a:rPr>
              <a:t>: </a:t>
            </a:r>
            <a:r>
              <a:rPr lang="it-IT" sz="1400" b="1" dirty="0" err="1">
                <a:solidFill>
                  <a:srgbClr val="1D71B8"/>
                </a:solidFill>
              </a:rPr>
              <a:t>based</a:t>
            </a:r>
            <a:r>
              <a:rPr lang="it-IT" sz="1400" b="1" dirty="0">
                <a:solidFill>
                  <a:srgbClr val="1D71B8"/>
                </a:solidFill>
              </a:rPr>
              <a:t> on </a:t>
            </a:r>
            <a:r>
              <a:rPr lang="it-IT" sz="1400" b="1" dirty="0" err="1">
                <a:solidFill>
                  <a:srgbClr val="1D71B8"/>
                </a:solidFill>
              </a:rPr>
              <a:t>deformation</a:t>
            </a:r>
            <a:endParaRPr lang="it-IT" sz="1400" b="1" dirty="0">
              <a:solidFill>
                <a:srgbClr val="1D71B8"/>
              </a:solidFill>
            </a:endParaRPr>
          </a:p>
        </p:txBody>
      </p:sp>
      <p:sp>
        <p:nvSpPr>
          <p:cNvPr id="8" name="Segnaposto contenuto 7">
            <a:extLst>
              <a:ext uri="{FF2B5EF4-FFF2-40B4-BE49-F238E27FC236}">
                <a16:creationId xmlns:a16="http://schemas.microsoft.com/office/drawing/2014/main" id="{332F67C5-9A86-D738-CE49-E49D4AF1B13B}"/>
              </a:ext>
            </a:extLst>
          </p:cNvPr>
          <p:cNvSpPr>
            <a:spLocks noGrp="1"/>
          </p:cNvSpPr>
          <p:nvPr>
            <p:ph idx="19"/>
          </p:nvPr>
        </p:nvSpPr>
        <p:spPr>
          <a:xfrm>
            <a:off x="6155397" y="2735465"/>
            <a:ext cx="2912367" cy="1570133"/>
          </a:xfrm>
          <a:solidFill>
            <a:srgbClr val="1D71B8">
              <a:alpha val="7749"/>
            </a:srgbClr>
          </a:solidFill>
        </p:spPr>
        <p:txBody>
          <a:bodyPr/>
          <a:lstStyle/>
          <a:p>
            <a:endParaRPr lang="it-IT" b="1" dirty="0"/>
          </a:p>
          <a:p>
            <a:endParaRPr lang="it-IT" b="1" dirty="0"/>
          </a:p>
          <a:p>
            <a:r>
              <a:rPr lang="it-IT" b="1" dirty="0" err="1"/>
              <a:t>Compression</a:t>
            </a:r>
            <a:r>
              <a:rPr lang="it-IT" b="1" dirty="0"/>
              <a:t> </a:t>
            </a:r>
            <a:r>
              <a:rPr lang="it-IT" b="1" dirty="0" err="1"/>
              <a:t>limit</a:t>
            </a:r>
            <a:r>
              <a:rPr lang="it-IT" b="1" dirty="0"/>
              <a:t> = Tensile </a:t>
            </a:r>
            <a:r>
              <a:rPr lang="it-IT" b="1" dirty="0" err="1"/>
              <a:t>limit</a:t>
            </a:r>
            <a:r>
              <a:rPr lang="it-IT" b="1" dirty="0"/>
              <a:t> </a:t>
            </a:r>
          </a:p>
          <a:p>
            <a:pPr marL="342900" lvl="1" indent="0">
              <a:buNone/>
            </a:pPr>
            <a:r>
              <a:rPr lang="it-IT" b="1" dirty="0"/>
              <a:t>CONSERVATIVE CONDITION</a:t>
            </a:r>
          </a:p>
          <a:p>
            <a:r>
              <a:rPr lang="it-IT" b="1" dirty="0"/>
              <a:t>50 %  of </a:t>
            </a:r>
            <a:r>
              <a:rPr lang="it-IT" b="1" dirty="0" err="1"/>
              <a:t>section</a:t>
            </a:r>
            <a:r>
              <a:rPr lang="it-IT" b="1" dirty="0"/>
              <a:t> </a:t>
            </a:r>
            <a:r>
              <a:rPr lang="it-IT" b="1" dirty="0" err="1"/>
              <a:t>within</a:t>
            </a:r>
            <a:r>
              <a:rPr lang="it-IT" b="1" dirty="0"/>
              <a:t> the </a:t>
            </a:r>
            <a:r>
              <a:rPr lang="it-IT" b="1" dirty="0" err="1"/>
              <a:t>limit</a:t>
            </a:r>
            <a:endParaRPr lang="it-IT" b="1" dirty="0"/>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52223" y="2095767"/>
            <a:ext cx="2805113" cy="577850"/>
          </a:xfrm>
        </p:spPr>
        <p:txBody>
          <a:bodyPr/>
          <a:lstStyle/>
          <a:p>
            <a:r>
              <a:rPr lang="it-IT" b="1" dirty="0"/>
              <a:t>Tensile</a:t>
            </a:r>
          </a:p>
          <a:p>
            <a:r>
              <a:rPr lang="it-IT" b="1" dirty="0"/>
              <a:t>Chart strain/stress</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230527" y="2095767"/>
            <a:ext cx="2803525" cy="584200"/>
          </a:xfrm>
        </p:spPr>
        <p:txBody>
          <a:bodyPr/>
          <a:lstStyle/>
          <a:p>
            <a:r>
              <a:rPr lang="it-IT" b="1" dirty="0" err="1"/>
              <a:t>Compression</a:t>
            </a:r>
            <a:endParaRPr lang="it-IT" b="1" dirty="0"/>
          </a:p>
          <a:p>
            <a:r>
              <a:rPr lang="it-IT" b="1" dirty="0"/>
              <a:t>Chart strain/stress</a:t>
            </a:r>
          </a:p>
        </p:txBody>
      </p:sp>
      <p:sp>
        <p:nvSpPr>
          <p:cNvPr id="11" name="Segnaposto testo 10">
            <a:extLst>
              <a:ext uri="{FF2B5EF4-FFF2-40B4-BE49-F238E27FC236}">
                <a16:creationId xmlns:a16="http://schemas.microsoft.com/office/drawing/2014/main" id="{1962FC69-E85C-F4D3-D514-3BB8EEC791B2}"/>
              </a:ext>
            </a:extLst>
          </p:cNvPr>
          <p:cNvSpPr>
            <a:spLocks noGrp="1"/>
          </p:cNvSpPr>
          <p:nvPr>
            <p:ph type="body" sz="quarter" idx="22"/>
          </p:nvPr>
        </p:nvSpPr>
        <p:spPr>
          <a:xfrm>
            <a:off x="6034052" y="2063279"/>
            <a:ext cx="2811462" cy="604838"/>
          </a:xfrm>
        </p:spPr>
        <p:txBody>
          <a:bodyPr/>
          <a:lstStyle/>
          <a:p>
            <a:r>
              <a:rPr lang="it-IT" b="1" dirty="0" err="1"/>
              <a:t>Acceptable</a:t>
            </a:r>
            <a:r>
              <a:rPr lang="it-IT" b="1" dirty="0"/>
              <a:t> </a:t>
            </a:r>
            <a:r>
              <a:rPr lang="it-IT" b="1" dirty="0" err="1"/>
              <a:t>Criteria</a:t>
            </a:r>
            <a:endParaRPr lang="it-IT" b="1" dirty="0"/>
          </a:p>
        </p:txBody>
      </p:sp>
      <p:pic>
        <p:nvPicPr>
          <p:cNvPr id="14" name="Segnaposto contenuto 13">
            <a:extLst>
              <a:ext uri="{FF2B5EF4-FFF2-40B4-BE49-F238E27FC236}">
                <a16:creationId xmlns:a16="http://schemas.microsoft.com/office/drawing/2014/main" id="{A08F7D90-6F0D-F693-46B6-4C3E79C87B91}"/>
              </a:ext>
            </a:extLst>
          </p:cNvPr>
          <p:cNvPicPr>
            <a:picLocks noGrp="1" noChangeAspect="1"/>
          </p:cNvPicPr>
          <p:nvPr>
            <p:ph idx="17"/>
          </p:nvPr>
        </p:nvPicPr>
        <p:blipFill>
          <a:blip r:embed="rId2">
            <a:extLst>
              <a:ext uri="{28A0092B-C50C-407E-A947-70E740481C1C}">
                <a14:useLocalDpi xmlns:a14="http://schemas.microsoft.com/office/drawing/2010/main"/>
              </a:ext>
            </a:extLst>
          </a:blip>
          <a:srcRect/>
          <a:stretch>
            <a:fillRect/>
          </a:stretch>
        </p:blipFill>
        <p:spPr bwMode="auto">
          <a:xfrm>
            <a:off x="76236" y="2696958"/>
            <a:ext cx="3047209" cy="1608642"/>
          </a:xfrm>
          <a:prstGeom prst="rect">
            <a:avLst/>
          </a:prstGeom>
          <a:noFill/>
          <a:ln>
            <a:noFill/>
          </a:ln>
        </p:spPr>
      </p:pic>
      <p:pic>
        <p:nvPicPr>
          <p:cNvPr id="17" name="Segnaposto contenuto 16">
            <a:extLst>
              <a:ext uri="{FF2B5EF4-FFF2-40B4-BE49-F238E27FC236}">
                <a16:creationId xmlns:a16="http://schemas.microsoft.com/office/drawing/2014/main" id="{B82E7782-D9BD-154C-ED3B-66274ABC6E14}"/>
              </a:ext>
            </a:extLst>
          </p:cNvPr>
          <p:cNvPicPr>
            <a:picLocks noGrp="1" noChangeAspect="1"/>
          </p:cNvPicPr>
          <p:nvPr>
            <p:ph idx="18"/>
          </p:nvPr>
        </p:nvPicPr>
        <p:blipFill>
          <a:blip r:embed="rId3" cstate="print">
            <a:extLst>
              <a:ext uri="{28A0092B-C50C-407E-A947-70E740481C1C}">
                <a14:useLocalDpi xmlns:a14="http://schemas.microsoft.com/office/drawing/2010/main"/>
              </a:ext>
            </a:extLst>
          </a:blip>
          <a:srcRect/>
          <a:stretch>
            <a:fillRect/>
          </a:stretch>
        </p:blipFill>
        <p:spPr bwMode="auto">
          <a:xfrm>
            <a:off x="3192759" y="2735466"/>
            <a:ext cx="2893324" cy="1570133"/>
          </a:xfrm>
          <a:prstGeom prst="rect">
            <a:avLst/>
          </a:prstGeom>
          <a:noFill/>
        </p:spPr>
      </p:pic>
    </p:spTree>
    <p:extLst>
      <p:ext uri="{BB962C8B-B14F-4D97-AF65-F5344CB8AC3E}">
        <p14:creationId xmlns:p14="http://schemas.microsoft.com/office/powerpoint/2010/main" val="4048251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60792" y="775501"/>
            <a:ext cx="7755575" cy="647587"/>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60792" y="1460907"/>
            <a:ext cx="4544375" cy="1445237"/>
          </a:xfrm>
        </p:spPr>
        <p:txBody>
          <a:bodyPr/>
          <a:lstStyle/>
          <a:p>
            <a:pPr marL="0" indent="0">
              <a:lnSpc>
                <a:spcPts val="1800"/>
              </a:lnSpc>
              <a:buNone/>
            </a:pPr>
            <a:r>
              <a:rPr lang="it-IT" sz="1400" b="1" dirty="0" err="1">
                <a:solidFill>
                  <a:srgbClr val="1D71B8"/>
                </a:solidFill>
              </a:rPr>
              <a:t>Results</a:t>
            </a:r>
            <a:endParaRPr lang="it-IT" sz="1400" b="1" dirty="0">
              <a:solidFill>
                <a:srgbClr val="1D71B8"/>
              </a:solidFill>
            </a:endParaRPr>
          </a:p>
          <a:p>
            <a:pPr marL="0" indent="0">
              <a:lnSpc>
                <a:spcPts val="1800"/>
              </a:lnSpc>
              <a:buNone/>
            </a:pPr>
            <a:r>
              <a:rPr lang="it-IT" sz="1400" b="1" dirty="0">
                <a:solidFill>
                  <a:srgbClr val="1D71B8"/>
                </a:solidFill>
              </a:rPr>
              <a:t>Room temperature</a:t>
            </a:r>
          </a:p>
          <a:p>
            <a:pPr marL="0" indent="0">
              <a:lnSpc>
                <a:spcPts val="1800"/>
              </a:lnSpc>
              <a:buNone/>
            </a:pPr>
            <a:r>
              <a:rPr lang="it-IT" sz="1400" b="1" dirty="0">
                <a:solidFill>
                  <a:srgbClr val="1D71B8"/>
                </a:solidFill>
              </a:rPr>
              <a:t>130°C</a:t>
            </a:r>
          </a:p>
          <a:p>
            <a:pPr marL="0" indent="0">
              <a:lnSpc>
                <a:spcPts val="1800"/>
              </a:lnSpc>
              <a:buNone/>
            </a:pPr>
            <a:endParaRPr lang="it-IT" sz="1400" b="1" dirty="0">
              <a:solidFill>
                <a:srgbClr val="1D71B8"/>
              </a:solidFill>
            </a:endParaRPr>
          </a:p>
          <a:p>
            <a:pPr marL="0" indent="0">
              <a:lnSpc>
                <a:spcPts val="1800"/>
              </a:lnSpc>
              <a:buNone/>
            </a:pPr>
            <a:endParaRPr lang="it-IT" sz="1400" b="1" dirty="0">
              <a:solidFill>
                <a:srgbClr val="1D71B8"/>
              </a:solidFill>
            </a:endParaRPr>
          </a:p>
        </p:txBody>
      </p:sp>
      <p:sp>
        <p:nvSpPr>
          <p:cNvPr id="6" name="Segnaposto contenuto 5">
            <a:extLst>
              <a:ext uri="{FF2B5EF4-FFF2-40B4-BE49-F238E27FC236}">
                <a16:creationId xmlns:a16="http://schemas.microsoft.com/office/drawing/2014/main" id="{08A7612B-787A-4C7E-AC5A-E9BF9D6309D1}"/>
              </a:ext>
            </a:extLst>
          </p:cNvPr>
          <p:cNvSpPr>
            <a:spLocks noGrp="1"/>
          </p:cNvSpPr>
          <p:nvPr>
            <p:ph sz="half" idx="2"/>
          </p:nvPr>
        </p:nvSpPr>
        <p:spPr>
          <a:xfrm>
            <a:off x="2690870" y="1602233"/>
            <a:ext cx="3532281" cy="588436"/>
          </a:xfrm>
        </p:spPr>
        <p:txBody>
          <a:bodyPr/>
          <a:lstStyle/>
          <a:p>
            <a:r>
              <a:rPr lang="it-IT" sz="1300" b="1" dirty="0"/>
              <a:t>Total </a:t>
            </a:r>
            <a:r>
              <a:rPr lang="it-IT" sz="1300" b="1" dirty="0" err="1"/>
              <a:t>deformation</a:t>
            </a:r>
            <a:endParaRPr lang="it-IT" sz="1300" b="1" dirty="0"/>
          </a:p>
          <a:p>
            <a:r>
              <a:rPr lang="it-IT" sz="1300" b="1" dirty="0" err="1"/>
              <a:t>Equivalent</a:t>
            </a:r>
            <a:r>
              <a:rPr lang="it-IT" sz="1300" b="1" dirty="0"/>
              <a:t> </a:t>
            </a:r>
            <a:r>
              <a:rPr lang="it-IT" sz="1300" b="1" dirty="0" err="1"/>
              <a:t>elastic</a:t>
            </a:r>
            <a:r>
              <a:rPr lang="it-IT" sz="1300" b="1" dirty="0"/>
              <a:t> strain</a:t>
            </a:r>
            <a:endParaRPr lang="en-GB" sz="1300" b="1" dirty="0"/>
          </a:p>
        </p:txBody>
      </p:sp>
      <p:sp>
        <p:nvSpPr>
          <p:cNvPr id="4" name="CasellaDiTesto 3">
            <a:extLst>
              <a:ext uri="{FF2B5EF4-FFF2-40B4-BE49-F238E27FC236}">
                <a16:creationId xmlns:a16="http://schemas.microsoft.com/office/drawing/2014/main" id="{FFBE37EC-B09B-82B8-81EB-BB3718F1B0C3}"/>
              </a:ext>
            </a:extLst>
          </p:cNvPr>
          <p:cNvSpPr txBox="1"/>
          <p:nvPr/>
        </p:nvSpPr>
        <p:spPr>
          <a:xfrm>
            <a:off x="784800" y="2571750"/>
            <a:ext cx="7826400" cy="1488100"/>
          </a:xfrm>
          <a:prstGeom prst="rect">
            <a:avLst/>
          </a:prstGeom>
          <a:noFill/>
        </p:spPr>
        <p:txBody>
          <a:bodyPr wrap="square" rtlCol="0">
            <a:spAutoFit/>
          </a:bodyPr>
          <a:lstStyle/>
          <a:p>
            <a:pPr>
              <a:lnSpc>
                <a:spcPct val="110000"/>
              </a:lnSpc>
              <a:spcAft>
                <a:spcPts val="600"/>
              </a:spcAft>
            </a:pPr>
            <a:r>
              <a:rPr lang="it-IT" sz="1300" dirty="0">
                <a:latin typeface="Arial" panose="020B0604020202020204" pitchFamily="34" charset="0"/>
              </a:rPr>
              <a:t>1. TIME 1 – </a:t>
            </a:r>
            <a:r>
              <a:rPr lang="it-IT" sz="1300" dirty="0" err="1">
                <a:latin typeface="Arial" panose="020B0604020202020204" pitchFamily="34" charset="0"/>
              </a:rPr>
              <a:t>assembling</a:t>
            </a:r>
            <a:r>
              <a:rPr lang="it-IT" sz="1300" dirty="0">
                <a:latin typeface="Arial" panose="020B0604020202020204" pitchFamily="34" charset="0"/>
              </a:rPr>
              <a:t>  (room temperature and T=130°C)</a:t>
            </a:r>
          </a:p>
          <a:p>
            <a:pPr>
              <a:lnSpc>
                <a:spcPct val="110000"/>
              </a:lnSpc>
              <a:spcAft>
                <a:spcPts val="600"/>
              </a:spcAft>
            </a:pPr>
            <a:r>
              <a:rPr lang="it-IT" sz="1300" dirty="0">
                <a:latin typeface="Arial" panose="020B0604020202020204" pitchFamily="34" charset="0"/>
              </a:rPr>
              <a:t>2. TIME 2’- temperature +130°C – </a:t>
            </a:r>
            <a:r>
              <a:rPr lang="it-IT" sz="1300" dirty="0" err="1">
                <a:latin typeface="Arial" panose="020B0604020202020204" pitchFamily="34" charset="0"/>
              </a:rPr>
              <a:t>thermal</a:t>
            </a:r>
            <a:r>
              <a:rPr lang="it-IT" sz="1300" dirty="0">
                <a:latin typeface="Arial" panose="020B0604020202020204" pitchFamily="34" charset="0"/>
              </a:rPr>
              <a:t> </a:t>
            </a:r>
            <a:r>
              <a:rPr lang="it-IT" sz="1300" dirty="0" err="1">
                <a:latin typeface="Arial" panose="020B0604020202020204" pitchFamily="34" charset="0"/>
              </a:rPr>
              <a:t>expansion</a:t>
            </a:r>
            <a:r>
              <a:rPr lang="it-IT" sz="1300" dirty="0">
                <a:latin typeface="Arial" panose="020B0604020202020204" pitchFamily="34" charset="0"/>
              </a:rPr>
              <a:t> +0.83 (T=130°C)</a:t>
            </a:r>
            <a:endParaRPr lang="en-GB" sz="1300" dirty="0">
              <a:latin typeface="Arial" panose="020B0604020202020204" pitchFamily="34" charset="0"/>
            </a:endParaRPr>
          </a:p>
          <a:p>
            <a:pPr>
              <a:lnSpc>
                <a:spcPct val="110000"/>
              </a:lnSpc>
              <a:spcAft>
                <a:spcPts val="600"/>
              </a:spcAft>
            </a:pPr>
            <a:r>
              <a:rPr lang="it-IT" sz="1300" dirty="0">
                <a:latin typeface="Arial" panose="020B0604020202020204" pitchFamily="34" charset="0"/>
              </a:rPr>
              <a:t>2. TIME 2 - Pressure 42 </a:t>
            </a:r>
            <a:r>
              <a:rPr lang="it-IT" sz="1300" dirty="0" err="1">
                <a:latin typeface="Arial" panose="020B0604020202020204" pitchFamily="34" charset="0"/>
              </a:rPr>
              <a:t>MPa</a:t>
            </a:r>
            <a:r>
              <a:rPr lang="it-IT" sz="1300" dirty="0">
                <a:latin typeface="Arial" panose="020B0604020202020204" pitchFamily="34" charset="0"/>
              </a:rPr>
              <a:t> – </a:t>
            </a:r>
            <a:r>
              <a:rPr lang="it-IT" sz="1300" dirty="0" err="1">
                <a:latin typeface="Arial" panose="020B0604020202020204" pitchFamily="34" charset="0"/>
              </a:rPr>
              <a:t>groove</a:t>
            </a:r>
            <a:r>
              <a:rPr lang="it-IT" sz="1300" dirty="0">
                <a:latin typeface="Arial" panose="020B0604020202020204" pitchFamily="34" charset="0"/>
              </a:rPr>
              <a:t> </a:t>
            </a:r>
            <a:r>
              <a:rPr lang="it-IT" sz="1300" dirty="0" err="1">
                <a:latin typeface="Arial" panose="020B0604020202020204" pitchFamily="34" charset="0"/>
              </a:rPr>
              <a:t>deformation</a:t>
            </a:r>
            <a:r>
              <a:rPr lang="it-IT" sz="1300" dirty="0">
                <a:latin typeface="Arial" panose="020B0604020202020204" pitchFamily="34" charset="0"/>
              </a:rPr>
              <a:t> +0.16 mm (room temperature and T=130°C)</a:t>
            </a:r>
            <a:endParaRPr lang="en-GB" sz="1300" dirty="0">
              <a:latin typeface="Arial" panose="020B0604020202020204" pitchFamily="34" charset="0"/>
            </a:endParaRPr>
          </a:p>
          <a:p>
            <a:pPr>
              <a:lnSpc>
                <a:spcPct val="110000"/>
              </a:lnSpc>
              <a:spcAft>
                <a:spcPts val="600"/>
              </a:spcAft>
            </a:pPr>
            <a:r>
              <a:rPr lang="it-IT" sz="1300" dirty="0">
                <a:latin typeface="Arial" panose="020B0604020202020204" pitchFamily="34" charset="0"/>
              </a:rPr>
              <a:t>3. TIME 3 - Pressure 83 </a:t>
            </a:r>
            <a:r>
              <a:rPr lang="it-IT" sz="1300" dirty="0" err="1">
                <a:latin typeface="Arial" panose="020B0604020202020204" pitchFamily="34" charset="0"/>
              </a:rPr>
              <a:t>MPa</a:t>
            </a:r>
            <a:r>
              <a:rPr lang="it-IT" sz="1300" dirty="0">
                <a:latin typeface="Arial" panose="020B0604020202020204" pitchFamily="34" charset="0"/>
              </a:rPr>
              <a:t> – </a:t>
            </a:r>
            <a:r>
              <a:rPr lang="it-IT" sz="1300" dirty="0" err="1">
                <a:latin typeface="Arial" panose="020B0604020202020204" pitchFamily="34" charset="0"/>
              </a:rPr>
              <a:t>groove</a:t>
            </a:r>
            <a:r>
              <a:rPr lang="it-IT" sz="1300" dirty="0">
                <a:latin typeface="Arial" panose="020B0604020202020204" pitchFamily="34" charset="0"/>
              </a:rPr>
              <a:t> </a:t>
            </a:r>
            <a:r>
              <a:rPr lang="it-IT" sz="1300" dirty="0" err="1">
                <a:latin typeface="Arial" panose="020B0604020202020204" pitchFamily="34" charset="0"/>
              </a:rPr>
              <a:t>deformation</a:t>
            </a:r>
            <a:r>
              <a:rPr lang="it-IT" sz="1300" dirty="0">
                <a:latin typeface="Arial" panose="020B0604020202020204" pitchFamily="34" charset="0"/>
              </a:rPr>
              <a:t> +0.33 mm (room temperature and T=130°C)</a:t>
            </a:r>
            <a:r>
              <a:rPr lang="en-GB" sz="1300" dirty="0">
                <a:latin typeface="Arial" panose="020B0604020202020204" pitchFamily="34" charset="0"/>
              </a:rPr>
              <a:t> </a:t>
            </a:r>
          </a:p>
          <a:p>
            <a:pPr>
              <a:lnSpc>
                <a:spcPct val="110000"/>
              </a:lnSpc>
              <a:spcAft>
                <a:spcPts val="600"/>
              </a:spcAft>
            </a:pPr>
            <a:r>
              <a:rPr lang="it-IT" sz="1300" dirty="0">
                <a:latin typeface="Arial" panose="020B0604020202020204" pitchFamily="34" charset="0"/>
              </a:rPr>
              <a:t>4. TIME 4 - Pressure 125 </a:t>
            </a:r>
            <a:r>
              <a:rPr lang="it-IT" sz="1300" dirty="0" err="1">
                <a:latin typeface="Arial" panose="020B0604020202020204" pitchFamily="34" charset="0"/>
              </a:rPr>
              <a:t>MPa</a:t>
            </a:r>
            <a:r>
              <a:rPr lang="it-IT" sz="1300" dirty="0">
                <a:latin typeface="Arial" panose="020B0604020202020204" pitchFamily="34" charset="0"/>
              </a:rPr>
              <a:t> – </a:t>
            </a:r>
            <a:r>
              <a:rPr lang="it-IT" sz="1300" dirty="0" err="1">
                <a:latin typeface="Arial" panose="020B0604020202020204" pitchFamily="34" charset="0"/>
              </a:rPr>
              <a:t>groove</a:t>
            </a:r>
            <a:r>
              <a:rPr lang="it-IT" sz="1300" dirty="0">
                <a:latin typeface="Arial" panose="020B0604020202020204" pitchFamily="34" charset="0"/>
              </a:rPr>
              <a:t> </a:t>
            </a:r>
            <a:r>
              <a:rPr lang="it-IT" sz="1300" dirty="0" err="1">
                <a:latin typeface="Arial" panose="020B0604020202020204" pitchFamily="34" charset="0"/>
              </a:rPr>
              <a:t>deformation</a:t>
            </a:r>
            <a:r>
              <a:rPr lang="it-IT" sz="1300" dirty="0">
                <a:latin typeface="Arial" panose="020B0604020202020204" pitchFamily="34" charset="0"/>
              </a:rPr>
              <a:t> +0.50 mm (room temperature and T=130°C)</a:t>
            </a:r>
            <a:endParaRPr lang="en-GB" dirty="0"/>
          </a:p>
        </p:txBody>
      </p:sp>
    </p:spTree>
    <p:extLst>
      <p:ext uri="{BB962C8B-B14F-4D97-AF65-F5344CB8AC3E}">
        <p14:creationId xmlns:p14="http://schemas.microsoft.com/office/powerpoint/2010/main" val="3334217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2223" y="874740"/>
            <a:ext cx="8609371" cy="516418"/>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52223" y="1391158"/>
            <a:ext cx="8006177" cy="670494"/>
          </a:xfrm>
        </p:spPr>
        <p:txBody>
          <a:bodyPr/>
          <a:lstStyle/>
          <a:p>
            <a:pPr marL="0" indent="0">
              <a:buNone/>
            </a:pPr>
            <a:r>
              <a:rPr lang="it-IT" sz="1400" b="1" dirty="0" err="1">
                <a:solidFill>
                  <a:srgbClr val="1D71B8"/>
                </a:solidFill>
              </a:rPr>
              <a:t>Results</a:t>
            </a:r>
            <a:r>
              <a:rPr lang="it-IT" sz="1400" b="1" dirty="0">
                <a:solidFill>
                  <a:srgbClr val="1D71B8"/>
                </a:solidFill>
              </a:rPr>
              <a:t>: Room temperature                                                                           130°C  </a:t>
            </a:r>
          </a:p>
        </p:txBody>
      </p:sp>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52224" y="1847411"/>
            <a:ext cx="8570638" cy="577850"/>
          </a:xfrm>
        </p:spPr>
        <p:txBody>
          <a:bodyPr/>
          <a:lstStyle/>
          <a:p>
            <a:pPr algn="ctr"/>
            <a:r>
              <a:rPr lang="it-IT" b="1" dirty="0"/>
              <a:t>Total </a:t>
            </a:r>
            <a:r>
              <a:rPr lang="it-IT" b="1" dirty="0" err="1"/>
              <a:t>deformation</a:t>
            </a:r>
            <a:endParaRPr lang="it-IT" b="1" dirty="0"/>
          </a:p>
          <a:p>
            <a:pPr algn="ctr"/>
            <a:r>
              <a:rPr lang="it-IT" b="1" dirty="0"/>
              <a:t>TIME 1- </a:t>
            </a:r>
            <a:r>
              <a:rPr lang="it-IT" b="1" dirty="0" err="1"/>
              <a:t>Assembling</a:t>
            </a:r>
            <a:endParaRPr lang="it-IT" b="1" dirty="0"/>
          </a:p>
        </p:txBody>
      </p:sp>
      <p:pic>
        <p:nvPicPr>
          <p:cNvPr id="19" name="Segnaposto contenuto 10">
            <a:extLst>
              <a:ext uri="{FF2B5EF4-FFF2-40B4-BE49-F238E27FC236}">
                <a16:creationId xmlns:a16="http://schemas.microsoft.com/office/drawing/2014/main" id="{88E6FDA7-0517-93A9-0B9D-23CA739018B0}"/>
              </a:ext>
            </a:extLst>
          </p:cNvPr>
          <p:cNvPicPr>
            <a:picLocks noChangeAspect="1"/>
          </p:cNvPicPr>
          <p:nvPr/>
        </p:nvPicPr>
        <p:blipFill rotWithShape="1">
          <a:blip r:embed="rId3"/>
          <a:srcRect l="1352" r="1252"/>
          <a:stretch/>
        </p:blipFill>
        <p:spPr>
          <a:xfrm>
            <a:off x="216047" y="2452605"/>
            <a:ext cx="4039264" cy="1980000"/>
          </a:xfrm>
          <a:prstGeom prst="rect">
            <a:avLst/>
          </a:prstGeom>
        </p:spPr>
      </p:pic>
      <p:pic>
        <p:nvPicPr>
          <p:cNvPr id="20" name="Segnaposto contenuto 14">
            <a:extLst>
              <a:ext uri="{FF2B5EF4-FFF2-40B4-BE49-F238E27FC236}">
                <a16:creationId xmlns:a16="http://schemas.microsoft.com/office/drawing/2014/main" id="{3DC7D223-8EA4-36EC-48B4-440B5D7ED53C}"/>
              </a:ext>
            </a:extLst>
          </p:cNvPr>
          <p:cNvPicPr>
            <a:picLocks noChangeAspect="1"/>
          </p:cNvPicPr>
          <p:nvPr/>
        </p:nvPicPr>
        <p:blipFill>
          <a:blip r:embed="rId4"/>
          <a:stretch>
            <a:fillRect/>
          </a:stretch>
        </p:blipFill>
        <p:spPr>
          <a:xfrm>
            <a:off x="4973370" y="2425261"/>
            <a:ext cx="3594698" cy="1980000"/>
          </a:xfrm>
          <a:prstGeom prst="rect">
            <a:avLst/>
          </a:prstGeom>
        </p:spPr>
      </p:pic>
    </p:spTree>
    <p:extLst>
      <p:ext uri="{BB962C8B-B14F-4D97-AF65-F5344CB8AC3E}">
        <p14:creationId xmlns:p14="http://schemas.microsoft.com/office/powerpoint/2010/main" val="341590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2223" y="853995"/>
            <a:ext cx="8609371" cy="516418"/>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67315" y="1370413"/>
            <a:ext cx="7610177" cy="670494"/>
          </a:xfrm>
        </p:spPr>
        <p:txBody>
          <a:bodyPr/>
          <a:lstStyle/>
          <a:p>
            <a:pPr marL="0" indent="0">
              <a:buNone/>
            </a:pPr>
            <a:r>
              <a:rPr lang="it-IT" sz="1400" b="1" dirty="0" err="1">
                <a:solidFill>
                  <a:srgbClr val="1D71B8"/>
                </a:solidFill>
              </a:rPr>
              <a:t>Results</a:t>
            </a:r>
            <a:r>
              <a:rPr lang="it-IT" sz="1400" b="1" dirty="0">
                <a:solidFill>
                  <a:srgbClr val="1D71B8"/>
                </a:solidFill>
              </a:rPr>
              <a:t>: Room temperature                                                                              130°C  </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267315" y="1882705"/>
            <a:ext cx="8711085" cy="584200"/>
          </a:xfrm>
        </p:spPr>
        <p:txBody>
          <a:bodyPr/>
          <a:lstStyle/>
          <a:p>
            <a:pPr algn="ctr"/>
            <a:r>
              <a:rPr lang="it-IT" b="1" dirty="0">
                <a:cs typeface="Arial" panose="020B0604020202020204" pitchFamily="34" charset="0"/>
              </a:rPr>
              <a:t>Total </a:t>
            </a:r>
            <a:r>
              <a:rPr lang="it-IT" b="1" dirty="0" err="1">
                <a:cs typeface="Arial" panose="020B0604020202020204" pitchFamily="34" charset="0"/>
              </a:rPr>
              <a:t>deformation</a:t>
            </a:r>
            <a:r>
              <a:rPr lang="it-IT" b="1" dirty="0">
                <a:cs typeface="Arial" panose="020B0604020202020204" pitchFamily="34" charset="0"/>
              </a:rPr>
              <a:t> </a:t>
            </a:r>
          </a:p>
          <a:p>
            <a:pPr algn="ctr"/>
            <a:r>
              <a:rPr lang="it-IT" b="1" dirty="0">
                <a:effectLst/>
                <a:ea typeface="Times New Roman" panose="02020603050405020304" pitchFamily="18" charset="0"/>
                <a:cs typeface="Arial" panose="020B0604020202020204" pitchFamily="34" charset="0"/>
              </a:rPr>
              <a:t>TIME 2 - Pressure 42 </a:t>
            </a:r>
            <a:r>
              <a:rPr lang="it-IT" b="1" dirty="0" err="1">
                <a:effectLst/>
                <a:ea typeface="Times New Roman" panose="02020603050405020304" pitchFamily="18" charset="0"/>
                <a:cs typeface="Arial" panose="020B0604020202020204" pitchFamily="34" charset="0"/>
              </a:rPr>
              <a:t>MPa</a:t>
            </a:r>
            <a:r>
              <a:rPr lang="it-IT" b="1" dirty="0">
                <a:effectLst/>
                <a:ea typeface="Times New Roman" panose="02020603050405020304" pitchFamily="18" charset="0"/>
                <a:cs typeface="Arial" panose="020B0604020202020204" pitchFamily="34" charset="0"/>
              </a:rPr>
              <a:t> – </a:t>
            </a:r>
            <a:r>
              <a:rPr lang="it-IT" b="1" dirty="0" err="1">
                <a:effectLst/>
                <a:ea typeface="Times New Roman" panose="02020603050405020304" pitchFamily="18" charset="0"/>
                <a:cs typeface="Arial" panose="020B0604020202020204" pitchFamily="34" charset="0"/>
              </a:rPr>
              <a:t>groove</a:t>
            </a:r>
            <a:r>
              <a:rPr lang="it-IT" b="1" dirty="0">
                <a:effectLst/>
                <a:ea typeface="Times New Roman" panose="02020603050405020304" pitchFamily="18" charset="0"/>
                <a:cs typeface="Arial" panose="020B0604020202020204" pitchFamily="34" charset="0"/>
              </a:rPr>
              <a:t> </a:t>
            </a:r>
            <a:r>
              <a:rPr lang="it-IT" b="1" dirty="0" err="1">
                <a:effectLst/>
                <a:ea typeface="Times New Roman" panose="02020603050405020304" pitchFamily="18" charset="0"/>
                <a:cs typeface="Arial" panose="020B0604020202020204" pitchFamily="34" charset="0"/>
              </a:rPr>
              <a:t>deformation</a:t>
            </a:r>
            <a:r>
              <a:rPr lang="it-IT" b="1" dirty="0">
                <a:effectLst/>
                <a:ea typeface="Times New Roman" panose="02020603050405020304" pitchFamily="18" charset="0"/>
                <a:cs typeface="Arial" panose="020B0604020202020204" pitchFamily="34" charset="0"/>
              </a:rPr>
              <a:t> +0.16 mm</a:t>
            </a:r>
            <a:endParaRPr lang="en-GB" sz="1400" b="1" dirty="0">
              <a:cs typeface="Arial" panose="020B0604020202020204" pitchFamily="34" charset="0"/>
            </a:endParaRPr>
          </a:p>
        </p:txBody>
      </p:sp>
      <p:pic>
        <p:nvPicPr>
          <p:cNvPr id="11" name="Segnaposto contenuto 15">
            <a:extLst>
              <a:ext uri="{FF2B5EF4-FFF2-40B4-BE49-F238E27FC236}">
                <a16:creationId xmlns:a16="http://schemas.microsoft.com/office/drawing/2014/main" id="{C1BB264F-198C-25CE-12B3-F3D52E4560BC}"/>
              </a:ext>
            </a:extLst>
          </p:cNvPr>
          <p:cNvPicPr>
            <a:picLocks noChangeAspect="1"/>
          </p:cNvPicPr>
          <p:nvPr/>
        </p:nvPicPr>
        <p:blipFill rotWithShape="1">
          <a:blip r:embed="rId2"/>
          <a:srcRect r="1192"/>
          <a:stretch/>
        </p:blipFill>
        <p:spPr>
          <a:xfrm>
            <a:off x="108425" y="2493239"/>
            <a:ext cx="4097815" cy="1980000"/>
          </a:xfrm>
          <a:prstGeom prst="rect">
            <a:avLst/>
          </a:prstGeom>
        </p:spPr>
      </p:pic>
      <p:pic>
        <p:nvPicPr>
          <p:cNvPr id="12" name="Segnaposto contenuto 19">
            <a:extLst>
              <a:ext uri="{FF2B5EF4-FFF2-40B4-BE49-F238E27FC236}">
                <a16:creationId xmlns:a16="http://schemas.microsoft.com/office/drawing/2014/main" id="{8CA901E7-246C-BCE5-8692-CDFEF1593CC4}"/>
              </a:ext>
            </a:extLst>
          </p:cNvPr>
          <p:cNvPicPr>
            <a:picLocks noChangeAspect="1"/>
          </p:cNvPicPr>
          <p:nvPr/>
        </p:nvPicPr>
        <p:blipFill>
          <a:blip r:embed="rId3"/>
          <a:stretch>
            <a:fillRect/>
          </a:stretch>
        </p:blipFill>
        <p:spPr>
          <a:xfrm>
            <a:off x="5002737" y="2493239"/>
            <a:ext cx="3594697" cy="1980000"/>
          </a:xfrm>
          <a:prstGeom prst="rect">
            <a:avLst/>
          </a:prstGeom>
        </p:spPr>
      </p:pic>
    </p:spTree>
    <p:extLst>
      <p:ext uri="{BB962C8B-B14F-4D97-AF65-F5344CB8AC3E}">
        <p14:creationId xmlns:p14="http://schemas.microsoft.com/office/powerpoint/2010/main" val="3561163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2223" y="895754"/>
            <a:ext cx="8609371" cy="516418"/>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67315" y="1306055"/>
            <a:ext cx="7610177" cy="670494"/>
          </a:xfrm>
        </p:spPr>
        <p:txBody>
          <a:bodyPr/>
          <a:lstStyle/>
          <a:p>
            <a:pPr marL="0" indent="0">
              <a:buNone/>
            </a:pPr>
            <a:r>
              <a:rPr lang="it-IT" sz="1400" b="1" dirty="0" err="1">
                <a:solidFill>
                  <a:srgbClr val="1D71B8"/>
                </a:solidFill>
              </a:rPr>
              <a:t>Results</a:t>
            </a:r>
            <a:r>
              <a:rPr lang="it-IT" sz="1400" b="1" dirty="0">
                <a:solidFill>
                  <a:srgbClr val="1D71B8"/>
                </a:solidFill>
              </a:rPr>
              <a:t>: Room temperature                                                                                  130°C  </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1969630" y="1755936"/>
            <a:ext cx="5480137" cy="584200"/>
          </a:xfrm>
        </p:spPr>
        <p:txBody>
          <a:bodyPr/>
          <a:lstStyle/>
          <a:p>
            <a:r>
              <a:rPr lang="it-IT" b="1" dirty="0"/>
              <a:t>		Total </a:t>
            </a:r>
            <a:r>
              <a:rPr lang="it-IT" b="1" dirty="0" err="1"/>
              <a:t>deformation</a:t>
            </a:r>
            <a:endParaRPr lang="it-IT" b="1" dirty="0"/>
          </a:p>
          <a:p>
            <a:pPr>
              <a:lnSpc>
                <a:spcPct val="110000"/>
              </a:lnSpc>
              <a:spcAft>
                <a:spcPts val="600"/>
              </a:spcAft>
            </a:pPr>
            <a:r>
              <a:rPr lang="it-IT" sz="1400" b="1" dirty="0">
                <a:latin typeface="Arial" panose="020B0604020202020204" pitchFamily="34" charset="0"/>
              </a:rPr>
              <a:t>TIME 4 - Pressure 125 </a:t>
            </a:r>
            <a:r>
              <a:rPr lang="it-IT" sz="1400" b="1" dirty="0" err="1">
                <a:latin typeface="Arial" panose="020B0604020202020204" pitchFamily="34" charset="0"/>
              </a:rPr>
              <a:t>MPa</a:t>
            </a:r>
            <a:r>
              <a:rPr lang="it-IT" sz="1400" b="1" dirty="0">
                <a:latin typeface="Arial" panose="020B0604020202020204" pitchFamily="34" charset="0"/>
              </a:rPr>
              <a:t> – </a:t>
            </a:r>
            <a:r>
              <a:rPr lang="it-IT" sz="1400" b="1" dirty="0" err="1">
                <a:latin typeface="Arial" panose="020B0604020202020204" pitchFamily="34" charset="0"/>
              </a:rPr>
              <a:t>groove</a:t>
            </a:r>
            <a:r>
              <a:rPr lang="it-IT" sz="1400" b="1" dirty="0">
                <a:latin typeface="Arial" panose="020B0604020202020204" pitchFamily="34" charset="0"/>
              </a:rPr>
              <a:t> </a:t>
            </a:r>
            <a:r>
              <a:rPr lang="it-IT" sz="1400" b="1" dirty="0" err="1">
                <a:latin typeface="Arial" panose="020B0604020202020204" pitchFamily="34" charset="0"/>
              </a:rPr>
              <a:t>deformation</a:t>
            </a:r>
            <a:r>
              <a:rPr lang="it-IT" sz="1400" b="1" dirty="0">
                <a:latin typeface="Arial" panose="020B0604020202020204" pitchFamily="34" charset="0"/>
              </a:rPr>
              <a:t> +0.50 mm</a:t>
            </a:r>
            <a:endParaRPr lang="en-GB" sz="1400" b="1" dirty="0">
              <a:latin typeface="Arial" panose="020B0604020202020204" pitchFamily="34" charset="0"/>
            </a:endParaRPr>
          </a:p>
        </p:txBody>
      </p:sp>
      <p:pic>
        <p:nvPicPr>
          <p:cNvPr id="11" name="Segnaposto contenuto 17">
            <a:extLst>
              <a:ext uri="{FF2B5EF4-FFF2-40B4-BE49-F238E27FC236}">
                <a16:creationId xmlns:a16="http://schemas.microsoft.com/office/drawing/2014/main" id="{F49CBCED-D879-6118-105F-D976EAF4E781}"/>
              </a:ext>
            </a:extLst>
          </p:cNvPr>
          <p:cNvPicPr>
            <a:picLocks noChangeAspect="1"/>
          </p:cNvPicPr>
          <p:nvPr/>
        </p:nvPicPr>
        <p:blipFill>
          <a:blip r:embed="rId2"/>
          <a:stretch>
            <a:fillRect/>
          </a:stretch>
        </p:blipFill>
        <p:spPr>
          <a:xfrm>
            <a:off x="117635" y="2384030"/>
            <a:ext cx="4147254" cy="1980000"/>
          </a:xfrm>
          <a:prstGeom prst="rect">
            <a:avLst/>
          </a:prstGeom>
        </p:spPr>
      </p:pic>
      <p:pic>
        <p:nvPicPr>
          <p:cNvPr id="12" name="Segnaposto contenuto 22">
            <a:extLst>
              <a:ext uri="{FF2B5EF4-FFF2-40B4-BE49-F238E27FC236}">
                <a16:creationId xmlns:a16="http://schemas.microsoft.com/office/drawing/2014/main" id="{6F79F35A-2BC4-8DB5-6A81-A73C7786F363}"/>
              </a:ext>
            </a:extLst>
          </p:cNvPr>
          <p:cNvPicPr>
            <a:picLocks noChangeAspect="1"/>
          </p:cNvPicPr>
          <p:nvPr/>
        </p:nvPicPr>
        <p:blipFill>
          <a:blip r:embed="rId3"/>
          <a:stretch>
            <a:fillRect/>
          </a:stretch>
        </p:blipFill>
        <p:spPr>
          <a:xfrm>
            <a:off x="5113096" y="2384030"/>
            <a:ext cx="3594697" cy="1980000"/>
          </a:xfrm>
          <a:prstGeom prst="rect">
            <a:avLst/>
          </a:prstGeom>
        </p:spPr>
      </p:pic>
    </p:spTree>
    <p:extLst>
      <p:ext uri="{BB962C8B-B14F-4D97-AF65-F5344CB8AC3E}">
        <p14:creationId xmlns:p14="http://schemas.microsoft.com/office/powerpoint/2010/main" val="866165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52223" y="895754"/>
            <a:ext cx="8609371" cy="516418"/>
          </a:xfrm>
        </p:spPr>
        <p:txBody>
          <a:bodyPr/>
          <a:lstStyle/>
          <a:p>
            <a:r>
              <a:rPr lang="it-IT" sz="2800" dirty="0"/>
              <a:t>Seal </a:t>
            </a:r>
            <a:r>
              <a:rPr lang="it-IT" sz="2800" dirty="0" err="1"/>
              <a:t>definition</a:t>
            </a:r>
            <a:r>
              <a:rPr lang="it-IT" sz="2800" dirty="0"/>
              <a:t>: </a:t>
            </a:r>
            <a:r>
              <a:rPr lang="it-IT" sz="2800" dirty="0" err="1"/>
              <a:t>analysis</a:t>
            </a:r>
            <a:r>
              <a:rPr lang="it-IT" sz="2800" dirty="0"/>
              <a:t> with FEA</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52223" y="1311669"/>
            <a:ext cx="7610177" cy="670494"/>
          </a:xfrm>
        </p:spPr>
        <p:txBody>
          <a:bodyPr/>
          <a:lstStyle/>
          <a:p>
            <a:pPr marL="0" indent="0">
              <a:buNone/>
            </a:pPr>
            <a:r>
              <a:rPr lang="it-IT" sz="1400" b="1" dirty="0" err="1">
                <a:solidFill>
                  <a:srgbClr val="1D71B8"/>
                </a:solidFill>
              </a:rPr>
              <a:t>Results</a:t>
            </a:r>
            <a:r>
              <a:rPr lang="it-IT" sz="1400" b="1" dirty="0">
                <a:solidFill>
                  <a:srgbClr val="1D71B8"/>
                </a:solidFill>
              </a:rPr>
              <a:t>: Room temperature                                                                                   130°C  </a:t>
            </a:r>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2202447" y="1756391"/>
            <a:ext cx="5480137" cy="584200"/>
          </a:xfrm>
        </p:spPr>
        <p:txBody>
          <a:bodyPr/>
          <a:lstStyle/>
          <a:p>
            <a:r>
              <a:rPr lang="it-IT" b="1" dirty="0"/>
              <a:t>		</a:t>
            </a:r>
            <a:r>
              <a:rPr lang="it-IT" b="1" dirty="0" err="1"/>
              <a:t>Equivalent</a:t>
            </a:r>
            <a:r>
              <a:rPr lang="it-IT" b="1" dirty="0"/>
              <a:t> </a:t>
            </a:r>
            <a:r>
              <a:rPr lang="it-IT" b="1" dirty="0" err="1"/>
              <a:t>Elastic</a:t>
            </a:r>
            <a:r>
              <a:rPr lang="it-IT" b="1" dirty="0"/>
              <a:t> Strain</a:t>
            </a:r>
          </a:p>
          <a:p>
            <a:pPr>
              <a:lnSpc>
                <a:spcPct val="110000"/>
              </a:lnSpc>
              <a:spcAft>
                <a:spcPts val="600"/>
              </a:spcAft>
            </a:pPr>
            <a:r>
              <a:rPr lang="it-IT" sz="1400" b="1" dirty="0">
                <a:latin typeface="Arial" panose="020B0604020202020204" pitchFamily="34" charset="0"/>
              </a:rPr>
              <a:t>TIME 4 - Pressure 125 </a:t>
            </a:r>
            <a:r>
              <a:rPr lang="it-IT" sz="1400" b="1" dirty="0" err="1">
                <a:latin typeface="Arial" panose="020B0604020202020204" pitchFamily="34" charset="0"/>
              </a:rPr>
              <a:t>MPa</a:t>
            </a:r>
            <a:r>
              <a:rPr lang="it-IT" sz="1400" b="1" dirty="0">
                <a:latin typeface="Arial" panose="020B0604020202020204" pitchFamily="34" charset="0"/>
              </a:rPr>
              <a:t> – </a:t>
            </a:r>
            <a:r>
              <a:rPr lang="it-IT" sz="1400" b="1" dirty="0" err="1">
                <a:latin typeface="Arial" panose="020B0604020202020204" pitchFamily="34" charset="0"/>
              </a:rPr>
              <a:t>groove</a:t>
            </a:r>
            <a:r>
              <a:rPr lang="it-IT" sz="1400" b="1" dirty="0">
                <a:latin typeface="Arial" panose="020B0604020202020204" pitchFamily="34" charset="0"/>
              </a:rPr>
              <a:t> </a:t>
            </a:r>
            <a:r>
              <a:rPr lang="it-IT" sz="1400" b="1" dirty="0" err="1">
                <a:latin typeface="Arial" panose="020B0604020202020204" pitchFamily="34" charset="0"/>
              </a:rPr>
              <a:t>deformation</a:t>
            </a:r>
            <a:r>
              <a:rPr lang="it-IT" sz="1400" b="1" dirty="0">
                <a:latin typeface="Arial" panose="020B0604020202020204" pitchFamily="34" charset="0"/>
              </a:rPr>
              <a:t> +0.50 mm</a:t>
            </a:r>
            <a:endParaRPr lang="en-GB" sz="1400" b="1" dirty="0">
              <a:latin typeface="Arial" panose="020B0604020202020204" pitchFamily="34" charset="0"/>
            </a:endParaRPr>
          </a:p>
        </p:txBody>
      </p:sp>
      <p:pic>
        <p:nvPicPr>
          <p:cNvPr id="12" name="Segnaposto contenuto 8">
            <a:extLst>
              <a:ext uri="{FF2B5EF4-FFF2-40B4-BE49-F238E27FC236}">
                <a16:creationId xmlns:a16="http://schemas.microsoft.com/office/drawing/2014/main" id="{71FB6F4F-8A9C-C53E-062D-2F15640EF4F5}"/>
              </a:ext>
            </a:extLst>
          </p:cNvPr>
          <p:cNvPicPr>
            <a:picLocks noChangeAspect="1"/>
          </p:cNvPicPr>
          <p:nvPr/>
        </p:nvPicPr>
        <p:blipFill>
          <a:blip r:embed="rId2"/>
          <a:stretch>
            <a:fillRect/>
          </a:stretch>
        </p:blipFill>
        <p:spPr>
          <a:xfrm>
            <a:off x="5121977" y="2384485"/>
            <a:ext cx="3739617" cy="1980000"/>
          </a:xfrm>
          <a:prstGeom prst="rect">
            <a:avLst/>
          </a:prstGeom>
        </p:spPr>
      </p:pic>
      <p:pic>
        <p:nvPicPr>
          <p:cNvPr id="13" name="Segnaposto contenuto 13">
            <a:extLst>
              <a:ext uri="{FF2B5EF4-FFF2-40B4-BE49-F238E27FC236}">
                <a16:creationId xmlns:a16="http://schemas.microsoft.com/office/drawing/2014/main" id="{1D293B6E-4717-2A92-DA26-F50F8F2BCDFD}"/>
              </a:ext>
            </a:extLst>
          </p:cNvPr>
          <p:cNvPicPr>
            <a:picLocks noChangeAspect="1"/>
          </p:cNvPicPr>
          <p:nvPr/>
        </p:nvPicPr>
        <p:blipFill>
          <a:blip r:embed="rId3"/>
          <a:stretch>
            <a:fillRect/>
          </a:stretch>
        </p:blipFill>
        <p:spPr>
          <a:xfrm>
            <a:off x="128820" y="2384485"/>
            <a:ext cx="4147254" cy="1980000"/>
          </a:xfrm>
          <a:prstGeom prst="rect">
            <a:avLst/>
          </a:prstGeom>
        </p:spPr>
      </p:pic>
    </p:spTree>
    <p:extLst>
      <p:ext uri="{BB962C8B-B14F-4D97-AF65-F5344CB8AC3E}">
        <p14:creationId xmlns:p14="http://schemas.microsoft.com/office/powerpoint/2010/main" val="1182585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50815"/>
            <a:ext cx="9143999"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sp>
        <p:nvSpPr>
          <p:cNvPr id="9" name="Ovale 8">
            <a:extLst>
              <a:ext uri="{FF2B5EF4-FFF2-40B4-BE49-F238E27FC236}">
                <a16:creationId xmlns:a16="http://schemas.microsoft.com/office/drawing/2014/main" id="{BBCBFD20-A277-533E-0EFD-73F21F5EC355}"/>
              </a:ext>
            </a:extLst>
          </p:cNvPr>
          <p:cNvSpPr/>
          <p:nvPr/>
        </p:nvSpPr>
        <p:spPr>
          <a:xfrm>
            <a:off x="1251072" y="2825737"/>
            <a:ext cx="1266345" cy="1266345"/>
          </a:xfrm>
          <a:prstGeom prst="ellipse">
            <a:avLst/>
          </a:prstGeom>
          <a:solidFill>
            <a:srgbClr val="00D3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3561948" y="2271203"/>
            <a:ext cx="1665560" cy="1665560"/>
          </a:xfrm>
          <a:prstGeom prst="ellipse">
            <a:avLst/>
          </a:prstGeom>
          <a:solidFill>
            <a:srgbClr val="5ABAF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4891809" y="952348"/>
            <a:ext cx="2852201" cy="2852201"/>
          </a:xfrm>
          <a:prstGeom prst="ellipse">
            <a:avLst/>
          </a:prstGeom>
          <a:solidFill>
            <a:srgbClr val="328EE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lt1">
                  <a:alpha val="15000"/>
                </a:schemeClr>
              </a:solidFill>
            </a:endParaRPr>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1260581" y="31351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dirty="0">
                <a:solidFill>
                  <a:schemeClr val="bg1">
                    <a:alpha val="30000"/>
                  </a:schemeClr>
                </a:solidFill>
              </a:rPr>
              <a:t>Prel. FEA</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3607917" y="27645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a:solidFill>
                  <a:schemeClr val="bg1">
                    <a:alpha val="30000"/>
                  </a:schemeClr>
                </a:solidFill>
              </a:rPr>
              <a:t>Iterative FEA</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sp>
        <p:nvSpPr>
          <p:cNvPr id="28" name="Ovale 27">
            <a:extLst>
              <a:ext uri="{FF2B5EF4-FFF2-40B4-BE49-F238E27FC236}">
                <a16:creationId xmlns:a16="http://schemas.microsoft.com/office/drawing/2014/main" id="{3158DA9A-E3E5-D6A1-9896-63F1B53B97C7}"/>
              </a:ext>
            </a:extLst>
          </p:cNvPr>
          <p:cNvSpPr/>
          <p:nvPr/>
        </p:nvSpPr>
        <p:spPr>
          <a:xfrm>
            <a:off x="1795389" y="1167967"/>
            <a:ext cx="2160000" cy="2160000"/>
          </a:xfrm>
          <a:prstGeom prst="ellipse">
            <a:avLst/>
          </a:prstGeom>
          <a:solidFill>
            <a:srgbClr val="A87B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blipFill>
                <a:blip r:embed="rId7">
                  <a:alphaModFix amt="0"/>
                </a:blip>
                <a:tile tx="0" ty="0" sx="100000" sy="100000" flip="none" algn="tl"/>
              </a:blipFill>
            </a:endParaRPr>
          </a:p>
        </p:txBody>
      </p:sp>
      <p:sp>
        <p:nvSpPr>
          <p:cNvPr id="2" name="Ovale 1">
            <a:extLst>
              <a:ext uri="{FF2B5EF4-FFF2-40B4-BE49-F238E27FC236}">
                <a16:creationId xmlns:a16="http://schemas.microsoft.com/office/drawing/2014/main" id="{D2AF0931-926F-BA75-591A-9430CB60436E}"/>
              </a:ext>
            </a:extLst>
          </p:cNvPr>
          <p:cNvSpPr/>
          <p:nvPr/>
        </p:nvSpPr>
        <p:spPr>
          <a:xfrm>
            <a:off x="7040036" y="3316447"/>
            <a:ext cx="1080000" cy="1080000"/>
          </a:xfrm>
          <a:prstGeom prst="ellipse">
            <a:avLst/>
          </a:prstGeom>
          <a:pattFill prst="dkUpDiag">
            <a:fgClr>
              <a:srgbClr val="81DD54"/>
            </a:fgClr>
            <a:bgClr>
              <a:srgbClr val="6CB74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1">
            <a:extLst>
              <a:ext uri="{FF2B5EF4-FFF2-40B4-BE49-F238E27FC236}">
                <a16:creationId xmlns:a16="http://schemas.microsoft.com/office/drawing/2014/main" id="{5F560312-5FE4-13AA-DC7A-8071275C322B}"/>
              </a:ext>
            </a:extLst>
          </p:cNvPr>
          <p:cNvSpPr txBox="1">
            <a:spLocks/>
          </p:cNvSpPr>
          <p:nvPr/>
        </p:nvSpPr>
        <p:spPr>
          <a:xfrm>
            <a:off x="7048141" y="35791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2400" spc="-100" dirty="0" err="1">
                <a:solidFill>
                  <a:schemeClr val="bg1"/>
                </a:solidFill>
              </a:rPr>
              <a:t>Final</a:t>
            </a:r>
            <a:r>
              <a:rPr lang="it-IT" sz="2400" spc="-100" dirty="0">
                <a:solidFill>
                  <a:schemeClr val="bg1"/>
                </a:solidFill>
              </a:rPr>
              <a:t> design</a:t>
            </a:r>
          </a:p>
        </p:txBody>
      </p:sp>
      <p:sp>
        <p:nvSpPr>
          <p:cNvPr id="4" name="Titolo 1">
            <a:extLst>
              <a:ext uri="{FF2B5EF4-FFF2-40B4-BE49-F238E27FC236}">
                <a16:creationId xmlns:a16="http://schemas.microsoft.com/office/drawing/2014/main" id="{E121DCE4-90A4-6AC6-4401-6F34EF62417B}"/>
              </a:ext>
            </a:extLst>
          </p:cNvPr>
          <p:cNvSpPr txBox="1">
            <a:spLocks/>
          </p:cNvSpPr>
          <p:nvPr/>
        </p:nvSpPr>
        <p:spPr>
          <a:xfrm>
            <a:off x="1740086" y="1659038"/>
            <a:ext cx="2160001"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dirty="0" err="1">
                <a:solidFill>
                  <a:schemeClr val="bg1">
                    <a:alpha val="20000"/>
                  </a:schemeClr>
                </a:solidFill>
              </a:rPr>
              <a:t>Seals</a:t>
            </a:r>
            <a:r>
              <a:rPr lang="it-IT" dirty="0">
                <a:solidFill>
                  <a:schemeClr val="bg1">
                    <a:alpha val="20000"/>
                  </a:schemeClr>
                </a:solidFill>
              </a:rPr>
              <a:t> arrangement </a:t>
            </a:r>
          </a:p>
          <a:p>
            <a:pPr algn="ctr">
              <a:lnSpc>
                <a:spcPct val="100000"/>
              </a:lnSpc>
            </a:pPr>
            <a:r>
              <a:rPr lang="it-IT" dirty="0">
                <a:solidFill>
                  <a:schemeClr val="bg1">
                    <a:alpha val="20000"/>
                  </a:schemeClr>
                </a:solidFill>
              </a:rPr>
              <a:t>and </a:t>
            </a:r>
            <a:r>
              <a:rPr lang="it-IT" dirty="0" err="1">
                <a:solidFill>
                  <a:schemeClr val="bg1">
                    <a:alpha val="20000"/>
                  </a:schemeClr>
                </a:solidFill>
              </a:rPr>
              <a:t>materials</a:t>
            </a:r>
            <a:endParaRPr lang="it-IT" dirty="0">
              <a:solidFill>
                <a:schemeClr val="bg1">
                  <a:alpha val="20000"/>
                </a:schemeClr>
              </a:solidFill>
            </a:endParaRPr>
          </a:p>
          <a:p>
            <a:pPr algn="ctr">
              <a:lnSpc>
                <a:spcPct val="100000"/>
              </a:lnSpc>
            </a:pPr>
            <a:r>
              <a:rPr lang="it-IT" dirty="0">
                <a:solidFill>
                  <a:schemeClr val="bg1">
                    <a:alpha val="20000"/>
                  </a:schemeClr>
                </a:solidFill>
              </a:rPr>
              <a:t>testing</a:t>
            </a:r>
          </a:p>
          <a:p>
            <a:pPr algn="ctr">
              <a:lnSpc>
                <a:spcPct val="100000"/>
              </a:lnSpc>
            </a:pPr>
            <a:r>
              <a:rPr lang="it-IT" dirty="0">
                <a:solidFill>
                  <a:schemeClr val="bg1">
                    <a:alpha val="20000"/>
                  </a:schemeClr>
                </a:solidFill>
              </a:rPr>
              <a:t> </a:t>
            </a:r>
            <a:r>
              <a:rPr lang="it-IT" dirty="0" err="1">
                <a:solidFill>
                  <a:schemeClr val="bg1">
                    <a:alpha val="20000"/>
                  </a:schemeClr>
                </a:solidFill>
              </a:rPr>
              <a:t>campaign</a:t>
            </a:r>
            <a:r>
              <a:rPr lang="it-IT" dirty="0">
                <a:solidFill>
                  <a:schemeClr val="bg1">
                    <a:alpha val="20000"/>
                  </a:schemeClr>
                </a:solidFill>
              </a:rPr>
              <a:t> </a:t>
            </a:r>
          </a:p>
        </p:txBody>
      </p:sp>
      <p:sp>
        <p:nvSpPr>
          <p:cNvPr id="8" name="Titolo 1">
            <a:extLst>
              <a:ext uri="{FF2B5EF4-FFF2-40B4-BE49-F238E27FC236}">
                <a16:creationId xmlns:a16="http://schemas.microsoft.com/office/drawing/2014/main" id="{34249220-7E7D-01A4-EFF2-B37B21EBADC5}"/>
              </a:ext>
            </a:extLst>
          </p:cNvPr>
          <p:cNvSpPr txBox="1">
            <a:spLocks/>
          </p:cNvSpPr>
          <p:nvPr/>
        </p:nvSpPr>
        <p:spPr>
          <a:xfrm>
            <a:off x="4943172" y="1625169"/>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200" dirty="0">
                <a:solidFill>
                  <a:schemeClr val="bg1">
                    <a:alpha val="20000"/>
                  </a:schemeClr>
                </a:solidFill>
              </a:rPr>
              <a:t>Seal </a:t>
            </a:r>
            <a:r>
              <a:rPr lang="it-IT" sz="3200" dirty="0" err="1">
                <a:solidFill>
                  <a:schemeClr val="bg1">
                    <a:alpha val="20000"/>
                  </a:schemeClr>
                </a:solidFill>
              </a:rPr>
              <a:t>definition</a:t>
            </a:r>
            <a:r>
              <a:rPr lang="it-IT" sz="3200" dirty="0">
                <a:solidFill>
                  <a:schemeClr val="bg1">
                    <a:alpha val="20000"/>
                  </a:schemeClr>
                </a:solidFill>
              </a:rPr>
              <a:t>: strain </a:t>
            </a:r>
          </a:p>
          <a:p>
            <a:pPr algn="ctr">
              <a:lnSpc>
                <a:spcPct val="100000"/>
              </a:lnSpc>
            </a:pPr>
            <a:r>
              <a:rPr lang="it-IT" sz="3200" dirty="0" err="1">
                <a:solidFill>
                  <a:schemeClr val="bg1">
                    <a:alpha val="20000"/>
                  </a:schemeClr>
                </a:solidFill>
              </a:rPr>
              <a:t>analysis</a:t>
            </a:r>
            <a:endParaRPr lang="it-IT" sz="3200" dirty="0">
              <a:solidFill>
                <a:schemeClr val="bg1">
                  <a:alpha val="20000"/>
                </a:schemeClr>
              </a:solidFill>
            </a:endParaRPr>
          </a:p>
        </p:txBody>
      </p:sp>
    </p:spTree>
    <p:extLst>
      <p:ext uri="{BB962C8B-B14F-4D97-AF65-F5344CB8AC3E}">
        <p14:creationId xmlns:p14="http://schemas.microsoft.com/office/powerpoint/2010/main" val="6028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1166813"/>
            <a:ext cx="5726113" cy="973137"/>
          </a:xfrm>
        </p:spPr>
        <p:txBody>
          <a:bodyPr/>
          <a:lstStyle/>
          <a:p>
            <a:r>
              <a:rPr lang="it-IT" sz="2800" dirty="0"/>
              <a:t>The co-design </a:t>
            </a:r>
            <a:r>
              <a:rPr lang="it-IT" sz="2800" dirty="0" err="1"/>
              <a:t>basis</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2139950"/>
            <a:ext cx="3532281" cy="2195512"/>
          </a:xfrm>
        </p:spPr>
        <p:txBody>
          <a:bodyPr/>
          <a:lstStyle/>
          <a:p>
            <a:pPr marL="0" indent="0">
              <a:lnSpc>
                <a:spcPts val="1800"/>
              </a:lnSpc>
              <a:buNone/>
            </a:pPr>
            <a:r>
              <a:rPr lang="it-IT" sz="1400" b="1" dirty="0">
                <a:solidFill>
                  <a:srgbClr val="1D71B8"/>
                </a:solidFill>
              </a:rPr>
              <a:t>In </a:t>
            </a:r>
            <a:r>
              <a:rPr lang="it-IT" sz="1400" b="1" dirty="0" err="1">
                <a:solidFill>
                  <a:srgbClr val="1D71B8"/>
                </a:solidFill>
              </a:rPr>
              <a:t>this</a:t>
            </a:r>
            <a:r>
              <a:rPr lang="it-IT" sz="1400" b="1" dirty="0">
                <a:solidFill>
                  <a:srgbClr val="1D71B8"/>
                </a:solidFill>
              </a:rPr>
              <a:t> </a:t>
            </a:r>
            <a:r>
              <a:rPr lang="it-IT" sz="1400" b="1" dirty="0" err="1">
                <a:solidFill>
                  <a:srgbClr val="1D71B8"/>
                </a:solidFill>
              </a:rPr>
              <a:t>context</a:t>
            </a:r>
            <a:r>
              <a:rPr lang="it-IT" sz="1400" b="1" dirty="0">
                <a:solidFill>
                  <a:srgbClr val="1D71B8"/>
                </a:solidFill>
              </a:rPr>
              <a:t>, </a:t>
            </a:r>
            <a:r>
              <a:rPr lang="it-IT" sz="1400" b="1" dirty="0" err="1">
                <a:solidFill>
                  <a:srgbClr val="1D71B8"/>
                </a:solidFill>
              </a:rPr>
              <a:t>valves</a:t>
            </a:r>
            <a:r>
              <a:rPr lang="it-IT" sz="1400" b="1" dirty="0">
                <a:solidFill>
                  <a:srgbClr val="1D71B8"/>
                </a:solidFill>
              </a:rPr>
              <a:t> and </a:t>
            </a:r>
            <a:r>
              <a:rPr lang="it-IT" sz="1400" b="1" dirty="0" err="1">
                <a:solidFill>
                  <a:srgbClr val="1D71B8"/>
                </a:solidFill>
              </a:rPr>
              <a:t>seals</a:t>
            </a:r>
            <a:r>
              <a:rPr lang="it-IT" sz="1400" b="1" dirty="0">
                <a:solidFill>
                  <a:srgbClr val="1D71B8"/>
                </a:solidFill>
              </a:rPr>
              <a:t> </a:t>
            </a:r>
            <a:r>
              <a:rPr lang="it-IT" sz="1400" b="1" dirty="0" err="1">
                <a:solidFill>
                  <a:srgbClr val="1D71B8"/>
                </a:solidFill>
              </a:rPr>
              <a:t>manufacturers</a:t>
            </a:r>
            <a:r>
              <a:rPr lang="it-IT" sz="1400" b="1" dirty="0">
                <a:solidFill>
                  <a:srgbClr val="1D71B8"/>
                </a:solidFill>
              </a:rPr>
              <a:t> can work </a:t>
            </a:r>
            <a:r>
              <a:rPr lang="it-IT" sz="1400" b="1" dirty="0" err="1">
                <a:solidFill>
                  <a:srgbClr val="1D71B8"/>
                </a:solidFill>
              </a:rPr>
              <a:t>together</a:t>
            </a:r>
            <a:r>
              <a:rPr lang="it-IT" sz="1400" b="1" dirty="0">
                <a:solidFill>
                  <a:srgbClr val="1D71B8"/>
                </a:solidFill>
              </a:rPr>
              <a:t> to </a:t>
            </a:r>
            <a:r>
              <a:rPr lang="it-IT" sz="1400" b="1" dirty="0" err="1">
                <a:solidFill>
                  <a:srgbClr val="1D71B8"/>
                </a:solidFill>
              </a:rPr>
              <a:t>develop</a:t>
            </a:r>
            <a:r>
              <a:rPr lang="it-IT" sz="1400" b="1" dirty="0">
                <a:solidFill>
                  <a:srgbClr val="1D71B8"/>
                </a:solidFill>
              </a:rPr>
              <a:t> </a:t>
            </a:r>
            <a:r>
              <a:rPr lang="it-IT" sz="1400" b="1" dirty="0" err="1">
                <a:solidFill>
                  <a:srgbClr val="1D71B8"/>
                </a:solidFill>
              </a:rPr>
              <a:t>tailor</a:t>
            </a:r>
            <a:r>
              <a:rPr lang="it-IT" sz="1400" b="1" dirty="0">
                <a:solidFill>
                  <a:srgbClr val="1D71B8"/>
                </a:solidFill>
              </a:rPr>
              <a:t>-made </a:t>
            </a:r>
            <a:r>
              <a:rPr lang="it-IT" sz="1400" b="1" dirty="0" err="1">
                <a:solidFill>
                  <a:srgbClr val="1D71B8"/>
                </a:solidFill>
              </a:rPr>
              <a:t>solutions</a:t>
            </a:r>
            <a:r>
              <a:rPr lang="it-IT" sz="1400" b="1" dirty="0">
                <a:solidFill>
                  <a:srgbClr val="1D71B8"/>
                </a:solidFill>
              </a:rPr>
              <a:t> to face </a:t>
            </a:r>
            <a:r>
              <a:rPr lang="it-IT" sz="1400" b="1" dirty="0" err="1">
                <a:solidFill>
                  <a:srgbClr val="1D71B8"/>
                </a:solidFill>
              </a:rPr>
              <a:t>specific</a:t>
            </a:r>
            <a:r>
              <a:rPr lang="it-IT" sz="1400" b="1" dirty="0">
                <a:solidFill>
                  <a:srgbClr val="1D71B8"/>
                </a:solidFill>
              </a:rPr>
              <a:t> </a:t>
            </a:r>
            <a:r>
              <a:rPr lang="it-IT" sz="1400" b="1" dirty="0" err="1">
                <a:solidFill>
                  <a:srgbClr val="1D71B8"/>
                </a:solidFill>
              </a:rPr>
              <a:t>process</a:t>
            </a:r>
            <a:r>
              <a:rPr lang="it-IT" sz="1400" b="1" dirty="0">
                <a:solidFill>
                  <a:srgbClr val="1D71B8"/>
                </a:solidFill>
              </a:rPr>
              <a:t> </a:t>
            </a:r>
            <a:r>
              <a:rPr lang="it-IT" sz="1400" b="1" dirty="0" err="1">
                <a:solidFill>
                  <a:srgbClr val="1D71B8"/>
                </a:solidFill>
              </a:rPr>
              <a:t>conditions</a:t>
            </a:r>
            <a:r>
              <a:rPr lang="it-IT" sz="1400" b="1" dirty="0">
                <a:solidFill>
                  <a:srgbClr val="1D71B8"/>
                </a:solidFill>
              </a:rPr>
              <a:t>. </a:t>
            </a:r>
          </a:p>
          <a:p>
            <a:pPr marL="0" indent="0">
              <a:lnSpc>
                <a:spcPts val="1800"/>
              </a:lnSpc>
              <a:buNone/>
            </a:pPr>
            <a:r>
              <a:rPr lang="it-IT" sz="1400" b="1" dirty="0">
                <a:solidFill>
                  <a:srgbClr val="1D71B8"/>
                </a:solidFill>
              </a:rPr>
              <a:t>The co-design </a:t>
            </a:r>
            <a:r>
              <a:rPr lang="it-IT" sz="1400" b="1" dirty="0" err="1">
                <a:solidFill>
                  <a:srgbClr val="1D71B8"/>
                </a:solidFill>
              </a:rPr>
              <a:t>experience</a:t>
            </a:r>
            <a:r>
              <a:rPr lang="it-IT" sz="1400" b="1" dirty="0">
                <a:solidFill>
                  <a:srgbClr val="1D71B8"/>
                </a:solidFill>
              </a:rPr>
              <a:t> can </a:t>
            </a:r>
            <a:r>
              <a:rPr lang="it-IT" sz="1400" b="1" dirty="0" err="1">
                <a:solidFill>
                  <a:srgbClr val="1D71B8"/>
                </a:solidFill>
              </a:rPr>
              <a:t>have</a:t>
            </a:r>
            <a:r>
              <a:rPr lang="it-IT" sz="1400" b="1" dirty="0">
                <a:solidFill>
                  <a:srgbClr val="1D71B8"/>
                </a:solidFill>
              </a:rPr>
              <a:t> a positive impact on time to market </a:t>
            </a:r>
            <a:r>
              <a:rPr lang="it-IT" sz="1400" b="1" dirty="0" err="1">
                <a:solidFill>
                  <a:srgbClr val="1D71B8"/>
                </a:solidFill>
              </a:rPr>
              <a:t>reducing</a:t>
            </a:r>
            <a:r>
              <a:rPr lang="it-IT" sz="1400" b="1" dirty="0">
                <a:solidFill>
                  <a:srgbClr val="1D71B8"/>
                </a:solidFill>
              </a:rPr>
              <a:t> the </a:t>
            </a:r>
            <a:r>
              <a:rPr lang="it-IT" sz="1400" b="1" dirty="0" err="1">
                <a:solidFill>
                  <a:srgbClr val="1D71B8"/>
                </a:solidFill>
              </a:rPr>
              <a:t>reworks</a:t>
            </a:r>
            <a:r>
              <a:rPr lang="it-IT" sz="1400" b="1" dirty="0">
                <a:solidFill>
                  <a:srgbClr val="1D71B8"/>
                </a:solidFill>
              </a:rPr>
              <a:t> and </a:t>
            </a:r>
            <a:r>
              <a:rPr lang="it-IT" sz="1400" b="1" dirty="0" err="1">
                <a:solidFill>
                  <a:srgbClr val="1D71B8"/>
                </a:solidFill>
              </a:rPr>
              <a:t>minimizing</a:t>
            </a:r>
            <a:r>
              <a:rPr lang="it-IT" sz="1400" b="1" dirty="0">
                <a:solidFill>
                  <a:srgbClr val="1D71B8"/>
                </a:solidFill>
              </a:rPr>
              <a:t> misunderstandings </a:t>
            </a:r>
            <a:r>
              <a:rPr lang="it-IT" sz="1400" b="1" dirty="0" err="1">
                <a:solidFill>
                  <a:srgbClr val="1D71B8"/>
                </a:solidFill>
              </a:rPr>
              <a:t>during</a:t>
            </a:r>
            <a:r>
              <a:rPr lang="it-IT" sz="1400" b="1" dirty="0">
                <a:solidFill>
                  <a:srgbClr val="1D71B8"/>
                </a:solidFill>
              </a:rPr>
              <a:t> the design </a:t>
            </a:r>
            <a:r>
              <a:rPr lang="it-IT" sz="1400" b="1" dirty="0" err="1">
                <a:solidFill>
                  <a:srgbClr val="1D71B8"/>
                </a:solidFill>
              </a:rPr>
              <a:t>phases</a:t>
            </a:r>
            <a:r>
              <a:rPr lang="it-IT" sz="1400" b="1" dirty="0">
                <a:solidFill>
                  <a:srgbClr val="1D71B8"/>
                </a:solidFill>
              </a:rPr>
              <a:t>.</a:t>
            </a: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3864637" y="2139950"/>
            <a:ext cx="2485763" cy="2195512"/>
          </a:xfrm>
        </p:spPr>
        <p:txBody>
          <a:bodyPr/>
          <a:lstStyle/>
          <a:p>
            <a:pPr>
              <a:lnSpc>
                <a:spcPts val="1800"/>
              </a:lnSpc>
            </a:pPr>
            <a:r>
              <a:rPr lang="en-US" sz="1400" dirty="0" err="1"/>
              <a:t>Effeciemme</a:t>
            </a:r>
            <a:r>
              <a:rPr lang="en-US" sz="1400" dirty="0"/>
              <a:t> </a:t>
            </a:r>
            <a:r>
              <a:rPr lang="en-US" sz="1400" dirty="0" err="1"/>
              <a:t>Componenti</a:t>
            </a:r>
            <a:r>
              <a:rPr lang="en-US" sz="1400" dirty="0"/>
              <a:t> has been operating since 1995 in the field of sealing systems and components for valves.</a:t>
            </a:r>
          </a:p>
          <a:p>
            <a:pPr>
              <a:lnSpc>
                <a:spcPts val="1800"/>
              </a:lnSpc>
              <a:spcBef>
                <a:spcPts val="0"/>
              </a:spcBef>
            </a:pPr>
            <a:endParaRPr lang="it-IT" sz="1400" dirty="0"/>
          </a:p>
          <a:p>
            <a:pPr>
              <a:lnSpc>
                <a:spcPts val="1800"/>
              </a:lnSpc>
            </a:pPr>
            <a:r>
              <a:rPr lang="en-US" sz="1400" dirty="0"/>
              <a:t>TIV Valves, founded in 2011, is an </a:t>
            </a:r>
            <a:r>
              <a:rPr lang="en-US" sz="1400" dirty="0" err="1"/>
              <a:t>italian</a:t>
            </a:r>
            <a:r>
              <a:rPr lang="en-US" sz="1400" dirty="0"/>
              <a:t> manufacturer of ball valves, involved in major international projects.</a:t>
            </a:r>
            <a:endParaRPr lang="it-IT" sz="1400" dirty="0"/>
          </a:p>
        </p:txBody>
      </p:sp>
      <p:pic>
        <p:nvPicPr>
          <p:cNvPr id="6" name="Immagine 5" descr="Immagine che contiene persona, argento, aria aperta&#10;&#10;Descrizione generata automaticamente">
            <a:extLst>
              <a:ext uri="{FF2B5EF4-FFF2-40B4-BE49-F238E27FC236}">
                <a16:creationId xmlns:a16="http://schemas.microsoft.com/office/drawing/2014/main" id="{DAE0E779-B7AF-781A-5A31-1904F3E272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62331" y="3288106"/>
            <a:ext cx="2048000" cy="1152000"/>
          </a:xfrm>
          <a:prstGeom prst="rect">
            <a:avLst/>
          </a:prstGeom>
        </p:spPr>
      </p:pic>
      <p:pic>
        <p:nvPicPr>
          <p:cNvPr id="9" name="Immagine 8">
            <a:extLst>
              <a:ext uri="{FF2B5EF4-FFF2-40B4-BE49-F238E27FC236}">
                <a16:creationId xmlns:a16="http://schemas.microsoft.com/office/drawing/2014/main" id="{606DFCEF-CF5F-3CA1-82EC-E11C8856E2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62331" y="1995750"/>
            <a:ext cx="2048000" cy="1152000"/>
          </a:xfrm>
          <a:prstGeom prst="rect">
            <a:avLst/>
          </a:prstGeom>
        </p:spPr>
      </p:pic>
    </p:spTree>
    <p:extLst>
      <p:ext uri="{BB962C8B-B14F-4D97-AF65-F5344CB8AC3E}">
        <p14:creationId xmlns:p14="http://schemas.microsoft.com/office/powerpoint/2010/main" val="2962966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3999"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1131826"/>
            <a:ext cx="5726113" cy="3549649"/>
          </a:xfrm>
        </p:spPr>
        <p:txBody>
          <a:bodyPr anchor="ctr" anchorCtr="0"/>
          <a:lstStyle/>
          <a:p>
            <a:pPr>
              <a:lnSpc>
                <a:spcPts val="2300"/>
              </a:lnSpc>
            </a:pP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Seal </a:t>
            </a:r>
            <a:r>
              <a:rPr lang="it-IT" sz="1800" dirty="0" err="1">
                <a:solidFill>
                  <a:schemeClr val="bg1"/>
                </a:solidFill>
              </a:rPr>
              <a:t>geometry</a:t>
            </a:r>
            <a:br>
              <a:rPr lang="it-IT" sz="1800" dirty="0">
                <a:solidFill>
                  <a:schemeClr val="bg1"/>
                </a:solidFill>
              </a:rPr>
            </a:br>
            <a:r>
              <a:rPr lang="it-IT" sz="1800" dirty="0">
                <a:solidFill>
                  <a:schemeClr val="bg1"/>
                </a:solidFill>
              </a:rPr>
              <a:t>	Back up </a:t>
            </a:r>
            <a:r>
              <a:rPr lang="it-IT" sz="1800" dirty="0" err="1">
                <a:solidFill>
                  <a:schemeClr val="bg1"/>
                </a:solidFill>
              </a:rPr>
              <a:t>has</a:t>
            </a:r>
            <a:r>
              <a:rPr lang="it-IT" sz="1800" dirty="0">
                <a:solidFill>
                  <a:schemeClr val="bg1"/>
                </a:solidFill>
              </a:rPr>
              <a:t> a good </a:t>
            </a:r>
            <a:r>
              <a:rPr lang="it-IT" sz="1800" dirty="0" err="1">
                <a:solidFill>
                  <a:schemeClr val="bg1"/>
                </a:solidFill>
              </a:rPr>
              <a:t>behaviour</a:t>
            </a:r>
            <a:r>
              <a:rPr lang="it-IT" sz="1800" dirty="0">
                <a:solidFill>
                  <a:schemeClr val="bg1"/>
                </a:solidFill>
              </a:rPr>
              <a:t>:</a:t>
            </a:r>
            <a:br>
              <a:rPr lang="it-IT" sz="1800" dirty="0">
                <a:solidFill>
                  <a:schemeClr val="bg1"/>
                </a:solidFill>
              </a:rPr>
            </a:br>
            <a:r>
              <a:rPr lang="it-IT" sz="1800" dirty="0">
                <a:solidFill>
                  <a:schemeClr val="bg1"/>
                </a:solidFill>
              </a:rPr>
              <a:t>	- </a:t>
            </a:r>
            <a:r>
              <a:rPr lang="it-IT" sz="1800" dirty="0" err="1">
                <a:solidFill>
                  <a:schemeClr val="bg1"/>
                </a:solidFill>
              </a:rPr>
              <a:t>it</a:t>
            </a:r>
            <a:r>
              <a:rPr lang="it-IT" sz="1800" dirty="0">
                <a:solidFill>
                  <a:schemeClr val="bg1"/>
                </a:solidFill>
              </a:rPr>
              <a:t> follows the </a:t>
            </a:r>
            <a:r>
              <a:rPr lang="it-IT" sz="1800" dirty="0" err="1">
                <a:solidFill>
                  <a:schemeClr val="bg1"/>
                </a:solidFill>
              </a:rPr>
              <a:t>groove</a:t>
            </a:r>
            <a:r>
              <a:rPr lang="it-IT" sz="1800" dirty="0">
                <a:solidFill>
                  <a:schemeClr val="bg1"/>
                </a:solidFill>
              </a:rPr>
              <a:t> </a:t>
            </a:r>
            <a:r>
              <a:rPr lang="it-IT" sz="1800" dirty="0" err="1">
                <a:solidFill>
                  <a:schemeClr val="bg1"/>
                </a:solidFill>
              </a:rPr>
              <a:t>deformation</a:t>
            </a:r>
            <a:r>
              <a:rPr lang="it-IT" sz="1800" dirty="0">
                <a:solidFill>
                  <a:schemeClr val="bg1"/>
                </a:solidFill>
              </a:rPr>
              <a:t> </a:t>
            </a:r>
            <a:br>
              <a:rPr lang="it-IT" sz="1800" dirty="0">
                <a:solidFill>
                  <a:schemeClr val="bg1"/>
                </a:solidFill>
              </a:rPr>
            </a:br>
            <a:r>
              <a:rPr lang="it-IT" sz="1800" dirty="0">
                <a:solidFill>
                  <a:schemeClr val="bg1"/>
                </a:solidFill>
              </a:rPr>
              <a:t>	- jacket </a:t>
            </a:r>
            <a:r>
              <a:rPr lang="it-IT" sz="1800" dirty="0" err="1">
                <a:solidFill>
                  <a:schemeClr val="bg1"/>
                </a:solidFill>
              </a:rPr>
              <a:t>has</a:t>
            </a:r>
            <a:r>
              <a:rPr lang="it-IT" sz="1800" dirty="0">
                <a:solidFill>
                  <a:schemeClr val="bg1"/>
                </a:solidFill>
              </a:rPr>
              <a:t> no </a:t>
            </a:r>
            <a:r>
              <a:rPr lang="it-IT" sz="1800" dirty="0" err="1">
                <a:solidFill>
                  <a:schemeClr val="bg1"/>
                </a:solidFill>
              </a:rPr>
              <a:t>extrusion</a:t>
            </a:r>
            <a:br>
              <a:rPr lang="it-IT" sz="1800" dirty="0">
                <a:solidFill>
                  <a:schemeClr val="bg1"/>
                </a:solidFill>
              </a:rPr>
            </a:br>
            <a:br>
              <a:rPr lang="it-IT" sz="1800" dirty="0">
                <a:solidFill>
                  <a:schemeClr val="bg1"/>
                </a:solidFill>
              </a:rPr>
            </a:br>
            <a:r>
              <a:rPr lang="it-IT" sz="1800" dirty="0" err="1">
                <a:solidFill>
                  <a:schemeClr val="bg1"/>
                </a:solidFill>
              </a:rPr>
              <a:t>Recommendations</a:t>
            </a:r>
            <a:r>
              <a:rPr lang="it-IT" sz="1800" dirty="0">
                <a:solidFill>
                  <a:schemeClr val="bg1"/>
                </a:solidFill>
              </a:rPr>
              <a:t> for metal </a:t>
            </a:r>
            <a:r>
              <a:rPr lang="it-IT" sz="1800" dirty="0" err="1">
                <a:solidFill>
                  <a:schemeClr val="bg1"/>
                </a:solidFill>
              </a:rPr>
              <a:t>groove</a:t>
            </a:r>
            <a:r>
              <a:rPr lang="it-IT" sz="1800" dirty="0">
                <a:solidFill>
                  <a:schemeClr val="bg1"/>
                </a:solidFill>
              </a:rPr>
              <a:t> design:</a:t>
            </a:r>
            <a:br>
              <a:rPr lang="it-IT" sz="1800" dirty="0">
                <a:solidFill>
                  <a:schemeClr val="bg1"/>
                </a:solidFill>
              </a:rPr>
            </a:br>
            <a:r>
              <a:rPr lang="it-IT" sz="1800" dirty="0">
                <a:solidFill>
                  <a:schemeClr val="bg1"/>
                </a:solidFill>
              </a:rPr>
              <a:t>	- </a:t>
            </a:r>
            <a:r>
              <a:rPr lang="it-IT" sz="1800" dirty="0" err="1">
                <a:solidFill>
                  <a:schemeClr val="bg1"/>
                </a:solidFill>
              </a:rPr>
              <a:t>groove</a:t>
            </a:r>
            <a:r>
              <a:rPr lang="it-IT" sz="1800" dirty="0">
                <a:solidFill>
                  <a:schemeClr val="bg1"/>
                </a:solidFill>
              </a:rPr>
              <a:t> </a:t>
            </a:r>
            <a:r>
              <a:rPr lang="it-IT" sz="1800" dirty="0" err="1">
                <a:solidFill>
                  <a:schemeClr val="bg1"/>
                </a:solidFill>
              </a:rPr>
              <a:t>dimensions</a:t>
            </a:r>
            <a:r>
              <a:rPr lang="it-IT" sz="1800" dirty="0">
                <a:solidFill>
                  <a:schemeClr val="bg1"/>
                </a:solidFill>
              </a:rPr>
              <a:t> </a:t>
            </a:r>
            <a:br>
              <a:rPr lang="it-IT" sz="1800" dirty="0">
                <a:solidFill>
                  <a:schemeClr val="bg1"/>
                </a:solidFill>
              </a:rPr>
            </a:br>
            <a:r>
              <a:rPr lang="it-IT" sz="1800" dirty="0">
                <a:solidFill>
                  <a:schemeClr val="bg1"/>
                </a:solidFill>
              </a:rPr>
              <a:t>	- </a:t>
            </a:r>
            <a:r>
              <a:rPr lang="it-IT" sz="1800" dirty="0" err="1">
                <a:solidFill>
                  <a:schemeClr val="bg1"/>
                </a:solidFill>
              </a:rPr>
              <a:t>tollerance</a:t>
            </a:r>
            <a:br>
              <a:rPr lang="it-IT" sz="1800" dirty="0">
                <a:solidFill>
                  <a:schemeClr val="bg1"/>
                </a:solidFill>
              </a:rPr>
            </a:br>
            <a:r>
              <a:rPr lang="it-IT" sz="1800" dirty="0">
                <a:solidFill>
                  <a:schemeClr val="bg1"/>
                </a:solidFill>
              </a:rPr>
              <a:t>	- </a:t>
            </a:r>
            <a:r>
              <a:rPr lang="it-IT" sz="1800" dirty="0" err="1">
                <a:solidFill>
                  <a:schemeClr val="bg1"/>
                </a:solidFill>
              </a:rPr>
              <a:t>surface</a:t>
            </a:r>
            <a:r>
              <a:rPr lang="it-IT" sz="1800" dirty="0">
                <a:solidFill>
                  <a:schemeClr val="bg1"/>
                </a:solidFill>
              </a:rPr>
              <a:t> </a:t>
            </a:r>
            <a:r>
              <a:rPr lang="it-IT" sz="1800" dirty="0" err="1">
                <a:solidFill>
                  <a:schemeClr val="bg1"/>
                </a:solidFill>
              </a:rPr>
              <a:t>finishing</a:t>
            </a:r>
            <a:br>
              <a:rPr lang="it-IT" sz="1800" dirty="0">
                <a:solidFill>
                  <a:schemeClr val="bg1"/>
                </a:solidFill>
              </a:rPr>
            </a:br>
            <a:r>
              <a:rPr lang="it-IT" sz="1800" dirty="0">
                <a:solidFill>
                  <a:schemeClr val="bg1"/>
                </a:solidFill>
              </a:rPr>
              <a:t>	- </a:t>
            </a:r>
            <a:r>
              <a:rPr lang="it-IT" sz="1800" dirty="0" err="1">
                <a:solidFill>
                  <a:schemeClr val="bg1"/>
                </a:solidFill>
              </a:rPr>
              <a:t>chamfer</a:t>
            </a:r>
            <a:br>
              <a:rPr lang="it-IT" sz="1800" dirty="0">
                <a:solidFill>
                  <a:schemeClr val="bg1"/>
                </a:solidFill>
              </a:rPr>
            </a:br>
            <a:br>
              <a:rPr lang="it-IT" sz="1800" dirty="0">
                <a:solidFill>
                  <a:schemeClr val="bg1"/>
                </a:solidFill>
              </a:rPr>
            </a:br>
            <a:r>
              <a:rPr lang="en-US" sz="1800" dirty="0">
                <a:solidFill>
                  <a:schemeClr val="bg1"/>
                </a:solidFill>
              </a:rPr>
              <a:t>.</a:t>
            </a:r>
            <a:endParaRPr lang="it-IT" sz="1800"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8"/>
            <a:srcRect/>
            <a:stretch/>
          </p:blipFill>
          <p:spPr>
            <a:xfrm>
              <a:off x="2091600" y="4863221"/>
              <a:ext cx="926410" cy="130905"/>
            </a:xfrm>
            <a:prstGeom prst="rect">
              <a:avLst/>
            </a:prstGeom>
          </p:spPr>
        </p:pic>
      </p:grpSp>
      <p:sp>
        <p:nvSpPr>
          <p:cNvPr id="9" name="Titolo 1">
            <a:extLst>
              <a:ext uri="{FF2B5EF4-FFF2-40B4-BE49-F238E27FC236}">
                <a16:creationId xmlns:a16="http://schemas.microsoft.com/office/drawing/2014/main" id="{819A4061-F7E7-7089-5DF5-B443D274020E}"/>
              </a:ext>
            </a:extLst>
          </p:cNvPr>
          <p:cNvSpPr txBox="1">
            <a:spLocks/>
          </p:cNvSpPr>
          <p:nvPr/>
        </p:nvSpPr>
        <p:spPr>
          <a:xfrm>
            <a:off x="250825" y="1088771"/>
            <a:ext cx="8609371" cy="516418"/>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r>
              <a:rPr lang="it-IT" sz="2800" dirty="0" err="1">
                <a:solidFill>
                  <a:schemeClr val="bg1"/>
                </a:solidFill>
              </a:rPr>
              <a:t>Seal’s</a:t>
            </a:r>
            <a:r>
              <a:rPr lang="it-IT" sz="2800" dirty="0">
                <a:solidFill>
                  <a:schemeClr val="bg1"/>
                </a:solidFill>
              </a:rPr>
              <a:t> design </a:t>
            </a:r>
            <a:r>
              <a:rPr lang="it-IT" sz="2800" dirty="0" err="1">
                <a:solidFill>
                  <a:schemeClr val="bg1"/>
                </a:solidFill>
              </a:rPr>
              <a:t>final</a:t>
            </a:r>
            <a:r>
              <a:rPr lang="it-IT" sz="2800" dirty="0">
                <a:solidFill>
                  <a:schemeClr val="bg1"/>
                </a:solidFill>
              </a:rPr>
              <a:t> </a:t>
            </a:r>
            <a:r>
              <a:rPr lang="it-IT" sz="2800" dirty="0" err="1">
                <a:solidFill>
                  <a:schemeClr val="bg1"/>
                </a:solidFill>
              </a:rPr>
              <a:t>verification</a:t>
            </a:r>
            <a:endParaRPr lang="it-IT" sz="2800" dirty="0">
              <a:solidFill>
                <a:schemeClr val="bg1"/>
              </a:solidFill>
            </a:endParaRPr>
          </a:p>
        </p:txBody>
      </p:sp>
    </p:spTree>
    <p:extLst>
      <p:ext uri="{BB962C8B-B14F-4D97-AF65-F5344CB8AC3E}">
        <p14:creationId xmlns:p14="http://schemas.microsoft.com/office/powerpoint/2010/main" val="3734458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3999"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4" y="1131826"/>
            <a:ext cx="6733175" cy="3549649"/>
          </a:xfrm>
        </p:spPr>
        <p:txBody>
          <a:bodyPr anchor="ctr" anchorCtr="0"/>
          <a:lstStyle/>
          <a:p>
            <a:pPr>
              <a:lnSpc>
                <a:spcPts val="2300"/>
              </a:lnSpc>
            </a:pPr>
            <a:br>
              <a:rPr lang="it-IT" sz="1800" dirty="0">
                <a:solidFill>
                  <a:schemeClr val="bg1"/>
                </a:solidFill>
              </a:rPr>
            </a:br>
            <a:r>
              <a:rPr lang="it-IT" sz="1800" dirty="0" err="1">
                <a:solidFill>
                  <a:schemeClr val="bg1"/>
                </a:solidFill>
              </a:rPr>
              <a:t>Mechanical</a:t>
            </a:r>
            <a:r>
              <a:rPr lang="it-IT" sz="1800" dirty="0">
                <a:solidFill>
                  <a:schemeClr val="bg1"/>
                </a:solidFill>
              </a:rPr>
              <a:t> </a:t>
            </a:r>
            <a:r>
              <a:rPr lang="it-IT" sz="1800" dirty="0" err="1">
                <a:solidFill>
                  <a:schemeClr val="bg1"/>
                </a:solidFill>
              </a:rPr>
              <a:t>integrity</a:t>
            </a:r>
            <a:br>
              <a:rPr lang="it-IT" sz="1800" dirty="0">
                <a:solidFill>
                  <a:schemeClr val="bg1"/>
                </a:solidFill>
              </a:rPr>
            </a:br>
            <a:r>
              <a:rPr lang="it-IT" sz="1800" dirty="0">
                <a:solidFill>
                  <a:schemeClr val="bg1"/>
                </a:solidFill>
              </a:rPr>
              <a:t>	The valve assembly </a:t>
            </a:r>
            <a:r>
              <a:rPr lang="it-IT" sz="1800" dirty="0" err="1">
                <a:solidFill>
                  <a:schemeClr val="bg1"/>
                </a:solidFill>
              </a:rPr>
              <a:t>satisfies</a:t>
            </a:r>
            <a:r>
              <a:rPr lang="it-IT" sz="1800" dirty="0">
                <a:solidFill>
                  <a:schemeClr val="bg1"/>
                </a:solidFill>
              </a:rPr>
              <a:t> project </a:t>
            </a:r>
            <a:r>
              <a:rPr lang="it-IT" sz="1800" dirty="0" err="1">
                <a:solidFill>
                  <a:schemeClr val="bg1"/>
                </a:solidFill>
              </a:rPr>
              <a:t>requirements</a:t>
            </a:r>
            <a:r>
              <a:rPr lang="it-IT" sz="1800" dirty="0">
                <a:solidFill>
                  <a:schemeClr val="bg1"/>
                </a:solidFill>
              </a:rPr>
              <a:t>:</a:t>
            </a:r>
            <a:br>
              <a:rPr lang="it-IT" sz="1800" dirty="0">
                <a:solidFill>
                  <a:schemeClr val="bg1"/>
                </a:solidFill>
              </a:rPr>
            </a:br>
            <a:r>
              <a:rPr lang="it-IT" sz="1800" dirty="0">
                <a:solidFill>
                  <a:schemeClr val="bg1"/>
                </a:solidFill>
              </a:rPr>
              <a:t>	- </a:t>
            </a:r>
            <a:r>
              <a:rPr lang="it-IT" sz="1800" dirty="0" err="1">
                <a:solidFill>
                  <a:schemeClr val="bg1"/>
                </a:solidFill>
              </a:rPr>
              <a:t>Acceptable</a:t>
            </a:r>
            <a:r>
              <a:rPr lang="it-IT" sz="1800" dirty="0">
                <a:solidFill>
                  <a:schemeClr val="bg1"/>
                </a:solidFill>
              </a:rPr>
              <a:t> stress </a:t>
            </a:r>
            <a:r>
              <a:rPr lang="it-IT" sz="1800" dirty="0" err="1">
                <a:solidFill>
                  <a:schemeClr val="bg1"/>
                </a:solidFill>
              </a:rPr>
              <a:t>level</a:t>
            </a:r>
            <a:r>
              <a:rPr lang="it-IT" sz="1800" dirty="0">
                <a:solidFill>
                  <a:schemeClr val="bg1"/>
                </a:solidFill>
              </a:rPr>
              <a:t> </a:t>
            </a:r>
            <a:r>
              <a:rPr lang="it-IT" sz="1800" dirty="0" err="1">
                <a:solidFill>
                  <a:schemeClr val="bg1"/>
                </a:solidFill>
              </a:rPr>
              <a:t>at</a:t>
            </a:r>
            <a:r>
              <a:rPr lang="it-IT" sz="1800" dirty="0">
                <a:solidFill>
                  <a:schemeClr val="bg1"/>
                </a:solidFill>
              </a:rPr>
              <a:t> test </a:t>
            </a:r>
            <a:r>
              <a:rPr lang="it-IT" sz="1800" dirty="0" err="1">
                <a:solidFill>
                  <a:schemeClr val="bg1"/>
                </a:solidFill>
              </a:rPr>
              <a:t>condition</a:t>
            </a:r>
            <a:br>
              <a:rPr lang="it-IT" sz="1800" dirty="0">
                <a:solidFill>
                  <a:schemeClr val="bg1"/>
                </a:solidFill>
              </a:rPr>
            </a:br>
            <a:r>
              <a:rPr lang="it-IT" sz="1800" dirty="0">
                <a:solidFill>
                  <a:schemeClr val="bg1"/>
                </a:solidFill>
              </a:rPr>
              <a:t>	- No progressive </a:t>
            </a:r>
            <a:r>
              <a:rPr lang="it-IT" sz="1800" dirty="0" err="1">
                <a:solidFill>
                  <a:schemeClr val="bg1"/>
                </a:solidFill>
              </a:rPr>
              <a:t>distortion</a:t>
            </a:r>
            <a:r>
              <a:rPr lang="it-IT" sz="1800" dirty="0">
                <a:solidFill>
                  <a:schemeClr val="bg1"/>
                </a:solidFill>
              </a:rPr>
              <a:t> of </a:t>
            </a:r>
            <a:r>
              <a:rPr lang="it-IT" sz="1800" dirty="0" err="1">
                <a:solidFill>
                  <a:schemeClr val="bg1"/>
                </a:solidFill>
              </a:rPr>
              <a:t>components</a:t>
            </a:r>
            <a:br>
              <a:rPr lang="it-IT" sz="1800" dirty="0">
                <a:solidFill>
                  <a:schemeClr val="bg1"/>
                </a:solidFill>
              </a:rPr>
            </a:br>
            <a:br>
              <a:rPr lang="it-IT" sz="1800" dirty="0">
                <a:solidFill>
                  <a:schemeClr val="bg1"/>
                </a:solidFill>
              </a:rPr>
            </a:br>
            <a:r>
              <a:rPr lang="it-IT" sz="1800" dirty="0">
                <a:solidFill>
                  <a:schemeClr val="bg1"/>
                </a:solidFill>
              </a:rPr>
              <a:t>Pressure </a:t>
            </a:r>
            <a:r>
              <a:rPr lang="it-IT" sz="1800" dirty="0" err="1">
                <a:solidFill>
                  <a:schemeClr val="bg1"/>
                </a:solidFill>
              </a:rPr>
              <a:t>sealing</a:t>
            </a:r>
            <a:r>
              <a:rPr lang="it-IT" sz="1800" dirty="0">
                <a:solidFill>
                  <a:schemeClr val="bg1"/>
                </a:solidFill>
              </a:rPr>
              <a:t> </a:t>
            </a:r>
            <a:r>
              <a:rPr lang="it-IT" sz="1800" dirty="0" err="1">
                <a:solidFill>
                  <a:schemeClr val="bg1"/>
                </a:solidFill>
              </a:rPr>
              <a:t>integrity</a:t>
            </a:r>
            <a:r>
              <a:rPr lang="it-IT" sz="1800" dirty="0">
                <a:solidFill>
                  <a:schemeClr val="bg1"/>
                </a:solidFill>
              </a:rPr>
              <a:t>:</a:t>
            </a:r>
            <a:br>
              <a:rPr lang="it-IT" sz="1800" dirty="0">
                <a:solidFill>
                  <a:schemeClr val="bg1"/>
                </a:solidFill>
              </a:rPr>
            </a:br>
            <a:r>
              <a:rPr lang="it-IT" sz="1800" dirty="0">
                <a:solidFill>
                  <a:schemeClr val="bg1"/>
                </a:solidFill>
              </a:rPr>
              <a:t>	</a:t>
            </a:r>
            <a:r>
              <a:rPr lang="it-IT" sz="1800" dirty="0" err="1">
                <a:solidFill>
                  <a:schemeClr val="bg1"/>
                </a:solidFill>
              </a:rPr>
              <a:t>Combined</a:t>
            </a:r>
            <a:r>
              <a:rPr lang="it-IT" sz="1800" dirty="0">
                <a:solidFill>
                  <a:schemeClr val="bg1"/>
                </a:solidFill>
              </a:rPr>
              <a:t> </a:t>
            </a:r>
            <a:r>
              <a:rPr lang="it-IT" sz="1800" dirty="0" err="1">
                <a:solidFill>
                  <a:schemeClr val="bg1"/>
                </a:solidFill>
              </a:rPr>
              <a:t>elastic</a:t>
            </a:r>
            <a:r>
              <a:rPr lang="it-IT" sz="1800" dirty="0">
                <a:solidFill>
                  <a:schemeClr val="bg1"/>
                </a:solidFill>
              </a:rPr>
              <a:t> </a:t>
            </a:r>
            <a:r>
              <a:rPr lang="it-IT" sz="1800" dirty="0" err="1">
                <a:solidFill>
                  <a:schemeClr val="bg1"/>
                </a:solidFill>
              </a:rPr>
              <a:t>deformation</a:t>
            </a:r>
            <a:r>
              <a:rPr lang="it-IT" sz="1800" dirty="0">
                <a:solidFill>
                  <a:schemeClr val="bg1"/>
                </a:solidFill>
              </a:rPr>
              <a:t> of </a:t>
            </a:r>
            <a:r>
              <a:rPr lang="it-IT" sz="1800" dirty="0" err="1">
                <a:solidFill>
                  <a:schemeClr val="bg1"/>
                </a:solidFill>
              </a:rPr>
              <a:t>valves</a:t>
            </a:r>
            <a:r>
              <a:rPr lang="it-IT" sz="1800" dirty="0">
                <a:solidFill>
                  <a:schemeClr val="bg1"/>
                </a:solidFill>
              </a:rPr>
              <a:t> </a:t>
            </a:r>
            <a:r>
              <a:rPr lang="it-IT" sz="1800" dirty="0" err="1">
                <a:solidFill>
                  <a:schemeClr val="bg1"/>
                </a:solidFill>
              </a:rPr>
              <a:t>components</a:t>
            </a:r>
            <a:r>
              <a:rPr lang="it-IT" sz="1800" dirty="0">
                <a:solidFill>
                  <a:schemeClr val="bg1"/>
                </a:solidFill>
              </a:rPr>
              <a:t> 	and </a:t>
            </a:r>
            <a:r>
              <a:rPr lang="it-IT" sz="1800" dirty="0" err="1">
                <a:solidFill>
                  <a:schemeClr val="bg1"/>
                </a:solidFill>
              </a:rPr>
              <a:t>seals</a:t>
            </a:r>
            <a:r>
              <a:rPr lang="it-IT" sz="1800" dirty="0">
                <a:solidFill>
                  <a:schemeClr val="bg1"/>
                </a:solidFill>
              </a:rPr>
              <a:t> do </a:t>
            </a:r>
            <a:r>
              <a:rPr lang="it-IT" sz="1800" dirty="0" err="1">
                <a:solidFill>
                  <a:schemeClr val="bg1"/>
                </a:solidFill>
              </a:rPr>
              <a:t>not</a:t>
            </a:r>
            <a:r>
              <a:rPr lang="it-IT" sz="1800" dirty="0">
                <a:solidFill>
                  <a:schemeClr val="bg1"/>
                </a:solidFill>
              </a:rPr>
              <a:t> </a:t>
            </a:r>
            <a:r>
              <a:rPr lang="it-IT" sz="1800" dirty="0" err="1">
                <a:solidFill>
                  <a:schemeClr val="bg1"/>
                </a:solidFill>
              </a:rPr>
              <a:t>represent</a:t>
            </a:r>
            <a:r>
              <a:rPr lang="it-IT" sz="1800" dirty="0">
                <a:solidFill>
                  <a:schemeClr val="bg1"/>
                </a:solidFill>
              </a:rPr>
              <a:t> an </a:t>
            </a:r>
            <a:r>
              <a:rPr lang="it-IT" sz="1800" dirty="0" err="1">
                <a:solidFill>
                  <a:schemeClr val="bg1"/>
                </a:solidFill>
              </a:rPr>
              <a:t>issue</a:t>
            </a:r>
            <a:r>
              <a:rPr lang="it-IT" sz="1800" dirty="0">
                <a:solidFill>
                  <a:schemeClr val="bg1"/>
                </a:solidFill>
              </a:rPr>
              <a:t> </a:t>
            </a:r>
            <a:r>
              <a:rPr lang="it-IT" sz="1800" dirty="0" err="1">
                <a:solidFill>
                  <a:schemeClr val="bg1"/>
                </a:solidFill>
              </a:rPr>
              <a:t>both</a:t>
            </a:r>
            <a:r>
              <a:rPr lang="it-IT" sz="1800" dirty="0">
                <a:solidFill>
                  <a:schemeClr val="bg1"/>
                </a:solidFill>
              </a:rPr>
              <a:t> </a:t>
            </a:r>
            <a:r>
              <a:rPr lang="it-IT" sz="1800" dirty="0" err="1">
                <a:solidFill>
                  <a:schemeClr val="bg1"/>
                </a:solidFill>
              </a:rPr>
              <a:t>at</a:t>
            </a:r>
            <a:r>
              <a:rPr lang="it-IT" sz="1800" dirty="0">
                <a:solidFill>
                  <a:schemeClr val="bg1"/>
                </a:solidFill>
              </a:rPr>
              <a:t> test and 	</a:t>
            </a:r>
            <a:r>
              <a:rPr lang="it-IT" sz="1800" dirty="0" err="1">
                <a:solidFill>
                  <a:schemeClr val="bg1"/>
                </a:solidFill>
              </a:rPr>
              <a:t>operating</a:t>
            </a:r>
            <a:r>
              <a:rPr lang="it-IT" sz="1800" dirty="0">
                <a:solidFill>
                  <a:schemeClr val="bg1"/>
                </a:solidFill>
              </a:rPr>
              <a:t> </a:t>
            </a:r>
            <a:r>
              <a:rPr lang="it-IT" sz="1800" dirty="0" err="1">
                <a:solidFill>
                  <a:schemeClr val="bg1"/>
                </a:solidFill>
              </a:rPr>
              <a:t>conditions</a:t>
            </a:r>
            <a:endParaRPr lang="it-IT" sz="1800"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8"/>
            <a:srcRect/>
            <a:stretch/>
          </p:blipFill>
          <p:spPr>
            <a:xfrm>
              <a:off x="2091600" y="4863221"/>
              <a:ext cx="926410" cy="130905"/>
            </a:xfrm>
            <a:prstGeom prst="rect">
              <a:avLst/>
            </a:prstGeom>
          </p:spPr>
        </p:pic>
      </p:grpSp>
      <p:sp>
        <p:nvSpPr>
          <p:cNvPr id="9" name="Titolo 1">
            <a:extLst>
              <a:ext uri="{FF2B5EF4-FFF2-40B4-BE49-F238E27FC236}">
                <a16:creationId xmlns:a16="http://schemas.microsoft.com/office/drawing/2014/main" id="{819A4061-F7E7-7089-5DF5-B443D274020E}"/>
              </a:ext>
            </a:extLst>
          </p:cNvPr>
          <p:cNvSpPr txBox="1">
            <a:spLocks/>
          </p:cNvSpPr>
          <p:nvPr/>
        </p:nvSpPr>
        <p:spPr>
          <a:xfrm>
            <a:off x="250825" y="1088771"/>
            <a:ext cx="8609371" cy="516418"/>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r>
              <a:rPr lang="it-IT" sz="2800" dirty="0" err="1">
                <a:solidFill>
                  <a:schemeClr val="bg1"/>
                </a:solidFill>
              </a:rPr>
              <a:t>Valve’s</a:t>
            </a:r>
            <a:r>
              <a:rPr lang="it-IT" sz="2800" dirty="0">
                <a:solidFill>
                  <a:schemeClr val="bg1"/>
                </a:solidFill>
              </a:rPr>
              <a:t> design </a:t>
            </a:r>
            <a:r>
              <a:rPr lang="it-IT" sz="2800" dirty="0" err="1">
                <a:solidFill>
                  <a:schemeClr val="bg1"/>
                </a:solidFill>
              </a:rPr>
              <a:t>final</a:t>
            </a:r>
            <a:r>
              <a:rPr lang="it-IT" sz="2800" dirty="0">
                <a:solidFill>
                  <a:schemeClr val="bg1"/>
                </a:solidFill>
              </a:rPr>
              <a:t> </a:t>
            </a:r>
            <a:r>
              <a:rPr lang="it-IT" sz="2800" dirty="0" err="1">
                <a:solidFill>
                  <a:schemeClr val="bg1"/>
                </a:solidFill>
              </a:rPr>
              <a:t>verification</a:t>
            </a:r>
            <a:endParaRPr lang="it-IT" sz="2800" dirty="0">
              <a:solidFill>
                <a:schemeClr val="bg1"/>
              </a:solidFill>
            </a:endParaRPr>
          </a:p>
        </p:txBody>
      </p:sp>
    </p:spTree>
    <p:extLst>
      <p:ext uri="{BB962C8B-B14F-4D97-AF65-F5344CB8AC3E}">
        <p14:creationId xmlns:p14="http://schemas.microsoft.com/office/powerpoint/2010/main" val="3639437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3999"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1131826"/>
            <a:ext cx="5726113" cy="3549649"/>
          </a:xfrm>
        </p:spPr>
        <p:txBody>
          <a:bodyPr anchor="ctr" anchorCtr="0"/>
          <a:lstStyle/>
          <a:p>
            <a:pPr>
              <a:lnSpc>
                <a:spcPts val="2300"/>
              </a:lnSpc>
            </a:pP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The </a:t>
            </a:r>
            <a:r>
              <a:rPr lang="it-IT" sz="1800" dirty="0" err="1">
                <a:solidFill>
                  <a:schemeClr val="bg1"/>
                </a:solidFill>
              </a:rPr>
              <a:t>results</a:t>
            </a:r>
            <a:r>
              <a:rPr lang="it-IT" sz="1800" dirty="0">
                <a:solidFill>
                  <a:schemeClr val="bg1"/>
                </a:solidFill>
              </a:rPr>
              <a:t> </a:t>
            </a:r>
            <a:r>
              <a:rPr lang="it-IT" sz="1800" dirty="0" err="1">
                <a:solidFill>
                  <a:schemeClr val="bg1"/>
                </a:solidFill>
              </a:rPr>
              <a:t>collected</a:t>
            </a:r>
            <a:r>
              <a:rPr lang="it-IT" sz="1800" dirty="0">
                <a:solidFill>
                  <a:schemeClr val="bg1"/>
                </a:solidFill>
              </a:rPr>
              <a:t> by TIV </a:t>
            </a:r>
            <a:r>
              <a:rPr lang="it-IT" sz="1800" dirty="0" err="1">
                <a:solidFill>
                  <a:schemeClr val="bg1"/>
                </a:solidFill>
              </a:rPr>
              <a:t>about</a:t>
            </a:r>
            <a:r>
              <a:rPr lang="it-IT" sz="1800" dirty="0">
                <a:solidFill>
                  <a:schemeClr val="bg1"/>
                </a:solidFill>
              </a:rPr>
              <a:t> </a:t>
            </a:r>
            <a:r>
              <a:rPr lang="it-IT" sz="1800" dirty="0" err="1">
                <a:solidFill>
                  <a:schemeClr val="bg1"/>
                </a:solidFill>
              </a:rPr>
              <a:t>both</a:t>
            </a:r>
            <a:r>
              <a:rPr lang="it-IT" sz="1800" dirty="0">
                <a:solidFill>
                  <a:schemeClr val="bg1"/>
                </a:solidFill>
              </a:rPr>
              <a:t> trim and pressure </a:t>
            </a:r>
            <a:r>
              <a:rPr lang="it-IT" sz="1800" dirty="0" err="1">
                <a:solidFill>
                  <a:schemeClr val="bg1"/>
                </a:solidFill>
              </a:rPr>
              <a:t>containing</a:t>
            </a:r>
            <a:r>
              <a:rPr lang="it-IT" sz="1800" dirty="0">
                <a:solidFill>
                  <a:schemeClr val="bg1"/>
                </a:solidFill>
              </a:rPr>
              <a:t> </a:t>
            </a:r>
            <a:r>
              <a:rPr lang="it-IT" sz="1800" dirty="0" err="1">
                <a:solidFill>
                  <a:schemeClr val="bg1"/>
                </a:solidFill>
              </a:rPr>
              <a:t>components</a:t>
            </a:r>
            <a:r>
              <a:rPr lang="it-IT" sz="1800" dirty="0">
                <a:solidFill>
                  <a:schemeClr val="bg1"/>
                </a:solidFill>
              </a:rPr>
              <a:t> </a:t>
            </a:r>
            <a:r>
              <a:rPr lang="it-IT" sz="1800" dirty="0" err="1">
                <a:solidFill>
                  <a:schemeClr val="bg1"/>
                </a:solidFill>
              </a:rPr>
              <a:t>elastic</a:t>
            </a:r>
            <a:r>
              <a:rPr lang="it-IT" sz="1800" dirty="0">
                <a:solidFill>
                  <a:schemeClr val="bg1"/>
                </a:solidFill>
              </a:rPr>
              <a:t> </a:t>
            </a:r>
            <a:r>
              <a:rPr lang="it-IT" sz="1800" dirty="0" err="1">
                <a:solidFill>
                  <a:schemeClr val="bg1"/>
                </a:solidFill>
              </a:rPr>
              <a:t>deformation</a:t>
            </a:r>
            <a:r>
              <a:rPr lang="it-IT" sz="1800" dirty="0">
                <a:solidFill>
                  <a:schemeClr val="bg1"/>
                </a:solidFill>
              </a:rPr>
              <a:t> </a:t>
            </a:r>
            <a:r>
              <a:rPr lang="it-IT" sz="1800" dirty="0" err="1">
                <a:solidFill>
                  <a:schemeClr val="bg1"/>
                </a:solidFill>
              </a:rPr>
              <a:t>formed</a:t>
            </a:r>
            <a:r>
              <a:rPr lang="it-IT" sz="1800" dirty="0">
                <a:solidFill>
                  <a:schemeClr val="bg1"/>
                </a:solidFill>
              </a:rPr>
              <a:t> the input information for the design and </a:t>
            </a:r>
            <a:r>
              <a:rPr lang="it-IT" sz="1800" dirty="0" err="1">
                <a:solidFill>
                  <a:schemeClr val="bg1"/>
                </a:solidFill>
              </a:rPr>
              <a:t>development</a:t>
            </a:r>
            <a:r>
              <a:rPr lang="it-IT" sz="1800" dirty="0">
                <a:solidFill>
                  <a:schemeClr val="bg1"/>
                </a:solidFill>
              </a:rPr>
              <a:t> of the </a:t>
            </a:r>
            <a:r>
              <a:rPr lang="it-IT" sz="1800" dirty="0" err="1">
                <a:solidFill>
                  <a:schemeClr val="bg1"/>
                </a:solidFill>
              </a:rPr>
              <a:t>final</a:t>
            </a:r>
            <a:r>
              <a:rPr lang="it-IT" sz="1800" dirty="0">
                <a:solidFill>
                  <a:schemeClr val="bg1"/>
                </a:solidFill>
              </a:rPr>
              <a:t> </a:t>
            </a:r>
            <a:r>
              <a:rPr lang="it-IT" sz="1800" dirty="0" err="1">
                <a:solidFill>
                  <a:schemeClr val="bg1"/>
                </a:solidFill>
              </a:rPr>
              <a:t>version</a:t>
            </a:r>
            <a:r>
              <a:rPr lang="it-IT" sz="1800" dirty="0">
                <a:solidFill>
                  <a:schemeClr val="bg1"/>
                </a:solidFill>
              </a:rPr>
              <a:t> of </a:t>
            </a:r>
            <a:r>
              <a:rPr lang="it-IT" sz="1800" dirty="0" err="1">
                <a:solidFill>
                  <a:schemeClr val="bg1"/>
                </a:solidFill>
              </a:rPr>
              <a:t>static</a:t>
            </a:r>
            <a:r>
              <a:rPr lang="it-IT" sz="1800" dirty="0">
                <a:solidFill>
                  <a:schemeClr val="bg1"/>
                </a:solidFill>
              </a:rPr>
              <a:t> and </a:t>
            </a:r>
            <a:r>
              <a:rPr lang="it-IT" sz="1800" dirty="0" err="1">
                <a:solidFill>
                  <a:schemeClr val="bg1"/>
                </a:solidFill>
              </a:rPr>
              <a:t>dynamic</a:t>
            </a:r>
            <a:r>
              <a:rPr lang="it-IT" sz="1800" dirty="0">
                <a:solidFill>
                  <a:schemeClr val="bg1"/>
                </a:solidFill>
              </a:rPr>
              <a:t> </a:t>
            </a:r>
            <a:r>
              <a:rPr lang="it-IT" sz="1800" dirty="0" err="1">
                <a:solidFill>
                  <a:schemeClr val="bg1"/>
                </a:solidFill>
              </a:rPr>
              <a:t>seals</a:t>
            </a:r>
            <a:r>
              <a:rPr lang="it-IT" sz="1800" dirty="0">
                <a:solidFill>
                  <a:schemeClr val="bg1"/>
                </a:solidFill>
              </a:rPr>
              <a:t>.</a:t>
            </a:r>
            <a:br>
              <a:rPr lang="it-IT" sz="1800" dirty="0">
                <a:solidFill>
                  <a:schemeClr val="bg1"/>
                </a:solidFill>
              </a:rPr>
            </a:br>
            <a:r>
              <a:rPr lang="en-US" sz="1800" dirty="0">
                <a:solidFill>
                  <a:schemeClr val="bg1"/>
                </a:solidFill>
              </a:rPr>
              <a:t>Together with project specifications and operating conditions, this study gave fully awareness to Effeciemme to define a fully customized solution.</a:t>
            </a:r>
            <a:endParaRPr lang="it-IT" sz="1800"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8"/>
            <a:srcRect/>
            <a:stretch/>
          </p:blipFill>
          <p:spPr>
            <a:xfrm>
              <a:off x="2091600" y="4863221"/>
              <a:ext cx="926410" cy="130905"/>
            </a:xfrm>
            <a:prstGeom prst="rect">
              <a:avLst/>
            </a:prstGeom>
          </p:spPr>
        </p:pic>
      </p:grpSp>
      <p:sp>
        <p:nvSpPr>
          <p:cNvPr id="9" name="Titolo 1">
            <a:extLst>
              <a:ext uri="{FF2B5EF4-FFF2-40B4-BE49-F238E27FC236}">
                <a16:creationId xmlns:a16="http://schemas.microsoft.com/office/drawing/2014/main" id="{819A4061-F7E7-7089-5DF5-B443D274020E}"/>
              </a:ext>
            </a:extLst>
          </p:cNvPr>
          <p:cNvSpPr txBox="1">
            <a:spLocks/>
          </p:cNvSpPr>
          <p:nvPr/>
        </p:nvSpPr>
        <p:spPr>
          <a:xfrm>
            <a:off x="267313" y="1088771"/>
            <a:ext cx="8609371" cy="516418"/>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r>
              <a:rPr lang="it-IT" sz="2800" dirty="0" err="1">
                <a:solidFill>
                  <a:schemeClr val="bg1"/>
                </a:solidFill>
              </a:rPr>
              <a:t>Conclusions</a:t>
            </a:r>
            <a:endParaRPr lang="it-IT" sz="2800" dirty="0">
              <a:solidFill>
                <a:schemeClr val="bg1"/>
              </a:solidFill>
            </a:endParaRPr>
          </a:p>
        </p:txBody>
      </p:sp>
    </p:spTree>
    <p:extLst>
      <p:ext uri="{BB962C8B-B14F-4D97-AF65-F5344CB8AC3E}">
        <p14:creationId xmlns:p14="http://schemas.microsoft.com/office/powerpoint/2010/main" val="176188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Carattere, schermata, Elementi grafici&#10;&#10;Descrizione generata automaticamente">
            <a:extLst>
              <a:ext uri="{FF2B5EF4-FFF2-40B4-BE49-F238E27FC236}">
                <a16:creationId xmlns:a16="http://schemas.microsoft.com/office/drawing/2014/main" id="{44E4E041-F4FE-0A3B-E9F3-2269085D91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69351" y="1474362"/>
            <a:ext cx="2441379" cy="1693119"/>
          </a:xfrm>
          <a:prstGeom prst="rect">
            <a:avLst/>
          </a:prstGeom>
        </p:spPr>
      </p:pic>
      <p:pic>
        <p:nvPicPr>
          <p:cNvPr id="6" name="Picture 2" descr="Effeciemme group">
            <a:extLst>
              <a:ext uri="{FF2B5EF4-FFF2-40B4-BE49-F238E27FC236}">
                <a16:creationId xmlns:a16="http://schemas.microsoft.com/office/drawing/2014/main" id="{E8CED793-9DAA-D3FE-C0E6-33F1E35C343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23052" y="1807068"/>
            <a:ext cx="4839877" cy="127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4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2534392"/>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246279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3999"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1038226"/>
            <a:ext cx="5726113" cy="3549649"/>
          </a:xfrm>
        </p:spPr>
        <p:txBody>
          <a:bodyPr anchor="ctr" anchorCtr="0"/>
          <a:lstStyle/>
          <a:p>
            <a:pPr>
              <a:lnSpc>
                <a:spcPts val="2300"/>
              </a:lnSpc>
            </a:pPr>
            <a:r>
              <a:rPr lang="en-US" sz="1800" b="1" dirty="0">
                <a:solidFill>
                  <a:schemeClr val="bg1"/>
                </a:solidFill>
              </a:rPr>
              <a:t>In this context TIV Valves (TIV) and </a:t>
            </a:r>
            <a:r>
              <a:rPr lang="en-US" sz="1800" b="1" dirty="0" err="1">
                <a:solidFill>
                  <a:schemeClr val="bg1"/>
                </a:solidFill>
              </a:rPr>
              <a:t>Effeciemme</a:t>
            </a:r>
            <a:r>
              <a:rPr lang="en-US" sz="1800" b="1" dirty="0">
                <a:solidFill>
                  <a:schemeClr val="bg1"/>
                </a:solidFill>
              </a:rPr>
              <a:t> </a:t>
            </a:r>
            <a:r>
              <a:rPr lang="en-US" sz="1800" b="1" dirty="0" err="1">
                <a:solidFill>
                  <a:schemeClr val="bg1"/>
                </a:solidFill>
              </a:rPr>
              <a:t>Componenti</a:t>
            </a:r>
            <a:r>
              <a:rPr lang="en-US" sz="1800" b="1" dirty="0">
                <a:solidFill>
                  <a:schemeClr val="bg1"/>
                </a:solidFill>
              </a:rPr>
              <a:t> (</a:t>
            </a:r>
            <a:r>
              <a:rPr lang="en-US" sz="1800" b="1" dirty="0" err="1">
                <a:solidFill>
                  <a:schemeClr val="bg1"/>
                </a:solidFill>
              </a:rPr>
              <a:t>Effeciemme</a:t>
            </a:r>
            <a:r>
              <a:rPr lang="en-US" sz="1800" b="1" dirty="0">
                <a:solidFill>
                  <a:schemeClr val="bg1"/>
                </a:solidFill>
              </a:rPr>
              <a:t>), as valves and seals manufacturers respectively, are pleased to share a success case of close collaboration to develop a solution for an extreme application.</a:t>
            </a:r>
            <a:br>
              <a:rPr lang="en-US" sz="1800" b="1" dirty="0">
                <a:solidFill>
                  <a:schemeClr val="bg1"/>
                </a:solidFill>
              </a:rPr>
            </a:br>
            <a:r>
              <a:rPr lang="en-US" sz="1800" b="1" dirty="0">
                <a:solidFill>
                  <a:schemeClr val="bg1"/>
                </a:solidFill>
              </a:rPr>
              <a:t>The case study is based on a critical offshore ball valve</a:t>
            </a:r>
            <a:r>
              <a:rPr lang="it-IT" sz="1800" b="1" dirty="0">
                <a:solidFill>
                  <a:schemeClr val="bg1"/>
                </a:solidFill>
              </a:rPr>
              <a:t> with non-standard size and pressure class.</a:t>
            </a: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spTree>
    <p:extLst>
      <p:ext uri="{BB962C8B-B14F-4D97-AF65-F5344CB8AC3E}">
        <p14:creationId xmlns:p14="http://schemas.microsoft.com/office/powerpoint/2010/main" val="215596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Case study – </a:t>
            </a:r>
            <a:r>
              <a:rPr lang="it-IT" sz="2800" dirty="0" err="1"/>
              <a:t>Main</a:t>
            </a:r>
            <a:r>
              <a:rPr lang="it-IT" sz="2800" dirty="0"/>
              <a:t> features</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76650" y="1721869"/>
            <a:ext cx="2803715" cy="670494"/>
          </a:xfrm>
        </p:spPr>
        <p:txBody>
          <a:bodyPr/>
          <a:lstStyle/>
          <a:p>
            <a:pPr marL="0" indent="0">
              <a:buNone/>
            </a:pPr>
            <a:r>
              <a:rPr lang="it-IT" b="1" dirty="0">
                <a:solidFill>
                  <a:srgbClr val="1D71B8"/>
                </a:solidFill>
              </a:rPr>
              <a:t>Valve </a:t>
            </a:r>
            <a:r>
              <a:rPr lang="it-IT" b="1" dirty="0" err="1">
                <a:solidFill>
                  <a:srgbClr val="1D71B8"/>
                </a:solidFill>
              </a:rPr>
              <a:t>type</a:t>
            </a:r>
            <a:endParaRPr lang="it-IT" b="1" dirty="0">
              <a:solidFill>
                <a:srgbClr val="1D71B8"/>
              </a:solidFill>
            </a:endParaRPr>
          </a:p>
        </p:txBody>
      </p:sp>
      <p:pic>
        <p:nvPicPr>
          <p:cNvPr id="13" name="Segnaposto contenuto 12" descr="Immagine che contiene macchina, ingegneria, industria, fabbrica&#10;&#10;Descrizione generata automaticamente">
            <a:extLst>
              <a:ext uri="{FF2B5EF4-FFF2-40B4-BE49-F238E27FC236}">
                <a16:creationId xmlns:a16="http://schemas.microsoft.com/office/drawing/2014/main" id="{676FEA7E-7498-044D-1DA7-9E5D4DFDCD3C}"/>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43233" y="2901245"/>
            <a:ext cx="2827608" cy="1686630"/>
          </a:xfrm>
          <a:solidFill>
            <a:srgbClr val="1D71B8">
              <a:alpha val="7749"/>
            </a:srgbClr>
          </a:solidFill>
        </p:spPr>
      </p:pic>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3232" y="2395585"/>
            <a:ext cx="2805113" cy="577850"/>
          </a:xfrm>
        </p:spPr>
        <p:txBody>
          <a:bodyPr/>
          <a:lstStyle/>
          <a:p>
            <a:r>
              <a:rPr lang="it-IT" b="1" dirty="0"/>
              <a:t>Trunnion </a:t>
            </a:r>
            <a:r>
              <a:rPr lang="it-IT" b="1" dirty="0" err="1"/>
              <a:t>mounted</a:t>
            </a:r>
            <a:r>
              <a:rPr lang="it-IT" b="1" dirty="0"/>
              <a:t> ESD </a:t>
            </a:r>
            <a:r>
              <a:rPr lang="it-IT" b="1" dirty="0" err="1"/>
              <a:t>ball</a:t>
            </a:r>
            <a:r>
              <a:rPr lang="it-IT" b="1" dirty="0"/>
              <a:t> valve, top-entry, metal </a:t>
            </a:r>
            <a:r>
              <a:rPr lang="it-IT" b="1" dirty="0" err="1"/>
              <a:t>seated</a:t>
            </a:r>
            <a:endParaRPr lang="it-IT" b="1" dirty="0"/>
          </a:p>
        </p:txBody>
      </p:sp>
    </p:spTree>
    <p:extLst>
      <p:ext uri="{BB962C8B-B14F-4D97-AF65-F5344CB8AC3E}">
        <p14:creationId xmlns:p14="http://schemas.microsoft.com/office/powerpoint/2010/main" val="366485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Case study – </a:t>
            </a:r>
            <a:r>
              <a:rPr lang="it-IT" sz="2800" dirty="0" err="1"/>
              <a:t>Main</a:t>
            </a:r>
            <a:r>
              <a:rPr lang="it-IT" sz="2800" dirty="0"/>
              <a:t> features</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76650" y="1721869"/>
            <a:ext cx="2803715" cy="670494"/>
          </a:xfrm>
        </p:spPr>
        <p:txBody>
          <a:bodyPr/>
          <a:lstStyle/>
          <a:p>
            <a:pPr marL="0" indent="0">
              <a:buNone/>
            </a:pPr>
            <a:r>
              <a:rPr lang="it-IT" b="1" dirty="0">
                <a:solidFill>
                  <a:srgbClr val="1D71B8"/>
                </a:solidFill>
              </a:rPr>
              <a:t>Valve </a:t>
            </a:r>
            <a:r>
              <a:rPr lang="it-IT" b="1" dirty="0" err="1">
                <a:solidFill>
                  <a:srgbClr val="1D71B8"/>
                </a:solidFill>
              </a:rPr>
              <a:t>type</a:t>
            </a:r>
            <a:endParaRPr lang="it-IT" b="1" dirty="0">
              <a:solidFill>
                <a:srgbClr val="1D71B8"/>
              </a:solidFill>
            </a:endParaRPr>
          </a:p>
        </p:txBody>
      </p:sp>
      <p:sp>
        <p:nvSpPr>
          <p:cNvPr id="4" name="Segnaposto contenuto 3">
            <a:extLst>
              <a:ext uri="{FF2B5EF4-FFF2-40B4-BE49-F238E27FC236}">
                <a16:creationId xmlns:a16="http://schemas.microsoft.com/office/drawing/2014/main" id="{2E626B79-8234-2322-8553-5F4904D2FD9C}"/>
              </a:ext>
            </a:extLst>
          </p:cNvPr>
          <p:cNvSpPr>
            <a:spLocks noGrp="1"/>
          </p:cNvSpPr>
          <p:nvPr>
            <p:ph idx="14"/>
          </p:nvPr>
        </p:nvSpPr>
        <p:spPr>
          <a:xfrm>
            <a:off x="3191300" y="1721869"/>
            <a:ext cx="2803715" cy="670494"/>
          </a:xfrm>
        </p:spPr>
        <p:txBody>
          <a:bodyPr/>
          <a:lstStyle/>
          <a:p>
            <a:pPr marL="0" indent="0">
              <a:buNone/>
            </a:pPr>
            <a:r>
              <a:rPr lang="it-IT" b="1" dirty="0">
                <a:solidFill>
                  <a:srgbClr val="1D71B8"/>
                </a:solidFill>
              </a:rPr>
              <a:t>Pressure class</a:t>
            </a:r>
          </a:p>
        </p:txBody>
      </p:sp>
      <p:pic>
        <p:nvPicPr>
          <p:cNvPr id="13" name="Segnaposto contenuto 12" descr="Immagine che contiene macchina, ingegneria, industria, fabbrica&#10;&#10;Descrizione generata automaticamente">
            <a:extLst>
              <a:ext uri="{FF2B5EF4-FFF2-40B4-BE49-F238E27FC236}">
                <a16:creationId xmlns:a16="http://schemas.microsoft.com/office/drawing/2014/main" id="{676FEA7E-7498-044D-1DA7-9E5D4DFDCD3C}"/>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43233" y="2901245"/>
            <a:ext cx="2827608" cy="1686630"/>
          </a:xfrm>
          <a:solidFill>
            <a:srgbClr val="1D71B8">
              <a:alpha val="7749"/>
            </a:srgbClr>
          </a:solidFill>
        </p:spPr>
      </p:pic>
      <p:pic>
        <p:nvPicPr>
          <p:cNvPr id="17" name="Segnaposto contenuto 16" descr="Immagine che contiene orologio, Strumento di misurazione, aria aperta, orari&#10;&#10;Descrizione generata automaticamente">
            <a:extLst>
              <a:ext uri="{FF2B5EF4-FFF2-40B4-BE49-F238E27FC236}">
                <a16:creationId xmlns:a16="http://schemas.microsoft.com/office/drawing/2014/main" id="{04273E87-B047-D854-D804-A8FB43C2F500}"/>
              </a:ext>
            </a:extLst>
          </p:cNvPr>
          <p:cNvPicPr>
            <a:picLocks noGrp="1" noChangeAspect="1"/>
          </p:cNvPicPr>
          <p:nvPr>
            <p:ph idx="18"/>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181620" y="2902969"/>
            <a:ext cx="2813050" cy="1684906"/>
          </a:xfrm>
          <a:solidFill>
            <a:srgbClr val="1D71B8">
              <a:alpha val="7749"/>
            </a:srgbClr>
          </a:solidFill>
        </p:spPr>
      </p:pic>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3232" y="2395585"/>
            <a:ext cx="2805113" cy="577850"/>
          </a:xfrm>
        </p:spPr>
        <p:txBody>
          <a:bodyPr/>
          <a:lstStyle/>
          <a:p>
            <a:r>
              <a:rPr lang="it-IT" b="1" dirty="0"/>
              <a:t>Trunnion </a:t>
            </a:r>
            <a:r>
              <a:rPr lang="it-IT" b="1" dirty="0" err="1"/>
              <a:t>mounted</a:t>
            </a:r>
            <a:r>
              <a:rPr lang="it-IT" b="1" dirty="0"/>
              <a:t> ESD </a:t>
            </a:r>
            <a:r>
              <a:rPr lang="it-IT" b="1" dirty="0" err="1"/>
              <a:t>ball</a:t>
            </a:r>
            <a:r>
              <a:rPr lang="it-IT" b="1" dirty="0"/>
              <a:t> valve, top-entry, metal </a:t>
            </a:r>
            <a:r>
              <a:rPr lang="it-IT" b="1" dirty="0" err="1"/>
              <a:t>seated</a:t>
            </a:r>
            <a:endParaRPr lang="it-IT" b="1" dirty="0"/>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191145" y="2389235"/>
            <a:ext cx="2803525" cy="584200"/>
          </a:xfrm>
        </p:spPr>
        <p:txBody>
          <a:bodyPr/>
          <a:lstStyle/>
          <a:p>
            <a:pPr>
              <a:spcBef>
                <a:spcPts val="0"/>
              </a:spcBef>
            </a:pPr>
            <a:r>
              <a:rPr lang="it-IT" b="1" dirty="0"/>
              <a:t>12,000 psi - 827 bar (design)</a:t>
            </a:r>
          </a:p>
          <a:p>
            <a:pPr>
              <a:spcBef>
                <a:spcPts val="0"/>
              </a:spcBef>
            </a:pPr>
            <a:r>
              <a:rPr lang="it-IT" b="1" dirty="0"/>
              <a:t>10,675 psi - 736 bar (</a:t>
            </a:r>
            <a:r>
              <a:rPr lang="it-IT" b="1" dirty="0" err="1"/>
              <a:t>process</a:t>
            </a:r>
            <a:r>
              <a:rPr lang="it-IT" b="1" dirty="0"/>
              <a:t>)</a:t>
            </a:r>
          </a:p>
        </p:txBody>
      </p:sp>
    </p:spTree>
    <p:extLst>
      <p:ext uri="{BB962C8B-B14F-4D97-AF65-F5344CB8AC3E}">
        <p14:creationId xmlns:p14="http://schemas.microsoft.com/office/powerpoint/2010/main" val="57420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E317A-D244-8C17-A6FE-B1304D296D0A}"/>
              </a:ext>
            </a:extLst>
          </p:cNvPr>
          <p:cNvSpPr>
            <a:spLocks noGrp="1"/>
          </p:cNvSpPr>
          <p:nvPr>
            <p:ph type="title"/>
          </p:nvPr>
        </p:nvSpPr>
        <p:spPr>
          <a:xfrm>
            <a:off x="267315" y="1038224"/>
            <a:ext cx="8609371" cy="947329"/>
          </a:xfrm>
        </p:spPr>
        <p:txBody>
          <a:bodyPr/>
          <a:lstStyle/>
          <a:p>
            <a:r>
              <a:rPr lang="it-IT" sz="2800" dirty="0"/>
              <a:t>Case study – </a:t>
            </a:r>
            <a:r>
              <a:rPr lang="it-IT" sz="2800" dirty="0" err="1"/>
              <a:t>Main</a:t>
            </a:r>
            <a:r>
              <a:rPr lang="it-IT" sz="2800" dirty="0"/>
              <a:t> features</a:t>
            </a:r>
          </a:p>
        </p:txBody>
      </p:sp>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76650" y="1721869"/>
            <a:ext cx="2803715" cy="670494"/>
          </a:xfrm>
        </p:spPr>
        <p:txBody>
          <a:bodyPr/>
          <a:lstStyle/>
          <a:p>
            <a:pPr marL="0" indent="0">
              <a:buNone/>
            </a:pPr>
            <a:r>
              <a:rPr lang="it-IT" b="1" dirty="0">
                <a:solidFill>
                  <a:srgbClr val="1D71B8"/>
                </a:solidFill>
              </a:rPr>
              <a:t>Valve </a:t>
            </a:r>
            <a:r>
              <a:rPr lang="it-IT" b="1" dirty="0" err="1">
                <a:solidFill>
                  <a:srgbClr val="1D71B8"/>
                </a:solidFill>
              </a:rPr>
              <a:t>type</a:t>
            </a:r>
            <a:endParaRPr lang="it-IT" b="1" dirty="0">
              <a:solidFill>
                <a:srgbClr val="1D71B8"/>
              </a:solidFill>
            </a:endParaRPr>
          </a:p>
        </p:txBody>
      </p:sp>
      <p:sp>
        <p:nvSpPr>
          <p:cNvPr id="4" name="Segnaposto contenuto 3">
            <a:extLst>
              <a:ext uri="{FF2B5EF4-FFF2-40B4-BE49-F238E27FC236}">
                <a16:creationId xmlns:a16="http://schemas.microsoft.com/office/drawing/2014/main" id="{2E626B79-8234-2322-8553-5F4904D2FD9C}"/>
              </a:ext>
            </a:extLst>
          </p:cNvPr>
          <p:cNvSpPr>
            <a:spLocks noGrp="1"/>
          </p:cNvSpPr>
          <p:nvPr>
            <p:ph idx="14"/>
          </p:nvPr>
        </p:nvSpPr>
        <p:spPr>
          <a:xfrm>
            <a:off x="3191300" y="1721869"/>
            <a:ext cx="2803715" cy="670494"/>
          </a:xfrm>
        </p:spPr>
        <p:txBody>
          <a:bodyPr/>
          <a:lstStyle/>
          <a:p>
            <a:pPr marL="0" indent="0">
              <a:buNone/>
            </a:pPr>
            <a:r>
              <a:rPr lang="it-IT" b="1" dirty="0">
                <a:solidFill>
                  <a:srgbClr val="1D71B8"/>
                </a:solidFill>
              </a:rPr>
              <a:t>Pressure class</a:t>
            </a:r>
          </a:p>
        </p:txBody>
      </p:sp>
      <p:sp>
        <p:nvSpPr>
          <p:cNvPr id="5" name="Segnaposto contenuto 4">
            <a:extLst>
              <a:ext uri="{FF2B5EF4-FFF2-40B4-BE49-F238E27FC236}">
                <a16:creationId xmlns:a16="http://schemas.microsoft.com/office/drawing/2014/main" id="{098C95CD-A744-FB1E-E629-FB5FC2681AEE}"/>
              </a:ext>
            </a:extLst>
          </p:cNvPr>
          <p:cNvSpPr>
            <a:spLocks noGrp="1"/>
          </p:cNvSpPr>
          <p:nvPr>
            <p:ph idx="16"/>
          </p:nvPr>
        </p:nvSpPr>
        <p:spPr>
          <a:xfrm>
            <a:off x="6105950" y="1721869"/>
            <a:ext cx="2803715" cy="670494"/>
          </a:xfrm>
        </p:spPr>
        <p:txBody>
          <a:bodyPr/>
          <a:lstStyle/>
          <a:p>
            <a:pPr marL="0" indent="0">
              <a:buNone/>
            </a:pPr>
            <a:r>
              <a:rPr lang="it-IT" b="1" dirty="0">
                <a:solidFill>
                  <a:srgbClr val="1D71B8"/>
                </a:solidFill>
              </a:rPr>
              <a:t>Temperature range</a:t>
            </a:r>
          </a:p>
        </p:txBody>
      </p:sp>
      <p:pic>
        <p:nvPicPr>
          <p:cNvPr id="13" name="Segnaposto contenuto 12" descr="Immagine che contiene macchina, ingegneria, industria, fabbrica&#10;&#10;Descrizione generata automaticamente">
            <a:extLst>
              <a:ext uri="{FF2B5EF4-FFF2-40B4-BE49-F238E27FC236}">
                <a16:creationId xmlns:a16="http://schemas.microsoft.com/office/drawing/2014/main" id="{676FEA7E-7498-044D-1DA7-9E5D4DFDCD3C}"/>
              </a:ext>
            </a:extLst>
          </p:cNvPr>
          <p:cNvPicPr>
            <a:picLocks noGrp="1" noChangeAspect="1"/>
          </p:cNvPicPr>
          <p:nvPr>
            <p:ph idx="17"/>
          </p:nvPr>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43233" y="2901245"/>
            <a:ext cx="2827608" cy="1686630"/>
          </a:xfrm>
          <a:solidFill>
            <a:srgbClr val="1D71B8">
              <a:alpha val="7749"/>
            </a:srgbClr>
          </a:solidFill>
        </p:spPr>
      </p:pic>
      <p:pic>
        <p:nvPicPr>
          <p:cNvPr id="17" name="Segnaposto contenuto 16" descr="Immagine che contiene orologio, Strumento di misurazione, aria aperta, orari&#10;&#10;Descrizione generata automaticamente">
            <a:extLst>
              <a:ext uri="{FF2B5EF4-FFF2-40B4-BE49-F238E27FC236}">
                <a16:creationId xmlns:a16="http://schemas.microsoft.com/office/drawing/2014/main" id="{04273E87-B047-D854-D804-A8FB43C2F500}"/>
              </a:ext>
            </a:extLst>
          </p:cNvPr>
          <p:cNvPicPr>
            <a:picLocks noGrp="1" noChangeAspect="1"/>
          </p:cNvPicPr>
          <p:nvPr>
            <p:ph idx="18"/>
          </p:nvPr>
        </p:nvPicPr>
        <p:blipFill rotWithShape="1">
          <a:blip r:embed="rId3"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3181620" y="2902969"/>
            <a:ext cx="2813050" cy="1684906"/>
          </a:xfrm>
          <a:solidFill>
            <a:srgbClr val="1D71B8">
              <a:alpha val="7749"/>
            </a:srgbClr>
          </a:solidFill>
        </p:spPr>
      </p:pic>
      <p:pic>
        <p:nvPicPr>
          <p:cNvPr id="19" name="Segnaposto contenuto 18" descr="Immagine che contiene bianco e nero, monocromatico, edificio, finestra&#10;&#10;Descrizione generata automaticamente">
            <a:extLst>
              <a:ext uri="{FF2B5EF4-FFF2-40B4-BE49-F238E27FC236}">
                <a16:creationId xmlns:a16="http://schemas.microsoft.com/office/drawing/2014/main" id="{D1176148-4666-70AC-513E-42CD52F85A7B}"/>
              </a:ext>
            </a:extLst>
          </p:cNvPr>
          <p:cNvPicPr>
            <a:picLocks noGrp="1" noChangeAspect="1"/>
          </p:cNvPicPr>
          <p:nvPr>
            <p:ph idx="19"/>
          </p:nvPr>
        </p:nvPicPr>
        <p:blipFill rotWithShape="1">
          <a:blip r:embed="rId4"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105450" y="2902969"/>
            <a:ext cx="2795318" cy="1684906"/>
          </a:xfrm>
          <a:solidFill>
            <a:srgbClr val="1D71B8">
              <a:alpha val="7749"/>
            </a:srgbClr>
          </a:solidFill>
        </p:spPr>
      </p:pic>
      <p:sp>
        <p:nvSpPr>
          <p:cNvPr id="9" name="Segnaposto testo 8">
            <a:extLst>
              <a:ext uri="{FF2B5EF4-FFF2-40B4-BE49-F238E27FC236}">
                <a16:creationId xmlns:a16="http://schemas.microsoft.com/office/drawing/2014/main" id="{0E9CE6D9-65F7-C98F-5071-1D561D943D8B}"/>
              </a:ext>
            </a:extLst>
          </p:cNvPr>
          <p:cNvSpPr>
            <a:spLocks noGrp="1"/>
          </p:cNvSpPr>
          <p:nvPr>
            <p:ph type="body" sz="quarter" idx="20"/>
          </p:nvPr>
        </p:nvSpPr>
        <p:spPr>
          <a:xfrm>
            <a:off x="243232" y="2395585"/>
            <a:ext cx="2805113" cy="577850"/>
          </a:xfrm>
        </p:spPr>
        <p:txBody>
          <a:bodyPr/>
          <a:lstStyle/>
          <a:p>
            <a:r>
              <a:rPr lang="it-IT" b="1" dirty="0"/>
              <a:t>Trunnion </a:t>
            </a:r>
            <a:r>
              <a:rPr lang="it-IT" b="1" dirty="0" err="1"/>
              <a:t>mounted</a:t>
            </a:r>
            <a:r>
              <a:rPr lang="it-IT" b="1" dirty="0"/>
              <a:t> ESD </a:t>
            </a:r>
            <a:r>
              <a:rPr lang="it-IT" b="1" dirty="0" err="1"/>
              <a:t>ball</a:t>
            </a:r>
            <a:r>
              <a:rPr lang="it-IT" b="1" dirty="0"/>
              <a:t> valve, top-entry, metal </a:t>
            </a:r>
            <a:r>
              <a:rPr lang="it-IT" b="1" dirty="0" err="1"/>
              <a:t>seated</a:t>
            </a:r>
            <a:endParaRPr lang="it-IT" b="1" dirty="0"/>
          </a:p>
        </p:txBody>
      </p:sp>
      <p:sp>
        <p:nvSpPr>
          <p:cNvPr id="10" name="Segnaposto testo 9">
            <a:extLst>
              <a:ext uri="{FF2B5EF4-FFF2-40B4-BE49-F238E27FC236}">
                <a16:creationId xmlns:a16="http://schemas.microsoft.com/office/drawing/2014/main" id="{87B13429-25DA-506B-5A0C-10470AD05E33}"/>
              </a:ext>
            </a:extLst>
          </p:cNvPr>
          <p:cNvSpPr>
            <a:spLocks noGrp="1"/>
          </p:cNvSpPr>
          <p:nvPr>
            <p:ph type="body" sz="quarter" idx="21"/>
          </p:nvPr>
        </p:nvSpPr>
        <p:spPr>
          <a:xfrm>
            <a:off x="3191145" y="2389235"/>
            <a:ext cx="2803525" cy="584200"/>
          </a:xfrm>
        </p:spPr>
        <p:txBody>
          <a:bodyPr/>
          <a:lstStyle/>
          <a:p>
            <a:pPr>
              <a:spcBef>
                <a:spcPts val="0"/>
              </a:spcBef>
            </a:pPr>
            <a:r>
              <a:rPr lang="it-IT" b="1" dirty="0"/>
              <a:t>12,000 psi - 827 bar (design)</a:t>
            </a:r>
          </a:p>
          <a:p>
            <a:pPr>
              <a:spcBef>
                <a:spcPts val="0"/>
              </a:spcBef>
            </a:pPr>
            <a:r>
              <a:rPr lang="it-IT" b="1" dirty="0"/>
              <a:t>10,675 psi - 736 bar (</a:t>
            </a:r>
            <a:r>
              <a:rPr lang="it-IT" b="1" dirty="0" err="1"/>
              <a:t>process</a:t>
            </a:r>
            <a:r>
              <a:rPr lang="it-IT" b="1" dirty="0"/>
              <a:t>)</a:t>
            </a:r>
          </a:p>
        </p:txBody>
      </p:sp>
      <p:sp>
        <p:nvSpPr>
          <p:cNvPr id="11" name="Segnaposto testo 10">
            <a:extLst>
              <a:ext uri="{FF2B5EF4-FFF2-40B4-BE49-F238E27FC236}">
                <a16:creationId xmlns:a16="http://schemas.microsoft.com/office/drawing/2014/main" id="{1962FC69-E85C-F4D3-D514-3BB8EEC791B2}"/>
              </a:ext>
            </a:extLst>
          </p:cNvPr>
          <p:cNvSpPr>
            <a:spLocks noGrp="1"/>
          </p:cNvSpPr>
          <p:nvPr>
            <p:ph type="body" sz="quarter" idx="22"/>
          </p:nvPr>
        </p:nvSpPr>
        <p:spPr>
          <a:xfrm>
            <a:off x="6114975" y="2395585"/>
            <a:ext cx="2811462" cy="604838"/>
          </a:xfrm>
        </p:spPr>
        <p:txBody>
          <a:bodyPr/>
          <a:lstStyle/>
          <a:p>
            <a:pPr>
              <a:spcBef>
                <a:spcPts val="0"/>
              </a:spcBef>
            </a:pPr>
            <a:r>
              <a:rPr lang="it-IT" b="1" dirty="0"/>
              <a:t>-50/130 °C (design)</a:t>
            </a:r>
          </a:p>
          <a:p>
            <a:pPr>
              <a:spcBef>
                <a:spcPts val="0"/>
              </a:spcBef>
            </a:pPr>
            <a:r>
              <a:rPr lang="it-IT" b="1" dirty="0"/>
              <a:t>4/96 °C (operative)</a:t>
            </a:r>
          </a:p>
        </p:txBody>
      </p:sp>
    </p:spTree>
    <p:extLst>
      <p:ext uri="{BB962C8B-B14F-4D97-AF65-F5344CB8AC3E}">
        <p14:creationId xmlns:p14="http://schemas.microsoft.com/office/powerpoint/2010/main" val="415358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88557-E561-BC85-0B04-09E347C9CB30}"/>
              </a:ext>
            </a:extLst>
          </p:cNvPr>
          <p:cNvSpPr>
            <a:spLocks noGrp="1"/>
          </p:cNvSpPr>
          <p:nvPr>
            <p:ph type="ctrTitle"/>
          </p:nvPr>
        </p:nvSpPr>
        <p:spPr>
          <a:xfrm>
            <a:off x="250826" y="1166813"/>
            <a:ext cx="3960812" cy="1314473"/>
          </a:xfrm>
        </p:spPr>
        <p:txBody>
          <a:bodyPr/>
          <a:lstStyle/>
          <a:p>
            <a:r>
              <a:rPr lang="it-IT" sz="2800" dirty="0" err="1">
                <a:solidFill>
                  <a:srgbClr val="1D71B8"/>
                </a:solidFill>
              </a:rPr>
              <a:t>Material</a:t>
            </a:r>
            <a:r>
              <a:rPr lang="it-IT" sz="2800" dirty="0">
                <a:solidFill>
                  <a:srgbClr val="1D71B8"/>
                </a:solidFill>
              </a:rPr>
              <a:t> </a:t>
            </a:r>
            <a:r>
              <a:rPr lang="it-IT" sz="2800" dirty="0" err="1">
                <a:solidFill>
                  <a:srgbClr val="1D71B8"/>
                </a:solidFill>
              </a:rPr>
              <a:t>requirements</a:t>
            </a:r>
            <a:endParaRPr lang="it-IT" sz="2800" dirty="0">
              <a:solidFill>
                <a:srgbClr val="1D71B8"/>
              </a:solidFill>
            </a:endParaRPr>
          </a:p>
        </p:txBody>
      </p:sp>
      <p:sp>
        <p:nvSpPr>
          <p:cNvPr id="3" name="Sottotitolo 2">
            <a:extLst>
              <a:ext uri="{FF2B5EF4-FFF2-40B4-BE49-F238E27FC236}">
                <a16:creationId xmlns:a16="http://schemas.microsoft.com/office/drawing/2014/main" id="{C666866F-3C7C-FA45-2295-FDFA7FA5B786}"/>
              </a:ext>
            </a:extLst>
          </p:cNvPr>
          <p:cNvSpPr>
            <a:spLocks noGrp="1"/>
          </p:cNvSpPr>
          <p:nvPr>
            <p:ph type="subTitle" idx="1"/>
          </p:nvPr>
        </p:nvSpPr>
        <p:spPr>
          <a:xfrm>
            <a:off x="250825" y="2392363"/>
            <a:ext cx="3960813" cy="2195512"/>
          </a:xfrm>
        </p:spPr>
        <p:txBody>
          <a:bodyPr/>
          <a:lstStyle/>
          <a:p>
            <a:r>
              <a:rPr lang="it-IT" sz="1400" b="1" dirty="0" err="1"/>
              <a:t>Process</a:t>
            </a:r>
            <a:r>
              <a:rPr lang="it-IT" sz="1400" b="1" dirty="0"/>
              <a:t> </a:t>
            </a:r>
            <a:r>
              <a:rPr lang="it-IT" sz="1400" b="1" dirty="0" err="1"/>
              <a:t>fluid</a:t>
            </a:r>
            <a:r>
              <a:rPr lang="it-IT" sz="1400" b="1" dirty="0"/>
              <a:t> for </a:t>
            </a:r>
            <a:r>
              <a:rPr lang="it-IT" sz="1400" b="1" dirty="0" err="1"/>
              <a:t>this</a:t>
            </a:r>
            <a:r>
              <a:rPr lang="it-IT" sz="1400" b="1" dirty="0"/>
              <a:t> </a:t>
            </a:r>
            <a:r>
              <a:rPr lang="it-IT" sz="1400" b="1" dirty="0" err="1"/>
              <a:t>application</a:t>
            </a:r>
            <a:r>
              <a:rPr lang="it-IT" sz="1400" b="1" dirty="0"/>
              <a:t> </a:t>
            </a:r>
            <a:r>
              <a:rPr lang="it-IT" sz="1400" b="1" dirty="0" err="1"/>
              <a:t>is</a:t>
            </a:r>
            <a:r>
              <a:rPr lang="it-IT" sz="1400" b="1" dirty="0"/>
              <a:t> a </a:t>
            </a:r>
            <a:r>
              <a:rPr lang="it-IT" sz="1400" b="1" dirty="0" err="1"/>
              <a:t>sour</a:t>
            </a:r>
            <a:r>
              <a:rPr lang="it-IT" sz="1400" b="1" dirty="0"/>
              <a:t> </a:t>
            </a:r>
            <a:r>
              <a:rPr lang="it-IT" sz="1400" b="1" dirty="0" err="1"/>
              <a:t>multiphase</a:t>
            </a:r>
            <a:r>
              <a:rPr lang="it-IT" sz="1400" b="1" dirty="0"/>
              <a:t> </a:t>
            </a:r>
            <a:r>
              <a:rPr lang="it-IT" sz="1400" b="1" dirty="0" err="1"/>
              <a:t>mixture</a:t>
            </a:r>
            <a:r>
              <a:rPr lang="it-IT" sz="1400" b="1" dirty="0"/>
              <a:t>, </a:t>
            </a:r>
            <a:r>
              <a:rPr lang="it-IT" sz="1400" b="1" dirty="0" err="1"/>
              <a:t>whose</a:t>
            </a:r>
            <a:r>
              <a:rPr lang="it-IT" sz="1400" b="1" dirty="0"/>
              <a:t> </a:t>
            </a:r>
            <a:r>
              <a:rPr lang="it-IT" sz="1400" b="1" dirty="0" err="1"/>
              <a:t>main</a:t>
            </a:r>
            <a:r>
              <a:rPr lang="it-IT" sz="1400" b="1" dirty="0"/>
              <a:t> </a:t>
            </a:r>
            <a:r>
              <a:rPr lang="it-IT" sz="1400" b="1" dirty="0" err="1"/>
              <a:t>components</a:t>
            </a:r>
            <a:r>
              <a:rPr lang="it-IT" sz="1400" b="1" dirty="0"/>
              <a:t> are </a:t>
            </a:r>
            <a:r>
              <a:rPr lang="it-IT" sz="1400" b="1" dirty="0" err="1"/>
              <a:t>sour</a:t>
            </a:r>
            <a:r>
              <a:rPr lang="it-IT" sz="1400" b="1" dirty="0"/>
              <a:t> </a:t>
            </a:r>
            <a:r>
              <a:rPr lang="it-IT" sz="1400" b="1" dirty="0" err="1"/>
              <a:t>hydrocarbon</a:t>
            </a:r>
            <a:r>
              <a:rPr lang="it-IT" sz="1400" b="1" dirty="0"/>
              <a:t> gas, </a:t>
            </a:r>
            <a:r>
              <a:rPr lang="it-IT" sz="1400" b="1" dirty="0" err="1"/>
              <a:t>liquid</a:t>
            </a:r>
            <a:r>
              <a:rPr lang="it-IT" sz="1400" b="1" dirty="0"/>
              <a:t> </a:t>
            </a:r>
            <a:r>
              <a:rPr lang="it-IT" sz="1400" b="1" dirty="0" err="1"/>
              <a:t>hydrocarbon</a:t>
            </a:r>
            <a:r>
              <a:rPr lang="it-IT" sz="1400" b="1" dirty="0"/>
              <a:t>, </a:t>
            </a:r>
            <a:r>
              <a:rPr lang="it-IT" sz="1400" b="1" dirty="0" err="1"/>
              <a:t>produced</a:t>
            </a:r>
            <a:r>
              <a:rPr lang="it-IT" sz="1400" b="1" dirty="0"/>
              <a:t> water and </a:t>
            </a:r>
            <a:r>
              <a:rPr lang="it-IT" sz="1400" b="1" dirty="0" err="1"/>
              <a:t>sand</a:t>
            </a:r>
            <a:r>
              <a:rPr lang="it-IT" sz="1400" b="1" dirty="0"/>
              <a:t>.</a:t>
            </a:r>
          </a:p>
          <a:p>
            <a:pPr marL="285750" indent="-285750">
              <a:buFont typeface="Arial" panose="020B0604020202020204" pitchFamily="34" charset="0"/>
              <a:buChar char="•"/>
            </a:pPr>
            <a:r>
              <a:rPr lang="it-IT" sz="1400" dirty="0"/>
              <a:t>Body: ASTM A694 F60 + 625 cladding</a:t>
            </a:r>
          </a:p>
          <a:p>
            <a:pPr marL="285750" indent="-285750">
              <a:buFont typeface="Arial" panose="020B0604020202020204" pitchFamily="34" charset="0"/>
              <a:buChar char="•"/>
            </a:pPr>
            <a:r>
              <a:rPr lang="it-IT" sz="1400" dirty="0"/>
              <a:t>Ball: ASTM A694 F60 + 625 cladding + TCC</a:t>
            </a:r>
          </a:p>
          <a:p>
            <a:pPr marL="285750" indent="-285750">
              <a:buFont typeface="Arial" panose="020B0604020202020204" pitchFamily="34" charset="0"/>
              <a:buChar char="•"/>
            </a:pPr>
            <a:r>
              <a:rPr lang="it-IT" sz="1400" dirty="0" err="1"/>
              <a:t>Seats</a:t>
            </a:r>
            <a:r>
              <a:rPr lang="it-IT" sz="1400" dirty="0"/>
              <a:t>: ASTM B564 N06625 + TCC</a:t>
            </a:r>
          </a:p>
          <a:p>
            <a:pPr marL="285750" indent="-285750">
              <a:buFont typeface="Arial" panose="020B0604020202020204" pitchFamily="34" charset="0"/>
              <a:buChar char="•"/>
            </a:pPr>
            <a:r>
              <a:rPr lang="it-IT" sz="1400" dirty="0"/>
              <a:t>Stem: API 6ACRA N07718 120k</a:t>
            </a:r>
          </a:p>
          <a:p>
            <a:pPr marL="285750" indent="-285750">
              <a:buFont typeface="Arial" panose="020B0604020202020204" pitchFamily="34" charset="0"/>
              <a:buChar char="•"/>
            </a:pPr>
            <a:r>
              <a:rPr lang="it-IT" sz="1400" dirty="0" err="1"/>
              <a:t>Bolts</a:t>
            </a:r>
            <a:r>
              <a:rPr lang="it-IT" sz="1400" dirty="0"/>
              <a:t> and nuts: API 6ACRA N07718 140k</a:t>
            </a:r>
          </a:p>
        </p:txBody>
      </p:sp>
      <p:pic>
        <p:nvPicPr>
          <p:cNvPr id="8" name="Immagine 7" descr="Immagine che contiene fuoco, calore, Metallurgia, fiamma&#10;&#10;Descrizione generata automaticamente">
            <a:extLst>
              <a:ext uri="{FF2B5EF4-FFF2-40B4-BE49-F238E27FC236}">
                <a16:creationId xmlns:a16="http://schemas.microsoft.com/office/drawing/2014/main" id="{7C4E10F6-F015-6E69-5AE9-49E9C4AF12B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2408" b="-2"/>
          <a:stretch/>
        </p:blipFill>
        <p:spPr>
          <a:xfrm>
            <a:off x="5393320" y="-137773"/>
            <a:ext cx="3499854" cy="4795498"/>
          </a:xfrm>
          <a:prstGeom prst="rect">
            <a:avLst/>
          </a:prstGeom>
        </p:spPr>
      </p:pic>
    </p:spTree>
    <p:extLst>
      <p:ext uri="{BB962C8B-B14F-4D97-AF65-F5344CB8AC3E}">
        <p14:creationId xmlns:p14="http://schemas.microsoft.com/office/powerpoint/2010/main" val="2566297201"/>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6f3510a6-909d-4225-8059-bbbfb15a13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BC723A96470C48B8F07AFB52C1821D" ma:contentTypeVersion="20" ma:contentTypeDescription="Create a new document." ma:contentTypeScope="" ma:versionID="2232a0acf26ecead367c4e80c75c0dee">
  <xsd:schema xmlns:xsd="http://www.w3.org/2001/XMLSchema" xmlns:xs="http://www.w3.org/2001/XMLSchema" xmlns:p="http://schemas.microsoft.com/office/2006/metadata/properties" xmlns:ns1="http://schemas.microsoft.com/sharepoint/v3" xmlns:ns3="6f3510a6-909d-4225-8059-bbbfb15a1353" xmlns:ns4="ddf1cdab-1a74-458b-a3ae-388c72998896" targetNamespace="http://schemas.microsoft.com/office/2006/metadata/properties" ma:root="true" ma:fieldsID="6dde55ecae130001dc86b906d1069b53" ns1:_="" ns3:_="" ns4:_="">
    <xsd:import namespace="http://schemas.microsoft.com/sharepoint/v3"/>
    <xsd:import namespace="6f3510a6-909d-4225-8059-bbbfb15a1353"/>
    <xsd:import namespace="ddf1cdab-1a74-458b-a3ae-388c72998896"/>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3510a6-909d-4225-8059-bbbfb15a1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f1cdab-1a74-458b-a3ae-388c7299889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74766F-66DE-433F-8B9D-17D692867B31}">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ddf1cdab-1a74-458b-a3ae-388c72998896"/>
    <ds:schemaRef ds:uri="6f3510a6-909d-4225-8059-bbbfb15a1353"/>
    <ds:schemaRef ds:uri="http://www.w3.org/XML/1998/namespace"/>
    <ds:schemaRef ds:uri="http://purl.org/dc/dcmitype/"/>
  </ds:schemaRefs>
</ds:datastoreItem>
</file>

<file path=customXml/itemProps2.xml><?xml version="1.0" encoding="utf-8"?>
<ds:datastoreItem xmlns:ds="http://schemas.openxmlformats.org/officeDocument/2006/customXml" ds:itemID="{9556B940-53F6-4325-A7D9-23E0946DC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3510a6-909d-4225-8059-bbbfb15a1353"/>
    <ds:schemaRef ds:uri="ddf1cdab-1a74-458b-a3ae-388c729988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AB3C5-1D68-4134-85BB-B5C2C20113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2221</TotalTime>
  <Words>2150</Words>
  <Application>Microsoft Office PowerPoint</Application>
  <PresentationFormat>Presentazione su schermo (16:9)</PresentationFormat>
  <Paragraphs>330</Paragraphs>
  <Slides>44</Slides>
  <Notes>7</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44</vt:i4>
      </vt:variant>
    </vt:vector>
  </HeadingPairs>
  <TitlesOfParts>
    <vt:vector size="49" baseType="lpstr">
      <vt:lpstr>Arial</vt:lpstr>
      <vt:lpstr>DM Sans</vt:lpstr>
      <vt:lpstr>Helvetica Neue</vt:lpstr>
      <vt:lpstr>Times New Roman</vt:lpstr>
      <vt:lpstr>Tema di Office</vt:lpstr>
      <vt:lpstr>Presentazione standard di PowerPoint</vt:lpstr>
      <vt:lpstr>Co-design of valves and seals for extreme applications: a success case</vt:lpstr>
      <vt:lpstr>The challenge</vt:lpstr>
      <vt:lpstr>The co-design basis</vt:lpstr>
      <vt:lpstr>In this context TIV Valves (TIV) and Effeciemme Componenti (Effeciemme), as valves and seals manufacturers respectively, are pleased to share a success case of close collaboration to develop a solution for an extreme application. The case study is based on a critical offshore ball valve with non-standard size and pressure class.</vt:lpstr>
      <vt:lpstr>Case study – Main features</vt:lpstr>
      <vt:lpstr>Case study – Main features</vt:lpstr>
      <vt:lpstr>Case study – Main features</vt:lpstr>
      <vt:lpstr>Material requirements</vt:lpstr>
      <vt:lpstr>Testing requirements</vt:lpstr>
      <vt:lpstr>Starting from the bid stage, TIV Valves and Effeciemme Componenti supported each other in the development of a preliminary design both for valve and seals. The continuous information exchange is the underlying theme of all design phases. </vt:lpstr>
      <vt:lpstr>Presentazione standard di PowerPoint</vt:lpstr>
      <vt:lpstr>Design requirements</vt:lpstr>
      <vt:lpstr>Preliminary FEA</vt:lpstr>
      <vt:lpstr>Presentazione standard di PowerPoint</vt:lpstr>
      <vt:lpstr>First groove and seals arrangement</vt:lpstr>
      <vt:lpstr>Seal definition: pre-selection</vt:lpstr>
      <vt:lpstr>Seal definition: pre-selection</vt:lpstr>
      <vt:lpstr>Seal definition: pre-selection</vt:lpstr>
      <vt:lpstr>Seal definition: pre-selection</vt:lpstr>
      <vt:lpstr>Presentazione standard di PowerPoint</vt:lpstr>
      <vt:lpstr>Iterative FEA</vt:lpstr>
      <vt:lpstr>Trim FEA (proprietary method)</vt:lpstr>
      <vt:lpstr>Trim verification</vt:lpstr>
      <vt:lpstr>Body FEA (ASME BPVC sect. VIII div. 3)</vt:lpstr>
      <vt:lpstr>Body FEA (ASME BPVC sect. VIII div. 3)</vt:lpstr>
      <vt:lpstr>Body FEA (ASME BPVC sect. VIII div. 3)</vt:lpstr>
      <vt:lpstr>Assessment against global collapse</vt:lpstr>
      <vt:lpstr>Assessment against local failure</vt:lpstr>
      <vt:lpstr>Assessment against ratcheting</vt:lpstr>
      <vt:lpstr>Presentazione standard di PowerPoint</vt:lpstr>
      <vt:lpstr>Seal definition: analysis with FEA</vt:lpstr>
      <vt:lpstr>Seal definition: analysis with FEA</vt:lpstr>
      <vt:lpstr>Seal definition: analysis with FEA</vt:lpstr>
      <vt:lpstr>Seal definition: analysis with FEA</vt:lpstr>
      <vt:lpstr>Seal definition: analysis with FEA</vt:lpstr>
      <vt:lpstr>Seal definition: analysis with FEA</vt:lpstr>
      <vt:lpstr>Seal definition: analysis with FEA</vt:lpstr>
      <vt:lpstr>Presentazione standard di PowerPoint</vt:lpstr>
      <vt:lpstr>   Seal geometry  Back up has a good behaviour:  - it follows the groove deformation   - jacket has no extrusion  Recommendations for metal groove design:  - groove dimensions   - tollerance  - surface finishing  - chamfer  .</vt:lpstr>
      <vt:lpstr> Mechanical integrity  The valve assembly satisfies project requirements:  - Acceptable stress level at test condition  - No progressive distortion of components  Pressure sealing integrity:  Combined elastic deformation of valves components  and seals do not represent an issue both at test and  operating conditions</vt:lpstr>
      <vt:lpstr>   The results collected by TIV about both trim and pressure containing components elastic deformation formed the input information for the design and development of the final version of static and dynamic seals. Together with project specifications and operating conditions, this study gave fully awareness to Effeciemme to define a fully customized solution.</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127</cp:revision>
  <dcterms:created xsi:type="dcterms:W3CDTF">2023-01-25T08:25:49Z</dcterms:created>
  <dcterms:modified xsi:type="dcterms:W3CDTF">2024-05-09T09:15:48Z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0x01010049BC723A96470C48B8F07AFB52C1821D</vt:lpwstr>
  </property>
  <property fmtid="{D5CDD505-2E9C-101B-9397-08002B2CF9AE}" pid="3" name="MSIP_Label_c74837b3-8025-43da-8cf9-8a8051c06a67_Enabled">
    <vt:lpwstr>true</vt:lpwstr>
  </property>
  <property fmtid="{D5CDD505-2E9C-101B-9397-08002B2CF9AE}" pid="4" name="MSIP_Label_c74837b3-8025-43da-8cf9-8a8051c06a67_SetDate">
    <vt:lpwstr>2024-05-05T07:00:35Z</vt:lpwstr>
  </property>
  <property fmtid="{D5CDD505-2E9C-101B-9397-08002B2CF9AE}" pid="5" name="MSIP_Label_c74837b3-8025-43da-8cf9-8a8051c06a67_Method">
    <vt:lpwstr>Privileged</vt:lpwstr>
  </property>
  <property fmtid="{D5CDD505-2E9C-101B-9397-08002B2CF9AE}" pid="6" name="MSIP_Label_c74837b3-8025-43da-8cf9-8a8051c06a67_Name">
    <vt:lpwstr>c74837b3-8025-43da-8cf9-8a8051c06a67</vt:lpwstr>
  </property>
  <property fmtid="{D5CDD505-2E9C-101B-9397-08002B2CF9AE}" pid="7" name="MSIP_Label_c74837b3-8025-43da-8cf9-8a8051c06a67_SiteId">
    <vt:lpwstr>f69ee478-893c-4e36-b84b-36ae2a370928</vt:lpwstr>
  </property>
  <property fmtid="{D5CDD505-2E9C-101B-9397-08002B2CF9AE}" pid="8" name="MSIP_Label_c74837b3-8025-43da-8cf9-8a8051c06a67_ActionId">
    <vt:lpwstr>222eb363-6442-4c76-b1c3-0676c0fdde3b</vt:lpwstr>
  </property>
  <property fmtid="{D5CDD505-2E9C-101B-9397-08002B2CF9AE}" pid="9" name="MSIP_Label_c74837b3-8025-43da-8cf9-8a8051c06a67_ContentBits">
    <vt:lpwstr>1</vt:lpwstr>
  </property>
  <property fmtid="{D5CDD505-2E9C-101B-9397-08002B2CF9AE}" pid="10" name="ClassificationContentMarkingHeaderLocations">
    <vt:lpwstr>Tema di Office:5</vt:lpwstr>
  </property>
  <property fmtid="{D5CDD505-2E9C-101B-9397-08002B2CF9AE}" pid="11" name="ClassificationContentMarkingHeaderText">
    <vt:lpwstr>Document classified as: 1 - Public</vt:lpwstr>
  </property>
</Properties>
</file>