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147376541" r:id="rId6"/>
    <p:sldId id="2147376548" r:id="rId7"/>
    <p:sldId id="2147376544" r:id="rId8"/>
    <p:sldId id="2147376545" r:id="rId9"/>
    <p:sldId id="2147376546" r:id="rId10"/>
    <p:sldId id="2147376547" r:id="rId11"/>
    <p:sldId id="2147376549" r:id="rId12"/>
    <p:sldId id="2147376550" r:id="rId13"/>
    <p:sldId id="2147376551" r:id="rId14"/>
    <p:sldId id="2147376552" r:id="rId15"/>
    <p:sldId id="2147376553" r:id="rId16"/>
    <p:sldId id="2147376554" r:id="rId17"/>
    <p:sldId id="2147376555" r:id="rId18"/>
    <p:sldId id="2147376556"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7C6"/>
    <a:srgbClr val="ECECEC"/>
    <a:srgbClr val="007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084A0-0A70-45CF-8390-5BD831E3AAF4}" v="16" dt="2022-05-10T10:06:37.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1" d="100"/>
          <a:sy n="111" d="100"/>
        </p:scale>
        <p:origin x="594" y="78"/>
      </p:cViewPr>
      <p:guideLst>
        <p:guide orient="horz" pos="2160"/>
        <p:guide pos="3840"/>
        <p:guide orient="horz" pos="38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iero Facchetti" userId="f2c6c99af91c4974" providerId="LiveId" clId="{FDD084A0-0A70-45CF-8390-5BD831E3AAF4}"/>
    <pc:docChg chg="undo custSel modSld">
      <pc:chgData name="Veniero Facchetti" userId="f2c6c99af91c4974" providerId="LiveId" clId="{FDD084A0-0A70-45CF-8390-5BD831E3AAF4}" dt="2022-05-10T10:09:37.117" v="202" actId="1036"/>
      <pc:docMkLst>
        <pc:docMk/>
      </pc:docMkLst>
      <pc:sldChg chg="addSp modSp mod">
        <pc:chgData name="Veniero Facchetti" userId="f2c6c99af91c4974" providerId="LiveId" clId="{FDD084A0-0A70-45CF-8390-5BD831E3AAF4}" dt="2022-05-10T10:03:36.548" v="6" actId="1076"/>
        <pc:sldMkLst>
          <pc:docMk/>
          <pc:sldMk cId="2498219969" sldId="266"/>
        </pc:sldMkLst>
        <pc:spChg chg="add mod">
          <ac:chgData name="Veniero Facchetti" userId="f2c6c99af91c4974" providerId="LiveId" clId="{FDD084A0-0A70-45CF-8390-5BD831E3AAF4}" dt="2022-05-10T10:03:36.548" v="6" actId="1076"/>
          <ac:spMkLst>
            <pc:docMk/>
            <pc:sldMk cId="2498219969" sldId="266"/>
            <ac:spMk id="22" creationId="{CB31D60E-7299-3969-66D5-07C7B4672B4F}"/>
          </ac:spMkLst>
        </pc:spChg>
        <pc:spChg chg="mod">
          <ac:chgData name="Veniero Facchetti" userId="f2c6c99af91c4974" providerId="LiveId" clId="{FDD084A0-0A70-45CF-8390-5BD831E3AAF4}" dt="2022-05-10T10:03:24.900" v="3"/>
          <ac:spMkLst>
            <pc:docMk/>
            <pc:sldMk cId="2498219969" sldId="266"/>
            <ac:spMk id="30" creationId="{9CF49C4B-0418-4298-9A92-62023C7738C9}"/>
          </ac:spMkLst>
        </pc:spChg>
      </pc:sldChg>
      <pc:sldChg chg="addSp modSp mod">
        <pc:chgData name="Veniero Facchetti" userId="f2c6c99af91c4974" providerId="LiveId" clId="{FDD084A0-0A70-45CF-8390-5BD831E3AAF4}" dt="2022-05-10T10:04:16.485" v="13" actId="207"/>
        <pc:sldMkLst>
          <pc:docMk/>
          <pc:sldMk cId="1627286545" sldId="2147376541"/>
        </pc:sldMkLst>
        <pc:spChg chg="mod">
          <ac:chgData name="Veniero Facchetti" userId="f2c6c99af91c4974" providerId="LiveId" clId="{FDD084A0-0A70-45CF-8390-5BD831E3AAF4}" dt="2022-05-10T10:04:16.485" v="13" actId="207"/>
          <ac:spMkLst>
            <pc:docMk/>
            <pc:sldMk cId="1627286545" sldId="2147376541"/>
            <ac:spMk id="8" creationId="{C6465976-6283-4C6F-9010-02C678031F09}"/>
          </ac:spMkLst>
        </pc:spChg>
        <pc:cxnChg chg="add mod">
          <ac:chgData name="Veniero Facchetti" userId="f2c6c99af91c4974" providerId="LiveId" clId="{FDD084A0-0A70-45CF-8390-5BD831E3AAF4}" dt="2022-05-10T10:04:07.694" v="10" actId="1076"/>
          <ac:cxnSpMkLst>
            <pc:docMk/>
            <pc:sldMk cId="1627286545" sldId="2147376541"/>
            <ac:cxnSpMk id="10" creationId="{23D192F2-C0B0-B501-7B36-E23631335B34}"/>
          </ac:cxnSpMkLst>
        </pc:cxnChg>
      </pc:sldChg>
      <pc:sldChg chg="addSp modSp mod">
        <pc:chgData name="Veniero Facchetti" userId="f2c6c99af91c4974" providerId="LiveId" clId="{FDD084A0-0A70-45CF-8390-5BD831E3AAF4}" dt="2022-05-10T10:09:37.117" v="202" actId="1036"/>
        <pc:sldMkLst>
          <pc:docMk/>
          <pc:sldMk cId="1193549416" sldId="2147376544"/>
        </pc:sldMkLst>
        <pc:spChg chg="mod">
          <ac:chgData name="Veniero Facchetti" userId="f2c6c99af91c4974" providerId="LiveId" clId="{FDD084A0-0A70-45CF-8390-5BD831E3AAF4}" dt="2022-05-10T10:09:37.117" v="202" actId="1036"/>
          <ac:spMkLst>
            <pc:docMk/>
            <pc:sldMk cId="1193549416" sldId="2147376544"/>
            <ac:spMk id="2" creationId="{E5196354-6C1E-40D5-AD65-963EEC29BFF8}"/>
          </ac:spMkLst>
        </pc:spChg>
        <pc:spChg chg="mod">
          <ac:chgData name="Veniero Facchetti" userId="f2c6c99af91c4974" providerId="LiveId" clId="{FDD084A0-0A70-45CF-8390-5BD831E3AAF4}" dt="2022-05-10T10:09:37.117" v="202" actId="1036"/>
          <ac:spMkLst>
            <pc:docMk/>
            <pc:sldMk cId="1193549416" sldId="2147376544"/>
            <ac:spMk id="12" creationId="{A14061BD-E762-4FBE-BA2A-7A7F7020B395}"/>
          </ac:spMkLst>
        </pc:spChg>
        <pc:spChg chg="mod">
          <ac:chgData name="Veniero Facchetti" userId="f2c6c99af91c4974" providerId="LiveId" clId="{FDD084A0-0A70-45CF-8390-5BD831E3AAF4}" dt="2022-05-10T10:09:37.117" v="202" actId="1036"/>
          <ac:spMkLst>
            <pc:docMk/>
            <pc:sldMk cId="1193549416" sldId="2147376544"/>
            <ac:spMk id="16" creationId="{CFE69154-F130-4361-82E1-8BDEAF6E36F0}"/>
          </ac:spMkLst>
        </pc:spChg>
        <pc:spChg chg="mod">
          <ac:chgData name="Veniero Facchetti" userId="f2c6c99af91c4974" providerId="LiveId" clId="{FDD084A0-0A70-45CF-8390-5BD831E3AAF4}" dt="2022-05-10T10:09:37.117" v="202" actId="1036"/>
          <ac:spMkLst>
            <pc:docMk/>
            <pc:sldMk cId="1193549416" sldId="2147376544"/>
            <ac:spMk id="17" creationId="{5C6BCC1E-27B1-403E-8B9A-D82067FB3C50}"/>
          </ac:spMkLst>
        </pc:spChg>
        <pc:spChg chg="mod">
          <ac:chgData name="Veniero Facchetti" userId="f2c6c99af91c4974" providerId="LiveId" clId="{FDD084A0-0A70-45CF-8390-5BD831E3AAF4}" dt="2022-05-10T10:09:37.117" v="202" actId="1036"/>
          <ac:spMkLst>
            <pc:docMk/>
            <pc:sldMk cId="1193549416" sldId="2147376544"/>
            <ac:spMk id="18" creationId="{BFA4FCE6-0D5D-45EE-8E0D-5822AC4662B3}"/>
          </ac:spMkLst>
        </pc:spChg>
        <pc:spChg chg="mod">
          <ac:chgData name="Veniero Facchetti" userId="f2c6c99af91c4974" providerId="LiveId" clId="{FDD084A0-0A70-45CF-8390-5BD831E3AAF4}" dt="2022-05-10T10:09:37.117" v="202" actId="1036"/>
          <ac:spMkLst>
            <pc:docMk/>
            <pc:sldMk cId="1193549416" sldId="2147376544"/>
            <ac:spMk id="19" creationId="{3B8C569B-6248-45C1-9EFF-C73F748B6027}"/>
          </ac:spMkLst>
        </pc:spChg>
        <pc:spChg chg="mod">
          <ac:chgData name="Veniero Facchetti" userId="f2c6c99af91c4974" providerId="LiveId" clId="{FDD084A0-0A70-45CF-8390-5BD831E3AAF4}" dt="2022-05-10T10:09:37.117" v="202" actId="1036"/>
          <ac:spMkLst>
            <pc:docMk/>
            <pc:sldMk cId="1193549416" sldId="2147376544"/>
            <ac:spMk id="20" creationId="{1860C6B5-B2FA-416A-A95E-48F1FD732C09}"/>
          </ac:spMkLst>
        </pc:spChg>
        <pc:spChg chg="mod">
          <ac:chgData name="Veniero Facchetti" userId="f2c6c99af91c4974" providerId="LiveId" clId="{FDD084A0-0A70-45CF-8390-5BD831E3AAF4}" dt="2022-05-10T10:09:37.117" v="202" actId="1036"/>
          <ac:spMkLst>
            <pc:docMk/>
            <pc:sldMk cId="1193549416" sldId="2147376544"/>
            <ac:spMk id="21" creationId="{07913F63-3175-45DA-AE37-1C3717557960}"/>
          </ac:spMkLst>
        </pc:spChg>
        <pc:spChg chg="mod">
          <ac:chgData name="Veniero Facchetti" userId="f2c6c99af91c4974" providerId="LiveId" clId="{FDD084A0-0A70-45CF-8390-5BD831E3AAF4}" dt="2022-05-10T10:04:47.812" v="22" actId="1076"/>
          <ac:spMkLst>
            <pc:docMk/>
            <pc:sldMk cId="1193549416" sldId="2147376544"/>
            <ac:spMk id="24" creationId="{5BC565E7-38EB-41AB-8429-FAB9E1523B9F}"/>
          </ac:spMkLst>
        </pc:spChg>
        <pc:picChg chg="mod">
          <ac:chgData name="Veniero Facchetti" userId="f2c6c99af91c4974" providerId="LiveId" clId="{FDD084A0-0A70-45CF-8390-5BD831E3AAF4}" dt="2022-05-10T10:09:27.533" v="194" actId="1036"/>
          <ac:picMkLst>
            <pc:docMk/>
            <pc:sldMk cId="1193549416" sldId="2147376544"/>
            <ac:picMk id="15" creationId="{3EDD3452-703C-47E9-8381-0A88545A75AD}"/>
          </ac:picMkLst>
        </pc:picChg>
        <pc:cxnChg chg="add mod">
          <ac:chgData name="Veniero Facchetti" userId="f2c6c99af91c4974" providerId="LiveId" clId="{FDD084A0-0A70-45CF-8390-5BD831E3AAF4}" dt="2022-05-10T10:04:27.003" v="17"/>
          <ac:cxnSpMkLst>
            <pc:docMk/>
            <pc:sldMk cId="1193549416" sldId="2147376544"/>
            <ac:cxnSpMk id="14" creationId="{01B987B3-6B04-DE0A-68DA-48AD1F5F5123}"/>
          </ac:cxnSpMkLst>
        </pc:cxnChg>
      </pc:sldChg>
      <pc:sldChg chg="addSp modSp mod">
        <pc:chgData name="Veniero Facchetti" userId="f2c6c99af91c4974" providerId="LiveId" clId="{FDD084A0-0A70-45CF-8390-5BD831E3AAF4}" dt="2022-05-10T10:04:59.424" v="26" actId="255"/>
        <pc:sldMkLst>
          <pc:docMk/>
          <pc:sldMk cId="2668658610" sldId="2147376545"/>
        </pc:sldMkLst>
        <pc:spChg chg="mod">
          <ac:chgData name="Veniero Facchetti" userId="f2c6c99af91c4974" providerId="LiveId" clId="{FDD084A0-0A70-45CF-8390-5BD831E3AAF4}" dt="2022-05-10T10:04:59.424" v="26" actId="255"/>
          <ac:spMkLst>
            <pc:docMk/>
            <pc:sldMk cId="2668658610" sldId="2147376545"/>
            <ac:spMk id="15" creationId="{C2858C90-C443-40C4-A3AC-FFFFF0B270D0}"/>
          </ac:spMkLst>
        </pc:spChg>
        <pc:cxnChg chg="add mod">
          <ac:chgData name="Veniero Facchetti" userId="f2c6c99af91c4974" providerId="LiveId" clId="{FDD084A0-0A70-45CF-8390-5BD831E3AAF4}" dt="2022-05-10T10:04:51.991" v="23"/>
          <ac:cxnSpMkLst>
            <pc:docMk/>
            <pc:sldMk cId="2668658610" sldId="2147376545"/>
            <ac:cxnSpMk id="12" creationId="{9B7FC2BF-4828-944A-F2D3-8C318DE130CF}"/>
          </ac:cxnSpMkLst>
        </pc:cxnChg>
      </pc:sldChg>
      <pc:sldChg chg="addSp modSp mod">
        <pc:chgData name="Veniero Facchetti" userId="f2c6c99af91c4974" providerId="LiveId" clId="{FDD084A0-0A70-45CF-8390-5BD831E3AAF4}" dt="2022-05-10T10:05:07.588" v="29" actId="207"/>
        <pc:sldMkLst>
          <pc:docMk/>
          <pc:sldMk cId="2413904823" sldId="2147376546"/>
        </pc:sldMkLst>
        <pc:spChg chg="mod">
          <ac:chgData name="Veniero Facchetti" userId="f2c6c99af91c4974" providerId="LiveId" clId="{FDD084A0-0A70-45CF-8390-5BD831E3AAF4}" dt="2022-05-10T10:05:07.588" v="29" actId="207"/>
          <ac:spMkLst>
            <pc:docMk/>
            <pc:sldMk cId="2413904823" sldId="2147376546"/>
            <ac:spMk id="15" creationId="{C2858C90-C443-40C4-A3AC-FFFFF0B270D0}"/>
          </ac:spMkLst>
        </pc:spChg>
        <pc:cxnChg chg="add mod">
          <ac:chgData name="Veniero Facchetti" userId="f2c6c99af91c4974" providerId="LiveId" clId="{FDD084A0-0A70-45CF-8390-5BD831E3AAF4}" dt="2022-05-10T10:05:02.514" v="27"/>
          <ac:cxnSpMkLst>
            <pc:docMk/>
            <pc:sldMk cId="2413904823" sldId="2147376546"/>
            <ac:cxnSpMk id="14" creationId="{4A3ED2A1-B2D5-D640-EC57-712C112CA57A}"/>
          </ac:cxnSpMkLst>
        </pc:cxnChg>
      </pc:sldChg>
      <pc:sldChg chg="addSp modSp mod">
        <pc:chgData name="Veniero Facchetti" userId="f2c6c99af91c4974" providerId="LiveId" clId="{FDD084A0-0A70-45CF-8390-5BD831E3AAF4}" dt="2022-05-10T10:05:14.941" v="32" actId="207"/>
        <pc:sldMkLst>
          <pc:docMk/>
          <pc:sldMk cId="2841750829" sldId="2147376547"/>
        </pc:sldMkLst>
        <pc:spChg chg="mod">
          <ac:chgData name="Veniero Facchetti" userId="f2c6c99af91c4974" providerId="LiveId" clId="{FDD084A0-0A70-45CF-8390-5BD831E3AAF4}" dt="2022-05-10T10:05:14.941" v="32" actId="207"/>
          <ac:spMkLst>
            <pc:docMk/>
            <pc:sldMk cId="2841750829" sldId="2147376547"/>
            <ac:spMk id="4" creationId="{BADF38D1-FBEA-47E8-86C1-709E7C28E665}"/>
          </ac:spMkLst>
        </pc:spChg>
        <pc:cxnChg chg="add mod">
          <ac:chgData name="Veniero Facchetti" userId="f2c6c99af91c4974" providerId="LiveId" clId="{FDD084A0-0A70-45CF-8390-5BD831E3AAF4}" dt="2022-05-10T10:05:10.525" v="30"/>
          <ac:cxnSpMkLst>
            <pc:docMk/>
            <pc:sldMk cId="2841750829" sldId="2147376547"/>
            <ac:cxnSpMk id="34" creationId="{725BC04D-9440-F0CF-5EA8-0FFA4D76076C}"/>
          </ac:cxnSpMkLst>
        </pc:cxnChg>
      </pc:sldChg>
      <pc:sldChg chg="addSp modSp mod">
        <pc:chgData name="Veniero Facchetti" userId="f2c6c99af91c4974" providerId="LiveId" clId="{FDD084A0-0A70-45CF-8390-5BD831E3AAF4}" dt="2022-05-10T10:04:24.540" v="16" actId="207"/>
        <pc:sldMkLst>
          <pc:docMk/>
          <pc:sldMk cId="2799689397" sldId="2147376548"/>
        </pc:sldMkLst>
        <pc:spChg chg="mod">
          <ac:chgData name="Veniero Facchetti" userId="f2c6c99af91c4974" providerId="LiveId" clId="{FDD084A0-0A70-45CF-8390-5BD831E3AAF4}" dt="2022-05-10T10:04:24.540" v="16" actId="207"/>
          <ac:spMkLst>
            <pc:docMk/>
            <pc:sldMk cId="2799689397" sldId="2147376548"/>
            <ac:spMk id="6" creationId="{6AD0C723-2B56-4F34-9213-6EA57793C697}"/>
          </ac:spMkLst>
        </pc:spChg>
        <pc:cxnChg chg="add mod">
          <ac:chgData name="Veniero Facchetti" userId="f2c6c99af91c4974" providerId="LiveId" clId="{FDD084A0-0A70-45CF-8390-5BD831E3AAF4}" dt="2022-05-10T10:04:20.607" v="14"/>
          <ac:cxnSpMkLst>
            <pc:docMk/>
            <pc:sldMk cId="2799689397" sldId="2147376548"/>
            <ac:cxnSpMk id="5" creationId="{5A6632CD-B473-059E-4701-839447C2D575}"/>
          </ac:cxnSpMkLst>
        </pc:cxnChg>
      </pc:sldChg>
      <pc:sldChg chg="addSp modSp mod">
        <pc:chgData name="Veniero Facchetti" userId="f2c6c99af91c4974" providerId="LiveId" clId="{FDD084A0-0A70-45CF-8390-5BD831E3AAF4}" dt="2022-05-10T10:05:45.080" v="50" actId="1036"/>
        <pc:sldMkLst>
          <pc:docMk/>
          <pc:sldMk cId="4597072" sldId="2147376549"/>
        </pc:sldMkLst>
        <pc:spChg chg="mod">
          <ac:chgData name="Veniero Facchetti" userId="f2c6c99af91c4974" providerId="LiveId" clId="{FDD084A0-0A70-45CF-8390-5BD831E3AAF4}" dt="2022-05-10T10:05:39.501" v="37" actId="207"/>
          <ac:spMkLst>
            <pc:docMk/>
            <pc:sldMk cId="4597072" sldId="2147376549"/>
            <ac:spMk id="4" creationId="{6695A2EC-94BC-4F52-94E2-A641E6317491}"/>
          </ac:spMkLst>
        </pc:spChg>
        <pc:grpChg chg="mod">
          <ac:chgData name="Veniero Facchetti" userId="f2c6c99af91c4974" providerId="LiveId" clId="{FDD084A0-0A70-45CF-8390-5BD831E3AAF4}" dt="2022-05-10T10:05:45.080" v="50" actId="1036"/>
          <ac:grpSpMkLst>
            <pc:docMk/>
            <pc:sldMk cId="4597072" sldId="2147376549"/>
            <ac:grpSpMk id="21" creationId="{ED015334-AE1D-4C48-BA0E-CAC04EC1C3F1}"/>
          </ac:grpSpMkLst>
        </pc:grpChg>
        <pc:cxnChg chg="add mod">
          <ac:chgData name="Veniero Facchetti" userId="f2c6c99af91c4974" providerId="LiveId" clId="{FDD084A0-0A70-45CF-8390-5BD831E3AAF4}" dt="2022-05-10T10:05:25.330" v="34"/>
          <ac:cxnSpMkLst>
            <pc:docMk/>
            <pc:sldMk cId="4597072" sldId="2147376549"/>
            <ac:cxnSpMk id="20" creationId="{6AF499C9-EC0D-7105-2564-0F0D6B61BCE7}"/>
          </ac:cxnSpMkLst>
        </pc:cxnChg>
      </pc:sldChg>
      <pc:sldChg chg="addSp modSp mod">
        <pc:chgData name="Veniero Facchetti" userId="f2c6c99af91c4974" providerId="LiveId" clId="{FDD084A0-0A70-45CF-8390-5BD831E3AAF4}" dt="2022-05-10T10:06:21.836" v="70" actId="207"/>
        <pc:sldMkLst>
          <pc:docMk/>
          <pc:sldMk cId="3901246604" sldId="2147376550"/>
        </pc:sldMkLst>
        <pc:spChg chg="mod">
          <ac:chgData name="Veniero Facchetti" userId="f2c6c99af91c4974" providerId="LiveId" clId="{FDD084A0-0A70-45CF-8390-5BD831E3AAF4}" dt="2022-05-10T10:06:21.836" v="70" actId="207"/>
          <ac:spMkLst>
            <pc:docMk/>
            <pc:sldMk cId="3901246604" sldId="2147376550"/>
            <ac:spMk id="4" creationId="{6695A2EC-94BC-4F52-94E2-A641E6317491}"/>
          </ac:spMkLst>
        </pc:spChg>
        <pc:grpChg chg="mod">
          <ac:chgData name="Veniero Facchetti" userId="f2c6c99af91c4974" providerId="LiveId" clId="{FDD084A0-0A70-45CF-8390-5BD831E3AAF4}" dt="2022-05-10T10:06:13.186" v="68" actId="1036"/>
          <ac:grpSpMkLst>
            <pc:docMk/>
            <pc:sldMk cId="3901246604" sldId="2147376550"/>
            <ac:grpSpMk id="20" creationId="{CF2E5538-3638-49A5-A543-870FEE144A51}"/>
          </ac:grpSpMkLst>
        </pc:grpChg>
        <pc:cxnChg chg="add mod">
          <ac:chgData name="Veniero Facchetti" userId="f2c6c99af91c4974" providerId="LiveId" clId="{FDD084A0-0A70-45CF-8390-5BD831E3AAF4}" dt="2022-05-10T10:05:57.799" v="53"/>
          <ac:cxnSpMkLst>
            <pc:docMk/>
            <pc:sldMk cId="3901246604" sldId="2147376550"/>
            <ac:cxnSpMk id="19" creationId="{302B6661-353C-3320-155E-5D8E7CB7C9F8}"/>
          </ac:cxnSpMkLst>
        </pc:cxnChg>
      </pc:sldChg>
      <pc:sldChg chg="addSp modSp mod">
        <pc:chgData name="Veniero Facchetti" userId="f2c6c99af91c4974" providerId="LiveId" clId="{FDD084A0-0A70-45CF-8390-5BD831E3AAF4}" dt="2022-05-10T10:07:16.476" v="94" actId="1036"/>
        <pc:sldMkLst>
          <pc:docMk/>
          <pc:sldMk cId="4125898235" sldId="2147376551"/>
        </pc:sldMkLst>
        <pc:spChg chg="mod">
          <ac:chgData name="Veniero Facchetti" userId="f2c6c99af91c4974" providerId="LiveId" clId="{FDD084A0-0A70-45CF-8390-5BD831E3AAF4}" dt="2022-05-10T10:07:04.781" v="87" actId="1036"/>
          <ac:spMkLst>
            <pc:docMk/>
            <pc:sldMk cId="4125898235" sldId="2147376551"/>
            <ac:spMk id="4" creationId="{6695A2EC-94BC-4F52-94E2-A641E6317491}"/>
          </ac:spMkLst>
        </pc:spChg>
        <pc:spChg chg="mod">
          <ac:chgData name="Veniero Facchetti" userId="f2c6c99af91c4974" providerId="LiveId" clId="{FDD084A0-0A70-45CF-8390-5BD831E3AAF4}" dt="2022-05-10T10:07:16.476" v="94" actId="1036"/>
          <ac:spMkLst>
            <pc:docMk/>
            <pc:sldMk cId="4125898235" sldId="2147376551"/>
            <ac:spMk id="12" creationId="{9F711D1C-4619-4A87-9E8D-DF1C977DDC37}"/>
          </ac:spMkLst>
        </pc:spChg>
        <pc:cxnChg chg="add mod">
          <ac:chgData name="Veniero Facchetti" userId="f2c6c99af91c4974" providerId="LiveId" clId="{FDD084A0-0A70-45CF-8390-5BD831E3AAF4}" dt="2022-05-10T10:06:25.805" v="71"/>
          <ac:cxnSpMkLst>
            <pc:docMk/>
            <pc:sldMk cId="4125898235" sldId="2147376551"/>
            <ac:cxnSpMk id="15" creationId="{41C0A574-3F38-BF93-0514-A64B6DB06FDF}"/>
          </ac:cxnSpMkLst>
        </pc:cxnChg>
      </pc:sldChg>
      <pc:sldChg chg="addSp modSp mod">
        <pc:chgData name="Veniero Facchetti" userId="f2c6c99af91c4974" providerId="LiveId" clId="{FDD084A0-0A70-45CF-8390-5BD831E3AAF4}" dt="2022-05-10T10:07:47.780" v="143" actId="1035"/>
        <pc:sldMkLst>
          <pc:docMk/>
          <pc:sldMk cId="3551807768" sldId="2147376552"/>
        </pc:sldMkLst>
        <pc:spChg chg="mod">
          <ac:chgData name="Veniero Facchetti" userId="f2c6c99af91c4974" providerId="LiveId" clId="{FDD084A0-0A70-45CF-8390-5BD831E3AAF4}" dt="2022-05-10T10:07:36.339" v="99" actId="1076"/>
          <ac:spMkLst>
            <pc:docMk/>
            <pc:sldMk cId="3551807768" sldId="2147376552"/>
            <ac:spMk id="4" creationId="{6695A2EC-94BC-4F52-94E2-A641E6317491}"/>
          </ac:spMkLst>
        </pc:spChg>
        <pc:spChg chg="mod">
          <ac:chgData name="Veniero Facchetti" userId="f2c6c99af91c4974" providerId="LiveId" clId="{FDD084A0-0A70-45CF-8390-5BD831E3AAF4}" dt="2022-05-10T10:07:47.780" v="143" actId="1035"/>
          <ac:spMkLst>
            <pc:docMk/>
            <pc:sldMk cId="3551807768" sldId="2147376552"/>
            <ac:spMk id="12" creationId="{AAB78239-2039-4BD8-8DA1-9B2AF2175ECC}"/>
          </ac:spMkLst>
        </pc:spChg>
        <pc:spChg chg="mod">
          <ac:chgData name="Veniero Facchetti" userId="f2c6c99af91c4974" providerId="LiveId" clId="{FDD084A0-0A70-45CF-8390-5BD831E3AAF4}" dt="2022-05-10T10:07:42.836" v="129" actId="1035"/>
          <ac:spMkLst>
            <pc:docMk/>
            <pc:sldMk cId="3551807768" sldId="2147376552"/>
            <ac:spMk id="16" creationId="{59611881-4569-4293-AF06-D99A1A39644E}"/>
          </ac:spMkLst>
        </pc:spChg>
        <pc:picChg chg="mod">
          <ac:chgData name="Veniero Facchetti" userId="f2c6c99af91c4974" providerId="LiveId" clId="{FDD084A0-0A70-45CF-8390-5BD831E3AAF4}" dt="2022-05-10T10:07:42.836" v="129" actId="1035"/>
          <ac:picMkLst>
            <pc:docMk/>
            <pc:sldMk cId="3551807768" sldId="2147376552"/>
            <ac:picMk id="14" creationId="{28F7EA4A-7DA3-4353-A4E5-61E30D575A34}"/>
          </ac:picMkLst>
        </pc:picChg>
        <pc:cxnChg chg="add mod">
          <ac:chgData name="Veniero Facchetti" userId="f2c6c99af91c4974" providerId="LiveId" clId="{FDD084A0-0A70-45CF-8390-5BD831E3AAF4}" dt="2022-05-10T10:06:27.904" v="72"/>
          <ac:cxnSpMkLst>
            <pc:docMk/>
            <pc:sldMk cId="3551807768" sldId="2147376552"/>
            <ac:cxnSpMk id="8" creationId="{BD900082-1F2F-9616-A0C3-75BA886FEC11}"/>
          </ac:cxnSpMkLst>
        </pc:cxnChg>
      </pc:sldChg>
      <pc:sldChg chg="addSp modSp mod">
        <pc:chgData name="Veniero Facchetti" userId="f2c6c99af91c4974" providerId="LiveId" clId="{FDD084A0-0A70-45CF-8390-5BD831E3AAF4}" dt="2022-05-10T10:08:09.772" v="149" actId="14100"/>
        <pc:sldMkLst>
          <pc:docMk/>
          <pc:sldMk cId="762859377" sldId="2147376553"/>
        </pc:sldMkLst>
        <pc:spChg chg="mod">
          <ac:chgData name="Veniero Facchetti" userId="f2c6c99af91c4974" providerId="LiveId" clId="{FDD084A0-0A70-45CF-8390-5BD831E3AAF4}" dt="2022-05-10T10:08:09.772" v="149" actId="14100"/>
          <ac:spMkLst>
            <pc:docMk/>
            <pc:sldMk cId="762859377" sldId="2147376553"/>
            <ac:spMk id="72" creationId="{FC1910AC-B153-459D-9068-63001242E58E}"/>
          </ac:spMkLst>
        </pc:spChg>
        <pc:picChg chg="mod">
          <ac:chgData name="Veniero Facchetti" userId="f2c6c99af91c4974" providerId="LiveId" clId="{FDD084A0-0A70-45CF-8390-5BD831E3AAF4}" dt="2022-05-10T10:07:58.435" v="145" actId="1076"/>
          <ac:picMkLst>
            <pc:docMk/>
            <pc:sldMk cId="762859377" sldId="2147376553"/>
            <ac:picMk id="41" creationId="{9924FC11-8D7D-4D66-95CF-76D7048AF4C9}"/>
          </ac:picMkLst>
        </pc:picChg>
        <pc:cxnChg chg="add mod">
          <ac:chgData name="Veniero Facchetti" userId="f2c6c99af91c4974" providerId="LiveId" clId="{FDD084A0-0A70-45CF-8390-5BD831E3AAF4}" dt="2022-05-10T10:06:29.622" v="73"/>
          <ac:cxnSpMkLst>
            <pc:docMk/>
            <pc:sldMk cId="762859377" sldId="2147376553"/>
            <ac:cxnSpMk id="38" creationId="{A9C03B4C-20E7-A342-B8C6-A731D8DA094C}"/>
          </ac:cxnSpMkLst>
        </pc:cxnChg>
      </pc:sldChg>
      <pc:sldChg chg="addSp modSp mod">
        <pc:chgData name="Veniero Facchetti" userId="f2c6c99af91c4974" providerId="LiveId" clId="{FDD084A0-0A70-45CF-8390-5BD831E3AAF4}" dt="2022-05-10T10:08:17.772" v="151" actId="207"/>
        <pc:sldMkLst>
          <pc:docMk/>
          <pc:sldMk cId="4222375564" sldId="2147376554"/>
        </pc:sldMkLst>
        <pc:spChg chg="mod">
          <ac:chgData name="Veniero Facchetti" userId="f2c6c99af91c4974" providerId="LiveId" clId="{FDD084A0-0A70-45CF-8390-5BD831E3AAF4}" dt="2022-05-10T10:08:17.772" v="151" actId="207"/>
          <ac:spMkLst>
            <pc:docMk/>
            <pc:sldMk cId="4222375564" sldId="2147376554"/>
            <ac:spMk id="4" creationId="{6695A2EC-94BC-4F52-94E2-A641E6317491}"/>
          </ac:spMkLst>
        </pc:spChg>
        <pc:cxnChg chg="add mod">
          <ac:chgData name="Veniero Facchetti" userId="f2c6c99af91c4974" providerId="LiveId" clId="{FDD084A0-0A70-45CF-8390-5BD831E3AAF4}" dt="2022-05-10T10:06:34.379" v="74"/>
          <ac:cxnSpMkLst>
            <pc:docMk/>
            <pc:sldMk cId="4222375564" sldId="2147376554"/>
            <ac:cxnSpMk id="9" creationId="{DC318BF3-D807-DB58-85CA-5A1B64CCC374}"/>
          </ac:cxnSpMkLst>
        </pc:cxnChg>
      </pc:sldChg>
      <pc:sldChg chg="addSp modSp mod">
        <pc:chgData name="Veniero Facchetti" userId="f2c6c99af91c4974" providerId="LiveId" clId="{FDD084A0-0A70-45CF-8390-5BD831E3AAF4}" dt="2022-05-10T10:08:42.349" v="178" actId="1036"/>
        <pc:sldMkLst>
          <pc:docMk/>
          <pc:sldMk cId="1102510379" sldId="2147376555"/>
        </pc:sldMkLst>
        <pc:spChg chg="mod">
          <ac:chgData name="Veniero Facchetti" userId="f2c6c99af91c4974" providerId="LiveId" clId="{FDD084A0-0A70-45CF-8390-5BD831E3AAF4}" dt="2022-05-10T10:08:33.245" v="160" actId="1036"/>
          <ac:spMkLst>
            <pc:docMk/>
            <pc:sldMk cId="1102510379" sldId="2147376555"/>
            <ac:spMk id="4" creationId="{6695A2EC-94BC-4F52-94E2-A641E6317491}"/>
          </ac:spMkLst>
        </pc:spChg>
        <pc:graphicFrameChg chg="mod">
          <ac:chgData name="Veniero Facchetti" userId="f2c6c99af91c4974" providerId="LiveId" clId="{FDD084A0-0A70-45CF-8390-5BD831E3AAF4}" dt="2022-05-10T10:08:42.349" v="178" actId="1036"/>
          <ac:graphicFrameMkLst>
            <pc:docMk/>
            <pc:sldMk cId="1102510379" sldId="2147376555"/>
            <ac:graphicFrameMk id="9" creationId="{B4B8DAB8-247F-4ECE-9049-F7C0D95A5DCA}"/>
          </ac:graphicFrameMkLst>
        </pc:graphicFrameChg>
        <pc:cxnChg chg="add mod">
          <ac:chgData name="Veniero Facchetti" userId="f2c6c99af91c4974" providerId="LiveId" clId="{FDD084A0-0A70-45CF-8390-5BD831E3AAF4}" dt="2022-05-10T10:06:36.113" v="75"/>
          <ac:cxnSpMkLst>
            <pc:docMk/>
            <pc:sldMk cId="1102510379" sldId="2147376555"/>
            <ac:cxnSpMk id="6" creationId="{400ED737-5917-CF3D-F728-65A04F476FA7}"/>
          </ac:cxnSpMkLst>
        </pc:cxnChg>
      </pc:sldChg>
      <pc:sldChg chg="addSp delSp modSp mod">
        <pc:chgData name="Veniero Facchetti" userId="f2c6c99af91c4974" providerId="LiveId" clId="{FDD084A0-0A70-45CF-8390-5BD831E3AAF4}" dt="2022-05-10T10:09:12.222" v="185" actId="478"/>
        <pc:sldMkLst>
          <pc:docMk/>
          <pc:sldMk cId="987929729" sldId="2147376556"/>
        </pc:sldMkLst>
        <pc:spChg chg="mod">
          <ac:chgData name="Veniero Facchetti" userId="f2c6c99af91c4974" providerId="LiveId" clId="{FDD084A0-0A70-45CF-8390-5BD831E3AAF4}" dt="2022-05-10T10:09:01.213" v="183" actId="1076"/>
          <ac:spMkLst>
            <pc:docMk/>
            <pc:sldMk cId="987929729" sldId="2147376556"/>
            <ac:spMk id="4" creationId="{6695A2EC-94BC-4F52-94E2-A641E6317491}"/>
          </ac:spMkLst>
        </pc:spChg>
        <pc:spChg chg="mod">
          <ac:chgData name="Veniero Facchetti" userId="f2c6c99af91c4974" providerId="LiveId" clId="{FDD084A0-0A70-45CF-8390-5BD831E3AAF4}" dt="2022-05-10T10:09:05.323" v="184" actId="1076"/>
          <ac:spMkLst>
            <pc:docMk/>
            <pc:sldMk cId="987929729" sldId="2147376556"/>
            <ac:spMk id="12" creationId="{442557B3-5C0C-473C-804D-6748BAAB52F1}"/>
          </ac:spMkLst>
        </pc:spChg>
        <pc:spChg chg="del">
          <ac:chgData name="Veniero Facchetti" userId="f2c6c99af91c4974" providerId="LiveId" clId="{FDD084A0-0A70-45CF-8390-5BD831E3AAF4}" dt="2022-05-10T10:09:12.222" v="185" actId="478"/>
          <ac:spMkLst>
            <pc:docMk/>
            <pc:sldMk cId="987929729" sldId="2147376556"/>
            <ac:spMk id="18" creationId="{493ADCBF-8230-41DB-B5FB-0EF1F6550D4F}"/>
          </ac:spMkLst>
        </pc:spChg>
        <pc:picChg chg="mod">
          <ac:chgData name="Veniero Facchetti" userId="f2c6c99af91c4974" providerId="LiveId" clId="{FDD084A0-0A70-45CF-8390-5BD831E3AAF4}" dt="2022-05-10T10:08:49.180" v="179" actId="14100"/>
          <ac:picMkLst>
            <pc:docMk/>
            <pc:sldMk cId="987929729" sldId="2147376556"/>
            <ac:picMk id="3" creationId="{B861E284-1D09-4141-8E75-9EC0BFF8838E}"/>
          </ac:picMkLst>
        </pc:picChg>
        <pc:cxnChg chg="add mod">
          <ac:chgData name="Veniero Facchetti" userId="f2c6c99af91c4974" providerId="LiveId" clId="{FDD084A0-0A70-45CF-8390-5BD831E3AAF4}" dt="2022-05-10T10:06:37.828" v="76"/>
          <ac:cxnSpMkLst>
            <pc:docMk/>
            <pc:sldMk cId="987929729" sldId="2147376556"/>
            <ac:cxnSpMk id="10" creationId="{A260CA05-2705-5091-994D-E13986C6CC34}"/>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12.png"/><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82324070473651"/>
          <c:y val="4.824068372193923E-2"/>
          <c:w val="0.8110541247731734"/>
          <c:h val="0.80245999016159486"/>
        </c:manualLayout>
      </c:layout>
      <c:scatterChart>
        <c:scatterStyle val="smoothMarker"/>
        <c:varyColors val="0"/>
        <c:ser>
          <c:idx val="0"/>
          <c:order val="0"/>
          <c:tx>
            <c:strRef>
              <c:f>Tabelle1!$B$1</c:f>
              <c:strCache>
                <c:ptCount val="1"/>
                <c:pt idx="0">
                  <c:v>Working range border1</c:v>
                </c:pt>
              </c:strCache>
            </c:strRef>
          </c:tx>
          <c:spPr>
            <a:ln w="12700" cap="rnd">
              <a:solidFill>
                <a:schemeClr val="accent4"/>
              </a:solidFill>
              <a:round/>
            </a:ln>
            <a:effectLst/>
          </c:spPr>
          <c:marker>
            <c:symbol val="none"/>
          </c:marker>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Tabelle1!$B$2:$B$26</c:f>
              <c:numCache>
                <c:formatCode>General</c:formatCode>
                <c:ptCount val="25"/>
                <c:pt idx="2" formatCode="0.00E+00">
                  <c:v>9.9999999999999995E-8</c:v>
                </c:pt>
                <c:pt idx="3" formatCode="0.00E+00">
                  <c:v>1</c:v>
                </c:pt>
              </c:numCache>
            </c:numRef>
          </c:yVal>
          <c:smooth val="1"/>
          <c:extLst>
            <c:ext xmlns:c16="http://schemas.microsoft.com/office/drawing/2014/chart" uri="{C3380CC4-5D6E-409C-BE32-E72D297353CC}">
              <c16:uniqueId val="{00000000-8BB5-45AC-BB3E-07D4FBECDF0E}"/>
            </c:ext>
          </c:extLst>
        </c:ser>
        <c:ser>
          <c:idx val="1"/>
          <c:order val="1"/>
          <c:tx>
            <c:strRef>
              <c:f>Tabelle1!$C$1</c:f>
              <c:strCache>
                <c:ptCount val="1"/>
                <c:pt idx="0">
                  <c:v>Working range border 2</c:v>
                </c:pt>
              </c:strCache>
            </c:strRef>
          </c:tx>
          <c:spPr>
            <a:ln w="6350" cap="rnd">
              <a:solidFill>
                <a:schemeClr val="accent4"/>
              </a:solidFill>
              <a:round/>
            </a:ln>
            <a:effectLst/>
          </c:spPr>
          <c:marker>
            <c:symbol val="none"/>
          </c:marker>
          <c:dPt>
            <c:idx val="5"/>
            <c:marker>
              <c:symbol val="none"/>
            </c:marker>
            <c:bubble3D val="0"/>
            <c:spPr>
              <a:ln w="12700" cap="rnd">
                <a:solidFill>
                  <a:schemeClr val="accent4"/>
                </a:solidFill>
                <a:round/>
              </a:ln>
              <a:effectLst/>
            </c:spPr>
            <c:extLst>
              <c:ext xmlns:c16="http://schemas.microsoft.com/office/drawing/2014/chart" uri="{C3380CC4-5D6E-409C-BE32-E72D297353CC}">
                <c16:uniqueId val="{00000002-8BB5-45AC-BB3E-07D4FBECDF0E}"/>
              </c:ext>
            </c:extLst>
          </c:dPt>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Tabelle1!$C$2:$C$26</c:f>
              <c:numCache>
                <c:formatCode>General</c:formatCode>
                <c:ptCount val="25"/>
                <c:pt idx="4" formatCode="0.00E+00">
                  <c:v>9.9999999999999995E-8</c:v>
                </c:pt>
                <c:pt idx="5" formatCode="0.00E+00">
                  <c:v>1</c:v>
                </c:pt>
              </c:numCache>
            </c:numRef>
          </c:yVal>
          <c:smooth val="1"/>
          <c:extLst>
            <c:ext xmlns:c16="http://schemas.microsoft.com/office/drawing/2014/chart" uri="{C3380CC4-5D6E-409C-BE32-E72D297353CC}">
              <c16:uniqueId val="{00000003-8BB5-45AC-BB3E-07D4FBECDF0E}"/>
            </c:ext>
          </c:extLst>
        </c:ser>
        <c:ser>
          <c:idx val="2"/>
          <c:order val="2"/>
          <c:tx>
            <c:strRef>
              <c:f>Tabelle1!$D$1</c:f>
              <c:strCache>
                <c:ptCount val="1"/>
                <c:pt idx="0">
                  <c:v>L0.01</c:v>
                </c:pt>
              </c:strCache>
            </c:strRef>
          </c:tx>
          <c:spPr>
            <a:ln w="19050" cap="rnd">
              <a:solidFill>
                <a:schemeClr val="accent3"/>
              </a:solidFill>
              <a:round/>
            </a:ln>
            <a:effectLst/>
          </c:spPr>
          <c:marker>
            <c:symbol val="none"/>
          </c:marker>
          <c:dPt>
            <c:idx val="20"/>
            <c:marker>
              <c:symbol val="none"/>
            </c:marker>
            <c:bubble3D val="0"/>
            <c:spPr>
              <a:ln w="19050" cap="rnd">
                <a:solidFill>
                  <a:schemeClr val="accent3"/>
                </a:solidFill>
                <a:round/>
              </a:ln>
              <a:effectLst/>
            </c:spPr>
            <c:extLst>
              <c:ext xmlns:c16="http://schemas.microsoft.com/office/drawing/2014/chart" uri="{C3380CC4-5D6E-409C-BE32-E72D297353CC}">
                <c16:uniqueId val="{00000005-8BB5-45AC-BB3E-07D4FBECDF0E}"/>
              </c:ext>
            </c:extLst>
          </c:dPt>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Tabelle1!$D$2:$D$26</c:f>
              <c:numCache>
                <c:formatCode>General</c:formatCode>
                <c:ptCount val="25"/>
                <c:pt idx="0">
                  <c:v>0.01</c:v>
                </c:pt>
                <c:pt idx="1">
                  <c:v>0.01</c:v>
                </c:pt>
              </c:numCache>
            </c:numRef>
          </c:yVal>
          <c:smooth val="1"/>
          <c:extLst>
            <c:ext xmlns:c16="http://schemas.microsoft.com/office/drawing/2014/chart" uri="{C3380CC4-5D6E-409C-BE32-E72D297353CC}">
              <c16:uniqueId val="{00000006-8BB5-45AC-BB3E-07D4FBECDF0E}"/>
            </c:ext>
          </c:extLst>
        </c:ser>
        <c:dLbls>
          <c:showLegendKey val="0"/>
          <c:showVal val="0"/>
          <c:showCatName val="0"/>
          <c:showSerName val="0"/>
          <c:showPercent val="0"/>
          <c:showBubbleSize val="0"/>
        </c:dLbls>
        <c:axId val="764741232"/>
        <c:axId val="764749432"/>
      </c:scatterChart>
      <c:scatterChart>
        <c:scatterStyle val="lineMarker"/>
        <c:varyColors val="0"/>
        <c:ser>
          <c:idx val="3"/>
          <c:order val="3"/>
          <c:tx>
            <c:strRef>
              <c:f>Tabelle1!$E$1</c:f>
              <c:strCache>
                <c:ptCount val="1"/>
                <c:pt idx="0">
                  <c:v>Helium</c:v>
                </c:pt>
              </c:strCache>
            </c:strRef>
          </c:tx>
          <c:spPr>
            <a:ln w="28575" cap="rnd">
              <a:solidFill>
                <a:schemeClr val="accent5"/>
              </a:solidFill>
              <a:round/>
            </a:ln>
            <a:effectLst/>
          </c:spPr>
          <c:marker>
            <c:symbol val="circle"/>
            <c:size val="5"/>
            <c:spPr>
              <a:solidFill>
                <a:schemeClr val="accent5"/>
              </a:solidFill>
              <a:ln w="28575">
                <a:solidFill>
                  <a:schemeClr val="accent5"/>
                </a:solidFill>
              </a:ln>
              <a:effectLst/>
            </c:spPr>
          </c:marker>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Tabelle1!$E$2:$E$26</c:f>
              <c:numCache>
                <c:formatCode>General</c:formatCode>
                <c:ptCount val="25"/>
                <c:pt idx="6" formatCode="0.00E+00">
                  <c:v>3.4099430368453851E-2</c:v>
                </c:pt>
                <c:pt idx="7" formatCode="0.00E+00">
                  <c:v>7.295470542274694E-3</c:v>
                </c:pt>
                <c:pt idx="8" formatCode="0.00E+00">
                  <c:v>2.7514064058945581E-3</c:v>
                </c:pt>
                <c:pt idx="9" formatCode="0.00E+00">
                  <c:v>1.4205171378927433E-3</c:v>
                </c:pt>
                <c:pt idx="10" formatCode="0.00E+00">
                  <c:v>2.9783512213225335E-4</c:v>
                </c:pt>
                <c:pt idx="11" formatCode="0.00E+00">
                  <c:v>8.9998833320373604E-5</c:v>
                </c:pt>
                <c:pt idx="12" formatCode="0.00E+00">
                  <c:v>1.8304847454991239E-5</c:v>
                </c:pt>
                <c:pt idx="13" formatCode="0.00E+00">
                  <c:v>4.3435877606739637E-6</c:v>
                </c:pt>
                <c:pt idx="14" formatCode="0.00E+00">
                  <c:v>7.112195938241388E-7</c:v>
                </c:pt>
                <c:pt idx="15" formatCode="0.00E+00">
                  <c:v>1.3995581283295388E-7</c:v>
                </c:pt>
              </c:numCache>
            </c:numRef>
          </c:yVal>
          <c:smooth val="0"/>
          <c:extLst>
            <c:ext xmlns:c16="http://schemas.microsoft.com/office/drawing/2014/chart" uri="{C3380CC4-5D6E-409C-BE32-E72D297353CC}">
              <c16:uniqueId val="{00000007-8BB5-45AC-BB3E-07D4FBECDF0E}"/>
            </c:ext>
          </c:extLst>
        </c:ser>
        <c:ser>
          <c:idx val="4"/>
          <c:order val="4"/>
          <c:tx>
            <c:strRef>
              <c:f>Tabelle1!$F$1</c:f>
              <c:strCache>
                <c:ptCount val="1"/>
                <c:pt idx="0">
                  <c:v>Hydrogen</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Pt>
            <c:idx val="24"/>
            <c:marker>
              <c:symbol val="circle"/>
              <c:size val="5"/>
              <c:spPr>
                <a:solidFill>
                  <a:schemeClr val="accent1"/>
                </a:solidFill>
                <a:ln w="28575">
                  <a:solidFill>
                    <a:schemeClr val="accent1"/>
                  </a:solidFill>
                </a:ln>
                <a:effectLst/>
              </c:spPr>
            </c:marker>
            <c:bubble3D val="0"/>
            <c:extLst>
              <c:ext xmlns:c16="http://schemas.microsoft.com/office/drawing/2014/chart" uri="{C3380CC4-5D6E-409C-BE32-E72D297353CC}">
                <c16:uniqueId val="{00000009-8BB5-45AC-BB3E-07D4FBECDF0E}"/>
              </c:ext>
            </c:extLst>
          </c:dPt>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Tabelle1!$F$2:$F$26</c:f>
              <c:numCache>
                <c:formatCode>General</c:formatCode>
                <c:ptCount val="25"/>
                <c:pt idx="16" formatCode="0.00E+00">
                  <c:v>0.100001249</c:v>
                </c:pt>
                <c:pt idx="17" formatCode="0.00E+00">
                  <c:v>1.5995467999999999E-2</c:v>
                </c:pt>
                <c:pt idx="18" formatCode="0.00E+00">
                  <c:v>5.0252100000000002E-4</c:v>
                </c:pt>
                <c:pt idx="19" formatCode="0.00E+00">
                  <c:v>9.6668099999999997E-5</c:v>
                </c:pt>
                <c:pt idx="20" formatCode="0.00E+00">
                  <c:v>2.31313E-5</c:v>
                </c:pt>
                <c:pt idx="21" formatCode="0.00E+00">
                  <c:v>6.2335599999999997E-6</c:v>
                </c:pt>
                <c:pt idx="22" formatCode="0.00E+00">
                  <c:v>1.5746900000000001E-6</c:v>
                </c:pt>
                <c:pt idx="23" formatCode="0.00E+00">
                  <c:v>3.1493900000000001E-7</c:v>
                </c:pt>
                <c:pt idx="24" formatCode="0.00E+00">
                  <c:v>1.53441E-7</c:v>
                </c:pt>
              </c:numCache>
            </c:numRef>
          </c:yVal>
          <c:smooth val="0"/>
          <c:extLst>
            <c:ext xmlns:c16="http://schemas.microsoft.com/office/drawing/2014/chart" uri="{C3380CC4-5D6E-409C-BE32-E72D297353CC}">
              <c16:uniqueId val="{0000000A-8BB5-45AC-BB3E-07D4FBECDF0E}"/>
            </c:ext>
          </c:extLst>
        </c:ser>
        <c:dLbls>
          <c:showLegendKey val="0"/>
          <c:showVal val="0"/>
          <c:showCatName val="0"/>
          <c:showSerName val="0"/>
          <c:showPercent val="0"/>
          <c:showBubbleSize val="0"/>
        </c:dLbls>
        <c:axId val="764741232"/>
        <c:axId val="764749432"/>
      </c:scatterChart>
      <c:valAx>
        <c:axId val="764741232"/>
        <c:scaling>
          <c:orientation val="minMax"/>
          <c:max val="16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Gasket stress [MPa]</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title>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64749432"/>
        <c:crosses val="autoZero"/>
        <c:crossBetween val="midCat"/>
        <c:majorUnit val="10"/>
        <c:minorUnit val="5"/>
      </c:valAx>
      <c:valAx>
        <c:axId val="76474943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EN</a:t>
                </a:r>
                <a:r>
                  <a:rPr lang="de-DE" sz="1400" baseline="0"/>
                  <a:t>13555 </a:t>
                </a:r>
                <a:r>
                  <a:rPr lang="en-US" sz="1400" baseline="0" noProof="0"/>
                  <a:t>leakage</a:t>
                </a:r>
                <a:r>
                  <a:rPr lang="de-DE" sz="1400" baseline="0"/>
                  <a:t> rate [mg/(s*m)]</a:t>
                </a:r>
                <a:endParaRPr lang="de-DE"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64741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82324070473651"/>
          <c:y val="4.824068372193923E-2"/>
          <c:w val="0.8110541247731734"/>
          <c:h val="0.80245999016159486"/>
        </c:manualLayout>
      </c:layout>
      <c:scatterChart>
        <c:scatterStyle val="smoothMarker"/>
        <c:varyColors val="0"/>
        <c:ser>
          <c:idx val="0"/>
          <c:order val="0"/>
          <c:tx>
            <c:strRef>
              <c:f>Tabelle1!$B$1</c:f>
              <c:strCache>
                <c:ptCount val="1"/>
                <c:pt idx="0">
                  <c:v>Working range border1</c:v>
                </c:pt>
              </c:strCache>
            </c:strRef>
          </c:tx>
          <c:spPr>
            <a:ln w="12700" cap="rnd">
              <a:solidFill>
                <a:schemeClr val="accent4"/>
              </a:solidFill>
              <a:round/>
            </a:ln>
            <a:effectLst/>
          </c:spPr>
          <c:marker>
            <c:symbol val="none"/>
          </c:marker>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Tabelle1!$B$2:$B$26</c:f>
              <c:numCache>
                <c:formatCode>General</c:formatCode>
                <c:ptCount val="25"/>
                <c:pt idx="2" formatCode="0.00E+00">
                  <c:v>9.9999999999999995E-8</c:v>
                </c:pt>
                <c:pt idx="3" formatCode="0.00E+00">
                  <c:v>1</c:v>
                </c:pt>
              </c:numCache>
            </c:numRef>
          </c:yVal>
          <c:smooth val="1"/>
          <c:extLst>
            <c:ext xmlns:c16="http://schemas.microsoft.com/office/drawing/2014/chart" uri="{C3380CC4-5D6E-409C-BE32-E72D297353CC}">
              <c16:uniqueId val="{00000000-9DC6-40FE-9086-DCE8778B4BCE}"/>
            </c:ext>
          </c:extLst>
        </c:ser>
        <c:ser>
          <c:idx val="1"/>
          <c:order val="1"/>
          <c:tx>
            <c:strRef>
              <c:f>Tabelle1!$C$1</c:f>
              <c:strCache>
                <c:ptCount val="1"/>
                <c:pt idx="0">
                  <c:v>Working range border 2</c:v>
                </c:pt>
              </c:strCache>
            </c:strRef>
          </c:tx>
          <c:spPr>
            <a:ln w="6350" cap="rnd">
              <a:solidFill>
                <a:schemeClr val="accent4"/>
              </a:solidFill>
              <a:round/>
            </a:ln>
            <a:effectLst/>
          </c:spPr>
          <c:marker>
            <c:symbol val="none"/>
          </c:marker>
          <c:dPt>
            <c:idx val="5"/>
            <c:marker>
              <c:symbol val="none"/>
            </c:marker>
            <c:bubble3D val="0"/>
            <c:spPr>
              <a:ln w="12700" cap="rnd">
                <a:solidFill>
                  <a:schemeClr val="accent4"/>
                </a:solidFill>
                <a:round/>
              </a:ln>
              <a:effectLst/>
            </c:spPr>
            <c:extLst>
              <c:ext xmlns:c16="http://schemas.microsoft.com/office/drawing/2014/chart" uri="{C3380CC4-5D6E-409C-BE32-E72D297353CC}">
                <c16:uniqueId val="{00000002-9DC6-40FE-9086-DCE8778B4BCE}"/>
              </c:ext>
            </c:extLst>
          </c:dPt>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Tabelle1!$C$2:$C$26</c:f>
              <c:numCache>
                <c:formatCode>General</c:formatCode>
                <c:ptCount val="25"/>
                <c:pt idx="4" formatCode="0.00E+00">
                  <c:v>9.9999999999999995E-8</c:v>
                </c:pt>
                <c:pt idx="5" formatCode="0.00E+00">
                  <c:v>1</c:v>
                </c:pt>
              </c:numCache>
            </c:numRef>
          </c:yVal>
          <c:smooth val="1"/>
          <c:extLst>
            <c:ext xmlns:c16="http://schemas.microsoft.com/office/drawing/2014/chart" uri="{C3380CC4-5D6E-409C-BE32-E72D297353CC}">
              <c16:uniqueId val="{00000003-9DC6-40FE-9086-DCE8778B4BCE}"/>
            </c:ext>
          </c:extLst>
        </c:ser>
        <c:ser>
          <c:idx val="2"/>
          <c:order val="2"/>
          <c:tx>
            <c:strRef>
              <c:f>Tabelle1!$D$1</c:f>
              <c:strCache>
                <c:ptCount val="1"/>
                <c:pt idx="0">
                  <c:v>L0.01</c:v>
                </c:pt>
              </c:strCache>
            </c:strRef>
          </c:tx>
          <c:spPr>
            <a:ln w="19050" cap="rnd">
              <a:solidFill>
                <a:schemeClr val="accent3"/>
              </a:solidFill>
              <a:round/>
            </a:ln>
            <a:effectLst/>
          </c:spPr>
          <c:marker>
            <c:symbol val="none"/>
          </c:marker>
          <c:dPt>
            <c:idx val="20"/>
            <c:marker>
              <c:symbol val="none"/>
            </c:marker>
            <c:bubble3D val="0"/>
            <c:extLst>
              <c:ext xmlns:c16="http://schemas.microsoft.com/office/drawing/2014/chart" uri="{C3380CC4-5D6E-409C-BE32-E72D297353CC}">
                <c16:uniqueId val="{00000005-9DC6-40FE-9086-DCE8778B4BCE}"/>
              </c:ext>
            </c:extLst>
          </c:dPt>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Tabelle1!$D$2:$D$26</c:f>
              <c:numCache>
                <c:formatCode>General</c:formatCode>
                <c:ptCount val="25"/>
                <c:pt idx="0">
                  <c:v>0.01</c:v>
                </c:pt>
                <c:pt idx="1">
                  <c:v>0.01</c:v>
                </c:pt>
              </c:numCache>
            </c:numRef>
          </c:yVal>
          <c:smooth val="1"/>
          <c:extLst>
            <c:ext xmlns:c16="http://schemas.microsoft.com/office/drawing/2014/chart" uri="{C3380CC4-5D6E-409C-BE32-E72D297353CC}">
              <c16:uniqueId val="{00000006-9DC6-40FE-9086-DCE8778B4BCE}"/>
            </c:ext>
          </c:extLst>
        </c:ser>
        <c:dLbls>
          <c:showLegendKey val="0"/>
          <c:showVal val="0"/>
          <c:showCatName val="0"/>
          <c:showSerName val="0"/>
          <c:showPercent val="0"/>
          <c:showBubbleSize val="0"/>
        </c:dLbls>
        <c:axId val="764741232"/>
        <c:axId val="764749432"/>
      </c:scatterChart>
      <c:scatterChart>
        <c:scatterStyle val="lineMarker"/>
        <c:varyColors val="0"/>
        <c:ser>
          <c:idx val="3"/>
          <c:order val="3"/>
          <c:tx>
            <c:strRef>
              <c:f>Tabelle1!$E$1</c:f>
              <c:strCache>
                <c:ptCount val="1"/>
                <c:pt idx="0">
                  <c:v>Helium</c:v>
                </c:pt>
              </c:strCache>
            </c:strRef>
          </c:tx>
          <c:spPr>
            <a:ln w="28575" cap="rnd">
              <a:solidFill>
                <a:schemeClr val="accent5"/>
              </a:solidFill>
              <a:round/>
            </a:ln>
            <a:effectLst/>
          </c:spPr>
          <c:marker>
            <c:symbol val="circle"/>
            <c:size val="5"/>
            <c:spPr>
              <a:solidFill>
                <a:schemeClr val="accent5"/>
              </a:solidFill>
              <a:ln w="28575">
                <a:solidFill>
                  <a:schemeClr val="accent5"/>
                </a:solidFill>
              </a:ln>
              <a:effectLst/>
            </c:spPr>
          </c:marker>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Tabelle1!$E$2:$E$26</c:f>
              <c:numCache>
                <c:formatCode>General</c:formatCode>
                <c:ptCount val="25"/>
                <c:pt idx="6" formatCode="0.00E+00">
                  <c:v>2.4E-2</c:v>
                </c:pt>
                <c:pt idx="7" formatCode="0.00E+00">
                  <c:v>5.0899999999999999E-3</c:v>
                </c:pt>
                <c:pt idx="8" formatCode="0.00E+00">
                  <c:v>1.9300000000000001E-3</c:v>
                </c:pt>
                <c:pt idx="9" formatCode="0.00E+00">
                  <c:v>6.8000000000000005E-4</c:v>
                </c:pt>
                <c:pt idx="10" formatCode="0.00E+00">
                  <c:v>1.7899999999999999E-4</c:v>
                </c:pt>
                <c:pt idx="11" formatCode="0.00E+00">
                  <c:v>4.3800000000000001E-5</c:v>
                </c:pt>
                <c:pt idx="12" formatCode="0.00E+00">
                  <c:v>1.0900000000000001E-5</c:v>
                </c:pt>
                <c:pt idx="13" formatCode="0.00E+00">
                  <c:v>3.23E-6</c:v>
                </c:pt>
                <c:pt idx="14" formatCode="0.00E+00">
                  <c:v>8.0699999999999996E-7</c:v>
                </c:pt>
                <c:pt idx="15" formatCode="0.00E+00">
                  <c:v>2.2600000000000001E-7</c:v>
                </c:pt>
              </c:numCache>
            </c:numRef>
          </c:yVal>
          <c:smooth val="0"/>
          <c:extLst>
            <c:ext xmlns:c16="http://schemas.microsoft.com/office/drawing/2014/chart" uri="{C3380CC4-5D6E-409C-BE32-E72D297353CC}">
              <c16:uniqueId val="{00000007-9DC6-40FE-9086-DCE8778B4BCE}"/>
            </c:ext>
          </c:extLst>
        </c:ser>
        <c:ser>
          <c:idx val="4"/>
          <c:order val="4"/>
          <c:tx>
            <c:strRef>
              <c:f>Tabelle1!$F$1</c:f>
              <c:strCache>
                <c:ptCount val="1"/>
                <c:pt idx="0">
                  <c:v>Hydrogen</c:v>
                </c:pt>
              </c:strCache>
            </c:strRef>
          </c:tx>
          <c:spPr>
            <a:ln w="28575" cap="rnd">
              <a:solidFill>
                <a:schemeClr val="accent1"/>
              </a:solidFill>
              <a:round/>
            </a:ln>
            <a:effectLst/>
          </c:spPr>
          <c:marker>
            <c:symbol val="circle"/>
            <c:size val="5"/>
            <c:spPr>
              <a:solidFill>
                <a:srgbClr val="00748D"/>
              </a:solidFill>
              <a:ln w="28575">
                <a:solidFill>
                  <a:schemeClr val="accent1"/>
                </a:solidFill>
              </a:ln>
              <a:effectLst/>
            </c:spPr>
          </c:marker>
          <c:dPt>
            <c:idx val="24"/>
            <c:marker>
              <c:symbol val="circle"/>
              <c:size val="5"/>
              <c:spPr>
                <a:solidFill>
                  <a:srgbClr val="00748D"/>
                </a:solidFill>
                <a:ln w="2857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9-9DC6-40FE-9086-DCE8778B4BCE}"/>
              </c:ext>
            </c:extLst>
          </c:dPt>
          <c:xVal>
            <c:numRef>
              <c:f>Tabelle1!$A$2:$A$26</c:f>
              <c:numCache>
                <c:formatCode>0</c:formatCode>
                <c:ptCount val="2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numCache>
            </c:numRef>
          </c:xVal>
          <c:yVal>
            <c:numRef>
              <c:f>Tabelle1!$F$2:$F$26</c:f>
              <c:numCache>
                <c:formatCode>General</c:formatCode>
                <c:ptCount val="25"/>
                <c:pt idx="16" formatCode="0.00E+00">
                  <c:v>0.1562395</c:v>
                </c:pt>
                <c:pt idx="17" formatCode="0.00E+00">
                  <c:v>2.106887E-2</c:v>
                </c:pt>
                <c:pt idx="18" formatCode="0.00E+00">
                  <c:v>6.8064899999999997E-4</c:v>
                </c:pt>
                <c:pt idx="19" formatCode="0.00E+00">
                  <c:v>1.06795E-4</c:v>
                </c:pt>
                <c:pt idx="20" formatCode="0.00E+00">
                  <c:v>2.30078E-5</c:v>
                </c:pt>
                <c:pt idx="21" formatCode="0.00E+00">
                  <c:v>5.1000700000000001E-6</c:v>
                </c:pt>
                <c:pt idx="22" formatCode="0.00E+00">
                  <c:v>1.06411E-6</c:v>
                </c:pt>
                <c:pt idx="23" formatCode="0.00E+00">
                  <c:v>2.38131E-7</c:v>
                </c:pt>
                <c:pt idx="24" formatCode="0.00E+00">
                  <c:v>1.5338599999999999E-7</c:v>
                </c:pt>
              </c:numCache>
            </c:numRef>
          </c:yVal>
          <c:smooth val="0"/>
          <c:extLst>
            <c:ext xmlns:c16="http://schemas.microsoft.com/office/drawing/2014/chart" uri="{C3380CC4-5D6E-409C-BE32-E72D297353CC}">
              <c16:uniqueId val="{0000000A-9DC6-40FE-9086-DCE8778B4BCE}"/>
            </c:ext>
          </c:extLst>
        </c:ser>
        <c:dLbls>
          <c:showLegendKey val="0"/>
          <c:showVal val="0"/>
          <c:showCatName val="0"/>
          <c:showSerName val="0"/>
          <c:showPercent val="0"/>
          <c:showBubbleSize val="0"/>
        </c:dLbls>
        <c:axId val="764741232"/>
        <c:axId val="764749432"/>
      </c:scatterChart>
      <c:valAx>
        <c:axId val="764741232"/>
        <c:scaling>
          <c:orientation val="minMax"/>
          <c:max val="16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Gasket stress [MPa]</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title>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64749432"/>
        <c:crosses val="autoZero"/>
        <c:crossBetween val="midCat"/>
        <c:majorUnit val="10"/>
        <c:minorUnit val="5"/>
      </c:valAx>
      <c:valAx>
        <c:axId val="76474943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EN</a:t>
                </a:r>
                <a:r>
                  <a:rPr lang="de-DE" sz="1400" baseline="0"/>
                  <a:t>13555 </a:t>
                </a:r>
                <a:r>
                  <a:rPr lang="en-US" sz="1400" baseline="0" noProof="0"/>
                  <a:t>leakage</a:t>
                </a:r>
                <a:r>
                  <a:rPr lang="de-DE" sz="1400" baseline="0"/>
                  <a:t> rate [mg/(s*m)]</a:t>
                </a:r>
                <a:endParaRPr lang="de-DE"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64741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82324070473651"/>
          <c:y val="4.824068372193923E-2"/>
          <c:w val="0.8110541247731734"/>
          <c:h val="0.80245999016159486"/>
        </c:manualLayout>
      </c:layout>
      <c:scatterChart>
        <c:scatterStyle val="smoothMarker"/>
        <c:varyColors val="0"/>
        <c:ser>
          <c:idx val="0"/>
          <c:order val="0"/>
          <c:tx>
            <c:strRef>
              <c:f>Tabelle1!$B$1</c:f>
              <c:strCache>
                <c:ptCount val="1"/>
                <c:pt idx="0">
                  <c:v>Working range border1</c:v>
                </c:pt>
              </c:strCache>
            </c:strRef>
          </c:tx>
          <c:spPr>
            <a:ln w="12700" cap="rnd">
              <a:solidFill>
                <a:schemeClr val="accent4"/>
              </a:solidFill>
              <a:round/>
            </a:ln>
            <a:effectLst/>
          </c:spPr>
          <c:marker>
            <c:symbol val="none"/>
          </c:marker>
          <c:xVal>
            <c:numRef>
              <c:f>Tabelle1!$A$2:$A$36</c:f>
              <c:numCache>
                <c:formatCode>0</c:formatCode>
                <c:ptCount val="3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pt idx="25">
                  <c:v>10</c:v>
                </c:pt>
                <c:pt idx="26">
                  <c:v>20</c:v>
                </c:pt>
                <c:pt idx="27">
                  <c:v>30</c:v>
                </c:pt>
                <c:pt idx="28">
                  <c:v>40</c:v>
                </c:pt>
                <c:pt idx="29">
                  <c:v>60</c:v>
                </c:pt>
                <c:pt idx="30">
                  <c:v>80</c:v>
                </c:pt>
                <c:pt idx="31">
                  <c:v>100</c:v>
                </c:pt>
                <c:pt idx="32">
                  <c:v>120</c:v>
                </c:pt>
                <c:pt idx="33">
                  <c:v>140</c:v>
                </c:pt>
                <c:pt idx="34">
                  <c:v>160</c:v>
                </c:pt>
              </c:numCache>
            </c:numRef>
          </c:xVal>
          <c:yVal>
            <c:numRef>
              <c:f>Tabelle1!$B$2:$B$36</c:f>
              <c:numCache>
                <c:formatCode>General</c:formatCode>
                <c:ptCount val="35"/>
                <c:pt idx="2" formatCode="0.00E+00">
                  <c:v>9.9999999999999995E-8</c:v>
                </c:pt>
                <c:pt idx="3" formatCode="0.00E+00">
                  <c:v>1</c:v>
                </c:pt>
              </c:numCache>
            </c:numRef>
          </c:yVal>
          <c:smooth val="1"/>
          <c:extLst>
            <c:ext xmlns:c16="http://schemas.microsoft.com/office/drawing/2014/chart" uri="{C3380CC4-5D6E-409C-BE32-E72D297353CC}">
              <c16:uniqueId val="{00000000-01CA-4C04-9B84-AEB39A531B9E}"/>
            </c:ext>
          </c:extLst>
        </c:ser>
        <c:ser>
          <c:idx val="1"/>
          <c:order val="1"/>
          <c:tx>
            <c:strRef>
              <c:f>Tabelle1!$C$1</c:f>
              <c:strCache>
                <c:ptCount val="1"/>
                <c:pt idx="0">
                  <c:v>Working range border 2</c:v>
                </c:pt>
              </c:strCache>
            </c:strRef>
          </c:tx>
          <c:spPr>
            <a:ln w="6350" cap="rnd">
              <a:solidFill>
                <a:schemeClr val="accent4"/>
              </a:solidFill>
              <a:round/>
            </a:ln>
            <a:effectLst/>
          </c:spPr>
          <c:marker>
            <c:symbol val="none"/>
          </c:marker>
          <c:dPt>
            <c:idx val="5"/>
            <c:bubble3D val="0"/>
            <c:spPr>
              <a:ln w="12700" cap="rnd">
                <a:solidFill>
                  <a:schemeClr val="accent4"/>
                </a:solidFill>
                <a:round/>
              </a:ln>
              <a:effectLst/>
            </c:spPr>
            <c:extLst>
              <c:ext xmlns:c16="http://schemas.microsoft.com/office/drawing/2014/chart" uri="{C3380CC4-5D6E-409C-BE32-E72D297353CC}">
                <c16:uniqueId val="{00000002-01CA-4C04-9B84-AEB39A531B9E}"/>
              </c:ext>
            </c:extLst>
          </c:dPt>
          <c:xVal>
            <c:numRef>
              <c:f>Tabelle1!$A$2:$A$36</c:f>
              <c:numCache>
                <c:formatCode>0</c:formatCode>
                <c:ptCount val="3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pt idx="25">
                  <c:v>10</c:v>
                </c:pt>
                <c:pt idx="26">
                  <c:v>20</c:v>
                </c:pt>
                <c:pt idx="27">
                  <c:v>30</c:v>
                </c:pt>
                <c:pt idx="28">
                  <c:v>40</c:v>
                </c:pt>
                <c:pt idx="29">
                  <c:v>60</c:v>
                </c:pt>
                <c:pt idx="30">
                  <c:v>80</c:v>
                </c:pt>
                <c:pt idx="31">
                  <c:v>100</c:v>
                </c:pt>
                <c:pt idx="32">
                  <c:v>120</c:v>
                </c:pt>
                <c:pt idx="33">
                  <c:v>140</c:v>
                </c:pt>
                <c:pt idx="34">
                  <c:v>160</c:v>
                </c:pt>
              </c:numCache>
            </c:numRef>
          </c:xVal>
          <c:yVal>
            <c:numRef>
              <c:f>Tabelle1!$C$2:$C$36</c:f>
              <c:numCache>
                <c:formatCode>General</c:formatCode>
                <c:ptCount val="35"/>
                <c:pt idx="4" formatCode="0.00E+00">
                  <c:v>9.9999999999999995E-8</c:v>
                </c:pt>
                <c:pt idx="5" formatCode="0.00E+00">
                  <c:v>1</c:v>
                </c:pt>
              </c:numCache>
            </c:numRef>
          </c:yVal>
          <c:smooth val="1"/>
          <c:extLst>
            <c:ext xmlns:c16="http://schemas.microsoft.com/office/drawing/2014/chart" uri="{C3380CC4-5D6E-409C-BE32-E72D297353CC}">
              <c16:uniqueId val="{00000003-01CA-4C04-9B84-AEB39A531B9E}"/>
            </c:ext>
          </c:extLst>
        </c:ser>
        <c:ser>
          <c:idx val="2"/>
          <c:order val="2"/>
          <c:tx>
            <c:strRef>
              <c:f>Tabelle1!$D$1</c:f>
              <c:strCache>
                <c:ptCount val="1"/>
                <c:pt idx="0">
                  <c:v>L0.01</c:v>
                </c:pt>
              </c:strCache>
            </c:strRef>
          </c:tx>
          <c:spPr>
            <a:ln w="19050" cap="rnd">
              <a:solidFill>
                <a:schemeClr val="accent3"/>
              </a:solidFill>
              <a:round/>
            </a:ln>
            <a:effectLst/>
          </c:spPr>
          <c:marker>
            <c:symbol val="picture"/>
            <c:spPr>
              <a:blipFill>
                <a:blip xmlns:r="http://schemas.openxmlformats.org/officeDocument/2006/relationships" r:embed="rId2"/>
                <a:stretch>
                  <a:fillRect/>
                </a:stretch>
              </a:blipFill>
              <a:ln w="25400">
                <a:noFill/>
              </a:ln>
              <a:effectLst/>
            </c:spPr>
          </c:marker>
          <c:dPt>
            <c:idx val="20"/>
            <c:bubble3D val="0"/>
            <c:extLst>
              <c:ext xmlns:c16="http://schemas.microsoft.com/office/drawing/2014/chart" uri="{C3380CC4-5D6E-409C-BE32-E72D297353CC}">
                <c16:uniqueId val="{00000004-01CA-4C04-9B84-AEB39A531B9E}"/>
              </c:ext>
            </c:extLst>
          </c:dPt>
          <c:xVal>
            <c:numRef>
              <c:f>Tabelle1!$A$2:$A$36</c:f>
              <c:numCache>
                <c:formatCode>0</c:formatCode>
                <c:ptCount val="3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pt idx="25">
                  <c:v>10</c:v>
                </c:pt>
                <c:pt idx="26">
                  <c:v>20</c:v>
                </c:pt>
                <c:pt idx="27">
                  <c:v>30</c:v>
                </c:pt>
                <c:pt idx="28">
                  <c:v>40</c:v>
                </c:pt>
                <c:pt idx="29">
                  <c:v>60</c:v>
                </c:pt>
                <c:pt idx="30">
                  <c:v>80</c:v>
                </c:pt>
                <c:pt idx="31">
                  <c:v>100</c:v>
                </c:pt>
                <c:pt idx="32">
                  <c:v>120</c:v>
                </c:pt>
                <c:pt idx="33">
                  <c:v>140</c:v>
                </c:pt>
                <c:pt idx="34">
                  <c:v>160</c:v>
                </c:pt>
              </c:numCache>
            </c:numRef>
          </c:xVal>
          <c:yVal>
            <c:numRef>
              <c:f>Tabelle1!$D$2:$D$36</c:f>
              <c:numCache>
                <c:formatCode>General</c:formatCode>
                <c:ptCount val="35"/>
                <c:pt idx="0">
                  <c:v>0.01</c:v>
                </c:pt>
                <c:pt idx="1">
                  <c:v>0.01</c:v>
                </c:pt>
              </c:numCache>
            </c:numRef>
          </c:yVal>
          <c:smooth val="1"/>
          <c:extLst>
            <c:ext xmlns:c16="http://schemas.microsoft.com/office/drawing/2014/chart" uri="{C3380CC4-5D6E-409C-BE32-E72D297353CC}">
              <c16:uniqueId val="{00000005-01CA-4C04-9B84-AEB39A531B9E}"/>
            </c:ext>
          </c:extLst>
        </c:ser>
        <c:dLbls>
          <c:showLegendKey val="0"/>
          <c:showVal val="0"/>
          <c:showCatName val="0"/>
          <c:showSerName val="0"/>
          <c:showPercent val="0"/>
          <c:showBubbleSize val="0"/>
        </c:dLbls>
        <c:axId val="764741232"/>
        <c:axId val="764749432"/>
      </c:scatterChart>
      <c:scatterChart>
        <c:scatterStyle val="lineMarker"/>
        <c:varyColors val="0"/>
        <c:ser>
          <c:idx val="3"/>
          <c:order val="3"/>
          <c:tx>
            <c:strRef>
              <c:f>Tabelle1!$E$1</c:f>
              <c:strCache>
                <c:ptCount val="1"/>
                <c:pt idx="0">
                  <c:v>Helium, V20011Z3IP</c:v>
                </c:pt>
              </c:strCache>
            </c:strRef>
          </c:tx>
          <c:spPr>
            <a:ln w="28575" cap="rnd">
              <a:solidFill>
                <a:schemeClr val="accent5"/>
              </a:solidFill>
              <a:round/>
            </a:ln>
            <a:effectLst/>
          </c:spPr>
          <c:marker>
            <c:symbol val="circle"/>
            <c:size val="5"/>
            <c:spPr>
              <a:solidFill>
                <a:schemeClr val="accent5"/>
              </a:solidFill>
              <a:ln w="28575">
                <a:solidFill>
                  <a:schemeClr val="accent5"/>
                </a:solidFill>
              </a:ln>
              <a:effectLst/>
            </c:spPr>
          </c:marker>
          <c:xVal>
            <c:numRef>
              <c:f>Tabelle1!$A$2:$A$36</c:f>
              <c:numCache>
                <c:formatCode>0</c:formatCode>
                <c:ptCount val="3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pt idx="25">
                  <c:v>10</c:v>
                </c:pt>
                <c:pt idx="26">
                  <c:v>20</c:v>
                </c:pt>
                <c:pt idx="27">
                  <c:v>30</c:v>
                </c:pt>
                <c:pt idx="28">
                  <c:v>40</c:v>
                </c:pt>
                <c:pt idx="29">
                  <c:v>60</c:v>
                </c:pt>
                <c:pt idx="30">
                  <c:v>80</c:v>
                </c:pt>
                <c:pt idx="31">
                  <c:v>100</c:v>
                </c:pt>
                <c:pt idx="32">
                  <c:v>120</c:v>
                </c:pt>
                <c:pt idx="33">
                  <c:v>140</c:v>
                </c:pt>
                <c:pt idx="34">
                  <c:v>160</c:v>
                </c:pt>
              </c:numCache>
            </c:numRef>
          </c:xVal>
          <c:yVal>
            <c:numRef>
              <c:f>Tabelle1!$E$2:$E$36</c:f>
              <c:numCache>
                <c:formatCode>General</c:formatCode>
                <c:ptCount val="35"/>
                <c:pt idx="6" formatCode="0.00E+00">
                  <c:v>3.4099430368453851E-2</c:v>
                </c:pt>
                <c:pt idx="7" formatCode="0.00E+00">
                  <c:v>7.295470542274694E-3</c:v>
                </c:pt>
                <c:pt idx="8" formatCode="0.00E+00">
                  <c:v>2.7514064058945581E-3</c:v>
                </c:pt>
                <c:pt idx="9" formatCode="0.00E+00">
                  <c:v>1.4205171378927433E-3</c:v>
                </c:pt>
                <c:pt idx="10" formatCode="0.00E+00">
                  <c:v>2.9783512213225335E-4</c:v>
                </c:pt>
                <c:pt idx="11" formatCode="0.00E+00">
                  <c:v>8.9998833320373604E-5</c:v>
                </c:pt>
                <c:pt idx="12" formatCode="0.00E+00">
                  <c:v>1.8304847454991239E-5</c:v>
                </c:pt>
                <c:pt idx="13" formatCode="0.00E+00">
                  <c:v>4.3435877606739637E-6</c:v>
                </c:pt>
                <c:pt idx="14" formatCode="0.00E+00">
                  <c:v>7.112195938241388E-7</c:v>
                </c:pt>
                <c:pt idx="15" formatCode="0.00E+00">
                  <c:v>1.3995581283295388E-7</c:v>
                </c:pt>
              </c:numCache>
            </c:numRef>
          </c:yVal>
          <c:smooth val="0"/>
          <c:extLst>
            <c:ext xmlns:c16="http://schemas.microsoft.com/office/drawing/2014/chart" uri="{C3380CC4-5D6E-409C-BE32-E72D297353CC}">
              <c16:uniqueId val="{00000006-01CA-4C04-9B84-AEB39A531B9E}"/>
            </c:ext>
          </c:extLst>
        </c:ser>
        <c:ser>
          <c:idx val="4"/>
          <c:order val="4"/>
          <c:tx>
            <c:strRef>
              <c:f>Tabelle1!$F$1</c:f>
              <c:strCache>
                <c:ptCount val="1"/>
                <c:pt idx="0">
                  <c:v>Hydrogen, V20011Z3IP</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Pt>
            <c:idx val="24"/>
            <c:bubble3D val="0"/>
            <c:extLst>
              <c:ext xmlns:c16="http://schemas.microsoft.com/office/drawing/2014/chart" uri="{C3380CC4-5D6E-409C-BE32-E72D297353CC}">
                <c16:uniqueId val="{00000007-01CA-4C04-9B84-AEB39A531B9E}"/>
              </c:ext>
            </c:extLst>
          </c:dPt>
          <c:xVal>
            <c:numRef>
              <c:f>Tabelle1!$A$2:$A$36</c:f>
              <c:numCache>
                <c:formatCode>0</c:formatCode>
                <c:ptCount val="3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pt idx="25">
                  <c:v>10</c:v>
                </c:pt>
                <c:pt idx="26">
                  <c:v>20</c:v>
                </c:pt>
                <c:pt idx="27">
                  <c:v>30</c:v>
                </c:pt>
                <c:pt idx="28">
                  <c:v>40</c:v>
                </c:pt>
                <c:pt idx="29">
                  <c:v>60</c:v>
                </c:pt>
                <c:pt idx="30">
                  <c:v>80</c:v>
                </c:pt>
                <c:pt idx="31">
                  <c:v>100</c:v>
                </c:pt>
                <c:pt idx="32">
                  <c:v>120</c:v>
                </c:pt>
                <c:pt idx="33">
                  <c:v>140</c:v>
                </c:pt>
                <c:pt idx="34">
                  <c:v>160</c:v>
                </c:pt>
              </c:numCache>
            </c:numRef>
          </c:xVal>
          <c:yVal>
            <c:numRef>
              <c:f>Tabelle1!$F$2:$F$36</c:f>
              <c:numCache>
                <c:formatCode>General</c:formatCode>
                <c:ptCount val="35"/>
                <c:pt idx="16" formatCode="0.00E+00">
                  <c:v>0.100001249</c:v>
                </c:pt>
                <c:pt idx="17" formatCode="0.00E+00">
                  <c:v>1.5995467999999999E-2</c:v>
                </c:pt>
                <c:pt idx="18" formatCode="0.00E+00">
                  <c:v>5.0252100000000002E-4</c:v>
                </c:pt>
                <c:pt idx="19" formatCode="0.00E+00">
                  <c:v>9.6668099999999997E-5</c:v>
                </c:pt>
                <c:pt idx="20" formatCode="0.00E+00">
                  <c:v>2.31313E-5</c:v>
                </c:pt>
                <c:pt idx="21" formatCode="0.00E+00">
                  <c:v>6.2335599999999997E-6</c:v>
                </c:pt>
                <c:pt idx="22" formatCode="0.00E+00">
                  <c:v>1.5746900000000001E-6</c:v>
                </c:pt>
                <c:pt idx="23" formatCode="0.00E+00">
                  <c:v>3.1493900000000001E-7</c:v>
                </c:pt>
                <c:pt idx="24" formatCode="0.00E+00">
                  <c:v>1.53441E-7</c:v>
                </c:pt>
              </c:numCache>
            </c:numRef>
          </c:yVal>
          <c:smooth val="0"/>
          <c:extLst>
            <c:ext xmlns:c16="http://schemas.microsoft.com/office/drawing/2014/chart" uri="{C3380CC4-5D6E-409C-BE32-E72D297353CC}">
              <c16:uniqueId val="{00000008-01CA-4C04-9B84-AEB39A531B9E}"/>
            </c:ext>
          </c:extLst>
        </c:ser>
        <c:ser>
          <c:idx val="5"/>
          <c:order val="5"/>
          <c:tx>
            <c:strRef>
              <c:f>Tabelle1!$G$1</c:f>
              <c:strCache>
                <c:ptCount val="1"/>
                <c:pt idx="0">
                  <c:v>Helium, tanged reinforced GR</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xVal>
            <c:numRef>
              <c:f>Tabelle1!$A$2:$A$36</c:f>
              <c:numCache>
                <c:formatCode>0</c:formatCode>
                <c:ptCount val="35"/>
                <c:pt idx="0">
                  <c:v>0</c:v>
                </c:pt>
                <c:pt idx="1">
                  <c:v>170</c:v>
                </c:pt>
                <c:pt idx="2">
                  <c:v>28</c:v>
                </c:pt>
                <c:pt idx="3">
                  <c:v>28</c:v>
                </c:pt>
                <c:pt idx="4">
                  <c:v>72</c:v>
                </c:pt>
                <c:pt idx="5">
                  <c:v>72</c:v>
                </c:pt>
                <c:pt idx="6">
                  <c:v>10</c:v>
                </c:pt>
                <c:pt idx="7">
                  <c:v>20</c:v>
                </c:pt>
                <c:pt idx="8">
                  <c:v>30</c:v>
                </c:pt>
                <c:pt idx="9">
                  <c:v>40</c:v>
                </c:pt>
                <c:pt idx="10">
                  <c:v>60</c:v>
                </c:pt>
                <c:pt idx="11">
                  <c:v>80</c:v>
                </c:pt>
                <c:pt idx="12">
                  <c:v>100</c:v>
                </c:pt>
                <c:pt idx="13">
                  <c:v>120</c:v>
                </c:pt>
                <c:pt idx="14">
                  <c:v>140</c:v>
                </c:pt>
                <c:pt idx="15">
                  <c:v>160</c:v>
                </c:pt>
                <c:pt idx="16">
                  <c:v>10</c:v>
                </c:pt>
                <c:pt idx="17">
                  <c:v>20</c:v>
                </c:pt>
                <c:pt idx="18">
                  <c:v>40</c:v>
                </c:pt>
                <c:pt idx="19">
                  <c:v>60</c:v>
                </c:pt>
                <c:pt idx="20">
                  <c:v>80</c:v>
                </c:pt>
                <c:pt idx="21">
                  <c:v>100</c:v>
                </c:pt>
                <c:pt idx="22">
                  <c:v>120</c:v>
                </c:pt>
                <c:pt idx="23">
                  <c:v>140</c:v>
                </c:pt>
                <c:pt idx="24">
                  <c:v>160</c:v>
                </c:pt>
                <c:pt idx="25">
                  <c:v>10</c:v>
                </c:pt>
                <c:pt idx="26">
                  <c:v>20</c:v>
                </c:pt>
                <c:pt idx="27">
                  <c:v>30</c:v>
                </c:pt>
                <c:pt idx="28">
                  <c:v>40</c:v>
                </c:pt>
                <c:pt idx="29">
                  <c:v>60</c:v>
                </c:pt>
                <c:pt idx="30">
                  <c:v>80</c:v>
                </c:pt>
                <c:pt idx="31">
                  <c:v>100</c:v>
                </c:pt>
                <c:pt idx="32">
                  <c:v>120</c:v>
                </c:pt>
                <c:pt idx="33">
                  <c:v>140</c:v>
                </c:pt>
                <c:pt idx="34">
                  <c:v>160</c:v>
                </c:pt>
              </c:numCache>
            </c:numRef>
          </c:xVal>
          <c:yVal>
            <c:numRef>
              <c:f>Tabelle1!$G$2:$G$36</c:f>
              <c:numCache>
                <c:formatCode>General</c:formatCode>
                <c:ptCount val="35"/>
                <c:pt idx="25" formatCode="0.00E+00">
                  <c:v>0.21770885044822286</c:v>
                </c:pt>
                <c:pt idx="26" formatCode="0.00E+00">
                  <c:v>7.2304603069411277E-2</c:v>
                </c:pt>
                <c:pt idx="27" formatCode="0.00E+00">
                  <c:v>3.8358801742494605E-2</c:v>
                </c:pt>
                <c:pt idx="28" formatCode="0.00E+00">
                  <c:v>2.3612776342131381E-2</c:v>
                </c:pt>
                <c:pt idx="29" formatCode="0.00E+00">
                  <c:v>9.3451540307144376E-3</c:v>
                </c:pt>
                <c:pt idx="30" formatCode="0.00E+00">
                  <c:v>3.8188976151199037E-3</c:v>
                </c:pt>
                <c:pt idx="31" formatCode="0.00E+00">
                  <c:v>1.6802374465385128E-3</c:v>
                </c:pt>
                <c:pt idx="32" formatCode="0.00E+00">
                  <c:v>8.0617598999690597E-4</c:v>
                </c:pt>
                <c:pt idx="33" formatCode="0.00E+00">
                  <c:v>2.5588651338123171E-4</c:v>
                </c:pt>
                <c:pt idx="34" formatCode="0.00E+00">
                  <c:v>7.7910006980306461E-5</c:v>
                </c:pt>
              </c:numCache>
            </c:numRef>
          </c:yVal>
          <c:smooth val="0"/>
          <c:extLst>
            <c:ext xmlns:c16="http://schemas.microsoft.com/office/drawing/2014/chart" uri="{C3380CC4-5D6E-409C-BE32-E72D297353CC}">
              <c16:uniqueId val="{00000009-01CA-4C04-9B84-AEB39A531B9E}"/>
            </c:ext>
          </c:extLst>
        </c:ser>
        <c:dLbls>
          <c:showLegendKey val="0"/>
          <c:showVal val="0"/>
          <c:showCatName val="0"/>
          <c:showSerName val="0"/>
          <c:showPercent val="0"/>
          <c:showBubbleSize val="0"/>
        </c:dLbls>
        <c:axId val="764741232"/>
        <c:axId val="764749432"/>
      </c:scatterChart>
      <c:valAx>
        <c:axId val="764741232"/>
        <c:scaling>
          <c:orientation val="minMax"/>
          <c:max val="160"/>
          <c:min val="10"/>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Gasket stress [MPa]</a:t>
                </a:r>
              </a:p>
            </c:rich>
          </c:tx>
          <c:overlay val="0"/>
          <c:spPr>
            <a:noFill/>
            <a:ln>
              <a:noFill/>
            </a:ln>
            <a:effectLst/>
          </c:spPr>
        </c:title>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64749432"/>
        <c:crosses val="autoZero"/>
        <c:crossBetween val="midCat"/>
        <c:majorUnit val="10"/>
        <c:minorUnit val="5"/>
      </c:valAx>
      <c:valAx>
        <c:axId val="76474943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a:t>EN</a:t>
                </a:r>
                <a:r>
                  <a:rPr lang="de-DE" sz="1400" baseline="0"/>
                  <a:t>13555 </a:t>
                </a:r>
                <a:r>
                  <a:rPr lang="en-US" sz="1400" baseline="0" noProof="0"/>
                  <a:t>leakage</a:t>
                </a:r>
                <a:r>
                  <a:rPr lang="de-DE" sz="1400" baseline="0"/>
                  <a:t> rate [mg/(s*m)]</a:t>
                </a:r>
                <a:endParaRPr lang="de-DE" sz="1400"/>
              </a:p>
            </c:rich>
          </c:tx>
          <c:overlay val="0"/>
          <c:spPr>
            <a:noFill/>
            <a:ln>
              <a:noFill/>
            </a:ln>
            <a:effectLst/>
          </c:sp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764741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FECD-35AA-473A-8757-E82143407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02AB94-1CE0-4FE2-80A1-69D670983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BF8B9-494C-41CF-B70B-AECEE33E5DD3}"/>
              </a:ext>
            </a:extLst>
          </p:cNvPr>
          <p:cNvSpPr>
            <a:spLocks noGrp="1"/>
          </p:cNvSpPr>
          <p:nvPr>
            <p:ph type="dt" sz="half" idx="10"/>
          </p:nvPr>
        </p:nvSpPr>
        <p:spPr/>
        <p:txBody>
          <a:bodyPr/>
          <a:lstStyle/>
          <a:p>
            <a:fld id="{3ECC8BD9-15CD-48B2-8C1E-7988045B9BA9}" type="datetimeFigureOut">
              <a:rPr lang="en-US" smtClean="0"/>
              <a:t>5/10/2022</a:t>
            </a:fld>
            <a:endParaRPr lang="en-US"/>
          </a:p>
        </p:txBody>
      </p:sp>
      <p:sp>
        <p:nvSpPr>
          <p:cNvPr id="5" name="Footer Placeholder 4">
            <a:extLst>
              <a:ext uri="{FF2B5EF4-FFF2-40B4-BE49-F238E27FC236}">
                <a16:creationId xmlns:a16="http://schemas.microsoft.com/office/drawing/2014/main" id="{ABA34BE0-2236-4166-B97B-AD99A72BB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70D4-3FA4-4F5E-AF2E-7760E3B7FBE5}"/>
              </a:ext>
            </a:extLst>
          </p:cNvPr>
          <p:cNvSpPr>
            <a:spLocks noGrp="1"/>
          </p:cNvSpPr>
          <p:nvPr>
            <p:ph type="sldNum" sz="quarter" idx="12"/>
          </p:nvPr>
        </p:nvSpPr>
        <p:spPr/>
        <p:txBody>
          <a:bodyPr/>
          <a:lstStyle/>
          <a:p>
            <a:fld id="{7E047BBE-C59B-4C68-8DBF-F966D1F142E2}" type="slidenum">
              <a:rPr lang="en-US" smtClean="0"/>
              <a:t>‹N›</a:t>
            </a:fld>
            <a:endParaRPr lang="en-US"/>
          </a:p>
        </p:txBody>
      </p:sp>
    </p:spTree>
    <p:extLst>
      <p:ext uri="{BB962C8B-B14F-4D97-AF65-F5344CB8AC3E}">
        <p14:creationId xmlns:p14="http://schemas.microsoft.com/office/powerpoint/2010/main" val="409690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6AC93B-DABE-48E9-8C31-FBA8E698F3DF}"/>
              </a:ext>
            </a:extLst>
          </p:cNvPr>
          <p:cNvSpPr>
            <a:spLocks noGrp="1"/>
          </p:cNvSpPr>
          <p:nvPr>
            <p:ph type="body" sz="quarter" idx="10"/>
          </p:nvPr>
        </p:nvSpPr>
        <p:spPr>
          <a:xfrm>
            <a:off x="451667" y="5605200"/>
            <a:ext cx="5652000" cy="122400"/>
          </a:xfrm>
        </p:spPr>
        <p:txBody>
          <a:bodyPr vert="horz" lIns="0" tIns="0" rIns="0" bIns="0" rtlCol="0" anchor="b">
            <a:noAutofit/>
          </a:bodyPr>
          <a:lstStyle>
            <a:lvl1pPr>
              <a:defRPr kumimoji="0" lang="en-US" sz="800" b="0" i="0" u="none" strike="noStrike" cap="none" spc="0" normalizeH="0" baseline="0" smtClean="0">
                <a:ln>
                  <a:noFill/>
                </a:ln>
                <a:solidFill>
                  <a:schemeClr val="tx1"/>
                </a:solidFill>
                <a:effectLst/>
                <a:uLnTx/>
                <a:uFillTx/>
                <a:latin typeface="Arial"/>
              </a:defRPr>
            </a:lvl1pPr>
            <a:lvl2pPr>
              <a:defRPr lang="en-US" sz="1200" smtClean="0"/>
            </a:lvl2pPr>
            <a:lvl3pPr>
              <a:defRPr lang="en-US" sz="1200" smtClean="0"/>
            </a:lvl3pPr>
            <a:lvl4pPr>
              <a:defRPr lang="en-US" sz="1200" smtClean="0"/>
            </a:lvl4pPr>
            <a:lvl5pPr>
              <a:defRPr lang="en-US" sz="1200"/>
            </a:lvl5pPr>
          </a:lstStyle>
          <a:p>
            <a:pPr marL="0" marR="0" lvl="0" indent="0" defTabSz="685800" fontAlgn="auto">
              <a:lnSpc>
                <a:spcPct val="100000"/>
              </a:lnSpc>
              <a:spcBef>
                <a:spcPts val="0"/>
              </a:spcBef>
              <a:spcAft>
                <a:spcPts val="0"/>
              </a:spcAft>
              <a:buClrTx/>
              <a:buSzTx/>
              <a:buFontTx/>
              <a:buNone/>
              <a:tabLst/>
            </a:pPr>
            <a:r>
              <a:rPr lang="en-US" dirty="0"/>
              <a:t>Click to edit Master text styles</a:t>
            </a:r>
          </a:p>
        </p:txBody>
      </p:sp>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a:stretch>
            <a:fillRect/>
          </a:stretch>
        </p:blipFill>
        <p:spPr>
          <a:xfrm>
            <a:off x="10395266" y="409061"/>
            <a:ext cx="720000" cy="720000"/>
          </a:xfrm>
          <a:prstGeom prst="rect">
            <a:avLst/>
          </a:prstGeom>
        </p:spPr>
      </p:pic>
      <p:pic>
        <p:nvPicPr>
          <p:cNvPr id="30" name="Graphic 22">
            <a:extLst>
              <a:ext uri="{FF2B5EF4-FFF2-40B4-BE49-F238E27FC236}">
                <a16:creationId xmlns:a16="http://schemas.microsoft.com/office/drawing/2014/main" id="{F799C308-4C56-4104-AF8C-CDFFEE15FF1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733821" y="5987642"/>
            <a:ext cx="900000" cy="186365"/>
          </a:xfrm>
          <a:prstGeom prst="rect">
            <a:avLst/>
          </a:prstGeom>
        </p:spPr>
      </p:pic>
      <p:cxnSp>
        <p:nvCxnSpPr>
          <p:cNvPr id="32" name="Straight Connector 31">
            <a:extLst>
              <a:ext uri="{FF2B5EF4-FFF2-40B4-BE49-F238E27FC236}">
                <a16:creationId xmlns:a16="http://schemas.microsoft.com/office/drawing/2014/main" id="{B5E16124-6DD6-422F-B388-9C59E5390089}"/>
              </a:ext>
            </a:extLst>
          </p:cNvPr>
          <p:cNvCxnSpPr>
            <a:cxnSpLocks/>
          </p:cNvCxnSpPr>
          <p:nvPr userDrawn="1"/>
        </p:nvCxnSpPr>
        <p:spPr>
          <a:xfrm>
            <a:off x="451667" y="1609200"/>
            <a:ext cx="11196000" cy="0"/>
          </a:xfrm>
          <a:prstGeom prst="line">
            <a:avLst/>
          </a:prstGeom>
          <a:ln w="6350">
            <a:solidFill>
              <a:srgbClr val="00748D"/>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527316F1-9035-41CC-8D0E-F96AE3AC2D26}"/>
              </a:ext>
            </a:extLst>
          </p:cNvPr>
          <p:cNvSpPr>
            <a:spLocks noGrp="1"/>
          </p:cNvSpPr>
          <p:nvPr>
            <p:ph type="body" sz="quarter" idx="11" hasCustomPrompt="1"/>
          </p:nvPr>
        </p:nvSpPr>
        <p:spPr>
          <a:xfrm>
            <a:off x="451667" y="6019624"/>
            <a:ext cx="3456000" cy="122400"/>
          </a:xfrm>
        </p:spPr>
        <p:txBody>
          <a:bodyPr vert="horz" lIns="0" tIns="0" rIns="0" bIns="0" rtlCol="0" anchor="b">
            <a:noAutofit/>
          </a:bodyPr>
          <a:lstStyle>
            <a:lvl1pPr>
              <a:defRPr kumimoji="0" lang="en-US" sz="800" b="0" i="0" u="none" strike="noStrike" cap="none" spc="0" normalizeH="0" baseline="0" smtClean="0">
                <a:ln>
                  <a:noFill/>
                </a:ln>
                <a:solidFill>
                  <a:srgbClr val="00748D"/>
                </a:solidFill>
                <a:effectLst/>
                <a:uLnTx/>
                <a:uFillTx/>
                <a:latin typeface="Arial"/>
              </a:defRPr>
            </a:lvl1pPr>
            <a:lvl2pPr marL="457200" indent="0">
              <a:buNone/>
              <a:defRPr lang="en-US" sz="1200" smtClean="0"/>
            </a:lvl2pPr>
            <a:lvl3pPr>
              <a:defRPr lang="en-US" sz="1200" smtClean="0"/>
            </a:lvl3pPr>
            <a:lvl4pPr>
              <a:defRPr lang="en-US" sz="1200" smtClean="0"/>
            </a:lvl4pPr>
            <a:lvl5pPr>
              <a:defRPr lang="en-US" sz="1200"/>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Roland Mittelhammer l Flexible Graphite Gaskets for Hydrogen Applications</a:t>
            </a:r>
          </a:p>
        </p:txBody>
      </p:sp>
    </p:spTree>
    <p:extLst>
      <p:ext uri="{BB962C8B-B14F-4D97-AF65-F5344CB8AC3E}">
        <p14:creationId xmlns:p14="http://schemas.microsoft.com/office/powerpoint/2010/main" val="13288702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p15:clr>
            <a:srgbClr val="FBAE40"/>
          </p15:clr>
        </p15:guide>
        <p15:guide id="2" pos="7333">
          <p15:clr>
            <a:srgbClr val="FBAE40"/>
          </p15:clr>
        </p15:guide>
        <p15:guide id="3" pos="279">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895BF-1788-4809-A66C-B5D1FD547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46060B-9875-4222-B477-63304CB55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B4FB0-2B7C-4523-AD1A-135E15F48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C8BD9-15CD-48B2-8C1E-7988045B9BA9}" type="datetimeFigureOut">
              <a:rPr lang="en-US" smtClean="0"/>
              <a:t>5/10/2022</a:t>
            </a:fld>
            <a:endParaRPr lang="en-US"/>
          </a:p>
        </p:txBody>
      </p:sp>
      <p:sp>
        <p:nvSpPr>
          <p:cNvPr id="5" name="Footer Placeholder 4">
            <a:extLst>
              <a:ext uri="{FF2B5EF4-FFF2-40B4-BE49-F238E27FC236}">
                <a16:creationId xmlns:a16="http://schemas.microsoft.com/office/drawing/2014/main" id="{33D3037E-8B5B-481D-8BFB-5EC4D1756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1ED8A4-B735-41F4-93A5-25898FA01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47BBE-C59B-4C68-8DBF-F966D1F142E2}" type="slidenum">
              <a:rPr lang="en-US" smtClean="0"/>
              <a:t>‹N›</a:t>
            </a:fld>
            <a:endParaRPr lang="en-US"/>
          </a:p>
        </p:txBody>
      </p:sp>
    </p:spTree>
    <p:extLst>
      <p:ext uri="{BB962C8B-B14F-4D97-AF65-F5344CB8AC3E}">
        <p14:creationId xmlns:p14="http://schemas.microsoft.com/office/powerpoint/2010/main" val="2678369711"/>
      </p:ext>
    </p:extLst>
  </p:cSld>
  <p:clrMap bg1="lt1" tx1="dk1" bg2="lt2" tx2="dk2" accent1="accent1" accent2="accent2" accent3="accent3" accent4="accent4" accent5="accent5" accent6="accent6" hlink="hlink" folHlink="folHlink"/>
  <p:sldLayoutIdLst>
    <p:sldLayoutId id="2147483649"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1" name="Titolo 1"/>
          <p:cNvSpPr txBox="1">
            <a:spLocks/>
          </p:cNvSpPr>
          <p:nvPr/>
        </p:nvSpPr>
        <p:spPr>
          <a:xfrm>
            <a:off x="590698" y="3441293"/>
            <a:ext cx="8229452" cy="143486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4800" b="1" dirty="0" err="1">
                <a:solidFill>
                  <a:schemeClr val="bg1"/>
                </a:solidFill>
                <a:ea typeface="Arial" charset="0"/>
                <a:cs typeface="Arial" charset="0"/>
              </a:rPr>
              <a:t>Flexible</a:t>
            </a:r>
            <a:r>
              <a:rPr lang="it-IT" sz="4800" b="1" dirty="0">
                <a:solidFill>
                  <a:schemeClr val="bg1"/>
                </a:solidFill>
                <a:ea typeface="Arial" charset="0"/>
                <a:cs typeface="Arial" charset="0"/>
              </a:rPr>
              <a:t> </a:t>
            </a:r>
            <a:r>
              <a:rPr lang="it-IT" sz="4800" b="1" dirty="0" err="1">
                <a:solidFill>
                  <a:schemeClr val="bg1"/>
                </a:solidFill>
                <a:ea typeface="Arial" charset="0"/>
                <a:cs typeface="Arial" charset="0"/>
              </a:rPr>
              <a:t>Graphite</a:t>
            </a:r>
            <a:r>
              <a:rPr lang="it-IT" sz="4800" b="1" dirty="0">
                <a:solidFill>
                  <a:schemeClr val="bg1"/>
                </a:solidFill>
                <a:ea typeface="Arial" charset="0"/>
                <a:cs typeface="Arial" charset="0"/>
              </a:rPr>
              <a:t> </a:t>
            </a:r>
            <a:r>
              <a:rPr lang="it-IT" sz="4800" b="1" dirty="0" err="1">
                <a:solidFill>
                  <a:schemeClr val="bg1"/>
                </a:solidFill>
                <a:ea typeface="Arial" charset="0"/>
                <a:cs typeface="Arial" charset="0"/>
              </a:rPr>
              <a:t>Gaskets</a:t>
            </a:r>
            <a:r>
              <a:rPr lang="it-IT" sz="4800" b="1" dirty="0">
                <a:solidFill>
                  <a:schemeClr val="bg1"/>
                </a:solidFill>
                <a:ea typeface="Arial" charset="0"/>
                <a:cs typeface="Arial" charset="0"/>
              </a:rPr>
              <a:t> for </a:t>
            </a:r>
            <a:r>
              <a:rPr lang="it-IT" sz="4800" b="1" dirty="0" err="1">
                <a:solidFill>
                  <a:schemeClr val="bg1"/>
                </a:solidFill>
                <a:ea typeface="Arial" charset="0"/>
                <a:cs typeface="Arial" charset="0"/>
              </a:rPr>
              <a:t>Hydrogen</a:t>
            </a:r>
            <a:r>
              <a:rPr lang="it-IT" sz="4800" b="1" dirty="0">
                <a:solidFill>
                  <a:schemeClr val="bg1"/>
                </a:solidFill>
                <a:ea typeface="Arial" charset="0"/>
                <a:cs typeface="Arial" charset="0"/>
              </a:rPr>
              <a:t> Applications</a:t>
            </a: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6"/>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
        <p:nvSpPr>
          <p:cNvPr id="30" name="Titolo 1">
            <a:extLst>
              <a:ext uri="{FF2B5EF4-FFF2-40B4-BE49-F238E27FC236}">
                <a16:creationId xmlns:a16="http://schemas.microsoft.com/office/drawing/2014/main" id="{9CF49C4B-0418-4298-9A92-62023C7738C9}"/>
              </a:ext>
            </a:extLst>
          </p:cNvPr>
          <p:cNvSpPr txBox="1">
            <a:spLocks/>
          </p:cNvSpPr>
          <p:nvPr/>
        </p:nvSpPr>
        <p:spPr>
          <a:xfrm>
            <a:off x="590698" y="1656734"/>
            <a:ext cx="8229452" cy="143486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4800" b="1" dirty="0">
                <a:solidFill>
                  <a:srgbClr val="286AA6"/>
                </a:solidFill>
                <a:ea typeface="Arial" charset="0"/>
                <a:cs typeface="Arial" charset="0"/>
              </a:rPr>
              <a:t>ROLAND MITTELHAMMER</a:t>
            </a:r>
          </a:p>
        </p:txBody>
      </p:sp>
      <p:sp>
        <p:nvSpPr>
          <p:cNvPr id="22" name="Titolo 1">
            <a:extLst>
              <a:ext uri="{FF2B5EF4-FFF2-40B4-BE49-F238E27FC236}">
                <a16:creationId xmlns:a16="http://schemas.microsoft.com/office/drawing/2014/main" id="{CB31D60E-7299-3969-66D5-07C7B4672B4F}"/>
              </a:ext>
            </a:extLst>
          </p:cNvPr>
          <p:cNvSpPr txBox="1">
            <a:spLocks/>
          </p:cNvSpPr>
          <p:nvPr/>
        </p:nvSpPr>
        <p:spPr>
          <a:xfrm>
            <a:off x="590698" y="2102652"/>
            <a:ext cx="8229452" cy="143486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400" dirty="0">
                <a:solidFill>
                  <a:schemeClr val="bg1"/>
                </a:solidFill>
                <a:ea typeface="Arial" charset="0"/>
                <a:cs typeface="Arial" charset="0"/>
              </a:rPr>
              <a:t>Senior Technical Sales Manager, SGL Carbon</a:t>
            </a:r>
          </a:p>
        </p:txBody>
      </p:sp>
    </p:spTree>
    <p:extLst>
      <p:ext uri="{BB962C8B-B14F-4D97-AF65-F5344CB8AC3E}">
        <p14:creationId xmlns:p14="http://schemas.microsoft.com/office/powerpoint/2010/main" val="2498219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51665" y="1128679"/>
            <a:ext cx="11196000" cy="86177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Leakage of 2 mm thick</a:t>
            </a:r>
            <a:r>
              <a:rPr kumimoji="0" lang="en-US" sz="2800" b="1" i="0" u="none" strike="noStrike" kern="1200" cap="none" spc="0" normalizeH="0" baseline="0" noProof="0" dirty="0">
                <a:ln>
                  <a:noFill/>
                </a:ln>
                <a:solidFill>
                  <a:srgbClr val="00748D"/>
                </a:solidFill>
                <a:effectLst/>
                <a:uLnTx/>
                <a:uFillTx/>
                <a:latin typeface="Arial"/>
                <a:ea typeface="+mj-ea"/>
                <a:cs typeface="+mj-cs"/>
              </a:rPr>
              <a:t> </a:t>
            </a:r>
            <a:r>
              <a:rPr kumimoji="0" lang="en-US" sz="2800" b="1" i="0" u="none" strike="noStrike" kern="1200" cap="none" spc="0" normalizeH="0" baseline="0" noProof="0" dirty="0">
                <a:ln>
                  <a:noFill/>
                </a:ln>
                <a:solidFill>
                  <a:srgbClr val="ED6A61"/>
                </a:solidFill>
                <a:effectLst/>
                <a:uLnTx/>
                <a:uFillTx/>
                <a:latin typeface="Arial"/>
                <a:ea typeface="+mj-ea"/>
                <a:cs typeface="+mj-cs"/>
              </a:rPr>
              <a:t>SIGRAFLEX</a:t>
            </a:r>
            <a:r>
              <a:rPr kumimoji="0" lang="en-US" sz="2800" b="1" i="0" u="none" strike="noStrike" kern="1200" cap="none" spc="0" normalizeH="0" baseline="30000" noProof="0" dirty="0">
                <a:ln>
                  <a:noFill/>
                </a:ln>
                <a:solidFill>
                  <a:srgbClr val="ED6A61"/>
                </a:solidFill>
                <a:effectLst/>
                <a:uLnTx/>
                <a:uFillTx/>
                <a:latin typeface="Arial"/>
                <a:ea typeface="+mj-ea"/>
                <a:cs typeface="+mj-cs"/>
              </a:rPr>
              <a:t>®</a:t>
            </a:r>
            <a:r>
              <a:rPr kumimoji="0" lang="en-US" sz="2800" b="1" i="0" u="none" strike="noStrike" kern="1200" cap="none" spc="0" normalizeH="0" baseline="0" noProof="0" dirty="0">
                <a:ln>
                  <a:noFill/>
                </a:ln>
                <a:solidFill>
                  <a:srgbClr val="ED6A61"/>
                </a:solidFill>
                <a:effectLst/>
                <a:uLnTx/>
                <a:uFillTx/>
                <a:latin typeface="Arial"/>
                <a:ea typeface="+mj-ea"/>
                <a:cs typeface="+mj-cs"/>
              </a:rPr>
              <a:t> HOCHDRUCK PRO </a:t>
            </a:r>
            <a:r>
              <a:rPr kumimoji="0" lang="en-US" sz="2800" b="1" i="0" u="none" strike="noStrike" kern="1200" cap="none" spc="0" normalizeH="0" baseline="0" noProof="0" dirty="0">
                <a:ln>
                  <a:noFill/>
                </a:ln>
                <a:solidFill>
                  <a:schemeClr val="tx1"/>
                </a:solidFill>
                <a:effectLst/>
                <a:uLnTx/>
                <a:uFillTx/>
                <a:latin typeface="Arial"/>
                <a:ea typeface="+mj-ea"/>
                <a:cs typeface="+mj-cs"/>
              </a:rPr>
              <a:t>gaskets compared to tanged reinforced graphite gaskets is by far lower</a:t>
            </a: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sp>
        <p:nvSpPr>
          <p:cNvPr id="12" name="Textplatzhalter 3">
            <a:extLst>
              <a:ext uri="{FF2B5EF4-FFF2-40B4-BE49-F238E27FC236}">
                <a16:creationId xmlns:a16="http://schemas.microsoft.com/office/drawing/2014/main" id="{9F711D1C-4619-4A87-9E8D-DF1C977DDC37}"/>
              </a:ext>
            </a:extLst>
          </p:cNvPr>
          <p:cNvSpPr txBox="1">
            <a:spLocks/>
          </p:cNvSpPr>
          <p:nvPr/>
        </p:nvSpPr>
        <p:spPr bwMode="gray">
          <a:xfrm>
            <a:off x="451665" y="1988684"/>
            <a:ext cx="11196000" cy="3671887"/>
          </a:xfrm>
          <a:prstGeom prst="rect">
            <a:avLst/>
          </a:prstGeom>
        </p:spPr>
        <p:txBody>
          <a:bodyPr vert="horz" wrap="square" lIns="0" tIns="3600" rIns="0" bIns="0" rtlCol="0" anchor="t">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EN13555 leakage at 40 bar: V20011Z3IP (H</a:t>
            </a:r>
            <a:r>
              <a:rPr kumimoji="0" lang="en-US" sz="1600" b="1" i="0" u="none" strike="noStrike" kern="1200" cap="none" spc="0" normalizeH="0" baseline="-25000" noProof="0" dirty="0">
                <a:ln>
                  <a:noFill/>
                </a:ln>
                <a:solidFill>
                  <a:srgbClr val="00748D"/>
                </a:solidFill>
                <a:effectLst/>
                <a:uLnTx/>
                <a:uFillTx/>
                <a:latin typeface="Arial"/>
                <a:ea typeface="+mn-ea"/>
                <a:cs typeface="+mn-cs"/>
              </a:rPr>
              <a:t>2</a:t>
            </a:r>
            <a:r>
              <a:rPr kumimoji="0" lang="en-US" sz="1600" b="1" i="0" u="none" strike="noStrike" kern="1200" cap="none" spc="0" normalizeH="0" baseline="0" noProof="0" dirty="0">
                <a:ln>
                  <a:noFill/>
                </a:ln>
                <a:solidFill>
                  <a:srgbClr val="00748D"/>
                </a:solidFill>
                <a:effectLst/>
                <a:uLnTx/>
                <a:uFillTx/>
                <a:latin typeface="Arial"/>
                <a:ea typeface="+mn-ea"/>
                <a:cs typeface="+mn-cs"/>
              </a:rPr>
              <a:t>, He) vs. tanged </a:t>
            </a:r>
            <a:r>
              <a:rPr kumimoji="0" lang="en-US" sz="1600" b="1" i="0" u="none" strike="noStrike" kern="1200" cap="none" spc="0" normalizeH="0" baseline="0" noProof="0" dirty="0" err="1">
                <a:ln>
                  <a:noFill/>
                </a:ln>
                <a:solidFill>
                  <a:srgbClr val="00748D"/>
                </a:solidFill>
                <a:effectLst/>
                <a:uLnTx/>
                <a:uFillTx/>
                <a:latin typeface="Arial"/>
                <a:ea typeface="+mn-ea"/>
                <a:cs typeface="+mn-cs"/>
              </a:rPr>
              <a:t>reinf</a:t>
            </a:r>
            <a:r>
              <a:rPr kumimoji="0" lang="en-US" sz="1600" b="1" i="0" u="none" strike="noStrike" kern="1200" cap="none" spc="0" normalizeH="0" baseline="0" noProof="0" dirty="0">
                <a:ln>
                  <a:noFill/>
                </a:ln>
                <a:solidFill>
                  <a:srgbClr val="00748D"/>
                </a:solidFill>
                <a:effectLst/>
                <a:uLnTx/>
                <a:uFillTx/>
                <a:latin typeface="Arial"/>
                <a:ea typeface="+mn-ea"/>
                <a:cs typeface="+mn-cs"/>
              </a:rPr>
              <a:t>. graphite gasket (He)</a:t>
            </a:r>
          </a:p>
        </p:txBody>
      </p:sp>
      <p:grpSp>
        <p:nvGrpSpPr>
          <p:cNvPr id="8" name="Group 7">
            <a:extLst>
              <a:ext uri="{FF2B5EF4-FFF2-40B4-BE49-F238E27FC236}">
                <a16:creationId xmlns:a16="http://schemas.microsoft.com/office/drawing/2014/main" id="{9EC2C4CE-700D-4B78-B150-A06177917580}"/>
              </a:ext>
            </a:extLst>
          </p:cNvPr>
          <p:cNvGrpSpPr>
            <a:grpSpLocks noChangeAspect="1"/>
          </p:cNvGrpSpPr>
          <p:nvPr/>
        </p:nvGrpSpPr>
        <p:grpSpPr>
          <a:xfrm>
            <a:off x="1242000" y="2160000"/>
            <a:ext cx="7850902" cy="3852000"/>
            <a:chOff x="1920038" y="2405003"/>
            <a:chExt cx="7100773" cy="3483954"/>
          </a:xfrm>
        </p:grpSpPr>
        <p:sp>
          <p:nvSpPr>
            <p:cNvPr id="30" name="Rechteck 5">
              <a:extLst>
                <a:ext uri="{FF2B5EF4-FFF2-40B4-BE49-F238E27FC236}">
                  <a16:creationId xmlns:a16="http://schemas.microsoft.com/office/drawing/2014/main" id="{7BF7C29D-75DA-4507-BC7E-25C613F09EE7}"/>
                </a:ext>
              </a:extLst>
            </p:cNvPr>
            <p:cNvSpPr/>
            <p:nvPr/>
          </p:nvSpPr>
          <p:spPr>
            <a:xfrm>
              <a:off x="3655277" y="2578290"/>
              <a:ext cx="1680581" cy="2787121"/>
            </a:xfrm>
            <a:prstGeom prst="rect">
              <a:avLst/>
            </a:prstGeom>
            <a:solidFill>
              <a:srgbClr val="D8DCDE"/>
            </a:solidFill>
            <a:ln w="12700" cap="flat" cmpd="sng" algn="ctr">
              <a:solidFill>
                <a:srgbClr val="D8DCDE"/>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de-DE" sz="1400" b="0" i="0" u="none" strike="noStrike" kern="0" cap="none" spc="0" normalizeH="0" baseline="0" noProof="0" err="1">
                <a:ln>
                  <a:noFill/>
                </a:ln>
                <a:solidFill>
                  <a:prstClr val="black"/>
                </a:solidFill>
                <a:effectLst/>
                <a:uLnTx/>
                <a:uFillTx/>
                <a:latin typeface="Arial"/>
                <a:ea typeface="+mn-ea"/>
                <a:cs typeface="+mn-cs"/>
              </a:endParaRPr>
            </a:p>
          </p:txBody>
        </p:sp>
        <p:graphicFrame>
          <p:nvGraphicFramePr>
            <p:cNvPr id="32" name="Diagramm 4">
              <a:extLst>
                <a:ext uri="{FF2B5EF4-FFF2-40B4-BE49-F238E27FC236}">
                  <a16:creationId xmlns:a16="http://schemas.microsoft.com/office/drawing/2014/main" id="{7D86A05B-527E-4B05-9352-8BB9E88EA2BD}"/>
                </a:ext>
              </a:extLst>
            </p:cNvPr>
            <p:cNvGraphicFramePr/>
            <p:nvPr>
              <p:extLst>
                <p:ext uri="{D42A27DB-BD31-4B8C-83A1-F6EECF244321}">
                  <p14:modId xmlns:p14="http://schemas.microsoft.com/office/powerpoint/2010/main" val="2231980409"/>
                </p:ext>
              </p:extLst>
            </p:nvPr>
          </p:nvGraphicFramePr>
          <p:xfrm>
            <a:off x="1920038" y="2405003"/>
            <a:ext cx="7100773" cy="3483954"/>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feld 6">
              <a:extLst>
                <a:ext uri="{FF2B5EF4-FFF2-40B4-BE49-F238E27FC236}">
                  <a16:creationId xmlns:a16="http://schemas.microsoft.com/office/drawing/2014/main" id="{C3D076D8-BF2A-4EB9-A408-64B79B919492}"/>
                </a:ext>
              </a:extLst>
            </p:cNvPr>
            <p:cNvSpPr txBox="1"/>
            <p:nvPr/>
          </p:nvSpPr>
          <p:spPr>
            <a:xfrm>
              <a:off x="3684673" y="4998891"/>
              <a:ext cx="1621791" cy="369332"/>
            </a:xfrm>
            <a:prstGeom prst="rect">
              <a:avLst/>
            </a:prstGeom>
            <a:noFill/>
            <a:ln>
              <a:noFill/>
            </a:ln>
          </p:spPr>
          <p:txBody>
            <a:bodyPr wrap="none" lIns="0" tIns="0" rIns="0" bIns="0" rtlCol="0">
              <a:spAutoFit/>
            </a:bodyPr>
            <a:lstStyle/>
            <a:p>
              <a:pPr algn="ctr" defTabSz="457200">
                <a:spcBef>
                  <a:spcPts val="600"/>
                </a:spcBef>
              </a:pPr>
              <a:r>
                <a:rPr lang="en-US" sz="1200" dirty="0">
                  <a:solidFill>
                    <a:prstClr val="black">
                      <a:lumMod val="65000"/>
                      <a:lumOff val="35000"/>
                    </a:prstClr>
                  </a:solidFill>
                  <a:latin typeface="Arial"/>
                </a:rPr>
                <a:t>Typical assembly stress</a:t>
              </a:r>
              <a:br>
                <a:rPr lang="en-US" sz="1200" dirty="0">
                  <a:solidFill>
                    <a:prstClr val="black">
                      <a:lumMod val="65000"/>
                      <a:lumOff val="35000"/>
                    </a:prstClr>
                  </a:solidFill>
                  <a:latin typeface="Arial"/>
                </a:rPr>
              </a:br>
              <a:r>
                <a:rPr lang="en-US" sz="1200" dirty="0">
                  <a:solidFill>
                    <a:prstClr val="black">
                      <a:lumMod val="65000"/>
                      <a:lumOff val="35000"/>
                    </a:prstClr>
                  </a:solidFill>
                  <a:latin typeface="Arial"/>
                </a:rPr>
                <a:t>(EN1092-1 RF flanges) </a:t>
              </a:r>
            </a:p>
          </p:txBody>
        </p:sp>
        <p:sp>
          <p:nvSpPr>
            <p:cNvPr id="35" name="TextBox 34">
              <a:extLst>
                <a:ext uri="{FF2B5EF4-FFF2-40B4-BE49-F238E27FC236}">
                  <a16:creationId xmlns:a16="http://schemas.microsoft.com/office/drawing/2014/main" id="{0CB63035-804A-45AE-A1DB-C4B4742D5311}"/>
                </a:ext>
              </a:extLst>
            </p:cNvPr>
            <p:cNvSpPr txBox="1"/>
            <p:nvPr/>
          </p:nvSpPr>
          <p:spPr>
            <a:xfrm>
              <a:off x="8189869" y="3169746"/>
              <a:ext cx="566488" cy="215444"/>
            </a:xfrm>
            <a:prstGeom prst="rect">
              <a:avLst/>
            </a:prstGeom>
            <a:noFill/>
            <a:ln>
              <a:noFill/>
            </a:ln>
          </p:spPr>
          <p:txBody>
            <a:bodyPr wrap="square" lIns="0" tIns="0" rIns="0" bIns="0" rtlCol="0">
              <a:spAutoFit/>
            </a:bodyPr>
            <a:lstStyle/>
            <a:p>
              <a:pPr algn="r" defTabSz="457200">
                <a:spcBef>
                  <a:spcPts val="600"/>
                </a:spcBef>
              </a:pPr>
              <a:r>
                <a:rPr lang="en-US" sz="1400" dirty="0">
                  <a:solidFill>
                    <a:srgbClr val="99CBD4"/>
                  </a:solidFill>
                  <a:latin typeface="Arial"/>
                </a:rPr>
                <a:t>L0.01</a:t>
              </a:r>
            </a:p>
          </p:txBody>
        </p:sp>
        <p:sp>
          <p:nvSpPr>
            <p:cNvPr id="36" name="TextBox 35">
              <a:extLst>
                <a:ext uri="{FF2B5EF4-FFF2-40B4-BE49-F238E27FC236}">
                  <a16:creationId xmlns:a16="http://schemas.microsoft.com/office/drawing/2014/main" id="{FB957070-6A7A-4A12-9EC3-443483C6C579}"/>
                </a:ext>
              </a:extLst>
            </p:cNvPr>
            <p:cNvSpPr txBox="1"/>
            <p:nvPr/>
          </p:nvSpPr>
          <p:spPr>
            <a:xfrm>
              <a:off x="5815107" y="3849607"/>
              <a:ext cx="982022" cy="430887"/>
            </a:xfrm>
            <a:prstGeom prst="rect">
              <a:avLst/>
            </a:prstGeom>
            <a:noFill/>
            <a:ln>
              <a:noFill/>
            </a:ln>
          </p:spPr>
          <p:txBody>
            <a:bodyPr wrap="square" lIns="0" tIns="0" rIns="0" bIns="0" rtlCol="0">
              <a:spAutoFit/>
            </a:bodyPr>
            <a:lstStyle/>
            <a:p>
              <a:pPr defTabSz="457200">
                <a:spcBef>
                  <a:spcPts val="600"/>
                </a:spcBef>
              </a:pPr>
              <a:r>
                <a:rPr lang="en-US" sz="1400" b="1">
                  <a:solidFill>
                    <a:srgbClr val="5D686E"/>
                  </a:solidFill>
                  <a:latin typeface="Arial"/>
                </a:rPr>
                <a:t>V20011Z3IP Helium</a:t>
              </a:r>
            </a:p>
          </p:txBody>
        </p:sp>
        <p:sp>
          <p:nvSpPr>
            <p:cNvPr id="37" name="TextBox 36">
              <a:extLst>
                <a:ext uri="{FF2B5EF4-FFF2-40B4-BE49-F238E27FC236}">
                  <a16:creationId xmlns:a16="http://schemas.microsoft.com/office/drawing/2014/main" id="{19C250F7-FA5C-4549-AA85-C62B414DE524}"/>
                </a:ext>
              </a:extLst>
            </p:cNvPr>
            <p:cNvSpPr txBox="1"/>
            <p:nvPr/>
          </p:nvSpPr>
          <p:spPr>
            <a:xfrm>
              <a:off x="4035161" y="4227308"/>
              <a:ext cx="1019729" cy="430887"/>
            </a:xfrm>
            <a:prstGeom prst="rect">
              <a:avLst/>
            </a:prstGeom>
            <a:noFill/>
            <a:ln>
              <a:noFill/>
            </a:ln>
          </p:spPr>
          <p:txBody>
            <a:bodyPr wrap="square" lIns="0" tIns="0" rIns="0" bIns="0" rtlCol="0">
              <a:spAutoFit/>
            </a:bodyPr>
            <a:lstStyle/>
            <a:p>
              <a:pPr algn="r" defTabSz="457200">
                <a:spcBef>
                  <a:spcPts val="600"/>
                </a:spcBef>
              </a:pPr>
              <a:r>
                <a:rPr lang="en-US" sz="1400" b="1" dirty="0">
                  <a:solidFill>
                    <a:srgbClr val="00748D"/>
                  </a:solidFill>
                  <a:latin typeface="Arial"/>
                </a:rPr>
                <a:t>V20011Z3IP Hydrogen</a:t>
              </a:r>
            </a:p>
          </p:txBody>
        </p:sp>
        <p:sp>
          <p:nvSpPr>
            <p:cNvPr id="38" name="TextBox 9">
              <a:extLst>
                <a:ext uri="{FF2B5EF4-FFF2-40B4-BE49-F238E27FC236}">
                  <a16:creationId xmlns:a16="http://schemas.microsoft.com/office/drawing/2014/main" id="{4E4C0ACA-9B3C-4ECC-AC80-926A8B2F28B6}"/>
                </a:ext>
              </a:extLst>
            </p:cNvPr>
            <p:cNvSpPr txBox="1"/>
            <p:nvPr/>
          </p:nvSpPr>
          <p:spPr>
            <a:xfrm>
              <a:off x="6436853" y="3417453"/>
              <a:ext cx="2266204" cy="646331"/>
            </a:xfrm>
            <a:prstGeom prst="rect">
              <a:avLst/>
            </a:prstGeom>
            <a:noFill/>
            <a:ln>
              <a:noFill/>
            </a:ln>
          </p:spPr>
          <p:txBody>
            <a:bodyPr wrap="square" lIns="0" tIns="0" rIns="0" bIns="0" rtlCol="0">
              <a:spAutoFit/>
            </a:bodyPr>
            <a:lstStyle/>
            <a:p>
              <a:pPr algn="r" defTabSz="457200">
                <a:spcBef>
                  <a:spcPts val="600"/>
                </a:spcBef>
              </a:pPr>
              <a:r>
                <a:rPr lang="en-US" sz="1400" b="1" dirty="0">
                  <a:solidFill>
                    <a:srgbClr val="8B959B"/>
                  </a:solidFill>
                  <a:latin typeface="Arial"/>
                </a:rPr>
                <a:t>Typical tanged reinforced graphite gasket </a:t>
              </a:r>
              <a:br>
                <a:rPr lang="en-US" sz="1400" b="1" dirty="0">
                  <a:solidFill>
                    <a:srgbClr val="8B959B"/>
                  </a:solidFill>
                  <a:latin typeface="Arial"/>
                </a:rPr>
              </a:br>
              <a:r>
                <a:rPr lang="en-US" sz="1400" b="1" dirty="0">
                  <a:solidFill>
                    <a:srgbClr val="8B959B"/>
                  </a:solidFill>
                  <a:latin typeface="Arial"/>
                </a:rPr>
                <a:t>Helium</a:t>
              </a:r>
            </a:p>
          </p:txBody>
        </p:sp>
        <p:cxnSp>
          <p:nvCxnSpPr>
            <p:cNvPr id="39" name="Gerade Verbindung mit Pfeil 12">
              <a:extLst>
                <a:ext uri="{FF2B5EF4-FFF2-40B4-BE49-F238E27FC236}">
                  <a16:creationId xmlns:a16="http://schemas.microsoft.com/office/drawing/2014/main" id="{3737271B-1682-471E-A6DC-8D6735F15C85}"/>
                </a:ext>
              </a:extLst>
            </p:cNvPr>
            <p:cNvCxnSpPr/>
            <p:nvPr/>
          </p:nvCxnSpPr>
          <p:spPr>
            <a:xfrm>
              <a:off x="4790563" y="3396367"/>
              <a:ext cx="0" cy="528781"/>
            </a:xfrm>
            <a:prstGeom prst="straightConnector1">
              <a:avLst/>
            </a:prstGeom>
            <a:noFill/>
            <a:ln w="28575" cap="flat" cmpd="sng" algn="ctr">
              <a:solidFill>
                <a:srgbClr val="E2007A"/>
              </a:solidFill>
              <a:prstDash val="solid"/>
              <a:miter lim="800000"/>
              <a:headEnd type="triangle"/>
              <a:tailEnd type="triangle"/>
            </a:ln>
            <a:effectLst/>
          </p:spPr>
        </p:cxnSp>
        <p:sp>
          <p:nvSpPr>
            <p:cNvPr id="40" name="Textfeld 13">
              <a:extLst>
                <a:ext uri="{FF2B5EF4-FFF2-40B4-BE49-F238E27FC236}">
                  <a16:creationId xmlns:a16="http://schemas.microsoft.com/office/drawing/2014/main" id="{243792C5-D552-4E1D-B48A-39278217E583}"/>
                </a:ext>
              </a:extLst>
            </p:cNvPr>
            <p:cNvSpPr txBox="1"/>
            <p:nvPr/>
          </p:nvSpPr>
          <p:spPr>
            <a:xfrm>
              <a:off x="4850591" y="3570843"/>
              <a:ext cx="795089" cy="215444"/>
            </a:xfrm>
            <a:prstGeom prst="rect">
              <a:avLst/>
            </a:prstGeom>
            <a:noFill/>
            <a:ln>
              <a:noFill/>
            </a:ln>
          </p:spPr>
          <p:txBody>
            <a:bodyPr wrap="none" lIns="0" tIns="0" rIns="0" bIns="0" rtlCol="0">
              <a:spAutoFit/>
            </a:bodyPr>
            <a:lstStyle/>
            <a:p>
              <a:pPr algn="ctr" defTabSz="457200">
                <a:spcBef>
                  <a:spcPts val="600"/>
                </a:spcBef>
              </a:pPr>
              <a:r>
                <a:rPr lang="en-US" sz="1400" b="1">
                  <a:solidFill>
                    <a:srgbClr val="E2007A"/>
                  </a:solidFill>
                  <a:latin typeface="Arial"/>
                </a:rPr>
                <a:t>Factor 30</a:t>
              </a:r>
            </a:p>
          </p:txBody>
        </p:sp>
      </p:grpSp>
      <p:cxnSp>
        <p:nvCxnSpPr>
          <p:cNvPr id="15" name="Connettore diritto 20">
            <a:extLst>
              <a:ext uri="{FF2B5EF4-FFF2-40B4-BE49-F238E27FC236}">
                <a16:creationId xmlns:a16="http://schemas.microsoft.com/office/drawing/2014/main" id="{41C0A574-3F38-BF93-0514-A64B6DB06FDF}"/>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9823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25631" y="1130974"/>
            <a:ext cx="11599437" cy="86177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Hydrogen leakage tests with SIGRAFLEX</a:t>
            </a:r>
            <a:r>
              <a:rPr kumimoji="0" lang="en-US" sz="2800" b="1" i="0" u="none" strike="noStrike" kern="1200" cap="none" spc="0" normalizeH="0" baseline="30000" noProof="0" dirty="0">
                <a:ln>
                  <a:noFill/>
                </a:ln>
                <a:solidFill>
                  <a:schemeClr val="tx1"/>
                </a:solidFill>
                <a:effectLst/>
                <a:uLnTx/>
                <a:uFillTx/>
                <a:latin typeface="Arial"/>
                <a:ea typeface="+mj-ea"/>
                <a:cs typeface="+mj-cs"/>
              </a:rPr>
              <a:t>®</a:t>
            </a:r>
            <a:r>
              <a:rPr kumimoji="0" lang="en-US" sz="2800" b="1" i="0" u="none" strike="noStrike" kern="1200" cap="none" spc="0" normalizeH="0" baseline="0" noProof="0" dirty="0">
                <a:ln>
                  <a:noFill/>
                </a:ln>
                <a:solidFill>
                  <a:schemeClr val="tx1"/>
                </a:solidFill>
                <a:effectLst/>
                <a:uLnTx/>
                <a:uFillTx/>
                <a:latin typeface="Arial"/>
                <a:ea typeface="+mj-ea"/>
                <a:cs typeface="+mj-cs"/>
              </a:rPr>
              <a:t> graphite gaskets resulted in important findings for choosing the best sealing material</a:t>
            </a: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sp>
        <p:nvSpPr>
          <p:cNvPr id="12" name="Text Placeholder 2">
            <a:extLst>
              <a:ext uri="{FF2B5EF4-FFF2-40B4-BE49-F238E27FC236}">
                <a16:creationId xmlns:a16="http://schemas.microsoft.com/office/drawing/2014/main" id="{AAB78239-2039-4BD8-8DA1-9B2AF2175ECC}"/>
              </a:ext>
            </a:extLst>
          </p:cNvPr>
          <p:cNvSpPr txBox="1">
            <a:spLocks/>
          </p:cNvSpPr>
          <p:nvPr/>
        </p:nvSpPr>
        <p:spPr bwMode="gray">
          <a:xfrm>
            <a:off x="451665" y="2161214"/>
            <a:ext cx="5644335" cy="3671887"/>
          </a:xfrm>
          <a:prstGeom prst="rect">
            <a:avLst/>
          </a:prstGeom>
        </p:spPr>
        <p:txBody>
          <a:bodyPr vert="horz" wrap="square" lIns="0" tIns="3600" rIns="0" bIns="0" rtlCol="0">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lang="en-US" sz="1200" kern="1200" noProof="0" dirty="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lang="en-US" sz="1200" kern="1200" noProof="0" dirty="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748D"/>
                </a:solidFill>
                <a:effectLst/>
                <a:highlight>
                  <a:srgbClr val="FFFFFF"/>
                </a:highlight>
                <a:uLnTx/>
                <a:uFillTx/>
                <a:latin typeface="Arial"/>
                <a:ea typeface="+mn-ea"/>
                <a:cs typeface="+mn-cs"/>
              </a:rPr>
              <a:t>Results of leakage tests</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Measurements at company AMTEC with pure hydrogen acc. to EN 13555 show hydrogen low leakage rates, even below </a:t>
            </a:r>
            <a:r>
              <a:rPr kumimoji="0" lang="en-US"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rPr>
              <a:t>L 0.01 as </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defined by </a:t>
            </a:r>
            <a:r>
              <a:rPr kumimoji="0" lang="en-US"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rPr>
              <a:t>the German Clean Air Act (TA </a:t>
            </a:r>
            <a:r>
              <a:rPr kumimoji="0" lang="en-US" sz="1400" b="0" i="0" u="none" strike="noStrike" kern="1200" cap="none" spc="0" normalizeH="0" baseline="0" noProof="0" dirty="0" err="1">
                <a:ln>
                  <a:noFill/>
                </a:ln>
                <a:solidFill>
                  <a:srgbClr val="000000"/>
                </a:solidFill>
                <a:effectLst/>
                <a:uLnTx/>
                <a:uFillTx/>
                <a:latin typeface="Arial"/>
                <a:ea typeface="Arial" panose="020B0604020202020204" pitchFamily="34" charset="0"/>
                <a:cs typeface="Times New Roman" panose="02020603050405020304" pitchFamily="18" charset="0"/>
              </a:rPr>
              <a:t>Luft</a:t>
            </a:r>
            <a:r>
              <a:rPr kumimoji="0" lang="en-US"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rPr>
              <a:t>).</a:t>
            </a:r>
            <a:endParaRPr kumimoji="0" lang="en-US" sz="1400" b="0" i="0" u="none" strike="noStrike" kern="1200" cap="none" spc="0" normalizeH="0" baseline="0" noProof="0" dirty="0">
              <a:ln>
                <a:noFill/>
              </a:ln>
              <a:solidFill>
                <a:srgbClr val="000000"/>
              </a:solidFill>
              <a:effectLst/>
              <a:highlight>
                <a:srgbClr val="FFFF00"/>
              </a:highlight>
              <a:uLnTx/>
              <a:uFillTx/>
              <a:latin typeface="Arial"/>
              <a:ea typeface="Arial" panose="020B0604020202020204" pitchFamily="34" charset="0"/>
              <a:cs typeface="Times New Roman" panose="02020603050405020304" pitchFamily="18" charset="0"/>
            </a:endParaRP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Arial" panose="020B0604020202020204" pitchFamily="34" charset="0"/>
                <a:cs typeface="Times New Roman" panose="02020603050405020304" pitchFamily="18" charset="0"/>
              </a:rPr>
              <a:t>Leakage measurements at the typical operational gasket stresses show a comparable leakage behavior of hydrogen and helium. </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highlight>
                  <a:srgbClr val="FFFFFF"/>
                </a:highlight>
                <a:uLnTx/>
                <a:uFillTx/>
                <a:latin typeface="Arial"/>
                <a:ea typeface="+mn-ea"/>
                <a:cs typeface="+mn-cs"/>
              </a:rPr>
              <a:t>Conclusions for hydrogen sealing</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Due to its potential explosive properties reliable hydrogen sealing is very important.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Safety aspects demand gaskets which are far above customary standard gaskets.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Long-term sealing expertise is required to choose the best material</a:t>
            </a: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sp>
        <p:nvSpPr>
          <p:cNvPr id="13" name="Text Placeholder 8">
            <a:extLst>
              <a:ext uri="{FF2B5EF4-FFF2-40B4-BE49-F238E27FC236}">
                <a16:creationId xmlns:a16="http://schemas.microsoft.com/office/drawing/2014/main" id="{1162E6F7-0C70-4B78-80DF-2D91BE5C3EED}"/>
              </a:ext>
            </a:extLst>
          </p:cNvPr>
          <p:cNvSpPr txBox="1">
            <a:spLocks/>
          </p:cNvSpPr>
          <p:nvPr/>
        </p:nvSpPr>
        <p:spPr bwMode="gray">
          <a:xfrm>
            <a:off x="1572546" y="6860225"/>
            <a:ext cx="7128000" cy="123111"/>
          </a:xfrm>
          <a:prstGeom prst="rect">
            <a:avLst/>
          </a:prstGeom>
        </p:spPr>
        <p:txBody>
          <a:bodyPr vert="horz" lIns="0" tIns="0" rIns="0" bIns="0" rtlCol="0" anchor="b">
            <a:noAutofit/>
          </a:bodyPr>
          <a:lstStyle>
            <a:lvl1pPr marL="0" indent="0" algn="l" defTabSz="685800" rtl="0" eaLnBrk="1" latinLnBrk="0" hangingPunct="1">
              <a:lnSpc>
                <a:spcPct val="100000"/>
              </a:lnSpc>
              <a:spcBef>
                <a:spcPts val="0"/>
              </a:spcBef>
              <a:buFontTx/>
              <a:buNone/>
              <a:defRPr lang="en-US" sz="800" b="0" i="0" u="none" strike="noStrike" kern="1200" baseline="0" noProof="0" dirty="0">
                <a:solidFill>
                  <a:schemeClr val="tx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ysClr val="windowText" lastClr="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ysClr val="windowText" lastClr="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ysClr val="windowText" lastClr="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ysClr val="windowText" lastClr="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59611881-4569-4293-AF06-D99A1A39644E}"/>
              </a:ext>
            </a:extLst>
          </p:cNvPr>
          <p:cNvSpPr/>
          <p:nvPr/>
        </p:nvSpPr>
        <p:spPr>
          <a:xfrm>
            <a:off x="6253509" y="2126299"/>
            <a:ext cx="5220000" cy="3672000"/>
          </a:xfrm>
          <a:prstGeom prst="rect">
            <a:avLst/>
          </a:prstGeom>
          <a:solidFill>
            <a:srgbClr val="ECECEC"/>
          </a:solidFill>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err="1">
              <a:ln>
                <a:noFill/>
              </a:ln>
              <a:solidFill>
                <a:prstClr val="black"/>
              </a:solidFill>
              <a:effectLst/>
              <a:uLnTx/>
              <a:uFillTx/>
              <a:latin typeface="Arial"/>
            </a:endParaRPr>
          </a:p>
        </p:txBody>
      </p:sp>
      <p:pic>
        <p:nvPicPr>
          <p:cNvPr id="14" name="Picture Placeholder 10" descr="Graphical user interface, application&#10;&#10;Description automatically generated">
            <a:extLst>
              <a:ext uri="{FF2B5EF4-FFF2-40B4-BE49-F238E27FC236}">
                <a16:creationId xmlns:a16="http://schemas.microsoft.com/office/drawing/2014/main" id="{28F7EA4A-7DA3-4353-A4E5-61E30D575A34}"/>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gray">
          <a:xfrm>
            <a:off x="6775153" y="2121169"/>
            <a:ext cx="4176712" cy="3671887"/>
          </a:xfrm>
          <a:prstGeom prst="rect">
            <a:avLst/>
          </a:prstGeom>
          <a:solidFill>
            <a:srgbClr val="D8DCDE"/>
          </a:solidFill>
        </p:spPr>
      </p:pic>
      <p:cxnSp>
        <p:nvCxnSpPr>
          <p:cNvPr id="8" name="Connettore diritto 20">
            <a:extLst>
              <a:ext uri="{FF2B5EF4-FFF2-40B4-BE49-F238E27FC236}">
                <a16:creationId xmlns:a16="http://schemas.microsoft.com/office/drawing/2014/main" id="{BD900082-1F2F-9616-A0C3-75BA886FEC11}"/>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8077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9EA8432-9887-4C3C-980A-9D609EB2D114}"/>
              </a:ext>
            </a:extLst>
          </p:cNvPr>
          <p:cNvSpPr/>
          <p:nvPr/>
        </p:nvSpPr>
        <p:spPr>
          <a:xfrm>
            <a:off x="4345855" y="1376516"/>
            <a:ext cx="619433" cy="501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pic>
        <p:nvPicPr>
          <p:cNvPr id="41" name="Picture 40" descr="A picture containing indoor, tableware, metalware, bottle&#10;&#10;Description automatically generated">
            <a:extLst>
              <a:ext uri="{FF2B5EF4-FFF2-40B4-BE49-F238E27FC236}">
                <a16:creationId xmlns:a16="http://schemas.microsoft.com/office/drawing/2014/main" id="{9924FC11-8D7D-4D66-95CF-76D7048AF4C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56201" y="1654739"/>
            <a:ext cx="3667708" cy="4516085"/>
          </a:xfrm>
          <a:prstGeom prst="rect">
            <a:avLst/>
          </a:prstGeom>
        </p:spPr>
      </p:pic>
      <p:sp>
        <p:nvSpPr>
          <p:cNvPr id="39" name="Title 1">
            <a:extLst>
              <a:ext uri="{FF2B5EF4-FFF2-40B4-BE49-F238E27FC236}">
                <a16:creationId xmlns:a16="http://schemas.microsoft.com/office/drawing/2014/main" id="{0FA00FCE-8972-4C90-9F81-DAC229C20977}"/>
              </a:ext>
            </a:extLst>
          </p:cNvPr>
          <p:cNvSpPr txBox="1">
            <a:spLocks/>
          </p:cNvSpPr>
          <p:nvPr/>
        </p:nvSpPr>
        <p:spPr bwMode="gray">
          <a:xfrm>
            <a:off x="5176768" y="1353215"/>
            <a:ext cx="4321808" cy="307777"/>
          </a:xfrm>
          <a:prstGeom prst="rect">
            <a:avLst/>
          </a:prstGeom>
        </p:spPr>
        <p:txBody>
          <a:bodyPr vert="horz" wrap="square" lIns="0" tIns="0" rIns="0" bIns="0" rtlCol="0" anchor="t">
            <a:spAutoFit/>
          </a:bodyPr>
          <a:lstStyle>
            <a:lvl1pPr algn="l" defTabSz="685800" rtl="0" eaLnBrk="1" latinLnBrk="0" hangingPunct="1">
              <a:lnSpc>
                <a:spcPct val="100000"/>
              </a:lnSpc>
              <a:spcBef>
                <a:spcPct val="0"/>
              </a:spcBef>
              <a:buNone/>
              <a:defRPr sz="20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0748D"/>
              </a:solidFill>
              <a:effectLst/>
              <a:uLnTx/>
              <a:uFillTx/>
              <a:latin typeface="Arial"/>
              <a:ea typeface="+mj-ea"/>
              <a:cs typeface="+mj-cs"/>
            </a:endParaRPr>
          </a:p>
        </p:txBody>
      </p:sp>
      <p:sp>
        <p:nvSpPr>
          <p:cNvPr id="40" name="Text Placeholder 3">
            <a:extLst>
              <a:ext uri="{FF2B5EF4-FFF2-40B4-BE49-F238E27FC236}">
                <a16:creationId xmlns:a16="http://schemas.microsoft.com/office/drawing/2014/main" id="{CA11BDFE-A88E-4217-B4D7-9C95661830F6}"/>
              </a:ext>
            </a:extLst>
          </p:cNvPr>
          <p:cNvSpPr txBox="1">
            <a:spLocks/>
          </p:cNvSpPr>
          <p:nvPr/>
        </p:nvSpPr>
        <p:spPr bwMode="gray">
          <a:xfrm>
            <a:off x="4965289" y="1928302"/>
            <a:ext cx="4594275" cy="3671887"/>
          </a:xfrm>
          <a:prstGeom prst="rect">
            <a:avLst/>
          </a:prstGeom>
        </p:spPr>
        <p:txBody>
          <a:bodyPr vert="horz" wrap="square" lIns="0" tIns="3600" rIns="0" bIns="0" rtlCol="0" anchor="t">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400"/>
              </a:spcBef>
              <a:spcAft>
                <a:spcPts val="2400"/>
              </a:spcAft>
              <a:buClrTx/>
              <a:buSzTx/>
              <a:buFont typeface="Arial" panose="020B0604020202020204" pitchFamily="34" charset="0"/>
              <a:buNone/>
              <a:tabLst/>
              <a:defRPr/>
            </a:pPr>
            <a:br>
              <a:rPr kumimoji="0" lang="en-US" sz="60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Low permeability to gases and liquids</a:t>
            </a:r>
            <a:b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1" indent="0" algn="l" defTabSz="685800" rtl="0" eaLnBrk="1" fontAlgn="auto" latinLnBrk="0" hangingPunct="1">
              <a:lnSpc>
                <a:spcPct val="100000"/>
              </a:lnSpc>
              <a:spcBef>
                <a:spcPts val="400"/>
              </a:spcBef>
              <a:spcAft>
                <a:spcPts val="240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Corrosion and chemical resistance, resistance against H</a:t>
            </a:r>
            <a:r>
              <a:rPr kumimoji="0" lang="en-US" sz="1600" b="0" i="0" u="none" strike="noStrike" kern="1200" cap="none" spc="0" normalizeH="0" baseline="-25000" noProof="0" dirty="0">
                <a:ln>
                  <a:noFill/>
                </a:ln>
                <a:solidFill>
                  <a:sysClr val="windowText" lastClr="000000"/>
                </a:solidFill>
                <a:effectLst/>
                <a:uLnTx/>
                <a:uFillTx/>
                <a:latin typeface="Arial"/>
                <a:ea typeface="+mn-ea"/>
                <a:cs typeface="+mn-cs"/>
              </a:rPr>
              <a:t>2</a:t>
            </a:r>
          </a:p>
          <a:p>
            <a:pPr marL="0" marR="0" lvl="1" indent="0" algn="l" defTabSz="685800" rtl="0" eaLnBrk="1" fontAlgn="auto" latinLnBrk="0" hangingPunct="1">
              <a:lnSpc>
                <a:spcPct val="100000"/>
              </a:lnSpc>
              <a:spcBef>
                <a:spcPts val="400"/>
              </a:spcBef>
              <a:spcAft>
                <a:spcPts val="240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Flexibility and softness</a:t>
            </a:r>
            <a:b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1" indent="0" algn="l" defTabSz="685800" rtl="0" eaLnBrk="1" fontAlgn="auto" latinLnBrk="0" hangingPunct="1">
              <a:lnSpc>
                <a:spcPct val="100000"/>
              </a:lnSpc>
              <a:spcBef>
                <a:spcPts val="400"/>
              </a:spcBef>
              <a:spcAft>
                <a:spcPts val="240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High purity; contains no adhesives or binders</a:t>
            </a:r>
            <a:b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1" indent="0" algn="l" defTabSz="685800" rtl="0" eaLnBrk="1" fontAlgn="auto" latinLnBrk="0" hangingPunct="1">
              <a:lnSpc>
                <a:spcPct val="100000"/>
              </a:lnSpc>
              <a:spcBef>
                <a:spcPts val="400"/>
              </a:spcBef>
              <a:spcAft>
                <a:spcPts val="240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Outstanding thermal resistance</a:t>
            </a:r>
            <a:b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685800" rtl="0" eaLnBrk="1" fontAlgn="auto" latinLnBrk="0" hangingPunct="1">
              <a:lnSpc>
                <a:spcPct val="100000"/>
              </a:lnSpc>
              <a:spcBef>
                <a:spcPts val="1200"/>
              </a:spcBef>
              <a:spcAft>
                <a:spcPts val="0"/>
              </a:spcAft>
              <a:buClrTx/>
              <a:buSzTx/>
              <a:buFontTx/>
              <a:buNone/>
              <a:tabLst/>
              <a:defRPr/>
            </a:pP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grpSp>
        <p:nvGrpSpPr>
          <p:cNvPr id="74" name="Group 73">
            <a:extLst>
              <a:ext uri="{FF2B5EF4-FFF2-40B4-BE49-F238E27FC236}">
                <a16:creationId xmlns:a16="http://schemas.microsoft.com/office/drawing/2014/main" id="{71CC5B6A-2DDB-48F8-87B4-FA42B8D21312}"/>
              </a:ext>
            </a:extLst>
          </p:cNvPr>
          <p:cNvGrpSpPr/>
          <p:nvPr/>
        </p:nvGrpSpPr>
        <p:grpSpPr>
          <a:xfrm>
            <a:off x="10068234" y="2001176"/>
            <a:ext cx="397641" cy="3763358"/>
            <a:chOff x="10068234" y="2001176"/>
            <a:chExt cx="397641" cy="3763358"/>
          </a:xfrm>
        </p:grpSpPr>
        <p:grpSp>
          <p:nvGrpSpPr>
            <p:cNvPr id="42" name="Gruppieren 30">
              <a:extLst>
                <a:ext uri="{FF2B5EF4-FFF2-40B4-BE49-F238E27FC236}">
                  <a16:creationId xmlns:a16="http://schemas.microsoft.com/office/drawing/2014/main" id="{5E40B380-308F-4FB3-98DE-D19CE737B13D}"/>
                </a:ext>
              </a:extLst>
            </p:cNvPr>
            <p:cNvGrpSpPr>
              <a:grpSpLocks noChangeAspect="1"/>
            </p:cNvGrpSpPr>
            <p:nvPr/>
          </p:nvGrpSpPr>
          <p:grpSpPr>
            <a:xfrm>
              <a:off x="10130226" y="4467024"/>
              <a:ext cx="273658" cy="397641"/>
              <a:chOff x="3772293" y="1455178"/>
              <a:chExt cx="1533739" cy="2228617"/>
            </a:xfrm>
          </p:grpSpPr>
          <p:sp>
            <p:nvSpPr>
              <p:cNvPr id="43" name="Sprechblase: oval 28">
                <a:extLst>
                  <a:ext uri="{FF2B5EF4-FFF2-40B4-BE49-F238E27FC236}">
                    <a16:creationId xmlns:a16="http://schemas.microsoft.com/office/drawing/2014/main" id="{BC49E742-19A5-4920-80B1-5111EC7676FF}"/>
                  </a:ext>
                </a:extLst>
              </p:cNvPr>
              <p:cNvSpPr/>
              <p:nvPr/>
            </p:nvSpPr>
            <p:spPr>
              <a:xfrm rot="10474680">
                <a:off x="3772293" y="1455178"/>
                <a:ext cx="1533739" cy="2228617"/>
              </a:xfrm>
              <a:custGeom>
                <a:avLst/>
                <a:gdLst>
                  <a:gd name="connsiteX0" fmla="*/ 422769 w 1449476"/>
                  <a:gd name="connsiteY0" fmla="*/ 2251896 h 2001685"/>
                  <a:gd name="connsiteX1" fmla="*/ 368579 w 1449476"/>
                  <a:gd name="connsiteY1" fmla="*/ 1872493 h 2001685"/>
                  <a:gd name="connsiteX2" fmla="*/ 19304 w 1449476"/>
                  <a:gd name="connsiteY2" fmla="*/ 771384 h 2001685"/>
                  <a:gd name="connsiteX3" fmla="*/ 957722 w 1449476"/>
                  <a:gd name="connsiteY3" fmla="*/ 53126 h 2001685"/>
                  <a:gd name="connsiteX4" fmla="*/ 1444095 w 1449476"/>
                  <a:gd name="connsiteY4" fmla="*/ 1122575 h 2001685"/>
                  <a:gd name="connsiteX5" fmla="*/ 630960 w 1449476"/>
                  <a:gd name="connsiteY5" fmla="*/ 1993272 h 2001685"/>
                  <a:gd name="connsiteX6" fmla="*/ 422769 w 1449476"/>
                  <a:gd name="connsiteY6" fmla="*/ 2251896 h 2001685"/>
                  <a:gd name="connsiteX0" fmla="*/ 422826 w 1482382"/>
                  <a:gd name="connsiteY0" fmla="*/ 2199183 h 2199183"/>
                  <a:gd name="connsiteX1" fmla="*/ 368636 w 1482382"/>
                  <a:gd name="connsiteY1" fmla="*/ 1819780 h 2199183"/>
                  <a:gd name="connsiteX2" fmla="*/ 19361 w 1482382"/>
                  <a:gd name="connsiteY2" fmla="*/ 718671 h 2199183"/>
                  <a:gd name="connsiteX3" fmla="*/ 957779 w 1482382"/>
                  <a:gd name="connsiteY3" fmla="*/ 413 h 2199183"/>
                  <a:gd name="connsiteX4" fmla="*/ 1478673 w 1482382"/>
                  <a:gd name="connsiteY4" fmla="*/ 775779 h 2199183"/>
                  <a:gd name="connsiteX5" fmla="*/ 631017 w 1482382"/>
                  <a:gd name="connsiteY5" fmla="*/ 1940559 h 2199183"/>
                  <a:gd name="connsiteX6" fmla="*/ 422826 w 1482382"/>
                  <a:gd name="connsiteY6" fmla="*/ 2199183 h 2199183"/>
                  <a:gd name="connsiteX0" fmla="*/ 430650 w 1490221"/>
                  <a:gd name="connsiteY0" fmla="*/ 2231322 h 2231322"/>
                  <a:gd name="connsiteX1" fmla="*/ 376460 w 1490221"/>
                  <a:gd name="connsiteY1" fmla="*/ 1851919 h 2231322"/>
                  <a:gd name="connsiteX2" fmla="*/ 18682 w 1490221"/>
                  <a:gd name="connsiteY2" fmla="*/ 492292 h 2231322"/>
                  <a:gd name="connsiteX3" fmla="*/ 965603 w 1490221"/>
                  <a:gd name="connsiteY3" fmla="*/ 32552 h 2231322"/>
                  <a:gd name="connsiteX4" fmla="*/ 1486497 w 1490221"/>
                  <a:gd name="connsiteY4" fmla="*/ 807918 h 2231322"/>
                  <a:gd name="connsiteX5" fmla="*/ 638841 w 1490221"/>
                  <a:gd name="connsiteY5" fmla="*/ 1972698 h 2231322"/>
                  <a:gd name="connsiteX6" fmla="*/ 430650 w 1490221"/>
                  <a:gd name="connsiteY6" fmla="*/ 2231322 h 2231322"/>
                  <a:gd name="connsiteX0" fmla="*/ 430650 w 1490221"/>
                  <a:gd name="connsiteY0" fmla="*/ 2231322 h 2231322"/>
                  <a:gd name="connsiteX1" fmla="*/ 376460 w 1490221"/>
                  <a:gd name="connsiteY1" fmla="*/ 1851919 h 2231322"/>
                  <a:gd name="connsiteX2" fmla="*/ 18682 w 1490221"/>
                  <a:gd name="connsiteY2" fmla="*/ 492292 h 2231322"/>
                  <a:gd name="connsiteX3" fmla="*/ 965603 w 1490221"/>
                  <a:gd name="connsiteY3" fmla="*/ 32552 h 2231322"/>
                  <a:gd name="connsiteX4" fmla="*/ 1486497 w 1490221"/>
                  <a:gd name="connsiteY4" fmla="*/ 807918 h 2231322"/>
                  <a:gd name="connsiteX5" fmla="*/ 865857 w 1490221"/>
                  <a:gd name="connsiteY5" fmla="*/ 1947989 h 2231322"/>
                  <a:gd name="connsiteX6" fmla="*/ 430650 w 1490221"/>
                  <a:gd name="connsiteY6" fmla="*/ 2231322 h 2231322"/>
                  <a:gd name="connsiteX0" fmla="*/ 430650 w 1490221"/>
                  <a:gd name="connsiteY0" fmla="*/ 2231322 h 2231322"/>
                  <a:gd name="connsiteX1" fmla="*/ 376460 w 1490221"/>
                  <a:gd name="connsiteY1" fmla="*/ 1851919 h 2231322"/>
                  <a:gd name="connsiteX2" fmla="*/ 18682 w 1490221"/>
                  <a:gd name="connsiteY2" fmla="*/ 492292 h 2231322"/>
                  <a:gd name="connsiteX3" fmla="*/ 965603 w 1490221"/>
                  <a:gd name="connsiteY3" fmla="*/ 32552 h 2231322"/>
                  <a:gd name="connsiteX4" fmla="*/ 1486497 w 1490221"/>
                  <a:gd name="connsiteY4" fmla="*/ 807918 h 2231322"/>
                  <a:gd name="connsiteX5" fmla="*/ 865857 w 1490221"/>
                  <a:gd name="connsiteY5" fmla="*/ 1947989 h 2231322"/>
                  <a:gd name="connsiteX6" fmla="*/ 430650 w 1490221"/>
                  <a:gd name="connsiteY6" fmla="*/ 2231322 h 2231322"/>
                  <a:gd name="connsiteX0" fmla="*/ 562251 w 1490221"/>
                  <a:gd name="connsiteY0" fmla="*/ 2237204 h 2237204"/>
                  <a:gd name="connsiteX1" fmla="*/ 376460 w 1490221"/>
                  <a:gd name="connsiteY1" fmla="*/ 1851919 h 2237204"/>
                  <a:gd name="connsiteX2" fmla="*/ 18682 w 1490221"/>
                  <a:gd name="connsiteY2" fmla="*/ 492292 h 2237204"/>
                  <a:gd name="connsiteX3" fmla="*/ 965603 w 1490221"/>
                  <a:gd name="connsiteY3" fmla="*/ 32552 h 2237204"/>
                  <a:gd name="connsiteX4" fmla="*/ 1486497 w 1490221"/>
                  <a:gd name="connsiteY4" fmla="*/ 807918 h 2237204"/>
                  <a:gd name="connsiteX5" fmla="*/ 865857 w 1490221"/>
                  <a:gd name="connsiteY5" fmla="*/ 1947989 h 2237204"/>
                  <a:gd name="connsiteX6" fmla="*/ 562251 w 1490221"/>
                  <a:gd name="connsiteY6" fmla="*/ 2237204 h 2237204"/>
                  <a:gd name="connsiteX0" fmla="*/ 602412 w 1530456"/>
                  <a:gd name="connsiteY0" fmla="*/ 2227832 h 2227832"/>
                  <a:gd name="connsiteX1" fmla="*/ 416621 w 1530456"/>
                  <a:gd name="connsiteY1" fmla="*/ 1842547 h 2227832"/>
                  <a:gd name="connsiteX2" fmla="*/ 15819 w 1530456"/>
                  <a:gd name="connsiteY2" fmla="*/ 518484 h 2227832"/>
                  <a:gd name="connsiteX3" fmla="*/ 1005764 w 1530456"/>
                  <a:gd name="connsiteY3" fmla="*/ 23180 h 2227832"/>
                  <a:gd name="connsiteX4" fmla="*/ 1526658 w 1530456"/>
                  <a:gd name="connsiteY4" fmla="*/ 798546 h 2227832"/>
                  <a:gd name="connsiteX5" fmla="*/ 906018 w 1530456"/>
                  <a:gd name="connsiteY5" fmla="*/ 1938617 h 2227832"/>
                  <a:gd name="connsiteX6" fmla="*/ 602412 w 1530456"/>
                  <a:gd name="connsiteY6" fmla="*/ 2227832 h 2227832"/>
                  <a:gd name="connsiteX0" fmla="*/ 586675 w 1514719"/>
                  <a:gd name="connsiteY0" fmla="*/ 2229083 h 2229083"/>
                  <a:gd name="connsiteX1" fmla="*/ 400884 w 1514719"/>
                  <a:gd name="connsiteY1" fmla="*/ 1843798 h 2229083"/>
                  <a:gd name="connsiteX2" fmla="*/ 82 w 1514719"/>
                  <a:gd name="connsiteY2" fmla="*/ 519735 h 2229083"/>
                  <a:gd name="connsiteX3" fmla="*/ 990027 w 1514719"/>
                  <a:gd name="connsiteY3" fmla="*/ 24431 h 2229083"/>
                  <a:gd name="connsiteX4" fmla="*/ 1510921 w 1514719"/>
                  <a:gd name="connsiteY4" fmla="*/ 799797 h 2229083"/>
                  <a:gd name="connsiteX5" fmla="*/ 890281 w 1514719"/>
                  <a:gd name="connsiteY5" fmla="*/ 1939868 h 2229083"/>
                  <a:gd name="connsiteX6" fmla="*/ 586675 w 1514719"/>
                  <a:gd name="connsiteY6" fmla="*/ 2229083 h 2229083"/>
                  <a:gd name="connsiteX0" fmla="*/ 613695 w 1541739"/>
                  <a:gd name="connsiteY0" fmla="*/ 2257333 h 2257333"/>
                  <a:gd name="connsiteX1" fmla="*/ 427904 w 1541739"/>
                  <a:gd name="connsiteY1" fmla="*/ 1872048 h 2257333"/>
                  <a:gd name="connsiteX2" fmla="*/ 27102 w 1541739"/>
                  <a:gd name="connsiteY2" fmla="*/ 547985 h 2257333"/>
                  <a:gd name="connsiteX3" fmla="*/ 1017047 w 1541739"/>
                  <a:gd name="connsiteY3" fmla="*/ 52681 h 2257333"/>
                  <a:gd name="connsiteX4" fmla="*/ 1537941 w 1541739"/>
                  <a:gd name="connsiteY4" fmla="*/ 828047 h 2257333"/>
                  <a:gd name="connsiteX5" fmla="*/ 917301 w 1541739"/>
                  <a:gd name="connsiteY5" fmla="*/ 1968118 h 2257333"/>
                  <a:gd name="connsiteX6" fmla="*/ 613695 w 1541739"/>
                  <a:gd name="connsiteY6" fmla="*/ 2257333 h 2257333"/>
                  <a:gd name="connsiteX0" fmla="*/ 612584 w 1540628"/>
                  <a:gd name="connsiteY0" fmla="*/ 2257333 h 2257333"/>
                  <a:gd name="connsiteX1" fmla="*/ 426793 w 1540628"/>
                  <a:gd name="connsiteY1" fmla="*/ 1872048 h 2257333"/>
                  <a:gd name="connsiteX2" fmla="*/ 25991 w 1540628"/>
                  <a:gd name="connsiteY2" fmla="*/ 547985 h 2257333"/>
                  <a:gd name="connsiteX3" fmla="*/ 1015936 w 1540628"/>
                  <a:gd name="connsiteY3" fmla="*/ 52681 h 2257333"/>
                  <a:gd name="connsiteX4" fmla="*/ 1536830 w 1540628"/>
                  <a:gd name="connsiteY4" fmla="*/ 828047 h 2257333"/>
                  <a:gd name="connsiteX5" fmla="*/ 916190 w 1540628"/>
                  <a:gd name="connsiteY5" fmla="*/ 1968118 h 2257333"/>
                  <a:gd name="connsiteX6" fmla="*/ 612584 w 1540628"/>
                  <a:gd name="connsiteY6" fmla="*/ 2257333 h 2257333"/>
                  <a:gd name="connsiteX0" fmla="*/ 599486 w 1540628"/>
                  <a:gd name="connsiteY0" fmla="*/ 2256089 h 2256089"/>
                  <a:gd name="connsiteX1" fmla="*/ 426793 w 1540628"/>
                  <a:gd name="connsiteY1" fmla="*/ 1872048 h 2256089"/>
                  <a:gd name="connsiteX2" fmla="*/ 25991 w 1540628"/>
                  <a:gd name="connsiteY2" fmla="*/ 547985 h 2256089"/>
                  <a:gd name="connsiteX3" fmla="*/ 1015936 w 1540628"/>
                  <a:gd name="connsiteY3" fmla="*/ 52681 h 2256089"/>
                  <a:gd name="connsiteX4" fmla="*/ 1536830 w 1540628"/>
                  <a:gd name="connsiteY4" fmla="*/ 828047 h 2256089"/>
                  <a:gd name="connsiteX5" fmla="*/ 916190 w 1540628"/>
                  <a:gd name="connsiteY5" fmla="*/ 1968118 h 2256089"/>
                  <a:gd name="connsiteX6" fmla="*/ 599486 w 1540628"/>
                  <a:gd name="connsiteY6" fmla="*/ 2256089 h 2256089"/>
                  <a:gd name="connsiteX0" fmla="*/ 575488 w 1540628"/>
                  <a:gd name="connsiteY0" fmla="*/ 2300067 h 2300067"/>
                  <a:gd name="connsiteX1" fmla="*/ 426793 w 1540628"/>
                  <a:gd name="connsiteY1" fmla="*/ 1872048 h 2300067"/>
                  <a:gd name="connsiteX2" fmla="*/ 25991 w 1540628"/>
                  <a:gd name="connsiteY2" fmla="*/ 547985 h 2300067"/>
                  <a:gd name="connsiteX3" fmla="*/ 1015936 w 1540628"/>
                  <a:gd name="connsiteY3" fmla="*/ 52681 h 2300067"/>
                  <a:gd name="connsiteX4" fmla="*/ 1536830 w 1540628"/>
                  <a:gd name="connsiteY4" fmla="*/ 828047 h 2300067"/>
                  <a:gd name="connsiteX5" fmla="*/ 916190 w 1540628"/>
                  <a:gd name="connsiteY5" fmla="*/ 1968118 h 2300067"/>
                  <a:gd name="connsiteX6" fmla="*/ 575488 w 1540628"/>
                  <a:gd name="connsiteY6" fmla="*/ 2300067 h 2300067"/>
                  <a:gd name="connsiteX0" fmla="*/ 549913 w 1540628"/>
                  <a:gd name="connsiteY0" fmla="*/ 2291032 h 2291032"/>
                  <a:gd name="connsiteX1" fmla="*/ 426793 w 1540628"/>
                  <a:gd name="connsiteY1" fmla="*/ 1872048 h 2291032"/>
                  <a:gd name="connsiteX2" fmla="*/ 25991 w 1540628"/>
                  <a:gd name="connsiteY2" fmla="*/ 547985 h 2291032"/>
                  <a:gd name="connsiteX3" fmla="*/ 1015936 w 1540628"/>
                  <a:gd name="connsiteY3" fmla="*/ 52681 h 2291032"/>
                  <a:gd name="connsiteX4" fmla="*/ 1536830 w 1540628"/>
                  <a:gd name="connsiteY4" fmla="*/ 828047 h 2291032"/>
                  <a:gd name="connsiteX5" fmla="*/ 916190 w 1540628"/>
                  <a:gd name="connsiteY5" fmla="*/ 1968118 h 2291032"/>
                  <a:gd name="connsiteX6" fmla="*/ 549913 w 1540628"/>
                  <a:gd name="connsiteY6" fmla="*/ 2291032 h 2291032"/>
                  <a:gd name="connsiteX0" fmla="*/ 549913 w 1540628"/>
                  <a:gd name="connsiteY0" fmla="*/ 2291032 h 2291032"/>
                  <a:gd name="connsiteX1" fmla="*/ 426793 w 1540628"/>
                  <a:gd name="connsiteY1" fmla="*/ 1872048 h 2291032"/>
                  <a:gd name="connsiteX2" fmla="*/ 25991 w 1540628"/>
                  <a:gd name="connsiteY2" fmla="*/ 547985 h 2291032"/>
                  <a:gd name="connsiteX3" fmla="*/ 1015936 w 1540628"/>
                  <a:gd name="connsiteY3" fmla="*/ 52681 h 2291032"/>
                  <a:gd name="connsiteX4" fmla="*/ 1536830 w 1540628"/>
                  <a:gd name="connsiteY4" fmla="*/ 828047 h 2291032"/>
                  <a:gd name="connsiteX5" fmla="*/ 916190 w 1540628"/>
                  <a:gd name="connsiteY5" fmla="*/ 1968118 h 2291032"/>
                  <a:gd name="connsiteX6" fmla="*/ 549913 w 1540628"/>
                  <a:gd name="connsiteY6" fmla="*/ 2291032 h 2291032"/>
                  <a:gd name="connsiteX0" fmla="*/ 549913 w 1540628"/>
                  <a:gd name="connsiteY0" fmla="*/ 2291032 h 2291032"/>
                  <a:gd name="connsiteX1" fmla="*/ 426793 w 1540628"/>
                  <a:gd name="connsiteY1" fmla="*/ 1872048 h 2291032"/>
                  <a:gd name="connsiteX2" fmla="*/ 25991 w 1540628"/>
                  <a:gd name="connsiteY2" fmla="*/ 547985 h 2291032"/>
                  <a:gd name="connsiteX3" fmla="*/ 1015936 w 1540628"/>
                  <a:gd name="connsiteY3" fmla="*/ 52681 h 2291032"/>
                  <a:gd name="connsiteX4" fmla="*/ 1536830 w 1540628"/>
                  <a:gd name="connsiteY4" fmla="*/ 828047 h 2291032"/>
                  <a:gd name="connsiteX5" fmla="*/ 916190 w 1540628"/>
                  <a:gd name="connsiteY5" fmla="*/ 1968118 h 2291032"/>
                  <a:gd name="connsiteX6" fmla="*/ 549913 w 1540628"/>
                  <a:gd name="connsiteY6" fmla="*/ 2291032 h 2291032"/>
                  <a:gd name="connsiteX0" fmla="*/ 541499 w 1540628"/>
                  <a:gd name="connsiteY0" fmla="*/ 2310058 h 2310058"/>
                  <a:gd name="connsiteX1" fmla="*/ 426793 w 1540628"/>
                  <a:gd name="connsiteY1" fmla="*/ 1872048 h 2310058"/>
                  <a:gd name="connsiteX2" fmla="*/ 25991 w 1540628"/>
                  <a:gd name="connsiteY2" fmla="*/ 547985 h 2310058"/>
                  <a:gd name="connsiteX3" fmla="*/ 1015936 w 1540628"/>
                  <a:gd name="connsiteY3" fmla="*/ 52681 h 2310058"/>
                  <a:gd name="connsiteX4" fmla="*/ 1536830 w 1540628"/>
                  <a:gd name="connsiteY4" fmla="*/ 828047 h 2310058"/>
                  <a:gd name="connsiteX5" fmla="*/ 916190 w 1540628"/>
                  <a:gd name="connsiteY5" fmla="*/ 1968118 h 2310058"/>
                  <a:gd name="connsiteX6" fmla="*/ 541499 w 1540628"/>
                  <a:gd name="connsiteY6" fmla="*/ 2310058 h 2310058"/>
                  <a:gd name="connsiteX0" fmla="*/ 541499 w 1540628"/>
                  <a:gd name="connsiteY0" fmla="*/ 2310058 h 2319466"/>
                  <a:gd name="connsiteX1" fmla="*/ 426793 w 1540628"/>
                  <a:gd name="connsiteY1" fmla="*/ 1872048 h 2319466"/>
                  <a:gd name="connsiteX2" fmla="*/ 25991 w 1540628"/>
                  <a:gd name="connsiteY2" fmla="*/ 547985 h 2319466"/>
                  <a:gd name="connsiteX3" fmla="*/ 1015936 w 1540628"/>
                  <a:gd name="connsiteY3" fmla="*/ 52681 h 2319466"/>
                  <a:gd name="connsiteX4" fmla="*/ 1536830 w 1540628"/>
                  <a:gd name="connsiteY4" fmla="*/ 828047 h 2319466"/>
                  <a:gd name="connsiteX5" fmla="*/ 916190 w 1540628"/>
                  <a:gd name="connsiteY5" fmla="*/ 1968118 h 2319466"/>
                  <a:gd name="connsiteX6" fmla="*/ 541499 w 1540628"/>
                  <a:gd name="connsiteY6" fmla="*/ 2310058 h 2319466"/>
                  <a:gd name="connsiteX0" fmla="*/ 585765 w 1540628"/>
                  <a:gd name="connsiteY0" fmla="*/ 2261396 h 2272897"/>
                  <a:gd name="connsiteX1" fmla="*/ 426793 w 1540628"/>
                  <a:gd name="connsiteY1" fmla="*/ 1872048 h 2272897"/>
                  <a:gd name="connsiteX2" fmla="*/ 25991 w 1540628"/>
                  <a:gd name="connsiteY2" fmla="*/ 547985 h 2272897"/>
                  <a:gd name="connsiteX3" fmla="*/ 1015936 w 1540628"/>
                  <a:gd name="connsiteY3" fmla="*/ 52681 h 2272897"/>
                  <a:gd name="connsiteX4" fmla="*/ 1536830 w 1540628"/>
                  <a:gd name="connsiteY4" fmla="*/ 828047 h 2272897"/>
                  <a:gd name="connsiteX5" fmla="*/ 916190 w 1540628"/>
                  <a:gd name="connsiteY5" fmla="*/ 1968118 h 2272897"/>
                  <a:gd name="connsiteX6" fmla="*/ 585765 w 1540628"/>
                  <a:gd name="connsiteY6" fmla="*/ 2261396 h 2272897"/>
                  <a:gd name="connsiteX0" fmla="*/ 585765 w 1540628"/>
                  <a:gd name="connsiteY0" fmla="*/ 2261396 h 2267391"/>
                  <a:gd name="connsiteX1" fmla="*/ 426793 w 1540628"/>
                  <a:gd name="connsiteY1" fmla="*/ 1872048 h 2267391"/>
                  <a:gd name="connsiteX2" fmla="*/ 25991 w 1540628"/>
                  <a:gd name="connsiteY2" fmla="*/ 547985 h 2267391"/>
                  <a:gd name="connsiteX3" fmla="*/ 1015936 w 1540628"/>
                  <a:gd name="connsiteY3" fmla="*/ 52681 h 2267391"/>
                  <a:gd name="connsiteX4" fmla="*/ 1536830 w 1540628"/>
                  <a:gd name="connsiteY4" fmla="*/ 828047 h 2267391"/>
                  <a:gd name="connsiteX5" fmla="*/ 916190 w 1540628"/>
                  <a:gd name="connsiteY5" fmla="*/ 1968118 h 2267391"/>
                  <a:gd name="connsiteX6" fmla="*/ 585765 w 1540628"/>
                  <a:gd name="connsiteY6" fmla="*/ 2261396 h 2267391"/>
                  <a:gd name="connsiteX0" fmla="*/ 585765 w 1540628"/>
                  <a:gd name="connsiteY0" fmla="*/ 2261396 h 2264929"/>
                  <a:gd name="connsiteX1" fmla="*/ 426793 w 1540628"/>
                  <a:gd name="connsiteY1" fmla="*/ 1872048 h 2264929"/>
                  <a:gd name="connsiteX2" fmla="*/ 25991 w 1540628"/>
                  <a:gd name="connsiteY2" fmla="*/ 547985 h 2264929"/>
                  <a:gd name="connsiteX3" fmla="*/ 1015936 w 1540628"/>
                  <a:gd name="connsiteY3" fmla="*/ 52681 h 2264929"/>
                  <a:gd name="connsiteX4" fmla="*/ 1536830 w 1540628"/>
                  <a:gd name="connsiteY4" fmla="*/ 828047 h 2264929"/>
                  <a:gd name="connsiteX5" fmla="*/ 916190 w 1540628"/>
                  <a:gd name="connsiteY5" fmla="*/ 1968118 h 2264929"/>
                  <a:gd name="connsiteX6" fmla="*/ 585765 w 1540628"/>
                  <a:gd name="connsiteY6" fmla="*/ 2261396 h 2264929"/>
                  <a:gd name="connsiteX0" fmla="*/ 585765 w 1540628"/>
                  <a:gd name="connsiteY0" fmla="*/ 2261396 h 2264869"/>
                  <a:gd name="connsiteX1" fmla="*/ 426793 w 1540628"/>
                  <a:gd name="connsiteY1" fmla="*/ 1872048 h 2264869"/>
                  <a:gd name="connsiteX2" fmla="*/ 25991 w 1540628"/>
                  <a:gd name="connsiteY2" fmla="*/ 547985 h 2264869"/>
                  <a:gd name="connsiteX3" fmla="*/ 1015936 w 1540628"/>
                  <a:gd name="connsiteY3" fmla="*/ 52681 h 2264869"/>
                  <a:gd name="connsiteX4" fmla="*/ 1536830 w 1540628"/>
                  <a:gd name="connsiteY4" fmla="*/ 828047 h 2264869"/>
                  <a:gd name="connsiteX5" fmla="*/ 916190 w 1540628"/>
                  <a:gd name="connsiteY5" fmla="*/ 1968118 h 2264869"/>
                  <a:gd name="connsiteX6" fmla="*/ 585765 w 1540628"/>
                  <a:gd name="connsiteY6" fmla="*/ 2261396 h 2264869"/>
                  <a:gd name="connsiteX0" fmla="*/ 585765 w 1540628"/>
                  <a:gd name="connsiteY0" fmla="*/ 2261396 h 2261915"/>
                  <a:gd name="connsiteX1" fmla="*/ 426793 w 1540628"/>
                  <a:gd name="connsiteY1" fmla="*/ 1872048 h 2261915"/>
                  <a:gd name="connsiteX2" fmla="*/ 25991 w 1540628"/>
                  <a:gd name="connsiteY2" fmla="*/ 547985 h 2261915"/>
                  <a:gd name="connsiteX3" fmla="*/ 1015936 w 1540628"/>
                  <a:gd name="connsiteY3" fmla="*/ 52681 h 2261915"/>
                  <a:gd name="connsiteX4" fmla="*/ 1536830 w 1540628"/>
                  <a:gd name="connsiteY4" fmla="*/ 828047 h 2261915"/>
                  <a:gd name="connsiteX5" fmla="*/ 916190 w 1540628"/>
                  <a:gd name="connsiteY5" fmla="*/ 1968118 h 2261915"/>
                  <a:gd name="connsiteX6" fmla="*/ 585765 w 1540628"/>
                  <a:gd name="connsiteY6" fmla="*/ 2261396 h 2261915"/>
                  <a:gd name="connsiteX0" fmla="*/ 576662 w 1531525"/>
                  <a:gd name="connsiteY0" fmla="*/ 2214499 h 2215747"/>
                  <a:gd name="connsiteX1" fmla="*/ 472568 w 1531525"/>
                  <a:gd name="connsiteY1" fmla="*/ 1803927 h 2215747"/>
                  <a:gd name="connsiteX2" fmla="*/ 16888 w 1531525"/>
                  <a:gd name="connsiteY2" fmla="*/ 501088 h 2215747"/>
                  <a:gd name="connsiteX3" fmla="*/ 1006833 w 1531525"/>
                  <a:gd name="connsiteY3" fmla="*/ 5784 h 2215747"/>
                  <a:gd name="connsiteX4" fmla="*/ 1527727 w 1531525"/>
                  <a:gd name="connsiteY4" fmla="*/ 781150 h 2215747"/>
                  <a:gd name="connsiteX5" fmla="*/ 907087 w 1531525"/>
                  <a:gd name="connsiteY5" fmla="*/ 1921221 h 2215747"/>
                  <a:gd name="connsiteX6" fmla="*/ 576662 w 1531525"/>
                  <a:gd name="connsiteY6" fmla="*/ 2214499 h 2215747"/>
                  <a:gd name="connsiteX0" fmla="*/ 503796 w 1458527"/>
                  <a:gd name="connsiteY0" fmla="*/ 2224660 h 2225908"/>
                  <a:gd name="connsiteX1" fmla="*/ 399702 w 1458527"/>
                  <a:gd name="connsiteY1" fmla="*/ 1814088 h 2225908"/>
                  <a:gd name="connsiteX2" fmla="*/ 21323 w 1458527"/>
                  <a:gd name="connsiteY2" fmla="*/ 393034 h 2225908"/>
                  <a:gd name="connsiteX3" fmla="*/ 933967 w 1458527"/>
                  <a:gd name="connsiteY3" fmla="*/ 15945 h 2225908"/>
                  <a:gd name="connsiteX4" fmla="*/ 1454861 w 1458527"/>
                  <a:gd name="connsiteY4" fmla="*/ 791311 h 2225908"/>
                  <a:gd name="connsiteX5" fmla="*/ 834221 w 1458527"/>
                  <a:gd name="connsiteY5" fmla="*/ 1931382 h 2225908"/>
                  <a:gd name="connsiteX6" fmla="*/ 503796 w 1458527"/>
                  <a:gd name="connsiteY6" fmla="*/ 2224660 h 2225908"/>
                  <a:gd name="connsiteX0" fmla="*/ 587073 w 1541956"/>
                  <a:gd name="connsiteY0" fmla="*/ 2212388 h 2213636"/>
                  <a:gd name="connsiteX1" fmla="*/ 482979 w 1541956"/>
                  <a:gd name="connsiteY1" fmla="*/ 1801816 h 2213636"/>
                  <a:gd name="connsiteX2" fmla="*/ 16399 w 1541956"/>
                  <a:gd name="connsiteY2" fmla="*/ 544198 h 2213636"/>
                  <a:gd name="connsiteX3" fmla="*/ 1017244 w 1541956"/>
                  <a:gd name="connsiteY3" fmla="*/ 3673 h 2213636"/>
                  <a:gd name="connsiteX4" fmla="*/ 1538138 w 1541956"/>
                  <a:gd name="connsiteY4" fmla="*/ 779039 h 2213636"/>
                  <a:gd name="connsiteX5" fmla="*/ 917498 w 1541956"/>
                  <a:gd name="connsiteY5" fmla="*/ 1919110 h 2213636"/>
                  <a:gd name="connsiteX6" fmla="*/ 587073 w 1541956"/>
                  <a:gd name="connsiteY6" fmla="*/ 2212388 h 2213636"/>
                  <a:gd name="connsiteX0" fmla="*/ 586425 w 1541308"/>
                  <a:gd name="connsiteY0" fmla="*/ 2220589 h 2221837"/>
                  <a:gd name="connsiteX1" fmla="*/ 482331 w 1541308"/>
                  <a:gd name="connsiteY1" fmla="*/ 1810017 h 2221837"/>
                  <a:gd name="connsiteX2" fmla="*/ 15751 w 1541308"/>
                  <a:gd name="connsiteY2" fmla="*/ 552399 h 2221837"/>
                  <a:gd name="connsiteX3" fmla="*/ 1016596 w 1541308"/>
                  <a:gd name="connsiteY3" fmla="*/ 11874 h 2221837"/>
                  <a:gd name="connsiteX4" fmla="*/ 1537490 w 1541308"/>
                  <a:gd name="connsiteY4" fmla="*/ 787240 h 2221837"/>
                  <a:gd name="connsiteX5" fmla="*/ 916850 w 1541308"/>
                  <a:gd name="connsiteY5" fmla="*/ 1927311 h 2221837"/>
                  <a:gd name="connsiteX6" fmla="*/ 586425 w 1541308"/>
                  <a:gd name="connsiteY6" fmla="*/ 2220589 h 2221837"/>
                  <a:gd name="connsiteX0" fmla="*/ 586425 w 1541309"/>
                  <a:gd name="connsiteY0" fmla="*/ 2221041 h 2222289"/>
                  <a:gd name="connsiteX1" fmla="*/ 482331 w 1541309"/>
                  <a:gd name="connsiteY1" fmla="*/ 1810469 h 2222289"/>
                  <a:gd name="connsiteX2" fmla="*/ 15751 w 1541309"/>
                  <a:gd name="connsiteY2" fmla="*/ 552851 h 2222289"/>
                  <a:gd name="connsiteX3" fmla="*/ 1016596 w 1541309"/>
                  <a:gd name="connsiteY3" fmla="*/ 12326 h 2222289"/>
                  <a:gd name="connsiteX4" fmla="*/ 1537490 w 1541309"/>
                  <a:gd name="connsiteY4" fmla="*/ 787692 h 2222289"/>
                  <a:gd name="connsiteX5" fmla="*/ 916850 w 1541309"/>
                  <a:gd name="connsiteY5" fmla="*/ 1927763 h 2222289"/>
                  <a:gd name="connsiteX6" fmla="*/ 586425 w 1541309"/>
                  <a:gd name="connsiteY6" fmla="*/ 2221041 h 2222289"/>
                  <a:gd name="connsiteX0" fmla="*/ 580047 w 1533739"/>
                  <a:gd name="connsiteY0" fmla="*/ 2227369 h 2228617"/>
                  <a:gd name="connsiteX1" fmla="*/ 475953 w 1533739"/>
                  <a:gd name="connsiteY1" fmla="*/ 1816797 h 2228617"/>
                  <a:gd name="connsiteX2" fmla="*/ 9373 w 1533739"/>
                  <a:gd name="connsiteY2" fmla="*/ 559179 h 2228617"/>
                  <a:gd name="connsiteX3" fmla="*/ 853043 w 1533739"/>
                  <a:gd name="connsiteY3" fmla="*/ 3736 h 2228617"/>
                  <a:gd name="connsiteX4" fmla="*/ 1531112 w 1533739"/>
                  <a:gd name="connsiteY4" fmla="*/ 794020 h 2228617"/>
                  <a:gd name="connsiteX5" fmla="*/ 910472 w 1533739"/>
                  <a:gd name="connsiteY5" fmla="*/ 1934091 h 2228617"/>
                  <a:gd name="connsiteX6" fmla="*/ 580047 w 1533739"/>
                  <a:gd name="connsiteY6" fmla="*/ 2227369 h 222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739" h="2228617">
                    <a:moveTo>
                      <a:pt x="580047" y="2227369"/>
                    </a:moveTo>
                    <a:cubicBezTo>
                      <a:pt x="507627" y="2207820"/>
                      <a:pt x="561871" y="2110476"/>
                      <a:pt x="475953" y="1816797"/>
                    </a:cubicBezTo>
                    <a:cubicBezTo>
                      <a:pt x="210642" y="1434222"/>
                      <a:pt x="-53475" y="861356"/>
                      <a:pt x="9373" y="559179"/>
                    </a:cubicBezTo>
                    <a:cubicBezTo>
                      <a:pt x="72221" y="257002"/>
                      <a:pt x="586321" y="-36647"/>
                      <a:pt x="853043" y="3736"/>
                    </a:cubicBezTo>
                    <a:cubicBezTo>
                      <a:pt x="1106777" y="42152"/>
                      <a:pt x="1572868" y="323449"/>
                      <a:pt x="1531112" y="794020"/>
                    </a:cubicBezTo>
                    <a:cubicBezTo>
                      <a:pt x="1482159" y="1345706"/>
                      <a:pt x="1211531" y="1646483"/>
                      <a:pt x="910472" y="1934091"/>
                    </a:cubicBezTo>
                    <a:cubicBezTo>
                      <a:pt x="800330" y="2031850"/>
                      <a:pt x="652467" y="2246918"/>
                      <a:pt x="580047" y="2227369"/>
                    </a:cubicBezTo>
                    <a:close/>
                  </a:path>
                </a:pathLst>
              </a:custGeom>
              <a:no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err="1">
                  <a:ln>
                    <a:noFill/>
                  </a:ln>
                  <a:solidFill>
                    <a:prstClr val="black"/>
                  </a:solidFill>
                  <a:effectLst/>
                  <a:uLnTx/>
                  <a:uFillTx/>
                  <a:latin typeface="Adelle Sans" pitchFamily="2" charset="0"/>
                  <a:ea typeface="+mn-ea"/>
                  <a:cs typeface="+mn-cs"/>
                </a:endParaRPr>
              </a:p>
            </p:txBody>
          </p:sp>
          <p:sp>
            <p:nvSpPr>
              <p:cNvPr id="44" name="Sprechblase: oval 28">
                <a:extLst>
                  <a:ext uri="{FF2B5EF4-FFF2-40B4-BE49-F238E27FC236}">
                    <a16:creationId xmlns:a16="http://schemas.microsoft.com/office/drawing/2014/main" id="{816D4E52-49C6-44D0-8C7D-D618E876FC00}"/>
                  </a:ext>
                </a:extLst>
              </p:cNvPr>
              <p:cNvSpPr>
                <a:spLocks noChangeAspect="1"/>
              </p:cNvSpPr>
              <p:nvPr/>
            </p:nvSpPr>
            <p:spPr>
              <a:xfrm rot="8962354">
                <a:off x="4081752" y="2630029"/>
                <a:ext cx="478622" cy="879017"/>
              </a:xfrm>
              <a:custGeom>
                <a:avLst/>
                <a:gdLst>
                  <a:gd name="connsiteX0" fmla="*/ 422769 w 1449476"/>
                  <a:gd name="connsiteY0" fmla="*/ 2251896 h 2001685"/>
                  <a:gd name="connsiteX1" fmla="*/ 368579 w 1449476"/>
                  <a:gd name="connsiteY1" fmla="*/ 1872493 h 2001685"/>
                  <a:gd name="connsiteX2" fmla="*/ 19304 w 1449476"/>
                  <a:gd name="connsiteY2" fmla="*/ 771384 h 2001685"/>
                  <a:gd name="connsiteX3" fmla="*/ 957722 w 1449476"/>
                  <a:gd name="connsiteY3" fmla="*/ 53126 h 2001685"/>
                  <a:gd name="connsiteX4" fmla="*/ 1444095 w 1449476"/>
                  <a:gd name="connsiteY4" fmla="*/ 1122575 h 2001685"/>
                  <a:gd name="connsiteX5" fmla="*/ 630960 w 1449476"/>
                  <a:gd name="connsiteY5" fmla="*/ 1993272 h 2001685"/>
                  <a:gd name="connsiteX6" fmla="*/ 422769 w 1449476"/>
                  <a:gd name="connsiteY6" fmla="*/ 2251896 h 2001685"/>
                  <a:gd name="connsiteX0" fmla="*/ 422826 w 1482382"/>
                  <a:gd name="connsiteY0" fmla="*/ 2199183 h 2199183"/>
                  <a:gd name="connsiteX1" fmla="*/ 368636 w 1482382"/>
                  <a:gd name="connsiteY1" fmla="*/ 1819780 h 2199183"/>
                  <a:gd name="connsiteX2" fmla="*/ 19361 w 1482382"/>
                  <a:gd name="connsiteY2" fmla="*/ 718671 h 2199183"/>
                  <a:gd name="connsiteX3" fmla="*/ 957779 w 1482382"/>
                  <a:gd name="connsiteY3" fmla="*/ 413 h 2199183"/>
                  <a:gd name="connsiteX4" fmla="*/ 1478673 w 1482382"/>
                  <a:gd name="connsiteY4" fmla="*/ 775779 h 2199183"/>
                  <a:gd name="connsiteX5" fmla="*/ 631017 w 1482382"/>
                  <a:gd name="connsiteY5" fmla="*/ 1940559 h 2199183"/>
                  <a:gd name="connsiteX6" fmla="*/ 422826 w 1482382"/>
                  <a:gd name="connsiteY6" fmla="*/ 2199183 h 2199183"/>
                  <a:gd name="connsiteX0" fmla="*/ 430650 w 1490221"/>
                  <a:gd name="connsiteY0" fmla="*/ 2231322 h 2231322"/>
                  <a:gd name="connsiteX1" fmla="*/ 376460 w 1490221"/>
                  <a:gd name="connsiteY1" fmla="*/ 1851919 h 2231322"/>
                  <a:gd name="connsiteX2" fmla="*/ 18682 w 1490221"/>
                  <a:gd name="connsiteY2" fmla="*/ 492292 h 2231322"/>
                  <a:gd name="connsiteX3" fmla="*/ 965603 w 1490221"/>
                  <a:gd name="connsiteY3" fmla="*/ 32552 h 2231322"/>
                  <a:gd name="connsiteX4" fmla="*/ 1486497 w 1490221"/>
                  <a:gd name="connsiteY4" fmla="*/ 807918 h 2231322"/>
                  <a:gd name="connsiteX5" fmla="*/ 638841 w 1490221"/>
                  <a:gd name="connsiteY5" fmla="*/ 1972698 h 2231322"/>
                  <a:gd name="connsiteX6" fmla="*/ 430650 w 1490221"/>
                  <a:gd name="connsiteY6" fmla="*/ 2231322 h 2231322"/>
                  <a:gd name="connsiteX0" fmla="*/ 430650 w 1490221"/>
                  <a:gd name="connsiteY0" fmla="*/ 2231322 h 2231322"/>
                  <a:gd name="connsiteX1" fmla="*/ 376460 w 1490221"/>
                  <a:gd name="connsiteY1" fmla="*/ 1851919 h 2231322"/>
                  <a:gd name="connsiteX2" fmla="*/ 18682 w 1490221"/>
                  <a:gd name="connsiteY2" fmla="*/ 492292 h 2231322"/>
                  <a:gd name="connsiteX3" fmla="*/ 965603 w 1490221"/>
                  <a:gd name="connsiteY3" fmla="*/ 32552 h 2231322"/>
                  <a:gd name="connsiteX4" fmla="*/ 1486497 w 1490221"/>
                  <a:gd name="connsiteY4" fmla="*/ 807918 h 2231322"/>
                  <a:gd name="connsiteX5" fmla="*/ 865857 w 1490221"/>
                  <a:gd name="connsiteY5" fmla="*/ 1947989 h 2231322"/>
                  <a:gd name="connsiteX6" fmla="*/ 430650 w 1490221"/>
                  <a:gd name="connsiteY6" fmla="*/ 2231322 h 2231322"/>
                  <a:gd name="connsiteX0" fmla="*/ 430650 w 1490221"/>
                  <a:gd name="connsiteY0" fmla="*/ 2231322 h 2231322"/>
                  <a:gd name="connsiteX1" fmla="*/ 376460 w 1490221"/>
                  <a:gd name="connsiteY1" fmla="*/ 1851919 h 2231322"/>
                  <a:gd name="connsiteX2" fmla="*/ 18682 w 1490221"/>
                  <a:gd name="connsiteY2" fmla="*/ 492292 h 2231322"/>
                  <a:gd name="connsiteX3" fmla="*/ 965603 w 1490221"/>
                  <a:gd name="connsiteY3" fmla="*/ 32552 h 2231322"/>
                  <a:gd name="connsiteX4" fmla="*/ 1486497 w 1490221"/>
                  <a:gd name="connsiteY4" fmla="*/ 807918 h 2231322"/>
                  <a:gd name="connsiteX5" fmla="*/ 865857 w 1490221"/>
                  <a:gd name="connsiteY5" fmla="*/ 1947989 h 2231322"/>
                  <a:gd name="connsiteX6" fmla="*/ 430650 w 1490221"/>
                  <a:gd name="connsiteY6" fmla="*/ 2231322 h 2231322"/>
                  <a:gd name="connsiteX0" fmla="*/ 562251 w 1490221"/>
                  <a:gd name="connsiteY0" fmla="*/ 2237204 h 2237204"/>
                  <a:gd name="connsiteX1" fmla="*/ 376460 w 1490221"/>
                  <a:gd name="connsiteY1" fmla="*/ 1851919 h 2237204"/>
                  <a:gd name="connsiteX2" fmla="*/ 18682 w 1490221"/>
                  <a:gd name="connsiteY2" fmla="*/ 492292 h 2237204"/>
                  <a:gd name="connsiteX3" fmla="*/ 965603 w 1490221"/>
                  <a:gd name="connsiteY3" fmla="*/ 32552 h 2237204"/>
                  <a:gd name="connsiteX4" fmla="*/ 1486497 w 1490221"/>
                  <a:gd name="connsiteY4" fmla="*/ 807918 h 2237204"/>
                  <a:gd name="connsiteX5" fmla="*/ 865857 w 1490221"/>
                  <a:gd name="connsiteY5" fmla="*/ 1947989 h 2237204"/>
                  <a:gd name="connsiteX6" fmla="*/ 562251 w 1490221"/>
                  <a:gd name="connsiteY6" fmla="*/ 2237204 h 2237204"/>
                  <a:gd name="connsiteX0" fmla="*/ 602412 w 1530456"/>
                  <a:gd name="connsiteY0" fmla="*/ 2227832 h 2227832"/>
                  <a:gd name="connsiteX1" fmla="*/ 416621 w 1530456"/>
                  <a:gd name="connsiteY1" fmla="*/ 1842547 h 2227832"/>
                  <a:gd name="connsiteX2" fmla="*/ 15819 w 1530456"/>
                  <a:gd name="connsiteY2" fmla="*/ 518484 h 2227832"/>
                  <a:gd name="connsiteX3" fmla="*/ 1005764 w 1530456"/>
                  <a:gd name="connsiteY3" fmla="*/ 23180 h 2227832"/>
                  <a:gd name="connsiteX4" fmla="*/ 1526658 w 1530456"/>
                  <a:gd name="connsiteY4" fmla="*/ 798546 h 2227832"/>
                  <a:gd name="connsiteX5" fmla="*/ 906018 w 1530456"/>
                  <a:gd name="connsiteY5" fmla="*/ 1938617 h 2227832"/>
                  <a:gd name="connsiteX6" fmla="*/ 602412 w 1530456"/>
                  <a:gd name="connsiteY6" fmla="*/ 2227832 h 2227832"/>
                  <a:gd name="connsiteX0" fmla="*/ 586675 w 1514719"/>
                  <a:gd name="connsiteY0" fmla="*/ 2229083 h 2229083"/>
                  <a:gd name="connsiteX1" fmla="*/ 400884 w 1514719"/>
                  <a:gd name="connsiteY1" fmla="*/ 1843798 h 2229083"/>
                  <a:gd name="connsiteX2" fmla="*/ 82 w 1514719"/>
                  <a:gd name="connsiteY2" fmla="*/ 519735 h 2229083"/>
                  <a:gd name="connsiteX3" fmla="*/ 990027 w 1514719"/>
                  <a:gd name="connsiteY3" fmla="*/ 24431 h 2229083"/>
                  <a:gd name="connsiteX4" fmla="*/ 1510921 w 1514719"/>
                  <a:gd name="connsiteY4" fmla="*/ 799797 h 2229083"/>
                  <a:gd name="connsiteX5" fmla="*/ 890281 w 1514719"/>
                  <a:gd name="connsiteY5" fmla="*/ 1939868 h 2229083"/>
                  <a:gd name="connsiteX6" fmla="*/ 586675 w 1514719"/>
                  <a:gd name="connsiteY6" fmla="*/ 2229083 h 2229083"/>
                  <a:gd name="connsiteX0" fmla="*/ 613695 w 1541739"/>
                  <a:gd name="connsiteY0" fmla="*/ 2257333 h 2257333"/>
                  <a:gd name="connsiteX1" fmla="*/ 427904 w 1541739"/>
                  <a:gd name="connsiteY1" fmla="*/ 1872048 h 2257333"/>
                  <a:gd name="connsiteX2" fmla="*/ 27102 w 1541739"/>
                  <a:gd name="connsiteY2" fmla="*/ 547985 h 2257333"/>
                  <a:gd name="connsiteX3" fmla="*/ 1017047 w 1541739"/>
                  <a:gd name="connsiteY3" fmla="*/ 52681 h 2257333"/>
                  <a:gd name="connsiteX4" fmla="*/ 1537941 w 1541739"/>
                  <a:gd name="connsiteY4" fmla="*/ 828047 h 2257333"/>
                  <a:gd name="connsiteX5" fmla="*/ 917301 w 1541739"/>
                  <a:gd name="connsiteY5" fmla="*/ 1968118 h 2257333"/>
                  <a:gd name="connsiteX6" fmla="*/ 613695 w 1541739"/>
                  <a:gd name="connsiteY6" fmla="*/ 2257333 h 2257333"/>
                  <a:gd name="connsiteX0" fmla="*/ 612584 w 1540628"/>
                  <a:gd name="connsiteY0" fmla="*/ 2257333 h 2257333"/>
                  <a:gd name="connsiteX1" fmla="*/ 426793 w 1540628"/>
                  <a:gd name="connsiteY1" fmla="*/ 1872048 h 2257333"/>
                  <a:gd name="connsiteX2" fmla="*/ 25991 w 1540628"/>
                  <a:gd name="connsiteY2" fmla="*/ 547985 h 2257333"/>
                  <a:gd name="connsiteX3" fmla="*/ 1015936 w 1540628"/>
                  <a:gd name="connsiteY3" fmla="*/ 52681 h 2257333"/>
                  <a:gd name="connsiteX4" fmla="*/ 1536830 w 1540628"/>
                  <a:gd name="connsiteY4" fmla="*/ 828047 h 2257333"/>
                  <a:gd name="connsiteX5" fmla="*/ 916190 w 1540628"/>
                  <a:gd name="connsiteY5" fmla="*/ 1968118 h 2257333"/>
                  <a:gd name="connsiteX6" fmla="*/ 612584 w 1540628"/>
                  <a:gd name="connsiteY6" fmla="*/ 2257333 h 2257333"/>
                  <a:gd name="connsiteX0" fmla="*/ 599486 w 1540628"/>
                  <a:gd name="connsiteY0" fmla="*/ 2256089 h 2256089"/>
                  <a:gd name="connsiteX1" fmla="*/ 426793 w 1540628"/>
                  <a:gd name="connsiteY1" fmla="*/ 1872048 h 2256089"/>
                  <a:gd name="connsiteX2" fmla="*/ 25991 w 1540628"/>
                  <a:gd name="connsiteY2" fmla="*/ 547985 h 2256089"/>
                  <a:gd name="connsiteX3" fmla="*/ 1015936 w 1540628"/>
                  <a:gd name="connsiteY3" fmla="*/ 52681 h 2256089"/>
                  <a:gd name="connsiteX4" fmla="*/ 1536830 w 1540628"/>
                  <a:gd name="connsiteY4" fmla="*/ 828047 h 2256089"/>
                  <a:gd name="connsiteX5" fmla="*/ 916190 w 1540628"/>
                  <a:gd name="connsiteY5" fmla="*/ 1968118 h 2256089"/>
                  <a:gd name="connsiteX6" fmla="*/ 599486 w 1540628"/>
                  <a:gd name="connsiteY6" fmla="*/ 2256089 h 2256089"/>
                  <a:gd name="connsiteX0" fmla="*/ 575488 w 1540628"/>
                  <a:gd name="connsiteY0" fmla="*/ 2300067 h 2300067"/>
                  <a:gd name="connsiteX1" fmla="*/ 426793 w 1540628"/>
                  <a:gd name="connsiteY1" fmla="*/ 1872048 h 2300067"/>
                  <a:gd name="connsiteX2" fmla="*/ 25991 w 1540628"/>
                  <a:gd name="connsiteY2" fmla="*/ 547985 h 2300067"/>
                  <a:gd name="connsiteX3" fmla="*/ 1015936 w 1540628"/>
                  <a:gd name="connsiteY3" fmla="*/ 52681 h 2300067"/>
                  <a:gd name="connsiteX4" fmla="*/ 1536830 w 1540628"/>
                  <a:gd name="connsiteY4" fmla="*/ 828047 h 2300067"/>
                  <a:gd name="connsiteX5" fmla="*/ 916190 w 1540628"/>
                  <a:gd name="connsiteY5" fmla="*/ 1968118 h 2300067"/>
                  <a:gd name="connsiteX6" fmla="*/ 575488 w 1540628"/>
                  <a:gd name="connsiteY6" fmla="*/ 2300067 h 2300067"/>
                  <a:gd name="connsiteX0" fmla="*/ 549913 w 1540628"/>
                  <a:gd name="connsiteY0" fmla="*/ 2291032 h 2291032"/>
                  <a:gd name="connsiteX1" fmla="*/ 426793 w 1540628"/>
                  <a:gd name="connsiteY1" fmla="*/ 1872048 h 2291032"/>
                  <a:gd name="connsiteX2" fmla="*/ 25991 w 1540628"/>
                  <a:gd name="connsiteY2" fmla="*/ 547985 h 2291032"/>
                  <a:gd name="connsiteX3" fmla="*/ 1015936 w 1540628"/>
                  <a:gd name="connsiteY3" fmla="*/ 52681 h 2291032"/>
                  <a:gd name="connsiteX4" fmla="*/ 1536830 w 1540628"/>
                  <a:gd name="connsiteY4" fmla="*/ 828047 h 2291032"/>
                  <a:gd name="connsiteX5" fmla="*/ 916190 w 1540628"/>
                  <a:gd name="connsiteY5" fmla="*/ 1968118 h 2291032"/>
                  <a:gd name="connsiteX6" fmla="*/ 549913 w 1540628"/>
                  <a:gd name="connsiteY6" fmla="*/ 2291032 h 2291032"/>
                  <a:gd name="connsiteX0" fmla="*/ 549913 w 1540628"/>
                  <a:gd name="connsiteY0" fmla="*/ 2291032 h 2291032"/>
                  <a:gd name="connsiteX1" fmla="*/ 426793 w 1540628"/>
                  <a:gd name="connsiteY1" fmla="*/ 1872048 h 2291032"/>
                  <a:gd name="connsiteX2" fmla="*/ 25991 w 1540628"/>
                  <a:gd name="connsiteY2" fmla="*/ 547985 h 2291032"/>
                  <a:gd name="connsiteX3" fmla="*/ 1015936 w 1540628"/>
                  <a:gd name="connsiteY3" fmla="*/ 52681 h 2291032"/>
                  <a:gd name="connsiteX4" fmla="*/ 1536830 w 1540628"/>
                  <a:gd name="connsiteY4" fmla="*/ 828047 h 2291032"/>
                  <a:gd name="connsiteX5" fmla="*/ 916190 w 1540628"/>
                  <a:gd name="connsiteY5" fmla="*/ 1968118 h 2291032"/>
                  <a:gd name="connsiteX6" fmla="*/ 549913 w 1540628"/>
                  <a:gd name="connsiteY6" fmla="*/ 2291032 h 2291032"/>
                  <a:gd name="connsiteX0" fmla="*/ 549913 w 1540628"/>
                  <a:gd name="connsiteY0" fmla="*/ 2291032 h 2291032"/>
                  <a:gd name="connsiteX1" fmla="*/ 426793 w 1540628"/>
                  <a:gd name="connsiteY1" fmla="*/ 1872048 h 2291032"/>
                  <a:gd name="connsiteX2" fmla="*/ 25991 w 1540628"/>
                  <a:gd name="connsiteY2" fmla="*/ 547985 h 2291032"/>
                  <a:gd name="connsiteX3" fmla="*/ 1015936 w 1540628"/>
                  <a:gd name="connsiteY3" fmla="*/ 52681 h 2291032"/>
                  <a:gd name="connsiteX4" fmla="*/ 1536830 w 1540628"/>
                  <a:gd name="connsiteY4" fmla="*/ 828047 h 2291032"/>
                  <a:gd name="connsiteX5" fmla="*/ 916190 w 1540628"/>
                  <a:gd name="connsiteY5" fmla="*/ 1968118 h 2291032"/>
                  <a:gd name="connsiteX6" fmla="*/ 549913 w 1540628"/>
                  <a:gd name="connsiteY6" fmla="*/ 2291032 h 2291032"/>
                  <a:gd name="connsiteX0" fmla="*/ 541499 w 1540628"/>
                  <a:gd name="connsiteY0" fmla="*/ 2310058 h 2310058"/>
                  <a:gd name="connsiteX1" fmla="*/ 426793 w 1540628"/>
                  <a:gd name="connsiteY1" fmla="*/ 1872048 h 2310058"/>
                  <a:gd name="connsiteX2" fmla="*/ 25991 w 1540628"/>
                  <a:gd name="connsiteY2" fmla="*/ 547985 h 2310058"/>
                  <a:gd name="connsiteX3" fmla="*/ 1015936 w 1540628"/>
                  <a:gd name="connsiteY3" fmla="*/ 52681 h 2310058"/>
                  <a:gd name="connsiteX4" fmla="*/ 1536830 w 1540628"/>
                  <a:gd name="connsiteY4" fmla="*/ 828047 h 2310058"/>
                  <a:gd name="connsiteX5" fmla="*/ 916190 w 1540628"/>
                  <a:gd name="connsiteY5" fmla="*/ 1968118 h 2310058"/>
                  <a:gd name="connsiteX6" fmla="*/ 541499 w 1540628"/>
                  <a:gd name="connsiteY6" fmla="*/ 2310058 h 2310058"/>
                  <a:gd name="connsiteX0" fmla="*/ 541499 w 1540628"/>
                  <a:gd name="connsiteY0" fmla="*/ 2310058 h 2319466"/>
                  <a:gd name="connsiteX1" fmla="*/ 426793 w 1540628"/>
                  <a:gd name="connsiteY1" fmla="*/ 1872048 h 2319466"/>
                  <a:gd name="connsiteX2" fmla="*/ 25991 w 1540628"/>
                  <a:gd name="connsiteY2" fmla="*/ 547985 h 2319466"/>
                  <a:gd name="connsiteX3" fmla="*/ 1015936 w 1540628"/>
                  <a:gd name="connsiteY3" fmla="*/ 52681 h 2319466"/>
                  <a:gd name="connsiteX4" fmla="*/ 1536830 w 1540628"/>
                  <a:gd name="connsiteY4" fmla="*/ 828047 h 2319466"/>
                  <a:gd name="connsiteX5" fmla="*/ 916190 w 1540628"/>
                  <a:gd name="connsiteY5" fmla="*/ 1968118 h 2319466"/>
                  <a:gd name="connsiteX6" fmla="*/ 541499 w 1540628"/>
                  <a:gd name="connsiteY6" fmla="*/ 2310058 h 2319466"/>
                  <a:gd name="connsiteX0" fmla="*/ 585765 w 1540628"/>
                  <a:gd name="connsiteY0" fmla="*/ 2261396 h 2272897"/>
                  <a:gd name="connsiteX1" fmla="*/ 426793 w 1540628"/>
                  <a:gd name="connsiteY1" fmla="*/ 1872048 h 2272897"/>
                  <a:gd name="connsiteX2" fmla="*/ 25991 w 1540628"/>
                  <a:gd name="connsiteY2" fmla="*/ 547985 h 2272897"/>
                  <a:gd name="connsiteX3" fmla="*/ 1015936 w 1540628"/>
                  <a:gd name="connsiteY3" fmla="*/ 52681 h 2272897"/>
                  <a:gd name="connsiteX4" fmla="*/ 1536830 w 1540628"/>
                  <a:gd name="connsiteY4" fmla="*/ 828047 h 2272897"/>
                  <a:gd name="connsiteX5" fmla="*/ 916190 w 1540628"/>
                  <a:gd name="connsiteY5" fmla="*/ 1968118 h 2272897"/>
                  <a:gd name="connsiteX6" fmla="*/ 585765 w 1540628"/>
                  <a:gd name="connsiteY6" fmla="*/ 2261396 h 2272897"/>
                  <a:gd name="connsiteX0" fmla="*/ 585765 w 1540628"/>
                  <a:gd name="connsiteY0" fmla="*/ 2261396 h 2267391"/>
                  <a:gd name="connsiteX1" fmla="*/ 426793 w 1540628"/>
                  <a:gd name="connsiteY1" fmla="*/ 1872048 h 2267391"/>
                  <a:gd name="connsiteX2" fmla="*/ 25991 w 1540628"/>
                  <a:gd name="connsiteY2" fmla="*/ 547985 h 2267391"/>
                  <a:gd name="connsiteX3" fmla="*/ 1015936 w 1540628"/>
                  <a:gd name="connsiteY3" fmla="*/ 52681 h 2267391"/>
                  <a:gd name="connsiteX4" fmla="*/ 1536830 w 1540628"/>
                  <a:gd name="connsiteY4" fmla="*/ 828047 h 2267391"/>
                  <a:gd name="connsiteX5" fmla="*/ 916190 w 1540628"/>
                  <a:gd name="connsiteY5" fmla="*/ 1968118 h 2267391"/>
                  <a:gd name="connsiteX6" fmla="*/ 585765 w 1540628"/>
                  <a:gd name="connsiteY6" fmla="*/ 2261396 h 2267391"/>
                  <a:gd name="connsiteX0" fmla="*/ 585765 w 1540628"/>
                  <a:gd name="connsiteY0" fmla="*/ 2261396 h 2264929"/>
                  <a:gd name="connsiteX1" fmla="*/ 426793 w 1540628"/>
                  <a:gd name="connsiteY1" fmla="*/ 1872048 h 2264929"/>
                  <a:gd name="connsiteX2" fmla="*/ 25991 w 1540628"/>
                  <a:gd name="connsiteY2" fmla="*/ 547985 h 2264929"/>
                  <a:gd name="connsiteX3" fmla="*/ 1015936 w 1540628"/>
                  <a:gd name="connsiteY3" fmla="*/ 52681 h 2264929"/>
                  <a:gd name="connsiteX4" fmla="*/ 1536830 w 1540628"/>
                  <a:gd name="connsiteY4" fmla="*/ 828047 h 2264929"/>
                  <a:gd name="connsiteX5" fmla="*/ 916190 w 1540628"/>
                  <a:gd name="connsiteY5" fmla="*/ 1968118 h 2264929"/>
                  <a:gd name="connsiteX6" fmla="*/ 585765 w 1540628"/>
                  <a:gd name="connsiteY6" fmla="*/ 2261396 h 2264929"/>
                  <a:gd name="connsiteX0" fmla="*/ 585765 w 1540628"/>
                  <a:gd name="connsiteY0" fmla="*/ 2261396 h 2264869"/>
                  <a:gd name="connsiteX1" fmla="*/ 426793 w 1540628"/>
                  <a:gd name="connsiteY1" fmla="*/ 1872048 h 2264869"/>
                  <a:gd name="connsiteX2" fmla="*/ 25991 w 1540628"/>
                  <a:gd name="connsiteY2" fmla="*/ 547985 h 2264869"/>
                  <a:gd name="connsiteX3" fmla="*/ 1015936 w 1540628"/>
                  <a:gd name="connsiteY3" fmla="*/ 52681 h 2264869"/>
                  <a:gd name="connsiteX4" fmla="*/ 1536830 w 1540628"/>
                  <a:gd name="connsiteY4" fmla="*/ 828047 h 2264869"/>
                  <a:gd name="connsiteX5" fmla="*/ 916190 w 1540628"/>
                  <a:gd name="connsiteY5" fmla="*/ 1968118 h 2264869"/>
                  <a:gd name="connsiteX6" fmla="*/ 585765 w 1540628"/>
                  <a:gd name="connsiteY6" fmla="*/ 2261396 h 2264869"/>
                  <a:gd name="connsiteX0" fmla="*/ 585765 w 1540628"/>
                  <a:gd name="connsiteY0" fmla="*/ 2261396 h 2261915"/>
                  <a:gd name="connsiteX1" fmla="*/ 426793 w 1540628"/>
                  <a:gd name="connsiteY1" fmla="*/ 1872048 h 2261915"/>
                  <a:gd name="connsiteX2" fmla="*/ 25991 w 1540628"/>
                  <a:gd name="connsiteY2" fmla="*/ 547985 h 2261915"/>
                  <a:gd name="connsiteX3" fmla="*/ 1015936 w 1540628"/>
                  <a:gd name="connsiteY3" fmla="*/ 52681 h 2261915"/>
                  <a:gd name="connsiteX4" fmla="*/ 1536830 w 1540628"/>
                  <a:gd name="connsiteY4" fmla="*/ 828047 h 2261915"/>
                  <a:gd name="connsiteX5" fmla="*/ 916190 w 1540628"/>
                  <a:gd name="connsiteY5" fmla="*/ 1968118 h 2261915"/>
                  <a:gd name="connsiteX6" fmla="*/ 585765 w 1540628"/>
                  <a:gd name="connsiteY6" fmla="*/ 2261396 h 2261915"/>
                  <a:gd name="connsiteX0" fmla="*/ 576662 w 1531525"/>
                  <a:gd name="connsiteY0" fmla="*/ 2214499 h 2215747"/>
                  <a:gd name="connsiteX1" fmla="*/ 472568 w 1531525"/>
                  <a:gd name="connsiteY1" fmla="*/ 1803927 h 2215747"/>
                  <a:gd name="connsiteX2" fmla="*/ 16888 w 1531525"/>
                  <a:gd name="connsiteY2" fmla="*/ 501088 h 2215747"/>
                  <a:gd name="connsiteX3" fmla="*/ 1006833 w 1531525"/>
                  <a:gd name="connsiteY3" fmla="*/ 5784 h 2215747"/>
                  <a:gd name="connsiteX4" fmla="*/ 1527727 w 1531525"/>
                  <a:gd name="connsiteY4" fmla="*/ 781150 h 2215747"/>
                  <a:gd name="connsiteX5" fmla="*/ 907087 w 1531525"/>
                  <a:gd name="connsiteY5" fmla="*/ 1921221 h 2215747"/>
                  <a:gd name="connsiteX6" fmla="*/ 576662 w 1531525"/>
                  <a:gd name="connsiteY6" fmla="*/ 2214499 h 2215747"/>
                  <a:gd name="connsiteX0" fmla="*/ 503796 w 1458527"/>
                  <a:gd name="connsiteY0" fmla="*/ 2224660 h 2225908"/>
                  <a:gd name="connsiteX1" fmla="*/ 399702 w 1458527"/>
                  <a:gd name="connsiteY1" fmla="*/ 1814088 h 2225908"/>
                  <a:gd name="connsiteX2" fmla="*/ 21323 w 1458527"/>
                  <a:gd name="connsiteY2" fmla="*/ 393034 h 2225908"/>
                  <a:gd name="connsiteX3" fmla="*/ 933967 w 1458527"/>
                  <a:gd name="connsiteY3" fmla="*/ 15945 h 2225908"/>
                  <a:gd name="connsiteX4" fmla="*/ 1454861 w 1458527"/>
                  <a:gd name="connsiteY4" fmla="*/ 791311 h 2225908"/>
                  <a:gd name="connsiteX5" fmla="*/ 834221 w 1458527"/>
                  <a:gd name="connsiteY5" fmla="*/ 1931382 h 2225908"/>
                  <a:gd name="connsiteX6" fmla="*/ 503796 w 1458527"/>
                  <a:gd name="connsiteY6" fmla="*/ 2224660 h 2225908"/>
                  <a:gd name="connsiteX0" fmla="*/ 587073 w 1541956"/>
                  <a:gd name="connsiteY0" fmla="*/ 2212388 h 2213636"/>
                  <a:gd name="connsiteX1" fmla="*/ 482979 w 1541956"/>
                  <a:gd name="connsiteY1" fmla="*/ 1801816 h 2213636"/>
                  <a:gd name="connsiteX2" fmla="*/ 16399 w 1541956"/>
                  <a:gd name="connsiteY2" fmla="*/ 544198 h 2213636"/>
                  <a:gd name="connsiteX3" fmla="*/ 1017244 w 1541956"/>
                  <a:gd name="connsiteY3" fmla="*/ 3673 h 2213636"/>
                  <a:gd name="connsiteX4" fmla="*/ 1538138 w 1541956"/>
                  <a:gd name="connsiteY4" fmla="*/ 779039 h 2213636"/>
                  <a:gd name="connsiteX5" fmla="*/ 917498 w 1541956"/>
                  <a:gd name="connsiteY5" fmla="*/ 1919110 h 2213636"/>
                  <a:gd name="connsiteX6" fmla="*/ 587073 w 1541956"/>
                  <a:gd name="connsiteY6" fmla="*/ 2212388 h 2213636"/>
                  <a:gd name="connsiteX0" fmla="*/ 586425 w 1541308"/>
                  <a:gd name="connsiteY0" fmla="*/ 2220589 h 2221837"/>
                  <a:gd name="connsiteX1" fmla="*/ 482331 w 1541308"/>
                  <a:gd name="connsiteY1" fmla="*/ 1810017 h 2221837"/>
                  <a:gd name="connsiteX2" fmla="*/ 15751 w 1541308"/>
                  <a:gd name="connsiteY2" fmla="*/ 552399 h 2221837"/>
                  <a:gd name="connsiteX3" fmla="*/ 1016596 w 1541308"/>
                  <a:gd name="connsiteY3" fmla="*/ 11874 h 2221837"/>
                  <a:gd name="connsiteX4" fmla="*/ 1537490 w 1541308"/>
                  <a:gd name="connsiteY4" fmla="*/ 787240 h 2221837"/>
                  <a:gd name="connsiteX5" fmla="*/ 916850 w 1541308"/>
                  <a:gd name="connsiteY5" fmla="*/ 1927311 h 2221837"/>
                  <a:gd name="connsiteX6" fmla="*/ 586425 w 1541308"/>
                  <a:gd name="connsiteY6" fmla="*/ 2220589 h 2221837"/>
                  <a:gd name="connsiteX0" fmla="*/ 586425 w 1541309"/>
                  <a:gd name="connsiteY0" fmla="*/ 2221041 h 2222289"/>
                  <a:gd name="connsiteX1" fmla="*/ 482331 w 1541309"/>
                  <a:gd name="connsiteY1" fmla="*/ 1810469 h 2222289"/>
                  <a:gd name="connsiteX2" fmla="*/ 15751 w 1541309"/>
                  <a:gd name="connsiteY2" fmla="*/ 552851 h 2222289"/>
                  <a:gd name="connsiteX3" fmla="*/ 1016596 w 1541309"/>
                  <a:gd name="connsiteY3" fmla="*/ 12326 h 2222289"/>
                  <a:gd name="connsiteX4" fmla="*/ 1537490 w 1541309"/>
                  <a:gd name="connsiteY4" fmla="*/ 787692 h 2222289"/>
                  <a:gd name="connsiteX5" fmla="*/ 916850 w 1541309"/>
                  <a:gd name="connsiteY5" fmla="*/ 1927763 h 2222289"/>
                  <a:gd name="connsiteX6" fmla="*/ 586425 w 1541309"/>
                  <a:gd name="connsiteY6" fmla="*/ 2221041 h 2222289"/>
                  <a:gd name="connsiteX0" fmla="*/ 580047 w 1533739"/>
                  <a:gd name="connsiteY0" fmla="*/ 2227369 h 2228617"/>
                  <a:gd name="connsiteX1" fmla="*/ 475953 w 1533739"/>
                  <a:gd name="connsiteY1" fmla="*/ 1816797 h 2228617"/>
                  <a:gd name="connsiteX2" fmla="*/ 9373 w 1533739"/>
                  <a:gd name="connsiteY2" fmla="*/ 559179 h 2228617"/>
                  <a:gd name="connsiteX3" fmla="*/ 853043 w 1533739"/>
                  <a:gd name="connsiteY3" fmla="*/ 3736 h 2228617"/>
                  <a:gd name="connsiteX4" fmla="*/ 1531112 w 1533739"/>
                  <a:gd name="connsiteY4" fmla="*/ 794020 h 2228617"/>
                  <a:gd name="connsiteX5" fmla="*/ 910472 w 1533739"/>
                  <a:gd name="connsiteY5" fmla="*/ 1934091 h 2228617"/>
                  <a:gd name="connsiteX6" fmla="*/ 580047 w 1533739"/>
                  <a:gd name="connsiteY6" fmla="*/ 2227369 h 2228617"/>
                  <a:gd name="connsiteX0" fmla="*/ 640697 w 1594442"/>
                  <a:gd name="connsiteY0" fmla="*/ 2260432 h 2261680"/>
                  <a:gd name="connsiteX1" fmla="*/ 536603 w 1594442"/>
                  <a:gd name="connsiteY1" fmla="*/ 1849860 h 2261680"/>
                  <a:gd name="connsiteX2" fmla="*/ 7868 w 1594442"/>
                  <a:gd name="connsiteY2" fmla="*/ 308661 h 2261680"/>
                  <a:gd name="connsiteX3" fmla="*/ 913693 w 1594442"/>
                  <a:gd name="connsiteY3" fmla="*/ 36799 h 2261680"/>
                  <a:gd name="connsiteX4" fmla="*/ 1591762 w 1594442"/>
                  <a:gd name="connsiteY4" fmla="*/ 827083 h 2261680"/>
                  <a:gd name="connsiteX5" fmla="*/ 971122 w 1594442"/>
                  <a:gd name="connsiteY5" fmla="*/ 1967154 h 2261680"/>
                  <a:gd name="connsiteX6" fmla="*/ 640697 w 1594442"/>
                  <a:gd name="connsiteY6" fmla="*/ 2260432 h 2261680"/>
                  <a:gd name="connsiteX0" fmla="*/ 636392 w 1590137"/>
                  <a:gd name="connsiteY0" fmla="*/ 2260432 h 2261680"/>
                  <a:gd name="connsiteX1" fmla="*/ 532298 w 1590137"/>
                  <a:gd name="connsiteY1" fmla="*/ 1849860 h 2261680"/>
                  <a:gd name="connsiteX2" fmla="*/ 3563 w 1590137"/>
                  <a:gd name="connsiteY2" fmla="*/ 308661 h 2261680"/>
                  <a:gd name="connsiteX3" fmla="*/ 909388 w 1590137"/>
                  <a:gd name="connsiteY3" fmla="*/ 36799 h 2261680"/>
                  <a:gd name="connsiteX4" fmla="*/ 1587457 w 1590137"/>
                  <a:gd name="connsiteY4" fmla="*/ 827083 h 2261680"/>
                  <a:gd name="connsiteX5" fmla="*/ 966817 w 1590137"/>
                  <a:gd name="connsiteY5" fmla="*/ 1967154 h 2261680"/>
                  <a:gd name="connsiteX6" fmla="*/ 636392 w 1590137"/>
                  <a:gd name="connsiteY6" fmla="*/ 2260432 h 2261680"/>
                  <a:gd name="connsiteX0" fmla="*/ 636272 w 1590017"/>
                  <a:gd name="connsiteY0" fmla="*/ 2260899 h 2261837"/>
                  <a:gd name="connsiteX1" fmla="*/ 537738 w 1590017"/>
                  <a:gd name="connsiteY1" fmla="*/ 1867077 h 2261837"/>
                  <a:gd name="connsiteX2" fmla="*/ 3443 w 1590017"/>
                  <a:gd name="connsiteY2" fmla="*/ 309128 h 2261837"/>
                  <a:gd name="connsiteX3" fmla="*/ 909268 w 1590017"/>
                  <a:gd name="connsiteY3" fmla="*/ 37266 h 2261837"/>
                  <a:gd name="connsiteX4" fmla="*/ 1587337 w 1590017"/>
                  <a:gd name="connsiteY4" fmla="*/ 827550 h 2261837"/>
                  <a:gd name="connsiteX5" fmla="*/ 966697 w 1590017"/>
                  <a:gd name="connsiteY5" fmla="*/ 1967621 h 2261837"/>
                  <a:gd name="connsiteX6" fmla="*/ 636272 w 1590017"/>
                  <a:gd name="connsiteY6" fmla="*/ 2260899 h 2261837"/>
                  <a:gd name="connsiteX0" fmla="*/ 635694 w 1589439"/>
                  <a:gd name="connsiteY0" fmla="*/ 2260866 h 2261822"/>
                  <a:gd name="connsiteX1" fmla="*/ 565655 w 1589439"/>
                  <a:gd name="connsiteY1" fmla="*/ 1865870 h 2261822"/>
                  <a:gd name="connsiteX2" fmla="*/ 2865 w 1589439"/>
                  <a:gd name="connsiteY2" fmla="*/ 309095 h 2261822"/>
                  <a:gd name="connsiteX3" fmla="*/ 908690 w 1589439"/>
                  <a:gd name="connsiteY3" fmla="*/ 37233 h 2261822"/>
                  <a:gd name="connsiteX4" fmla="*/ 1586759 w 1589439"/>
                  <a:gd name="connsiteY4" fmla="*/ 827517 h 2261822"/>
                  <a:gd name="connsiteX5" fmla="*/ 966119 w 1589439"/>
                  <a:gd name="connsiteY5" fmla="*/ 1967588 h 2261822"/>
                  <a:gd name="connsiteX6" fmla="*/ 635694 w 1589439"/>
                  <a:gd name="connsiteY6" fmla="*/ 2260866 h 2261822"/>
                  <a:gd name="connsiteX0" fmla="*/ 635694 w 1589439"/>
                  <a:gd name="connsiteY0" fmla="*/ 2260866 h 2261822"/>
                  <a:gd name="connsiteX1" fmla="*/ 565655 w 1589439"/>
                  <a:gd name="connsiteY1" fmla="*/ 1865870 h 2261822"/>
                  <a:gd name="connsiteX2" fmla="*/ 2865 w 1589439"/>
                  <a:gd name="connsiteY2" fmla="*/ 309095 h 2261822"/>
                  <a:gd name="connsiteX3" fmla="*/ 908690 w 1589439"/>
                  <a:gd name="connsiteY3" fmla="*/ 37233 h 2261822"/>
                  <a:gd name="connsiteX4" fmla="*/ 1586759 w 1589439"/>
                  <a:gd name="connsiteY4" fmla="*/ 827517 h 2261822"/>
                  <a:gd name="connsiteX5" fmla="*/ 966119 w 1589439"/>
                  <a:gd name="connsiteY5" fmla="*/ 1967588 h 2261822"/>
                  <a:gd name="connsiteX6" fmla="*/ 635694 w 1589439"/>
                  <a:gd name="connsiteY6" fmla="*/ 2260866 h 2261822"/>
                  <a:gd name="connsiteX0" fmla="*/ 635694 w 1589439"/>
                  <a:gd name="connsiteY0" fmla="*/ 2260866 h 2261822"/>
                  <a:gd name="connsiteX1" fmla="*/ 565655 w 1589439"/>
                  <a:gd name="connsiteY1" fmla="*/ 1865870 h 2261822"/>
                  <a:gd name="connsiteX2" fmla="*/ 2865 w 1589439"/>
                  <a:gd name="connsiteY2" fmla="*/ 309095 h 2261822"/>
                  <a:gd name="connsiteX3" fmla="*/ 908690 w 1589439"/>
                  <a:gd name="connsiteY3" fmla="*/ 37233 h 2261822"/>
                  <a:gd name="connsiteX4" fmla="*/ 1586759 w 1589439"/>
                  <a:gd name="connsiteY4" fmla="*/ 827517 h 2261822"/>
                  <a:gd name="connsiteX5" fmla="*/ 966119 w 1589439"/>
                  <a:gd name="connsiteY5" fmla="*/ 1967588 h 2261822"/>
                  <a:gd name="connsiteX6" fmla="*/ 635694 w 1589439"/>
                  <a:gd name="connsiteY6" fmla="*/ 2260866 h 2261822"/>
                  <a:gd name="connsiteX0" fmla="*/ 595072 w 1590938"/>
                  <a:gd name="connsiteY0" fmla="*/ 2255816 h 2256795"/>
                  <a:gd name="connsiteX1" fmla="*/ 567154 w 1590938"/>
                  <a:gd name="connsiteY1" fmla="*/ 1865870 h 2256795"/>
                  <a:gd name="connsiteX2" fmla="*/ 4364 w 1590938"/>
                  <a:gd name="connsiteY2" fmla="*/ 309095 h 2256795"/>
                  <a:gd name="connsiteX3" fmla="*/ 910189 w 1590938"/>
                  <a:gd name="connsiteY3" fmla="*/ 37233 h 2256795"/>
                  <a:gd name="connsiteX4" fmla="*/ 1588258 w 1590938"/>
                  <a:gd name="connsiteY4" fmla="*/ 827517 h 2256795"/>
                  <a:gd name="connsiteX5" fmla="*/ 967618 w 1590938"/>
                  <a:gd name="connsiteY5" fmla="*/ 1967588 h 2256795"/>
                  <a:gd name="connsiteX6" fmla="*/ 595072 w 1590938"/>
                  <a:gd name="connsiteY6" fmla="*/ 2255816 h 22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938" h="2256795">
                    <a:moveTo>
                      <a:pt x="595072" y="2255816"/>
                    </a:moveTo>
                    <a:cubicBezTo>
                      <a:pt x="528328" y="2238863"/>
                      <a:pt x="665605" y="2190323"/>
                      <a:pt x="567154" y="1865870"/>
                    </a:cubicBezTo>
                    <a:cubicBezTo>
                      <a:pt x="468703" y="1541417"/>
                      <a:pt x="-52808" y="613868"/>
                      <a:pt x="4364" y="309095"/>
                    </a:cubicBezTo>
                    <a:cubicBezTo>
                      <a:pt x="61536" y="4322"/>
                      <a:pt x="646207" y="-49171"/>
                      <a:pt x="910189" y="37233"/>
                    </a:cubicBezTo>
                    <a:cubicBezTo>
                      <a:pt x="1174171" y="123637"/>
                      <a:pt x="1630014" y="356946"/>
                      <a:pt x="1588258" y="827517"/>
                    </a:cubicBezTo>
                    <a:cubicBezTo>
                      <a:pt x="1539305" y="1379203"/>
                      <a:pt x="1268677" y="1679980"/>
                      <a:pt x="967618" y="1967588"/>
                    </a:cubicBezTo>
                    <a:cubicBezTo>
                      <a:pt x="857476" y="2065347"/>
                      <a:pt x="661816" y="2272769"/>
                      <a:pt x="595072" y="2255816"/>
                    </a:cubicBezTo>
                    <a:close/>
                  </a:path>
                </a:pathLst>
              </a:custGeom>
              <a:noFill/>
              <a:ln w="19050" cap="flat" cmpd="sng" algn="ctr">
                <a:solidFill>
                  <a:srgbClr val="ED6A61"/>
                </a:solidFill>
                <a:prstDash val="solid"/>
                <a:miter lim="800000"/>
              </a:ln>
              <a:effectLst/>
            </p:spPr>
            <p:txBody>
              <a:bodyPr rtlCol="0" anchor="ctr"/>
              <a:lstStyle/>
              <a:p>
                <a:pPr marL="0" marR="0" lvl="0" indent="0" algn="ctr" defTabSz="457200" eaLnBrk="1" fontAlgn="auto" latinLnBrk="0" hangingPunct="1">
                  <a:lnSpc>
                    <a:spcPct val="100000"/>
                  </a:lnSpc>
                  <a:spcBef>
                    <a:spcPts val="600"/>
                  </a:spcBef>
                  <a:spcAft>
                    <a:spcPts val="0"/>
                  </a:spcAft>
                  <a:buClrTx/>
                  <a:buSzTx/>
                  <a:buFontTx/>
                  <a:buNone/>
                  <a:tabLst/>
                  <a:defRPr/>
                </a:pPr>
                <a:endParaRPr kumimoji="0" lang="en-US" sz="1600" b="0" i="0" u="none" strike="noStrike" kern="0" cap="none" spc="0" normalizeH="0" baseline="0" noProof="0" err="1">
                  <a:ln>
                    <a:noFill/>
                  </a:ln>
                  <a:solidFill>
                    <a:prstClr val="black"/>
                  </a:solidFill>
                  <a:effectLst/>
                  <a:uLnTx/>
                  <a:uFillTx/>
                  <a:latin typeface="Adelle Sans" pitchFamily="2" charset="0"/>
                  <a:ea typeface="+mn-ea"/>
                  <a:cs typeface="+mn-cs"/>
                </a:endParaRPr>
              </a:p>
            </p:txBody>
          </p:sp>
        </p:grpSp>
        <p:grpSp>
          <p:nvGrpSpPr>
            <p:cNvPr id="45" name="Gruppieren 55">
              <a:extLst>
                <a:ext uri="{FF2B5EF4-FFF2-40B4-BE49-F238E27FC236}">
                  <a16:creationId xmlns:a16="http://schemas.microsoft.com/office/drawing/2014/main" id="{FB55C163-4D19-48C3-940F-16E58D2FCACD}"/>
                </a:ext>
              </a:extLst>
            </p:cNvPr>
            <p:cNvGrpSpPr>
              <a:grpSpLocks noChangeAspect="1"/>
            </p:cNvGrpSpPr>
            <p:nvPr/>
          </p:nvGrpSpPr>
          <p:grpSpPr>
            <a:xfrm>
              <a:off x="10068234" y="3667341"/>
              <a:ext cx="397641" cy="397641"/>
              <a:chOff x="6588224" y="425798"/>
              <a:chExt cx="360040" cy="360040"/>
            </a:xfrm>
          </p:grpSpPr>
          <p:cxnSp>
            <p:nvCxnSpPr>
              <p:cNvPr id="46" name="Verbinder: gekrümmt 56">
                <a:extLst>
                  <a:ext uri="{FF2B5EF4-FFF2-40B4-BE49-F238E27FC236}">
                    <a16:creationId xmlns:a16="http://schemas.microsoft.com/office/drawing/2014/main" id="{838D00E3-26D4-4C50-9287-9B2BFC87FF07}"/>
                  </a:ext>
                </a:extLst>
              </p:cNvPr>
              <p:cNvCxnSpPr/>
              <p:nvPr/>
            </p:nvCxnSpPr>
            <p:spPr>
              <a:xfrm rot="-2520000">
                <a:off x="6588224" y="483518"/>
                <a:ext cx="360040" cy="244599"/>
              </a:xfrm>
              <a:prstGeom prst="curvedConnector3">
                <a:avLst/>
              </a:prstGeom>
              <a:noFill/>
              <a:ln w="19050" cap="flat" cmpd="sng" algn="ctr">
                <a:solidFill>
                  <a:sysClr val="windowText" lastClr="000000"/>
                </a:solidFill>
                <a:prstDash val="solid"/>
                <a:miter lim="800000"/>
                <a:headEnd type="triangle"/>
                <a:tailEnd type="triangle"/>
              </a:ln>
              <a:effectLst/>
            </p:spPr>
          </p:cxnSp>
          <p:cxnSp>
            <p:nvCxnSpPr>
              <p:cNvPr id="47" name="Verbinder: gekrümmt 57">
                <a:extLst>
                  <a:ext uri="{FF2B5EF4-FFF2-40B4-BE49-F238E27FC236}">
                    <a16:creationId xmlns:a16="http://schemas.microsoft.com/office/drawing/2014/main" id="{0488DE9B-ACC0-44F8-BC59-05A5E830C819}"/>
                  </a:ext>
                </a:extLst>
              </p:cNvPr>
              <p:cNvCxnSpPr/>
              <p:nvPr/>
            </p:nvCxnSpPr>
            <p:spPr>
              <a:xfrm rot="-7680000">
                <a:off x="6605116" y="483518"/>
                <a:ext cx="360040" cy="244599"/>
              </a:xfrm>
              <a:prstGeom prst="curvedConnector3">
                <a:avLst/>
              </a:prstGeom>
              <a:noFill/>
              <a:ln w="19050" cap="flat" cmpd="sng" algn="ctr">
                <a:solidFill>
                  <a:srgbClr val="ED6A61"/>
                </a:solidFill>
                <a:prstDash val="solid"/>
                <a:miter lim="800000"/>
                <a:headEnd type="triangle"/>
                <a:tailEnd type="triangle"/>
              </a:ln>
              <a:effectLst/>
            </p:spPr>
          </p:cxnSp>
        </p:grpSp>
        <p:grpSp>
          <p:nvGrpSpPr>
            <p:cNvPr id="48" name="Gruppieren 5">
              <a:extLst>
                <a:ext uri="{FF2B5EF4-FFF2-40B4-BE49-F238E27FC236}">
                  <a16:creationId xmlns:a16="http://schemas.microsoft.com/office/drawing/2014/main" id="{1EEBC280-490A-47FE-A971-E2305B43EC8A}"/>
                </a:ext>
              </a:extLst>
            </p:cNvPr>
            <p:cNvGrpSpPr>
              <a:grpSpLocks noChangeAspect="1"/>
            </p:cNvGrpSpPr>
            <p:nvPr/>
          </p:nvGrpSpPr>
          <p:grpSpPr>
            <a:xfrm>
              <a:off x="10080553" y="2001176"/>
              <a:ext cx="373003" cy="428229"/>
              <a:chOff x="7822621" y="1190834"/>
              <a:chExt cx="376070" cy="431750"/>
            </a:xfrm>
          </p:grpSpPr>
          <p:cxnSp>
            <p:nvCxnSpPr>
              <p:cNvPr id="49" name="Gerader Verbinder 2">
                <a:extLst>
                  <a:ext uri="{FF2B5EF4-FFF2-40B4-BE49-F238E27FC236}">
                    <a16:creationId xmlns:a16="http://schemas.microsoft.com/office/drawing/2014/main" id="{F328F104-FAAE-4D00-B421-85D376BA3896}"/>
                  </a:ext>
                </a:extLst>
              </p:cNvPr>
              <p:cNvCxnSpPr/>
              <p:nvPr/>
            </p:nvCxnSpPr>
            <p:spPr>
              <a:xfrm>
                <a:off x="8100392" y="1190834"/>
                <a:ext cx="0" cy="431750"/>
              </a:xfrm>
              <a:prstGeom prst="line">
                <a:avLst/>
              </a:prstGeom>
              <a:noFill/>
              <a:ln w="28575" cap="flat" cmpd="sng" algn="ctr">
                <a:solidFill>
                  <a:sysClr val="windowText" lastClr="000000"/>
                </a:solidFill>
                <a:prstDash val="solid"/>
                <a:miter lim="800000"/>
              </a:ln>
              <a:effectLst/>
            </p:spPr>
          </p:cxnSp>
          <p:sp>
            <p:nvSpPr>
              <p:cNvPr id="50" name="Ellipse 3">
                <a:extLst>
                  <a:ext uri="{FF2B5EF4-FFF2-40B4-BE49-F238E27FC236}">
                    <a16:creationId xmlns:a16="http://schemas.microsoft.com/office/drawing/2014/main" id="{BE6FE30F-B5E5-4C2C-93F4-3CAF8397157B}"/>
                  </a:ext>
                </a:extLst>
              </p:cNvPr>
              <p:cNvSpPr>
                <a:spLocks noChangeAspect="1"/>
              </p:cNvSpPr>
              <p:nvPr/>
            </p:nvSpPr>
            <p:spPr>
              <a:xfrm>
                <a:off x="7888119" y="1219937"/>
                <a:ext cx="54000" cy="54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51" name="Ellipse 18">
                <a:extLst>
                  <a:ext uri="{FF2B5EF4-FFF2-40B4-BE49-F238E27FC236}">
                    <a16:creationId xmlns:a16="http://schemas.microsoft.com/office/drawing/2014/main" id="{14F0A85E-1585-46FA-8555-EF84680E811F}"/>
                  </a:ext>
                </a:extLst>
              </p:cNvPr>
              <p:cNvSpPr>
                <a:spLocks noChangeAspect="1"/>
              </p:cNvSpPr>
              <p:nvPr/>
            </p:nvSpPr>
            <p:spPr>
              <a:xfrm>
                <a:off x="7954207" y="1404180"/>
                <a:ext cx="54000" cy="54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52" name="Ellipse 19">
                <a:extLst>
                  <a:ext uri="{FF2B5EF4-FFF2-40B4-BE49-F238E27FC236}">
                    <a16:creationId xmlns:a16="http://schemas.microsoft.com/office/drawing/2014/main" id="{285FBAA9-FC9D-4634-8EE5-2E68D5618003}"/>
                  </a:ext>
                </a:extLst>
              </p:cNvPr>
              <p:cNvSpPr>
                <a:spLocks noChangeAspect="1"/>
              </p:cNvSpPr>
              <p:nvPr/>
            </p:nvSpPr>
            <p:spPr>
              <a:xfrm>
                <a:off x="7976891" y="1529278"/>
                <a:ext cx="54000" cy="54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53" name="Ellipse 20">
                <a:extLst>
                  <a:ext uri="{FF2B5EF4-FFF2-40B4-BE49-F238E27FC236}">
                    <a16:creationId xmlns:a16="http://schemas.microsoft.com/office/drawing/2014/main" id="{A3EF1DCE-42DD-4401-9A78-7404CEEFC576}"/>
                  </a:ext>
                </a:extLst>
              </p:cNvPr>
              <p:cNvSpPr>
                <a:spLocks noChangeAspect="1"/>
              </p:cNvSpPr>
              <p:nvPr/>
            </p:nvSpPr>
            <p:spPr>
              <a:xfrm>
                <a:off x="7822621" y="1383920"/>
                <a:ext cx="54000" cy="54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54" name="Ellipse 21">
                <a:extLst>
                  <a:ext uri="{FF2B5EF4-FFF2-40B4-BE49-F238E27FC236}">
                    <a16:creationId xmlns:a16="http://schemas.microsoft.com/office/drawing/2014/main" id="{6094AE2D-E87B-40F2-8B14-68DC30392C37}"/>
                  </a:ext>
                </a:extLst>
              </p:cNvPr>
              <p:cNvSpPr>
                <a:spLocks noChangeAspect="1"/>
              </p:cNvSpPr>
              <p:nvPr/>
            </p:nvSpPr>
            <p:spPr>
              <a:xfrm>
                <a:off x="7976891" y="1293275"/>
                <a:ext cx="54000" cy="54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55" name="Ellipse 22">
                <a:extLst>
                  <a:ext uri="{FF2B5EF4-FFF2-40B4-BE49-F238E27FC236}">
                    <a16:creationId xmlns:a16="http://schemas.microsoft.com/office/drawing/2014/main" id="{C566572F-3029-45B1-AE2D-6C62A7118848}"/>
                  </a:ext>
                </a:extLst>
              </p:cNvPr>
              <p:cNvSpPr>
                <a:spLocks noChangeAspect="1"/>
              </p:cNvSpPr>
              <p:nvPr/>
            </p:nvSpPr>
            <p:spPr>
              <a:xfrm>
                <a:off x="8155415" y="1445675"/>
                <a:ext cx="18000" cy="18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56" name="Ellipse 23">
                <a:extLst>
                  <a:ext uri="{FF2B5EF4-FFF2-40B4-BE49-F238E27FC236}">
                    <a16:creationId xmlns:a16="http://schemas.microsoft.com/office/drawing/2014/main" id="{D3101FF4-47B2-4040-8DD0-AF986461AD48}"/>
                  </a:ext>
                </a:extLst>
              </p:cNvPr>
              <p:cNvSpPr>
                <a:spLocks noChangeAspect="1"/>
              </p:cNvSpPr>
              <p:nvPr/>
            </p:nvSpPr>
            <p:spPr>
              <a:xfrm>
                <a:off x="8180691" y="1347449"/>
                <a:ext cx="18000" cy="18000"/>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777D9B99-8584-49CD-9383-649DE826274D}"/>
                </a:ext>
              </a:extLst>
            </p:cNvPr>
            <p:cNvGrpSpPr/>
            <p:nvPr/>
          </p:nvGrpSpPr>
          <p:grpSpPr>
            <a:xfrm>
              <a:off x="10133161" y="5213954"/>
              <a:ext cx="278823" cy="550580"/>
              <a:chOff x="8116496" y="4194252"/>
              <a:chExt cx="328158" cy="648000"/>
            </a:xfrm>
          </p:grpSpPr>
          <p:pic>
            <p:nvPicPr>
              <p:cNvPr id="58" name="Grafik 17">
                <a:extLst>
                  <a:ext uri="{FF2B5EF4-FFF2-40B4-BE49-F238E27FC236}">
                    <a16:creationId xmlns:a16="http://schemas.microsoft.com/office/drawing/2014/main" id="{FB5533A1-2F39-48DE-94D8-577DF5BA45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116496" y="4194252"/>
                <a:ext cx="328158" cy="648000"/>
              </a:xfrm>
              <a:prstGeom prst="rect">
                <a:avLst/>
              </a:prstGeom>
            </p:spPr>
          </p:pic>
          <p:grpSp>
            <p:nvGrpSpPr>
              <p:cNvPr id="59" name="Gruppieren 13">
                <a:extLst>
                  <a:ext uri="{FF2B5EF4-FFF2-40B4-BE49-F238E27FC236}">
                    <a16:creationId xmlns:a16="http://schemas.microsoft.com/office/drawing/2014/main" id="{62CA0904-2778-4399-9766-83A4A0C94F3E}"/>
                  </a:ext>
                </a:extLst>
              </p:cNvPr>
              <p:cNvGrpSpPr/>
              <p:nvPr/>
            </p:nvGrpSpPr>
            <p:grpSpPr>
              <a:xfrm>
                <a:off x="8233665" y="4327761"/>
                <a:ext cx="50235" cy="401879"/>
                <a:chOff x="9324528" y="3809830"/>
                <a:chExt cx="54000" cy="432000"/>
              </a:xfrm>
            </p:grpSpPr>
            <p:sp>
              <p:nvSpPr>
                <p:cNvPr id="60" name="Rechteck 9">
                  <a:extLst>
                    <a:ext uri="{FF2B5EF4-FFF2-40B4-BE49-F238E27FC236}">
                      <a16:creationId xmlns:a16="http://schemas.microsoft.com/office/drawing/2014/main" id="{8337888A-F5E8-40ED-8D20-98BDE7A5B02C}"/>
                    </a:ext>
                  </a:extLst>
                </p:cNvPr>
                <p:cNvSpPr/>
                <p:nvPr/>
              </p:nvSpPr>
              <p:spPr>
                <a:xfrm>
                  <a:off x="9324528" y="3809830"/>
                  <a:ext cx="54000" cy="432000"/>
                </a:xfrm>
                <a:prstGeom prst="rect">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cxnSp>
              <p:nvCxnSpPr>
                <p:cNvPr id="61" name="Gerader Verbinder 8">
                  <a:extLst>
                    <a:ext uri="{FF2B5EF4-FFF2-40B4-BE49-F238E27FC236}">
                      <a16:creationId xmlns:a16="http://schemas.microsoft.com/office/drawing/2014/main" id="{1C682CC2-82E8-43E0-AE8F-171505AAA910}"/>
                    </a:ext>
                  </a:extLst>
                </p:cNvPr>
                <p:cNvCxnSpPr/>
                <p:nvPr/>
              </p:nvCxnSpPr>
              <p:spPr>
                <a:xfrm>
                  <a:off x="9351528" y="3827830"/>
                  <a:ext cx="0" cy="396000"/>
                </a:xfrm>
                <a:prstGeom prst="line">
                  <a:avLst/>
                </a:prstGeom>
                <a:noFill/>
                <a:ln w="22225" cap="flat" cmpd="sng" algn="ctr">
                  <a:solidFill>
                    <a:srgbClr val="ED6A61"/>
                  </a:solidFill>
                  <a:prstDash val="sysDash"/>
                  <a:miter lim="800000"/>
                </a:ln>
                <a:effectLst/>
              </p:spPr>
            </p:cxnSp>
          </p:grpSp>
        </p:grpSp>
        <p:grpSp>
          <p:nvGrpSpPr>
            <p:cNvPr id="62" name="Group 61">
              <a:extLst>
                <a:ext uri="{FF2B5EF4-FFF2-40B4-BE49-F238E27FC236}">
                  <a16:creationId xmlns:a16="http://schemas.microsoft.com/office/drawing/2014/main" id="{29D0BCE5-D657-4B10-8784-6CE5932306EB}"/>
                </a:ext>
              </a:extLst>
            </p:cNvPr>
            <p:cNvGrpSpPr>
              <a:grpSpLocks noChangeAspect="1"/>
            </p:cNvGrpSpPr>
            <p:nvPr/>
          </p:nvGrpSpPr>
          <p:grpSpPr>
            <a:xfrm>
              <a:off x="10081128" y="2860467"/>
              <a:ext cx="371853" cy="397641"/>
              <a:chOff x="8056245" y="1903141"/>
              <a:chExt cx="535306" cy="572430"/>
            </a:xfrm>
          </p:grpSpPr>
          <p:pic>
            <p:nvPicPr>
              <p:cNvPr id="63" name="Grafik 15">
                <a:extLst>
                  <a:ext uri="{FF2B5EF4-FFF2-40B4-BE49-F238E27FC236}">
                    <a16:creationId xmlns:a16="http://schemas.microsoft.com/office/drawing/2014/main" id="{6732E4C1-E154-4C55-99C5-AA34B08BC7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056245" y="1903141"/>
                <a:ext cx="535306" cy="572430"/>
              </a:xfrm>
              <a:prstGeom prst="rect">
                <a:avLst/>
              </a:prstGeom>
            </p:spPr>
          </p:pic>
          <p:grpSp>
            <p:nvGrpSpPr>
              <p:cNvPr id="64" name="Group 63">
                <a:extLst>
                  <a:ext uri="{FF2B5EF4-FFF2-40B4-BE49-F238E27FC236}">
                    <a16:creationId xmlns:a16="http://schemas.microsoft.com/office/drawing/2014/main" id="{3D472463-0C71-450B-BE07-E433845F0BC0}"/>
                  </a:ext>
                </a:extLst>
              </p:cNvPr>
              <p:cNvGrpSpPr/>
              <p:nvPr/>
            </p:nvGrpSpPr>
            <p:grpSpPr>
              <a:xfrm>
                <a:off x="8113752" y="2042748"/>
                <a:ext cx="413212" cy="385929"/>
                <a:chOff x="8113752" y="2042748"/>
                <a:chExt cx="413212" cy="385929"/>
              </a:xfrm>
            </p:grpSpPr>
            <p:sp>
              <p:nvSpPr>
                <p:cNvPr id="65" name="Trapezoid 64">
                  <a:extLst>
                    <a:ext uri="{FF2B5EF4-FFF2-40B4-BE49-F238E27FC236}">
                      <a16:creationId xmlns:a16="http://schemas.microsoft.com/office/drawing/2014/main" id="{FDBF9B33-34AB-4A63-BA0C-DBC868C77E74}"/>
                    </a:ext>
                  </a:extLst>
                </p:cNvPr>
                <p:cNvSpPr/>
                <p:nvPr/>
              </p:nvSpPr>
              <p:spPr>
                <a:xfrm>
                  <a:off x="8113752" y="2244927"/>
                  <a:ext cx="413212" cy="183750"/>
                </a:xfrm>
                <a:prstGeom prst="trapezoid">
                  <a:avLst>
                    <a:gd name="adj" fmla="val 46246"/>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66" name="Ellipse 31">
                  <a:extLst>
                    <a:ext uri="{FF2B5EF4-FFF2-40B4-BE49-F238E27FC236}">
                      <a16:creationId xmlns:a16="http://schemas.microsoft.com/office/drawing/2014/main" id="{07C70748-E032-4E3B-890B-3D8798B5E6B2}"/>
                    </a:ext>
                  </a:extLst>
                </p:cNvPr>
                <p:cNvSpPr>
                  <a:spLocks noChangeAspect="1"/>
                </p:cNvSpPr>
                <p:nvPr/>
              </p:nvSpPr>
              <p:spPr>
                <a:xfrm>
                  <a:off x="8315482" y="2143506"/>
                  <a:ext cx="46107" cy="46107"/>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67" name="Ellipse 32">
                  <a:extLst>
                    <a:ext uri="{FF2B5EF4-FFF2-40B4-BE49-F238E27FC236}">
                      <a16:creationId xmlns:a16="http://schemas.microsoft.com/office/drawing/2014/main" id="{4EE00584-B150-401A-82C7-9B92C7687F7C}"/>
                    </a:ext>
                  </a:extLst>
                </p:cNvPr>
                <p:cNvSpPr>
                  <a:spLocks noChangeAspect="1"/>
                </p:cNvSpPr>
                <p:nvPr/>
              </p:nvSpPr>
              <p:spPr>
                <a:xfrm>
                  <a:off x="8272512" y="2042748"/>
                  <a:ext cx="34295" cy="34295"/>
                </a:xfrm>
                <a:prstGeom prst="ellipse">
                  <a:avLst/>
                </a:prstGeom>
                <a:solidFill>
                  <a:srgbClr val="ED6A61"/>
                </a:solidFill>
                <a:ln w="12700" cap="flat" cmpd="sng" algn="ctr">
                  <a:solidFill>
                    <a:srgbClr val="ED6A61"/>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68" name="Ellipse 33">
                  <a:extLst>
                    <a:ext uri="{FF2B5EF4-FFF2-40B4-BE49-F238E27FC236}">
                      <a16:creationId xmlns:a16="http://schemas.microsoft.com/office/drawing/2014/main" id="{E2155F11-EC52-4188-A7EC-81ACF7974136}"/>
                    </a:ext>
                  </a:extLst>
                </p:cNvPr>
                <p:cNvSpPr>
                  <a:spLocks noChangeAspect="1"/>
                </p:cNvSpPr>
                <p:nvPr/>
              </p:nvSpPr>
              <p:spPr>
                <a:xfrm>
                  <a:off x="8290068" y="2275270"/>
                  <a:ext cx="46107" cy="46107"/>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69" name="Ellipse 34">
                  <a:extLst>
                    <a:ext uri="{FF2B5EF4-FFF2-40B4-BE49-F238E27FC236}">
                      <a16:creationId xmlns:a16="http://schemas.microsoft.com/office/drawing/2014/main" id="{5132B981-5DDA-4CF0-AC58-D78AB242F8E2}"/>
                    </a:ext>
                  </a:extLst>
                </p:cNvPr>
                <p:cNvSpPr>
                  <a:spLocks noChangeAspect="1"/>
                </p:cNvSpPr>
                <p:nvPr/>
              </p:nvSpPr>
              <p:spPr>
                <a:xfrm>
                  <a:off x="8207508" y="2343047"/>
                  <a:ext cx="34295" cy="34295"/>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70" name="Ellipse 35">
                  <a:extLst>
                    <a:ext uri="{FF2B5EF4-FFF2-40B4-BE49-F238E27FC236}">
                      <a16:creationId xmlns:a16="http://schemas.microsoft.com/office/drawing/2014/main" id="{3E8C8E4A-456A-4E00-AE24-CE0DFE514C8C}"/>
                    </a:ext>
                  </a:extLst>
                </p:cNvPr>
                <p:cNvSpPr>
                  <a:spLocks noChangeAspect="1"/>
                </p:cNvSpPr>
                <p:nvPr/>
              </p:nvSpPr>
              <p:spPr>
                <a:xfrm>
                  <a:off x="8396552" y="2327344"/>
                  <a:ext cx="34295" cy="34295"/>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grpSp>
        </p:grpSp>
      </p:grpSp>
      <p:sp>
        <p:nvSpPr>
          <p:cNvPr id="72" name="Titel 1">
            <a:extLst>
              <a:ext uri="{FF2B5EF4-FFF2-40B4-BE49-F238E27FC236}">
                <a16:creationId xmlns:a16="http://schemas.microsoft.com/office/drawing/2014/main" id="{FC1910AC-B153-459D-9068-63001242E58E}"/>
              </a:ext>
            </a:extLst>
          </p:cNvPr>
          <p:cNvSpPr txBox="1">
            <a:spLocks/>
          </p:cNvSpPr>
          <p:nvPr/>
        </p:nvSpPr>
        <p:spPr bwMode="gray">
          <a:xfrm>
            <a:off x="451667" y="1130911"/>
            <a:ext cx="11332016"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Flexible graphite comes into play where other gasket materials fail</a:t>
            </a:r>
          </a:p>
        </p:txBody>
      </p:sp>
      <p:cxnSp>
        <p:nvCxnSpPr>
          <p:cNvPr id="38" name="Connettore diritto 20">
            <a:extLst>
              <a:ext uri="{FF2B5EF4-FFF2-40B4-BE49-F238E27FC236}">
                <a16:creationId xmlns:a16="http://schemas.microsoft.com/office/drawing/2014/main" id="{A9C03B4C-20E7-A342-B8C6-A731D8DA094C}"/>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8593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51665" y="1130911"/>
            <a:ext cx="11196000"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Over 10,000 hours and beyond stable leakage rate</a:t>
            </a:r>
            <a:endParaRPr kumimoji="0" lang="en-GB" sz="2800" b="1" i="0" u="none" strike="noStrike" kern="1200" cap="none" spc="0" normalizeH="0" baseline="0" noProof="0" dirty="0">
              <a:ln>
                <a:noFill/>
              </a:ln>
              <a:solidFill>
                <a:schemeClr val="tx1"/>
              </a:solidFill>
              <a:effectLst/>
              <a:uLnTx/>
              <a:uFillTx/>
              <a:latin typeface="Arial"/>
              <a:ea typeface="+mj-ea"/>
              <a:cs typeface="+mj-cs"/>
            </a:endParaRP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sp>
        <p:nvSpPr>
          <p:cNvPr id="13" name="Textplatzhalter 2">
            <a:extLst>
              <a:ext uri="{FF2B5EF4-FFF2-40B4-BE49-F238E27FC236}">
                <a16:creationId xmlns:a16="http://schemas.microsoft.com/office/drawing/2014/main" id="{5A02FDA6-2460-429D-B8C6-21E071027DCB}"/>
              </a:ext>
            </a:extLst>
          </p:cNvPr>
          <p:cNvSpPr txBox="1">
            <a:spLocks/>
          </p:cNvSpPr>
          <p:nvPr/>
        </p:nvSpPr>
        <p:spPr bwMode="gray">
          <a:xfrm>
            <a:off x="3411179" y="6153019"/>
            <a:ext cx="7128000" cy="123111"/>
          </a:xfrm>
          <a:prstGeom prst="rect">
            <a:avLst/>
          </a:prstGeom>
        </p:spPr>
        <p:txBody>
          <a:bodyPr vert="horz" lIns="0" tIns="0" rIns="0" bIns="0" rtlCol="0" anchor="b">
            <a:noAutofit/>
          </a:bodyPr>
          <a:lstStyle>
            <a:lvl1pPr marL="0" indent="0" algn="l" defTabSz="685800" rtl="0" eaLnBrk="1" latinLnBrk="0" hangingPunct="1">
              <a:lnSpc>
                <a:spcPct val="100000"/>
              </a:lnSpc>
              <a:spcBef>
                <a:spcPts val="0"/>
              </a:spcBef>
              <a:buFontTx/>
              <a:buNone/>
              <a:defRPr lang="en-US" sz="800" b="0" i="0" u="none" strike="noStrike" kern="1200" baseline="0" smtClean="0">
                <a:solidFill>
                  <a:schemeClr val="tx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Textplatzhalter 4">
            <a:extLst>
              <a:ext uri="{FF2B5EF4-FFF2-40B4-BE49-F238E27FC236}">
                <a16:creationId xmlns:a16="http://schemas.microsoft.com/office/drawing/2014/main" id="{5AE8D692-EA9F-463B-A31E-9894C20BCE01}"/>
              </a:ext>
            </a:extLst>
          </p:cNvPr>
          <p:cNvSpPr txBox="1">
            <a:spLocks/>
          </p:cNvSpPr>
          <p:nvPr/>
        </p:nvSpPr>
        <p:spPr bwMode="gray">
          <a:xfrm>
            <a:off x="451665" y="1928302"/>
            <a:ext cx="5644335" cy="3671887"/>
          </a:xfrm>
          <a:prstGeom prst="rect">
            <a:avLst/>
          </a:prstGeom>
        </p:spPr>
        <p:txBody>
          <a:bodyPr vert="horz" wrap="square" lIns="0" tIns="3600" rIns="0" bIns="0" rtlCol="0" anchor="t">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Ensuring low leakage</a:t>
            </a:r>
          </a:p>
          <a:p>
            <a:pPr marL="0" marR="0" lvl="1" indent="0" algn="l" defTabSz="6858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Flexible graphite is the best sealing material when stable leakage rates are requested</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Graphite leakage rates remain comparably stable over time</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At high gasket pressure leakage rates decline when the installed gaskets have a high bulk density in their compressed state</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The sealing effect is retained even when the gasket pressure is reduced</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Graphite does not age or embrittle when in contact with hydrogen.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The same is true for die formed packing rings made from SIGRAFLEX</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flexible graphite foil</a:t>
            </a:r>
            <a:endParaRPr kumimoji="0" lang="en-US" sz="14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1" indent="0" algn="l" defTabSz="6858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685800" rtl="0" eaLnBrk="1" fontAlgn="auto" latinLnBrk="0" hangingPunct="1">
              <a:lnSpc>
                <a:spcPct val="100000"/>
              </a:lnSpc>
              <a:spcBef>
                <a:spcPts val="1200"/>
              </a:spcBef>
              <a:spcAft>
                <a:spcPts val="0"/>
              </a:spcAft>
              <a:buClrTx/>
              <a:buSzTx/>
              <a:buFontTx/>
              <a:buNone/>
              <a:tabLst/>
              <a:defRPr/>
            </a:pP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sp>
        <p:nvSpPr>
          <p:cNvPr id="15" name="Textplatzhalter 1">
            <a:extLst>
              <a:ext uri="{FF2B5EF4-FFF2-40B4-BE49-F238E27FC236}">
                <a16:creationId xmlns:a16="http://schemas.microsoft.com/office/drawing/2014/main" id="{FE72B6DB-2B9A-4688-B08A-C62D6FDCB833}"/>
              </a:ext>
            </a:extLst>
          </p:cNvPr>
          <p:cNvSpPr txBox="1">
            <a:spLocks/>
          </p:cNvSpPr>
          <p:nvPr/>
        </p:nvSpPr>
        <p:spPr bwMode="gray">
          <a:xfrm>
            <a:off x="6440130" y="1928302"/>
            <a:ext cx="5201878" cy="3671887"/>
          </a:xfrm>
          <a:prstGeom prst="rect">
            <a:avLst/>
          </a:prstGeom>
        </p:spPr>
        <p:txBody>
          <a:bodyPr vert="horz" wrap="square" lIns="0" tIns="3600" rIns="0" bIns="0" rtlCol="0" anchor="t">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Change in leakage rates of various sealing materials in long-term trials*</a:t>
            </a:r>
          </a:p>
          <a:p>
            <a:pPr marL="0" marR="0" lvl="0" indent="0" algn="l" defTabSz="685800" rtl="0" eaLnBrk="1" fontAlgn="auto" latinLnBrk="0" hangingPunct="1">
              <a:lnSpc>
                <a:spcPct val="100000"/>
              </a:lnSpc>
              <a:spcBef>
                <a:spcPts val="1200"/>
              </a:spcBef>
              <a:spcAft>
                <a:spcPts val="0"/>
              </a:spcAft>
              <a:buClrTx/>
              <a:buSzTx/>
              <a:buFontTx/>
              <a:buNone/>
              <a:tabLst/>
              <a:defRPr/>
            </a:pP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pic>
        <p:nvPicPr>
          <p:cNvPr id="16" name="Grafik 6">
            <a:extLst>
              <a:ext uri="{FF2B5EF4-FFF2-40B4-BE49-F238E27FC236}">
                <a16:creationId xmlns:a16="http://schemas.microsoft.com/office/drawing/2014/main" id="{56C3AA7D-1B25-446D-8894-A6F5CC098F8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41808" y="2508162"/>
            <a:ext cx="5220927" cy="3053640"/>
          </a:xfrm>
          <a:prstGeom prst="rect">
            <a:avLst/>
          </a:prstGeom>
        </p:spPr>
      </p:pic>
      <p:sp>
        <p:nvSpPr>
          <p:cNvPr id="2" name="Text Placeholder 1">
            <a:extLst>
              <a:ext uri="{FF2B5EF4-FFF2-40B4-BE49-F238E27FC236}">
                <a16:creationId xmlns:a16="http://schemas.microsoft.com/office/drawing/2014/main" id="{79A3B5A7-82BD-4B3D-B5CF-5837314C3F20}"/>
              </a:ext>
            </a:extLst>
          </p:cNvPr>
          <p:cNvSpPr>
            <a:spLocks noGrp="1"/>
          </p:cNvSpPr>
          <p:nvPr>
            <p:ph type="body" sz="quarter" idx="10"/>
          </p:nvPr>
        </p:nvSpPr>
        <p:spPr>
          <a:xfrm>
            <a:off x="451667" y="5605200"/>
            <a:ext cx="7560000" cy="122400"/>
          </a:xfrm>
        </p:spPr>
        <p:txBody>
          <a:bodyPr/>
          <a:lstStyle/>
          <a:p>
            <a:pPr marL="0" indent="0">
              <a:buNone/>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*Measured on a DN 40 PN 40 flange in accordance with DIN 28090-1 and -2; Due to the warm flow characteristics of PTFE, its test temperature was set at only 150 °C</a:t>
            </a:r>
          </a:p>
        </p:txBody>
      </p:sp>
      <p:cxnSp>
        <p:nvCxnSpPr>
          <p:cNvPr id="9" name="Connettore diritto 20">
            <a:extLst>
              <a:ext uri="{FF2B5EF4-FFF2-40B4-BE49-F238E27FC236}">
                <a16:creationId xmlns:a16="http://schemas.microsoft.com/office/drawing/2014/main" id="{DC318BF3-D807-DB58-85CA-5A1B64CCC374}"/>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3755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51665" y="1134706"/>
            <a:ext cx="11196000" cy="86177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Graphite gaskets have some important quality characteristics which depend strongly on graphite quality</a:t>
            </a: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graphicFrame>
        <p:nvGraphicFramePr>
          <p:cNvPr id="9" name="Tabelle 16">
            <a:extLst>
              <a:ext uri="{FF2B5EF4-FFF2-40B4-BE49-F238E27FC236}">
                <a16:creationId xmlns:a16="http://schemas.microsoft.com/office/drawing/2014/main" id="{B4B8DAB8-247F-4ECE-9049-F7C0D95A5DCA}"/>
              </a:ext>
            </a:extLst>
          </p:cNvPr>
          <p:cNvGraphicFramePr>
            <a:graphicFrameLocks noGrp="1"/>
          </p:cNvGraphicFramePr>
          <p:nvPr>
            <p:extLst>
              <p:ext uri="{D42A27DB-BD31-4B8C-83A1-F6EECF244321}">
                <p14:modId xmlns:p14="http://schemas.microsoft.com/office/powerpoint/2010/main" val="597121377"/>
              </p:ext>
            </p:extLst>
          </p:nvPr>
        </p:nvGraphicFramePr>
        <p:xfrm>
          <a:off x="451665" y="2109451"/>
          <a:ext cx="9180000" cy="3676857"/>
        </p:xfrm>
        <a:graphic>
          <a:graphicData uri="http://schemas.openxmlformats.org/drawingml/2006/table">
            <a:tbl>
              <a:tblPr/>
              <a:tblGrid>
                <a:gridCol w="3060000">
                  <a:extLst>
                    <a:ext uri="{9D8B030D-6E8A-4147-A177-3AD203B41FA5}">
                      <a16:colId xmlns:a16="http://schemas.microsoft.com/office/drawing/2014/main" val="563195693"/>
                    </a:ext>
                  </a:extLst>
                </a:gridCol>
                <a:gridCol w="3060000">
                  <a:extLst>
                    <a:ext uri="{9D8B030D-6E8A-4147-A177-3AD203B41FA5}">
                      <a16:colId xmlns:a16="http://schemas.microsoft.com/office/drawing/2014/main" val="3240764821"/>
                    </a:ext>
                  </a:extLst>
                </a:gridCol>
                <a:gridCol w="3060000">
                  <a:extLst>
                    <a:ext uri="{9D8B030D-6E8A-4147-A177-3AD203B41FA5}">
                      <a16:colId xmlns:a16="http://schemas.microsoft.com/office/drawing/2014/main" val="3147253259"/>
                    </a:ext>
                  </a:extLst>
                </a:gridCol>
              </a:tblGrid>
              <a:tr h="3830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dirty="0">
                          <a:solidFill>
                            <a:srgbClr val="00748D"/>
                          </a:solidFill>
                          <a:latin typeface="Arial" panose="020B0604020202020204" pitchFamily="34" charset="0"/>
                          <a:cs typeface="Arial" panose="020B0604020202020204" pitchFamily="34" charset="0"/>
                        </a:rPr>
                        <a:t>Quality characteristic</a:t>
                      </a:r>
                    </a:p>
                  </a:txBody>
                  <a:tcPr marL="72000" marR="72000" marT="72000" marB="72000">
                    <a:lnL w="12700" cmpd="sng">
                      <a:noFill/>
                    </a:lnL>
                    <a:lnR w="38100" cap="flat" cmpd="sng" algn="ctr">
                      <a:solidFill>
                        <a:sysClr val="window" lastClr="FFFFFF"/>
                      </a:solidFill>
                      <a:prstDash val="solid"/>
                      <a:round/>
                      <a:headEnd type="none" w="med" len="med"/>
                      <a:tailEnd type="none" w="med" len="med"/>
                    </a:lnR>
                    <a:lnT w="12700" cmpd="sng">
                      <a:noFill/>
                    </a:lnT>
                    <a:lnB w="1270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algn="l"/>
                      <a:r>
                        <a:rPr lang="en-US" sz="1600" b="1" dirty="0">
                          <a:solidFill>
                            <a:srgbClr val="00748D"/>
                          </a:solidFill>
                          <a:latin typeface="Arial" panose="020B0604020202020204" pitchFamily="34" charset="0"/>
                          <a:cs typeface="Arial" panose="020B0604020202020204" pitchFamily="34" charset="0"/>
                        </a:rPr>
                        <a:t>High quality</a:t>
                      </a:r>
                    </a:p>
                  </a:txBody>
                  <a:tcPr marL="72000" marR="72000" marT="72000" marB="7200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mpd="sng">
                      <a:noFill/>
                    </a:lnT>
                    <a:lnB w="1270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solidFill>
                      <a:srgbClr val="99CBD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algn="l"/>
                      <a:r>
                        <a:rPr lang="en-US" sz="1600" b="1" dirty="0">
                          <a:solidFill>
                            <a:srgbClr val="00748D"/>
                          </a:solidFill>
                          <a:latin typeface="Arial" panose="020B0604020202020204" pitchFamily="34" charset="0"/>
                          <a:cs typeface="Arial" panose="020B0604020202020204" pitchFamily="34" charset="0"/>
                        </a:rPr>
                        <a:t>Standard quality</a:t>
                      </a:r>
                    </a:p>
                  </a:txBody>
                  <a:tcPr marL="72000" marR="72000" marT="72000" marB="72000">
                    <a:lnL w="38100" cap="flat" cmpd="sng" algn="ctr">
                      <a:solidFill>
                        <a:sysClr val="window" lastClr="FFFFFF"/>
                      </a:solid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solidFill>
                      <a:srgbClr val="D8DCDE"/>
                    </a:solidFill>
                  </a:tcPr>
                </a:tc>
                <a:extLst>
                  <a:ext uri="{0D108BD9-81ED-4DB2-BD59-A6C34878D82A}">
                    <a16:rowId xmlns:a16="http://schemas.microsoft.com/office/drawing/2014/main" val="2494774767"/>
                  </a:ext>
                </a:extLst>
              </a:tr>
              <a:tr h="10963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latin typeface="Arial" panose="020B0604020202020204" pitchFamily="34" charset="0"/>
                          <a:cs typeface="Arial" panose="020B0604020202020204" pitchFamily="34" charset="0"/>
                        </a:rPr>
                        <a:t>Low sulfur content avoids corrosion</a:t>
                      </a:r>
                    </a:p>
                  </a:txBody>
                  <a:tcPr marL="72000" marR="72000" marT="72000" marB="72000">
                    <a:lnL w="12700" cmpd="sng">
                      <a:noFill/>
                    </a:lnL>
                    <a:lnR w="38100" cap="flat" cmpd="sng" algn="ctr">
                      <a:solidFill>
                        <a:sysClr val="window" lastClr="FFFFFF"/>
                      </a:solidFill>
                      <a:prstDash val="solid"/>
                      <a:round/>
                      <a:headEnd type="none" w="med" len="med"/>
                      <a:tailEnd type="none" w="med" len="med"/>
                    </a:lnR>
                    <a:lnT w="12700" cap="flat" cmpd="sng" algn="ctr">
                      <a:solidFill>
                        <a:srgbClr val="00748D"/>
                      </a:solidFill>
                      <a:prstDash val="solid"/>
                      <a:round/>
                      <a:headEnd type="none" w="med" len="med"/>
                      <a:tailEnd type="none" w="med" len="med"/>
                    </a:lnT>
                    <a:lnB w="635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lvl="1" indent="0" algn="l" defTabSz="685800" rtl="0" eaLnBrk="1" latinLnBrk="0" hangingPunct="1">
                        <a:lnSpc>
                          <a:spcPct val="100000"/>
                        </a:lnSpc>
                        <a:buFont typeface="Arial" panose="020B0604020202020204" pitchFamily="34" charset="0"/>
                        <a:buNone/>
                      </a:pPr>
                      <a:r>
                        <a:rPr lang="en-US" sz="1400" b="0" i="0" u="none" kern="1200" dirty="0">
                          <a:solidFill>
                            <a:schemeClr val="tx1"/>
                          </a:solidFill>
                          <a:latin typeface="Arial" panose="020B0604020202020204" pitchFamily="34" charset="0"/>
                          <a:ea typeface="+mn-ea"/>
                          <a:cs typeface="Arial" panose="020B0604020202020204" pitchFamily="34" charset="0"/>
                        </a:rPr>
                        <a:t>&lt; 300 ppm</a:t>
                      </a:r>
                    </a:p>
                  </a:txBody>
                  <a:tcPr marL="72000" marR="72000" marT="72000" marB="7200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rgbClr val="00748D"/>
                      </a:solidFill>
                      <a:prstDash val="solid"/>
                      <a:round/>
                      <a:headEnd type="none" w="med" len="med"/>
                      <a:tailEnd type="none" w="med" len="med"/>
                    </a:lnT>
                    <a:lnB w="635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solidFill>
                      <a:srgbClr val="99CBD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lvl="1" indent="0" algn="l" defTabSz="685800" rtl="0" eaLnBrk="1" latinLnBrk="0" hangingPunct="1">
                        <a:lnSpc>
                          <a:spcPct val="100000"/>
                        </a:lnSpc>
                        <a:buFont typeface="Arial" panose="020B0604020202020204" pitchFamily="34" charset="0"/>
                        <a:buNone/>
                      </a:pPr>
                      <a:r>
                        <a:rPr lang="en-US" sz="1400" b="0" i="0" u="none" kern="1200">
                          <a:solidFill>
                            <a:schemeClr val="tx1"/>
                          </a:solidFill>
                          <a:latin typeface="Arial" panose="020B0604020202020204" pitchFamily="34" charset="0"/>
                          <a:ea typeface="+mn-ea"/>
                          <a:cs typeface="Arial" panose="020B0604020202020204" pitchFamily="34" charset="0"/>
                        </a:rPr>
                        <a:t>700 - 1500 ppm </a:t>
                      </a:r>
                    </a:p>
                    <a:p>
                      <a:pPr marL="36000" lvl="4" indent="-180975" algn="l" defTabSz="685800" rtl="0" eaLnBrk="1" latinLnBrk="0" hangingPunct="1">
                        <a:lnSpc>
                          <a:spcPct val="100000"/>
                        </a:lnSpc>
                        <a:buFont typeface="Symbol" panose="05050102010706020507" pitchFamily="18" charset="2"/>
                        <a:buChar char="-"/>
                      </a:pPr>
                      <a:endParaRPr lang="en-US" sz="1400" b="0" i="0" u="none" kern="1200">
                        <a:solidFill>
                          <a:schemeClr val="tx1"/>
                        </a:solidFill>
                        <a:latin typeface="Arial" panose="020B0604020202020204" pitchFamily="34" charset="0"/>
                        <a:ea typeface="+mn-ea"/>
                        <a:cs typeface="Arial" panose="020B0604020202020204" pitchFamily="34" charset="0"/>
                      </a:endParaRPr>
                    </a:p>
                  </a:txBody>
                  <a:tcPr marL="72000" marR="72000" marT="72000" marB="72000">
                    <a:lnL w="38100" cap="flat" cmpd="sng" algn="ctr">
                      <a:solidFill>
                        <a:sysClr val="window" lastClr="FFFFFF"/>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748D"/>
                      </a:solidFill>
                      <a:prstDash val="solid"/>
                      <a:round/>
                      <a:headEnd type="none" w="med" len="med"/>
                      <a:tailEnd type="none" w="med" len="med"/>
                    </a:lnT>
                    <a:lnB w="635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solidFill>
                      <a:srgbClr val="D8DCDE"/>
                    </a:solidFill>
                  </a:tcPr>
                </a:tc>
                <a:extLst>
                  <a:ext uri="{0D108BD9-81ED-4DB2-BD59-A6C34878D82A}">
                    <a16:rowId xmlns:a16="http://schemas.microsoft.com/office/drawing/2014/main" val="71618291"/>
                  </a:ext>
                </a:extLst>
              </a:tr>
              <a:tr h="10963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a:latin typeface="Arial" panose="020B0604020202020204" pitchFamily="34" charset="0"/>
                          <a:cs typeface="Arial" panose="020B0604020202020204" pitchFamily="34" charset="0"/>
                        </a:rPr>
                        <a:t>Low oxidation rate extends gasket lifetime</a:t>
                      </a:r>
                    </a:p>
                  </a:txBody>
                  <a:tcPr marL="72000" marR="72000" marT="72000" marB="72000">
                    <a:lnL w="12700" cmpd="sng">
                      <a:noFill/>
                    </a:lnL>
                    <a:lnR w="38100" cap="flat" cmpd="sng" algn="ctr">
                      <a:solidFill>
                        <a:sysClr val="window" lastClr="FFFFFF"/>
                      </a:solidFill>
                      <a:prstDash val="solid"/>
                      <a:round/>
                      <a:headEnd type="none" w="med" len="med"/>
                      <a:tailEnd type="none" w="med" len="med"/>
                    </a:lnR>
                    <a:lnT w="6350" cap="flat" cmpd="sng" algn="ctr">
                      <a:solidFill>
                        <a:srgbClr val="00748D"/>
                      </a:solidFill>
                      <a:prstDash val="solid"/>
                      <a:round/>
                      <a:headEnd type="none" w="med" len="med"/>
                      <a:tailEnd type="none" w="med" len="med"/>
                    </a:lnT>
                    <a:lnB w="635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@670°C &lt; 3%/h</a:t>
                      </a:r>
                    </a:p>
                  </a:txBody>
                  <a:tcPr marL="72000" marR="72000" marT="72000" marB="7200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6350" cap="flat" cmpd="sng" algn="ctr">
                      <a:solidFill>
                        <a:srgbClr val="00748D"/>
                      </a:solidFill>
                      <a:prstDash val="solid"/>
                      <a:round/>
                      <a:headEnd type="none" w="med" len="med"/>
                      <a:tailEnd type="none" w="med" len="med"/>
                    </a:lnT>
                    <a:lnB w="635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solidFill>
                      <a:srgbClr val="99CBD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latin typeface="Arial" panose="020B0604020202020204" pitchFamily="34" charset="0"/>
                          <a:cs typeface="Arial" panose="020B0604020202020204" pitchFamily="34" charset="0"/>
                        </a:rPr>
                        <a:t>4 - 40%</a:t>
                      </a:r>
                    </a:p>
                  </a:txBody>
                  <a:tcPr marL="72000" marR="72000" marT="72000" marB="72000">
                    <a:lnL w="38100" cap="flat" cmpd="sng" algn="ctr">
                      <a:solidFill>
                        <a:sysClr val="window" lastClr="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748D"/>
                      </a:solidFill>
                      <a:prstDash val="solid"/>
                      <a:round/>
                      <a:headEnd type="none" w="med" len="med"/>
                      <a:tailEnd type="none" w="med" len="med"/>
                    </a:lnT>
                    <a:lnB w="6350" cap="flat" cmpd="sng" algn="ctr">
                      <a:solidFill>
                        <a:srgbClr val="00748D"/>
                      </a:solidFill>
                      <a:prstDash val="solid"/>
                      <a:round/>
                      <a:headEnd type="none" w="med" len="med"/>
                      <a:tailEnd type="none" w="med" len="med"/>
                    </a:lnB>
                    <a:lnTlToBr w="12700" cmpd="sng">
                      <a:noFill/>
                      <a:prstDash val="solid"/>
                    </a:lnTlToBr>
                    <a:lnBlToTr w="12700" cmpd="sng">
                      <a:noFill/>
                      <a:prstDash val="solid"/>
                    </a:lnBlToTr>
                    <a:solidFill>
                      <a:srgbClr val="D8DCDE"/>
                    </a:solidFill>
                  </a:tcPr>
                </a:tc>
                <a:extLst>
                  <a:ext uri="{0D108BD9-81ED-4DB2-BD59-A6C34878D82A}">
                    <a16:rowId xmlns:a16="http://schemas.microsoft.com/office/drawing/2014/main" val="3673501872"/>
                  </a:ext>
                </a:extLst>
              </a:tr>
              <a:tr h="10963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a:latin typeface="Arial" panose="020B0604020202020204" pitchFamily="34" charset="0"/>
                          <a:cs typeface="Arial" panose="020B0604020202020204" pitchFamily="34" charset="0"/>
                        </a:rPr>
                        <a:t>Low leakage rate at low gasket stress </a:t>
                      </a:r>
                    </a:p>
                  </a:txBody>
                  <a:tcPr marL="72000" marR="72000" marT="72000" marB="72000">
                    <a:lnL w="12700" cmpd="sng">
                      <a:noFill/>
                    </a:lnL>
                    <a:lnR w="38100" cap="flat" cmpd="sng" algn="ctr">
                      <a:solidFill>
                        <a:sysClr val="window" lastClr="FFFFFF"/>
                      </a:solidFill>
                      <a:prstDash val="solid"/>
                      <a:round/>
                      <a:headEnd type="none" w="med" len="med"/>
                      <a:tailEnd type="none" w="med" len="med"/>
                    </a:lnR>
                    <a:lnT w="6350" cap="flat" cmpd="sng" algn="ctr">
                      <a:solidFill>
                        <a:srgbClr val="00748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lvl="1" indent="0" algn="l" defTabSz="685800" rtl="0" eaLnBrk="1" latinLnBrk="0" hangingPunct="1">
                        <a:lnSpc>
                          <a:spcPct val="100000"/>
                        </a:lnSpc>
                        <a:buFont typeface="Arial" panose="020B0604020202020204" pitchFamily="34" charset="0"/>
                        <a:buNone/>
                      </a:pPr>
                      <a:r>
                        <a:rPr lang="en-US" sz="1400" b="0" i="0" u="none" kern="1200" dirty="0">
                          <a:solidFill>
                            <a:schemeClr val="tx1"/>
                          </a:solidFill>
                          <a:latin typeface="Arial" panose="020B0604020202020204" pitchFamily="34" charset="0"/>
                          <a:ea typeface="+mn-ea"/>
                          <a:cs typeface="Arial" panose="020B0604020202020204" pitchFamily="34" charset="0"/>
                        </a:rPr>
                        <a:t>16 MPa to achieve </a:t>
                      </a:r>
                      <a:br>
                        <a:rPr lang="en-US" sz="1400" b="0" i="0" u="none" kern="1200" dirty="0">
                          <a:solidFill>
                            <a:schemeClr val="tx1"/>
                          </a:solidFill>
                          <a:latin typeface="Arial" panose="020B0604020202020204" pitchFamily="34" charset="0"/>
                          <a:ea typeface="+mn-ea"/>
                          <a:cs typeface="Arial" panose="020B0604020202020204" pitchFamily="34" charset="0"/>
                        </a:rPr>
                      </a:br>
                      <a:r>
                        <a:rPr lang="en-US" sz="1400" b="0" i="0" u="none" kern="1200" dirty="0">
                          <a:solidFill>
                            <a:schemeClr val="tx1"/>
                          </a:solidFill>
                          <a:latin typeface="Arial" panose="020B0604020202020204" pitchFamily="34" charset="0"/>
                          <a:ea typeface="+mn-ea"/>
                          <a:cs typeface="Arial" panose="020B0604020202020204" pitchFamily="34" charset="0"/>
                        </a:rPr>
                        <a:t>L0.01 acc. to EN 13555 </a:t>
                      </a:r>
                    </a:p>
                    <a:p>
                      <a:pPr marL="36000" lvl="4" indent="-180975" algn="l" defTabSz="685800" rtl="0" eaLnBrk="1" latinLnBrk="0" hangingPunct="1">
                        <a:lnSpc>
                          <a:spcPct val="100000"/>
                        </a:lnSpc>
                        <a:buFont typeface="Symbol" panose="05050102010706020507" pitchFamily="18" charset="2"/>
                        <a:buChar char="-"/>
                      </a:pPr>
                      <a:endParaRPr lang="en-US" sz="1400" b="0" i="0" u="none" kern="1200" dirty="0">
                        <a:solidFill>
                          <a:schemeClr val="tx1"/>
                        </a:solidFill>
                        <a:latin typeface="Arial" panose="020B0604020202020204" pitchFamily="34" charset="0"/>
                        <a:ea typeface="+mn-ea"/>
                        <a:cs typeface="Arial" panose="020B0604020202020204" pitchFamily="34" charset="0"/>
                      </a:endParaRPr>
                    </a:p>
                  </a:txBody>
                  <a:tcPr marL="72000" marR="72000" marT="72000" marB="72000">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6350" cap="flat" cmpd="sng" algn="ctr">
                      <a:solidFill>
                        <a:srgbClr val="00748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9CBD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60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latin typeface="Arial" panose="020B0604020202020204" pitchFamily="34" charset="0"/>
                          <a:cs typeface="Arial" panose="020B0604020202020204" pitchFamily="34" charset="0"/>
                        </a:rPr>
                        <a:t>60 MPa to achieve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L0.01 acc. to EN 13555 </a:t>
                      </a:r>
                    </a:p>
                  </a:txBody>
                  <a:tcPr marL="72000" marR="72000" marT="72000" marB="72000">
                    <a:lnL w="38100" cap="flat" cmpd="sng" algn="ctr">
                      <a:solidFill>
                        <a:sysClr val="window" lastClr="FFFFFF"/>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748D"/>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DCDE"/>
                    </a:solidFill>
                  </a:tcPr>
                </a:tc>
                <a:extLst>
                  <a:ext uri="{0D108BD9-81ED-4DB2-BD59-A6C34878D82A}">
                    <a16:rowId xmlns:a16="http://schemas.microsoft.com/office/drawing/2014/main" val="1143383286"/>
                  </a:ext>
                </a:extLst>
              </a:tr>
            </a:tbl>
          </a:graphicData>
        </a:graphic>
      </p:graphicFrame>
      <p:cxnSp>
        <p:nvCxnSpPr>
          <p:cNvPr id="6" name="Connettore diritto 20">
            <a:extLst>
              <a:ext uri="{FF2B5EF4-FFF2-40B4-BE49-F238E27FC236}">
                <a16:creationId xmlns:a16="http://schemas.microsoft.com/office/drawing/2014/main" id="{400ED737-5917-CF3D-F728-65A04F476FA7}"/>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5103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25631" y="1141533"/>
            <a:ext cx="11182156" cy="86177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SIGRAFLEX</a:t>
            </a:r>
            <a:r>
              <a:rPr kumimoji="0" lang="en-US" sz="2800" b="1" i="0" u="none" strike="noStrike" kern="1200" cap="none" spc="0" normalizeH="0" baseline="30000" noProof="0" dirty="0">
                <a:ln>
                  <a:noFill/>
                </a:ln>
                <a:solidFill>
                  <a:schemeClr val="tx1"/>
                </a:solidFill>
                <a:effectLst/>
                <a:uLnTx/>
                <a:uFillTx/>
                <a:latin typeface="Arial"/>
                <a:ea typeface="+mj-ea"/>
                <a:cs typeface="+mj-cs"/>
              </a:rPr>
              <a:t>®</a:t>
            </a:r>
            <a:r>
              <a:rPr lang="en-US" sz="2800" dirty="0">
                <a:solidFill>
                  <a:schemeClr val="tx1"/>
                </a:solidFill>
                <a:latin typeface="Arial"/>
              </a:rPr>
              <a:t> </a:t>
            </a:r>
            <a:r>
              <a:rPr kumimoji="0" lang="en-US" sz="2800" b="1" i="0" u="none" strike="noStrike" kern="1200" cap="none" spc="0" normalizeH="0" baseline="0" noProof="0" dirty="0">
                <a:ln>
                  <a:noFill/>
                </a:ln>
                <a:solidFill>
                  <a:schemeClr val="tx1"/>
                </a:solidFill>
                <a:effectLst/>
                <a:uLnTx/>
                <a:uFillTx/>
                <a:latin typeface="Arial"/>
                <a:ea typeface="+mj-ea"/>
                <a:cs typeface="+mj-cs"/>
                <a:sym typeface="Symbol"/>
              </a:rPr>
              <a:t>is the #1 for </a:t>
            </a:r>
            <a:r>
              <a:rPr kumimoji="0" lang="en-US" sz="2800" b="1" i="0" u="none" strike="noStrike" kern="1200" cap="none" spc="0" normalizeH="0" baseline="0" noProof="0" dirty="0">
                <a:ln>
                  <a:noFill/>
                </a:ln>
                <a:solidFill>
                  <a:schemeClr val="tx1"/>
                </a:solidFill>
                <a:effectLst/>
                <a:uLnTx/>
                <a:uFillTx/>
                <a:latin typeface="Arial"/>
                <a:ea typeface="+mj-ea"/>
                <a:cs typeface="+mj-cs"/>
              </a:rPr>
              <a:t>high performance and safety including hydrogen applications</a:t>
            </a: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sp>
        <p:nvSpPr>
          <p:cNvPr id="12" name="Text Placeholder 2">
            <a:extLst>
              <a:ext uri="{FF2B5EF4-FFF2-40B4-BE49-F238E27FC236}">
                <a16:creationId xmlns:a16="http://schemas.microsoft.com/office/drawing/2014/main" id="{442557B3-5C0C-473C-804D-6748BAAB52F1}"/>
              </a:ext>
            </a:extLst>
          </p:cNvPr>
          <p:cNvSpPr txBox="1">
            <a:spLocks/>
          </p:cNvSpPr>
          <p:nvPr/>
        </p:nvSpPr>
        <p:spPr bwMode="gray">
          <a:xfrm>
            <a:off x="451664" y="2250909"/>
            <a:ext cx="5809176" cy="3671887"/>
          </a:xfrm>
          <a:prstGeom prst="rect">
            <a:avLst/>
          </a:prstGeom>
        </p:spPr>
        <p:txBody>
          <a:bodyPr vert="horz" wrap="square" lIns="0" tIns="3600" rIns="0" bIns="0" rtlCol="0">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lang="en-US" sz="1200" kern="1200" noProof="0" dirty="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lang="en-US" sz="1200" kern="1200" noProof="0" dirty="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panose="020B0604020202020204" pitchFamily="34" charset="0"/>
                <a:ea typeface="+mn-ea"/>
                <a:cs typeface="Arial" panose="020B0604020202020204" pitchFamily="34" charset="0"/>
              </a:rPr>
              <a:t>Our graphite sealing solutions play a major role in</a:t>
            </a:r>
          </a:p>
          <a:p>
            <a:pPr marL="179705" marR="0" lvl="2" indent="-17970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Minimizing emissions</a:t>
            </a:r>
          </a:p>
          <a:p>
            <a:pPr marL="179705" marR="0" lvl="2" indent="-17970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a:rPr>
              <a:t>Protecting the environment</a:t>
            </a:r>
          </a:p>
          <a:p>
            <a:pPr marL="179705" marR="0" lvl="2" indent="-17970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a:rPr>
              <a:t>Ensuring process and plant safety </a:t>
            </a:r>
          </a:p>
          <a:p>
            <a:pPr marL="179705" marR="0" lvl="2" indent="-17970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a:rPr>
              <a:t>Extending plant service life and reliability</a:t>
            </a: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79705" marR="0" lvl="2" indent="-17970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Arial"/>
              </a:rPr>
              <a:t>Reducing operating costs</a:t>
            </a:r>
          </a:p>
          <a:p>
            <a:pPr marL="0" marR="0" lvl="0" indent="-18000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For 50 years, customers do not only buy gasket materials, but they also purchase support in</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Process safety</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Compliance to legislative demands and regulations.</a:t>
            </a:r>
          </a:p>
        </p:txBody>
      </p:sp>
      <p:sp>
        <p:nvSpPr>
          <p:cNvPr id="17" name="Text Placeholder 1">
            <a:extLst>
              <a:ext uri="{FF2B5EF4-FFF2-40B4-BE49-F238E27FC236}">
                <a16:creationId xmlns:a16="http://schemas.microsoft.com/office/drawing/2014/main" id="{D2230390-D1E4-42F0-9CB2-CC27690B9BF0}"/>
              </a:ext>
            </a:extLst>
          </p:cNvPr>
          <p:cNvSpPr>
            <a:spLocks noGrp="1"/>
          </p:cNvSpPr>
          <p:nvPr>
            <p:ph type="body" sz="quarter" idx="10"/>
          </p:nvPr>
        </p:nvSpPr>
        <p:spPr>
          <a:xfrm>
            <a:off x="451667" y="5605200"/>
            <a:ext cx="5652000" cy="1224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Photo by Joshua J </a:t>
            </a:r>
            <a:r>
              <a:rPr kumimoji="0" lang="en-US" sz="800" b="0" i="0" u="none" strike="noStrike" kern="1200" cap="none" spc="0" normalizeH="0" baseline="0" noProof="0" dirty="0" err="1">
                <a:ln>
                  <a:noFill/>
                </a:ln>
                <a:solidFill>
                  <a:sysClr val="windowText" lastClr="000000"/>
                </a:solidFill>
                <a:effectLst/>
                <a:uLnTx/>
                <a:uFillTx/>
                <a:latin typeface="Arial"/>
                <a:ea typeface="+mn-ea"/>
                <a:cs typeface="+mn-cs"/>
              </a:rPr>
              <a:t>Cotten</a:t>
            </a:r>
            <a:r>
              <a:rPr kumimoji="0" lang="en-US" sz="800" b="0"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800" b="0" i="0" u="none" strike="noStrike" kern="1200" cap="none" spc="0" normalizeH="0" baseline="0" noProof="0" dirty="0" err="1">
                <a:ln>
                  <a:noFill/>
                </a:ln>
                <a:solidFill>
                  <a:sysClr val="windowText" lastClr="000000"/>
                </a:solidFill>
                <a:effectLst/>
                <a:uLnTx/>
                <a:uFillTx/>
                <a:latin typeface="Arial"/>
                <a:ea typeface="+mn-ea"/>
                <a:cs typeface="+mn-cs"/>
              </a:rPr>
              <a:t>Unsplash</a:t>
            </a:r>
            <a:endParaRPr kumimoji="0" lang="en-US" sz="8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3" name="Picture 2" descr="A butterfly on a flower&#10;&#10;Description automatically generated">
            <a:extLst>
              <a:ext uri="{FF2B5EF4-FFF2-40B4-BE49-F238E27FC236}">
                <a16:creationId xmlns:a16="http://schemas.microsoft.com/office/drawing/2014/main" id="{B861E284-1D09-4141-8E75-9EC0BFF8838E}"/>
              </a:ext>
            </a:extLst>
          </p:cNvPr>
          <p:cNvPicPr>
            <a:picLocks noChangeAspect="1"/>
          </p:cNvPicPr>
          <p:nvPr/>
        </p:nvPicPr>
        <p:blipFill rotWithShape="1">
          <a:blip r:embed="rId2">
            <a:extLst>
              <a:ext uri="{28A0092B-C50C-407E-A947-70E740481C1C}">
                <a14:useLocalDpi xmlns:a14="http://schemas.microsoft.com/office/drawing/2010/main" val="0"/>
              </a:ext>
            </a:extLst>
          </a:blip>
          <a:srcRect l="5243" r="5179" b="8198"/>
          <a:stretch/>
        </p:blipFill>
        <p:spPr>
          <a:xfrm>
            <a:off x="7238348" y="1654739"/>
            <a:ext cx="4406253" cy="4515660"/>
          </a:xfrm>
          <a:prstGeom prst="rect">
            <a:avLst/>
          </a:prstGeom>
        </p:spPr>
      </p:pic>
      <p:pic>
        <p:nvPicPr>
          <p:cNvPr id="19" name="Graphic 18">
            <a:extLst>
              <a:ext uri="{FF2B5EF4-FFF2-40B4-BE49-F238E27FC236}">
                <a16:creationId xmlns:a16="http://schemas.microsoft.com/office/drawing/2014/main" id="{25A4D7D9-9A8D-4FF3-8A52-6755971661D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33821" y="5987642"/>
            <a:ext cx="900000" cy="186365"/>
          </a:xfrm>
          <a:prstGeom prst="rect">
            <a:avLst/>
          </a:prstGeom>
        </p:spPr>
      </p:pic>
      <p:pic>
        <p:nvPicPr>
          <p:cNvPr id="22" name="Picture 21" descr="Logo, company name&#10;&#10;Description automatically generated">
            <a:extLst>
              <a:ext uri="{FF2B5EF4-FFF2-40B4-BE49-F238E27FC236}">
                <a16:creationId xmlns:a16="http://schemas.microsoft.com/office/drawing/2014/main" id="{AFD33F26-0405-45A6-9082-A7DCEFE30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7669" y="4683966"/>
            <a:ext cx="833171" cy="1043633"/>
          </a:xfrm>
          <a:prstGeom prst="rect">
            <a:avLst/>
          </a:prstGeom>
        </p:spPr>
      </p:pic>
      <p:cxnSp>
        <p:nvCxnSpPr>
          <p:cNvPr id="10" name="Connettore diritto 20">
            <a:extLst>
              <a:ext uri="{FF2B5EF4-FFF2-40B4-BE49-F238E27FC236}">
                <a16:creationId xmlns:a16="http://schemas.microsoft.com/office/drawing/2014/main" id="{A260CA05-2705-5091-994D-E13986C6CC34}"/>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9297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6"/>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5400" b="1" spc="-200" dirty="0">
                <a:solidFill>
                  <a:schemeClr val="bg1"/>
                </a:solidFill>
                <a:ea typeface="Arial" charset="0"/>
                <a:cs typeface="Arial" charset="0"/>
              </a:rPr>
              <a:t>Thank </a:t>
            </a:r>
            <a:r>
              <a:rPr lang="it-IT" sz="5400" b="1" spc="-200" dirty="0" err="1">
                <a:solidFill>
                  <a:schemeClr val="bg1"/>
                </a:solidFill>
                <a:ea typeface="Arial" charset="0"/>
                <a:cs typeface="Arial" charset="0"/>
              </a:rPr>
              <a:t>you</a:t>
            </a:r>
            <a:r>
              <a:rPr lang="it-IT" sz="5400" b="1" spc="-200" dirty="0">
                <a:solidFill>
                  <a:schemeClr val="bg1"/>
                </a:solidFill>
                <a:ea typeface="Arial" charset="0"/>
                <a:cs typeface="Arial" charset="0"/>
              </a:rPr>
              <a:t> for </a:t>
            </a:r>
            <a:r>
              <a:rPr lang="it-IT" sz="5400" b="1" spc="-200" dirty="0" err="1">
                <a:solidFill>
                  <a:schemeClr val="bg1"/>
                </a:solidFill>
                <a:ea typeface="Arial" charset="0"/>
                <a:cs typeface="Arial" charset="0"/>
              </a:rPr>
              <a:t>your</a:t>
            </a:r>
            <a:r>
              <a:rPr lang="it-IT" sz="5400" b="1" spc="-200" dirty="0">
                <a:solidFill>
                  <a:schemeClr val="bg1"/>
                </a:solidFill>
                <a:ea typeface="Arial" charset="0"/>
                <a:cs typeface="Arial" charset="0"/>
              </a:rPr>
              <a:t> </a:t>
            </a:r>
            <a:r>
              <a:rPr lang="it-IT" sz="5400" b="1" spc="-200" dirty="0" err="1">
                <a:solidFill>
                  <a:schemeClr val="bg1"/>
                </a:solidFill>
                <a:ea typeface="Arial" charset="0"/>
                <a:cs typeface="Arial" charset="0"/>
              </a:rPr>
              <a:t>attention</a:t>
            </a:r>
            <a:r>
              <a:rPr lang="it-IT" sz="5400" b="1" spc="-200" dirty="0">
                <a:solidFill>
                  <a:schemeClr val="bg1"/>
                </a:solidFill>
                <a:ea typeface="Arial" charset="0"/>
                <a:cs typeface="Arial" charset="0"/>
              </a:rPr>
              <a:t>!</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979D34-122C-465F-A5E3-21DE4EC457B5}"/>
              </a:ext>
            </a:extLst>
          </p:cNvPr>
          <p:cNvSpPr txBox="1">
            <a:spLocks/>
          </p:cNvSpPr>
          <p:nvPr/>
        </p:nvSpPr>
        <p:spPr>
          <a:xfrm>
            <a:off x="3942735" y="1931972"/>
            <a:ext cx="7698403" cy="3924000"/>
          </a:xfrm>
          <a:prstGeom prst="rect">
            <a:avLst/>
          </a:prstGeom>
        </p:spPr>
        <p:txBody>
          <a:bodyPr vert="horz" wrap="square" lIns="0" tIns="3600" rIns="0" bIns="0" rtlCol="0">
            <a:normAutofit/>
          </a:bodyPr>
          <a:lstStyle>
            <a:defPPr>
              <a:defRPr lang="en-US"/>
            </a:defPPr>
            <a:lvl1pPr marR="0" lvl="0" indent="0" defTabSz="685800" fontAlgn="auto">
              <a:lnSpc>
                <a:spcPct val="100000"/>
              </a:lnSpc>
              <a:spcBef>
                <a:spcPts val="1200"/>
              </a:spcBef>
              <a:spcAft>
                <a:spcPts val="0"/>
              </a:spcAft>
              <a:buClrTx/>
              <a:buSzTx/>
              <a:buFontTx/>
              <a:buNone/>
              <a:tabLst/>
              <a:defRPr kumimoji="0" sz="1600" b="1" i="0" u="none" strike="noStrike" cap="none" spc="0" normalizeH="0" baseline="0">
                <a:ln>
                  <a:noFill/>
                </a:ln>
                <a:solidFill>
                  <a:srgbClr val="00748D"/>
                </a:solidFill>
                <a:effectLst/>
                <a:uLnTx/>
                <a:uFillTx/>
                <a:latin typeface="Arial"/>
              </a:defRPr>
            </a:lvl1pPr>
            <a:lvl2pPr marL="0" marR="0" lvl="1" indent="0" defTabSz="685800" fontAlgn="auto">
              <a:lnSpc>
                <a:spcPct val="100000"/>
              </a:lnSpc>
              <a:spcBef>
                <a:spcPts val="1000"/>
              </a:spcBef>
              <a:spcAft>
                <a:spcPts val="0"/>
              </a:spcAft>
              <a:buClrTx/>
              <a:buSzTx/>
              <a:buFont typeface="Arial" panose="020B0604020202020204" pitchFamily="34" charset="0"/>
              <a:buNone/>
              <a:tabLst/>
              <a:defRPr kumimoji="0" sz="1400" b="1" i="0" u="none" strike="noStrike" cap="none" spc="0" normalizeH="0" baseline="0">
                <a:ln>
                  <a:noFill/>
                </a:ln>
                <a:solidFill>
                  <a:sysClr val="windowText" lastClr="000000"/>
                </a:solidFill>
                <a:effectLst/>
                <a:uLnTx/>
                <a:uFillTx/>
                <a:latin typeface="Arial"/>
              </a:defRPr>
            </a:lvl2pPr>
            <a:lvl3pPr marL="180000" marR="0" lvl="2" indent="-180000" defTabSz="685800" fontAlgn="auto">
              <a:lnSpc>
                <a:spcPct val="100000"/>
              </a:lnSpc>
              <a:spcBef>
                <a:spcPts val="600"/>
              </a:spcBef>
              <a:spcAft>
                <a:spcPts val="0"/>
              </a:spcAft>
              <a:buClrTx/>
              <a:buSzTx/>
              <a:buFont typeface="Arial" panose="020B0604020202020204" pitchFamily="34" charset="0"/>
              <a:buChar char="•"/>
              <a:tabLst/>
              <a:defRPr kumimoji="0" sz="1400" b="0" i="0" u="none" strike="noStrike" cap="none" spc="0" normalizeH="0" baseline="0">
                <a:ln>
                  <a:noFill/>
                </a:ln>
                <a:solidFill>
                  <a:sysClr val="windowText" lastClr="000000"/>
                </a:solidFill>
                <a:effectLst/>
                <a:uLnTx/>
                <a:uFillTx/>
                <a:latin typeface="Arial"/>
              </a:defRPr>
            </a:lvl3pPr>
            <a:lvl4pPr marL="360000" indent="-180000" defTabSz="685800">
              <a:lnSpc>
                <a:spcPct val="100000"/>
              </a:lnSpc>
              <a:spcBef>
                <a:spcPts val="0"/>
              </a:spcBef>
              <a:buFont typeface="Symbol" panose="05050102010706020507" pitchFamily="18" charset="2"/>
              <a:buChar char="-"/>
              <a:defRPr sz="1200"/>
            </a:lvl4pPr>
            <a:lvl5pPr marL="540000" indent="-180000" defTabSz="685800">
              <a:lnSpc>
                <a:spcPct val="100000"/>
              </a:lnSpc>
              <a:spcBef>
                <a:spcPts val="0"/>
              </a:spcBef>
              <a:buFont typeface="Symbol" panose="05050102010706020507" pitchFamily="18" charset="2"/>
              <a:buChar char="-"/>
              <a:defRPr sz="1200"/>
            </a:lvl5pPr>
            <a:lvl6pPr marL="1885950" indent="-171450" defTabSz="685800">
              <a:lnSpc>
                <a:spcPct val="90000"/>
              </a:lnSpc>
              <a:spcBef>
                <a:spcPts val="375"/>
              </a:spcBef>
              <a:buFont typeface="Arial" panose="020B0604020202020204" pitchFamily="34" charset="0"/>
              <a:buChar char="•"/>
              <a:defRPr sz="1200"/>
            </a:lvl6pPr>
            <a:lvl7pPr marL="2228850" indent="-171450" defTabSz="685800">
              <a:lnSpc>
                <a:spcPct val="90000"/>
              </a:lnSpc>
              <a:spcBef>
                <a:spcPts val="375"/>
              </a:spcBef>
              <a:buFont typeface="Arial" panose="020B0604020202020204" pitchFamily="34" charset="0"/>
              <a:buChar char="•"/>
              <a:defRPr sz="1200"/>
            </a:lvl7pPr>
            <a:lvl8pPr marL="2571750" indent="-171450" defTabSz="685800">
              <a:lnSpc>
                <a:spcPct val="90000"/>
              </a:lnSpc>
              <a:spcBef>
                <a:spcPts val="375"/>
              </a:spcBef>
              <a:buFont typeface="Arial" panose="020B0604020202020204" pitchFamily="34" charset="0"/>
              <a:buChar char="•"/>
              <a:defRPr sz="1200"/>
            </a:lvl8pPr>
            <a:lvl9pPr marL="2914650" indent="-171450" defTabSz="685800">
              <a:lnSpc>
                <a:spcPct val="90000"/>
              </a:lnSpc>
              <a:spcBef>
                <a:spcPts val="375"/>
              </a:spcBef>
              <a:buFont typeface="Arial" panose="020B0604020202020204" pitchFamily="34" charset="0"/>
              <a:buChar char="•"/>
              <a:defRPr sz="1200"/>
            </a:lvl9pPr>
          </a:lstStyle>
          <a:p>
            <a:pPr lvl="1"/>
            <a:r>
              <a:rPr lang="en-US" b="0" dirty="0">
                <a:solidFill>
                  <a:srgbClr val="00748D"/>
                </a:solidFill>
              </a:rPr>
              <a:t>Roland Mittelhammer </a:t>
            </a:r>
            <a:r>
              <a:rPr lang="en-US" b="0" dirty="0"/>
              <a:t>is a Senior Technical Sales Manager for SGL Carbon’s Product Segment Expanded Graphite of the Business Unit Graphite Solutions. </a:t>
            </a:r>
          </a:p>
          <a:p>
            <a:pPr lvl="1"/>
            <a:r>
              <a:rPr lang="en-US" b="0" dirty="0"/>
              <a:t>Roland holds Bachelor’s degrees in Business Administration and Operations. He has more than 20 years of experience in the field of sealing technology and is an expert in the use of flexible graphite products made from expanded natural graphite as high-performance sealing materials for many highly-demanding industrial processes in power plants, chemical and petrochemical plants and refineries.</a:t>
            </a:r>
          </a:p>
          <a:p>
            <a:pPr lvl="1"/>
            <a:r>
              <a:rPr lang="en-US" b="0" dirty="0"/>
              <a:t>He has been with SGL Carbon for 33 years in various positions e. g. Application Engineer Carbon Fiber Products, </a:t>
            </a:r>
            <a:r>
              <a:rPr lang="de-DE" b="0" dirty="0"/>
              <a:t>Inside Sales Manager </a:t>
            </a:r>
            <a:r>
              <a:rPr lang="de-DE" b="0" dirty="0" err="1"/>
              <a:t>Expanded</a:t>
            </a:r>
            <a:r>
              <a:rPr lang="de-DE" b="0" dirty="0"/>
              <a:t> Graphite, </a:t>
            </a:r>
            <a:r>
              <a:rPr lang="en-US" b="0" dirty="0"/>
              <a:t>Technical Sales Manager Expanded Graphite, and Senior Technical Sales Manager Expanded Graphite.</a:t>
            </a:r>
            <a:endParaRPr lang="de-DE" b="0" dirty="0"/>
          </a:p>
          <a:p>
            <a:pPr lvl="1"/>
            <a:r>
              <a:rPr lang="en-US" b="0" dirty="0"/>
              <a:t>In his current position he is responsible for both sales and technical service of flexible graphite materials with a special focus on supporting his customers and end-users of gaskets and seals to minimize fugitive emissions and downtimes, run plants at maximum safety and improve process reliability and service life of the equipment.</a:t>
            </a:r>
            <a:endParaRPr lang="de-DE" b="0" dirty="0"/>
          </a:p>
          <a:p>
            <a:endParaRPr lang="en-US" dirty="0"/>
          </a:p>
        </p:txBody>
      </p:sp>
      <p:pic>
        <p:nvPicPr>
          <p:cNvPr id="7" name="Picture Placeholder 13" descr="A person smiling for the camera&#10;&#10;Description automatically generated with medium confidence">
            <a:extLst>
              <a:ext uri="{FF2B5EF4-FFF2-40B4-BE49-F238E27FC236}">
                <a16:creationId xmlns:a16="http://schemas.microsoft.com/office/drawing/2014/main" id="{0BA5B5BE-38EA-466A-930F-7F9CA9ACD520}"/>
              </a:ext>
            </a:extLst>
          </p:cNvPr>
          <p:cNvPicPr>
            <a:picLocks noChangeAspect="1"/>
          </p:cNvPicPr>
          <p:nvPr/>
        </p:nvPicPr>
        <p:blipFill>
          <a:blip r:embed="rId2"/>
          <a:srcRect t="10871" b="10871"/>
          <a:stretch>
            <a:fillRect/>
          </a:stretch>
        </p:blipFill>
        <p:spPr>
          <a:xfrm>
            <a:off x="431802" y="1931972"/>
            <a:ext cx="3253508" cy="3924000"/>
          </a:xfrm>
          <a:prstGeom prst="rect">
            <a:avLst/>
          </a:prstGeom>
        </p:spPr>
      </p:pic>
      <p:sp>
        <p:nvSpPr>
          <p:cNvPr id="8" name="Titel 1">
            <a:extLst>
              <a:ext uri="{FF2B5EF4-FFF2-40B4-BE49-F238E27FC236}">
                <a16:creationId xmlns:a16="http://schemas.microsoft.com/office/drawing/2014/main" id="{C6465976-6283-4C6F-9010-02C678031F09}"/>
              </a:ext>
            </a:extLst>
          </p:cNvPr>
          <p:cNvSpPr txBox="1">
            <a:spLocks/>
          </p:cNvSpPr>
          <p:nvPr/>
        </p:nvSpPr>
        <p:spPr bwMode="gray">
          <a:xfrm>
            <a:off x="451665" y="1130911"/>
            <a:ext cx="11232000"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Biography</a:t>
            </a:r>
          </a:p>
        </p:txBody>
      </p:sp>
      <p:sp>
        <p:nvSpPr>
          <p:cNvPr id="9" name="Text Placeholder 2">
            <a:extLst>
              <a:ext uri="{FF2B5EF4-FFF2-40B4-BE49-F238E27FC236}">
                <a16:creationId xmlns:a16="http://schemas.microsoft.com/office/drawing/2014/main" id="{09D3003C-10D2-4305-B4B6-7F9CF2578BCD}"/>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cxnSp>
        <p:nvCxnSpPr>
          <p:cNvPr id="10" name="Connettore diritto 20">
            <a:extLst>
              <a:ext uri="{FF2B5EF4-FFF2-40B4-BE49-F238E27FC236}">
                <a16:creationId xmlns:a16="http://schemas.microsoft.com/office/drawing/2014/main" id="{23D192F2-C0B0-B501-7B36-E23631335B34}"/>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8654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6AD0C723-2B56-4F34-9213-6EA57793C697}"/>
              </a:ext>
            </a:extLst>
          </p:cNvPr>
          <p:cNvSpPr txBox="1">
            <a:spLocks/>
          </p:cNvSpPr>
          <p:nvPr/>
        </p:nvSpPr>
        <p:spPr bwMode="gray">
          <a:xfrm>
            <a:off x="451665" y="1130911"/>
            <a:ext cx="11232000"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Agenda</a:t>
            </a:r>
          </a:p>
        </p:txBody>
      </p:sp>
      <p:sp>
        <p:nvSpPr>
          <p:cNvPr id="8" name="Text Placeholder 1">
            <a:extLst>
              <a:ext uri="{FF2B5EF4-FFF2-40B4-BE49-F238E27FC236}">
                <a16:creationId xmlns:a16="http://schemas.microsoft.com/office/drawing/2014/main" id="{91AC19FE-D102-4E45-9A65-96741ED6DB3E}"/>
              </a:ext>
            </a:extLst>
          </p:cNvPr>
          <p:cNvSpPr txBox="1">
            <a:spLocks/>
          </p:cNvSpPr>
          <p:nvPr/>
        </p:nvSpPr>
        <p:spPr bwMode="gray">
          <a:xfrm>
            <a:off x="451665" y="2183940"/>
            <a:ext cx="8496300" cy="3671887"/>
          </a:xfrm>
          <a:prstGeom prst="rect">
            <a:avLst/>
          </a:prstGeom>
        </p:spPr>
        <p:txBody>
          <a:bodyPr vert="horz" lIns="0" tIns="0" rIns="0" bIns="0" rtlCol="0">
            <a:noAutofit/>
          </a:bodyPr>
          <a:lstStyle>
            <a:lvl1pPr marL="342900" indent="-342900" algn="l" defTabSz="685800" rtl="0" eaLnBrk="1" latinLnBrk="0" hangingPunct="1">
              <a:lnSpc>
                <a:spcPct val="100000"/>
              </a:lnSpc>
              <a:spcBef>
                <a:spcPts val="1200"/>
              </a:spcBef>
              <a:buFont typeface="+mj-lt"/>
              <a:buAutoNum type="arabicPeriod"/>
              <a:defRPr sz="1600" b="1" kern="1200">
                <a:solidFill>
                  <a:schemeClr val="accent1"/>
                </a:solidFill>
                <a:latin typeface="+mn-lt"/>
                <a:ea typeface="+mn-ea"/>
                <a:cs typeface="+mn-cs"/>
              </a:defRPr>
            </a:lvl1pPr>
            <a:lvl2pPr marL="522000" marR="0"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342900" marR="0" lvl="0" indent="-342900" algn="l" defTabSz="685800" rtl="0" eaLnBrk="1" fontAlgn="auto" latinLnBrk="0" hangingPunct="1">
              <a:lnSpc>
                <a:spcPct val="100000"/>
              </a:lnSpc>
              <a:spcBef>
                <a:spcPts val="120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Hydrogen production, properties, and use</a:t>
            </a:r>
          </a:p>
          <a:p>
            <a:pPr marL="342900" marR="0" lvl="0" indent="-342900" algn="l" defTabSz="685800" rtl="0" eaLnBrk="1" fontAlgn="auto" latinLnBrk="0" hangingPunct="1">
              <a:lnSpc>
                <a:spcPct val="100000"/>
              </a:lnSpc>
              <a:spcBef>
                <a:spcPts val="120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Hydrogen sealing: Difficulties and solutions</a:t>
            </a:r>
          </a:p>
          <a:p>
            <a:pPr marL="342900" marR="0" lvl="0" indent="-342900" algn="l" defTabSz="685800" rtl="0" eaLnBrk="1" fontAlgn="auto" latinLnBrk="0" hangingPunct="1">
              <a:lnSpc>
                <a:spcPct val="100000"/>
              </a:lnSpc>
              <a:spcBef>
                <a:spcPts val="120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Optimum graphite gaskets for hydrogen sealing</a:t>
            </a:r>
          </a:p>
        </p:txBody>
      </p:sp>
      <p:sp>
        <p:nvSpPr>
          <p:cNvPr id="9" name="Text Placeholder 2">
            <a:extLst>
              <a:ext uri="{FF2B5EF4-FFF2-40B4-BE49-F238E27FC236}">
                <a16:creationId xmlns:a16="http://schemas.microsoft.com/office/drawing/2014/main" id="{EDC1D315-F1DA-494E-BA88-B5A9DD555594}"/>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cxnSp>
        <p:nvCxnSpPr>
          <p:cNvPr id="5" name="Connettore diritto 20">
            <a:extLst>
              <a:ext uri="{FF2B5EF4-FFF2-40B4-BE49-F238E27FC236}">
                <a16:creationId xmlns:a16="http://schemas.microsoft.com/office/drawing/2014/main" id="{5A6632CD-B473-059E-4701-839447C2D575}"/>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68939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196354-6C1E-40D5-AD65-963EEC29BFF8}"/>
              </a:ext>
            </a:extLst>
          </p:cNvPr>
          <p:cNvSpPr>
            <a:spLocks noGrp="1"/>
          </p:cNvSpPr>
          <p:nvPr>
            <p:ph type="body" sz="quarter" idx="10"/>
          </p:nvPr>
        </p:nvSpPr>
        <p:spPr>
          <a:xfrm>
            <a:off x="451667" y="5700089"/>
            <a:ext cx="5652000" cy="122400"/>
          </a:xfrm>
        </p:spPr>
        <p:txBody>
          <a:bodyPr/>
          <a:lstStyle/>
          <a:p>
            <a:pPr marL="0" indent="0">
              <a:buNone/>
            </a:pPr>
            <a:r>
              <a:rPr lang="en-US" dirty="0"/>
              <a:t>Photo by Mike Setchell, Unsplash</a:t>
            </a:r>
          </a:p>
        </p:txBody>
      </p:sp>
      <p:sp>
        <p:nvSpPr>
          <p:cNvPr id="12" name="Text Placeholder 6">
            <a:extLst>
              <a:ext uri="{FF2B5EF4-FFF2-40B4-BE49-F238E27FC236}">
                <a16:creationId xmlns:a16="http://schemas.microsoft.com/office/drawing/2014/main" id="{A14061BD-E762-4FBE-BA2A-7A7F7020B395}"/>
              </a:ext>
            </a:extLst>
          </p:cNvPr>
          <p:cNvSpPr txBox="1">
            <a:spLocks/>
          </p:cNvSpPr>
          <p:nvPr/>
        </p:nvSpPr>
        <p:spPr bwMode="gray">
          <a:xfrm>
            <a:off x="451666" y="2023188"/>
            <a:ext cx="3160080" cy="3671887"/>
          </a:xfrm>
          <a:prstGeom prst="rect">
            <a:avLst/>
          </a:prstGeom>
        </p:spPr>
        <p:txBody>
          <a:bodyPr vert="horz" wrap="square" lIns="0" tIns="3600" rIns="0" bIns="0" rtlCol="0">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lang="en-US" sz="1200" kern="1200" noProof="0" dirty="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lang="en-US" sz="1200" kern="1200" noProof="0" dirty="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Hydrogen production processes</a:t>
            </a:r>
          </a:p>
          <a:p>
            <a:pPr marL="0" marR="0" lvl="0" indent="0" algn="l" defTabSz="685800" rtl="0" eaLnBrk="1" fontAlgn="auto" latinLnBrk="0" hangingPunct="1">
              <a:lnSpc>
                <a:spcPct val="100000"/>
              </a:lnSpc>
              <a:spcBef>
                <a:spcPts val="1200"/>
              </a:spcBef>
              <a:spcAft>
                <a:spcPts val="0"/>
              </a:spcAft>
              <a:buClrTx/>
              <a:buSzTx/>
              <a:buFontTx/>
              <a:buNone/>
              <a:tabLst/>
              <a:defRPr/>
            </a:pP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pic>
        <p:nvPicPr>
          <p:cNvPr id="15" name="Picture Placeholder 12" descr="A group of wind turbines&#10;&#10;Description automatically generated with medium confidence">
            <a:extLst>
              <a:ext uri="{FF2B5EF4-FFF2-40B4-BE49-F238E27FC236}">
                <a16:creationId xmlns:a16="http://schemas.microsoft.com/office/drawing/2014/main" id="{3EDD3452-703C-47E9-8381-0A88545A75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gray">
          <a:xfrm>
            <a:off x="6393304" y="2066320"/>
            <a:ext cx="5281496" cy="3671816"/>
          </a:xfrm>
          <a:prstGeom prst="rect">
            <a:avLst/>
          </a:prstGeom>
          <a:solidFill>
            <a:srgbClr val="D8DCDE"/>
          </a:solidFill>
        </p:spPr>
      </p:pic>
      <p:sp>
        <p:nvSpPr>
          <p:cNvPr id="16" name="Text Placeholder 13">
            <a:extLst>
              <a:ext uri="{FF2B5EF4-FFF2-40B4-BE49-F238E27FC236}">
                <a16:creationId xmlns:a16="http://schemas.microsoft.com/office/drawing/2014/main" id="{CFE69154-F130-4361-82E1-8BDEAF6E36F0}"/>
              </a:ext>
            </a:extLst>
          </p:cNvPr>
          <p:cNvSpPr txBox="1">
            <a:spLocks/>
          </p:cNvSpPr>
          <p:nvPr/>
        </p:nvSpPr>
        <p:spPr>
          <a:xfrm>
            <a:off x="451666" y="2377477"/>
            <a:ext cx="1239478" cy="1080000"/>
          </a:xfrm>
          <a:prstGeom prst="rect">
            <a:avLst/>
          </a:prstGeom>
          <a:solidFill>
            <a:srgbClr val="D8DCDE"/>
          </a:solidFill>
        </p:spPr>
        <p:txBody>
          <a:bodyPr/>
          <a:lstStyle>
            <a:lvl1pPr marL="0" indent="0" algn="l" defTabSz="685800" rtl="0" eaLnBrk="1" latinLnBrk="0" hangingPunct="1">
              <a:lnSpc>
                <a:spcPct val="100000"/>
              </a:lnSpc>
              <a:spcBef>
                <a:spcPts val="1200"/>
              </a:spcBef>
              <a:buFontTx/>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Grey hydrogen</a:t>
            </a:r>
          </a:p>
        </p:txBody>
      </p:sp>
      <p:sp>
        <p:nvSpPr>
          <p:cNvPr id="17" name="Text Placeholder 14">
            <a:extLst>
              <a:ext uri="{FF2B5EF4-FFF2-40B4-BE49-F238E27FC236}">
                <a16:creationId xmlns:a16="http://schemas.microsoft.com/office/drawing/2014/main" id="{5C6BCC1E-27B1-403E-8B9A-D82067FB3C50}"/>
              </a:ext>
            </a:extLst>
          </p:cNvPr>
          <p:cNvSpPr txBox="1">
            <a:spLocks/>
          </p:cNvSpPr>
          <p:nvPr/>
        </p:nvSpPr>
        <p:spPr>
          <a:xfrm>
            <a:off x="451666" y="3496241"/>
            <a:ext cx="1239478" cy="1080000"/>
          </a:xfrm>
          <a:prstGeom prst="rect">
            <a:avLst/>
          </a:prstGeom>
          <a:solidFill>
            <a:srgbClr val="00B0F0"/>
          </a:solidFill>
        </p:spPr>
        <p:txBody>
          <a:bodyPr/>
          <a:lstStyle>
            <a:lvl1pPr marL="0" indent="0" algn="l" defTabSz="685800" rtl="0" eaLnBrk="1" latinLnBrk="0" hangingPunct="1">
              <a:lnSpc>
                <a:spcPct val="100000"/>
              </a:lnSpc>
              <a:spcBef>
                <a:spcPts val="1200"/>
              </a:spcBef>
              <a:buFontTx/>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lvl="1"/>
            <a:r>
              <a:rPr lang="en-US" sz="1400" b="1">
                <a:solidFill>
                  <a:prstClr val="black"/>
                </a:solidFill>
                <a:latin typeface="Arial"/>
              </a:rPr>
              <a:t>Blue hydrogen</a:t>
            </a:r>
          </a:p>
        </p:txBody>
      </p:sp>
      <p:sp>
        <p:nvSpPr>
          <p:cNvPr id="18" name="Text Placeholder 15">
            <a:extLst>
              <a:ext uri="{FF2B5EF4-FFF2-40B4-BE49-F238E27FC236}">
                <a16:creationId xmlns:a16="http://schemas.microsoft.com/office/drawing/2014/main" id="{BFA4FCE6-0D5D-45EE-8E0D-5822AC4662B3}"/>
              </a:ext>
            </a:extLst>
          </p:cNvPr>
          <p:cNvSpPr txBox="1">
            <a:spLocks/>
          </p:cNvSpPr>
          <p:nvPr/>
        </p:nvSpPr>
        <p:spPr>
          <a:xfrm>
            <a:off x="451666" y="4615005"/>
            <a:ext cx="1239478" cy="1080000"/>
          </a:xfrm>
          <a:prstGeom prst="rect">
            <a:avLst/>
          </a:prstGeom>
          <a:solidFill>
            <a:srgbClr val="92D050"/>
          </a:solidFill>
        </p:spPr>
        <p:txBody>
          <a:bodyPr/>
          <a:lstStyle>
            <a:lvl1pPr marL="0" indent="0" algn="l" defTabSz="685800" rtl="0" eaLnBrk="1" latinLnBrk="0" hangingPunct="1">
              <a:lnSpc>
                <a:spcPct val="100000"/>
              </a:lnSpc>
              <a:spcBef>
                <a:spcPts val="1200"/>
              </a:spcBef>
              <a:buFontTx/>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lvl="1"/>
            <a:r>
              <a:rPr lang="en-US" sz="1400" b="1">
                <a:solidFill>
                  <a:prstClr val="black"/>
                </a:solidFill>
                <a:latin typeface="Arial"/>
              </a:rPr>
              <a:t>Green hydrogen</a:t>
            </a:r>
          </a:p>
        </p:txBody>
      </p:sp>
      <p:sp>
        <p:nvSpPr>
          <p:cNvPr id="19" name="Text Placeholder 13">
            <a:extLst>
              <a:ext uri="{FF2B5EF4-FFF2-40B4-BE49-F238E27FC236}">
                <a16:creationId xmlns:a16="http://schemas.microsoft.com/office/drawing/2014/main" id="{3B8C569B-6248-45C1-9EFF-C73F748B6027}"/>
              </a:ext>
            </a:extLst>
          </p:cNvPr>
          <p:cNvSpPr txBox="1">
            <a:spLocks/>
          </p:cNvSpPr>
          <p:nvPr/>
        </p:nvSpPr>
        <p:spPr>
          <a:xfrm>
            <a:off x="1769807" y="2377477"/>
            <a:ext cx="4319722" cy="1080000"/>
          </a:xfrm>
          <a:prstGeom prst="rect">
            <a:avLst/>
          </a:prstGeom>
          <a:solidFill>
            <a:srgbClr val="D8DCDE"/>
          </a:solidFill>
        </p:spPr>
        <p:txBody>
          <a:bodyPr/>
          <a:lstStyle>
            <a:lvl1pPr marL="0" indent="0" algn="l" defTabSz="685800" rtl="0" eaLnBrk="1" latinLnBrk="0" hangingPunct="1">
              <a:lnSpc>
                <a:spcPct val="100000"/>
              </a:lnSpc>
              <a:spcBef>
                <a:spcPts val="1200"/>
              </a:spcBef>
              <a:buFontTx/>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Conversion of methane to hydrogen and carbon dioxide.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Carbon dioxide is released into the atmosphere.</a:t>
            </a:r>
          </a:p>
        </p:txBody>
      </p:sp>
      <p:sp>
        <p:nvSpPr>
          <p:cNvPr id="20" name="Text Placeholder 14">
            <a:extLst>
              <a:ext uri="{FF2B5EF4-FFF2-40B4-BE49-F238E27FC236}">
                <a16:creationId xmlns:a16="http://schemas.microsoft.com/office/drawing/2014/main" id="{1860C6B5-B2FA-416A-A95E-48F1FD732C09}"/>
              </a:ext>
            </a:extLst>
          </p:cNvPr>
          <p:cNvSpPr txBox="1">
            <a:spLocks/>
          </p:cNvSpPr>
          <p:nvPr/>
        </p:nvSpPr>
        <p:spPr>
          <a:xfrm>
            <a:off x="1769807" y="3496241"/>
            <a:ext cx="4319722" cy="1080000"/>
          </a:xfrm>
          <a:prstGeom prst="rect">
            <a:avLst/>
          </a:prstGeom>
          <a:solidFill>
            <a:srgbClr val="00B0F0"/>
          </a:solidFill>
        </p:spPr>
        <p:txBody>
          <a:bodyPr/>
          <a:lstStyle>
            <a:lvl1pPr marL="0" indent="0" algn="l" defTabSz="685800" rtl="0" eaLnBrk="1" latinLnBrk="0" hangingPunct="1">
              <a:lnSpc>
                <a:spcPct val="100000"/>
              </a:lnSpc>
              <a:spcBef>
                <a:spcPts val="1200"/>
              </a:spcBef>
              <a:buFontTx/>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lvl="2"/>
            <a:r>
              <a:rPr lang="en-US" sz="1400">
                <a:solidFill>
                  <a:prstClr val="black"/>
                </a:solidFill>
                <a:latin typeface="Arial"/>
              </a:rPr>
              <a:t>Same production process as grey hydrogen</a:t>
            </a:r>
          </a:p>
          <a:p>
            <a:pPr lvl="2"/>
            <a:r>
              <a:rPr lang="en-US" sz="1400">
                <a:solidFill>
                  <a:prstClr val="black"/>
                </a:solidFill>
                <a:latin typeface="Arial"/>
              </a:rPr>
              <a:t>Carbon dioxide is captured and stored or used in other industrial processes.</a:t>
            </a:r>
          </a:p>
        </p:txBody>
      </p:sp>
      <p:sp>
        <p:nvSpPr>
          <p:cNvPr id="21" name="Text Placeholder 15">
            <a:extLst>
              <a:ext uri="{FF2B5EF4-FFF2-40B4-BE49-F238E27FC236}">
                <a16:creationId xmlns:a16="http://schemas.microsoft.com/office/drawing/2014/main" id="{07913F63-3175-45DA-AE37-1C3717557960}"/>
              </a:ext>
            </a:extLst>
          </p:cNvPr>
          <p:cNvSpPr txBox="1">
            <a:spLocks/>
          </p:cNvSpPr>
          <p:nvPr/>
        </p:nvSpPr>
        <p:spPr>
          <a:xfrm>
            <a:off x="1769807" y="4615005"/>
            <a:ext cx="4319722" cy="1080000"/>
          </a:xfrm>
          <a:prstGeom prst="rect">
            <a:avLst/>
          </a:prstGeom>
          <a:solidFill>
            <a:srgbClr val="92D050"/>
          </a:solidFill>
        </p:spPr>
        <p:txBody>
          <a:bodyPr/>
          <a:lstStyle>
            <a:lvl1pPr marL="0" indent="0" algn="l" defTabSz="685800" rtl="0" eaLnBrk="1" latinLnBrk="0" hangingPunct="1">
              <a:lnSpc>
                <a:spcPct val="100000"/>
              </a:lnSpc>
              <a:spcBef>
                <a:spcPts val="1200"/>
              </a:spcBef>
              <a:buFontTx/>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lvl="2"/>
            <a:r>
              <a:rPr lang="en-US" sz="1400" dirty="0">
                <a:solidFill>
                  <a:prstClr val="black"/>
                </a:solidFill>
                <a:latin typeface="Arial"/>
              </a:rPr>
              <a:t>Electrolysis of water using electricity from regenerative energy sources. </a:t>
            </a:r>
          </a:p>
          <a:p>
            <a:pPr lvl="2"/>
            <a:r>
              <a:rPr lang="en-US" sz="1400" dirty="0">
                <a:solidFill>
                  <a:prstClr val="black"/>
                </a:solidFill>
                <a:latin typeface="Arial"/>
              </a:rPr>
              <a:t>Most environmentally friendly production method</a:t>
            </a:r>
          </a:p>
        </p:txBody>
      </p:sp>
      <p:cxnSp>
        <p:nvCxnSpPr>
          <p:cNvPr id="23" name="Straight Connector 22">
            <a:extLst>
              <a:ext uri="{FF2B5EF4-FFF2-40B4-BE49-F238E27FC236}">
                <a16:creationId xmlns:a16="http://schemas.microsoft.com/office/drawing/2014/main" id="{2C6C6354-1451-4FBC-8CAA-917E55D55722}"/>
              </a:ext>
            </a:extLst>
          </p:cNvPr>
          <p:cNvCxnSpPr>
            <a:cxnSpLocks/>
          </p:cNvCxnSpPr>
          <p:nvPr/>
        </p:nvCxnSpPr>
        <p:spPr>
          <a:xfrm>
            <a:off x="424800" y="1609200"/>
            <a:ext cx="11250000" cy="0"/>
          </a:xfrm>
          <a:prstGeom prst="line">
            <a:avLst/>
          </a:prstGeom>
          <a:ln w="6350">
            <a:solidFill>
              <a:srgbClr val="00748D"/>
            </a:solidFill>
          </a:ln>
        </p:spPr>
        <p:style>
          <a:lnRef idx="1">
            <a:schemeClr val="accent1"/>
          </a:lnRef>
          <a:fillRef idx="0">
            <a:schemeClr val="accent1"/>
          </a:fillRef>
          <a:effectRef idx="0">
            <a:schemeClr val="accent1"/>
          </a:effectRef>
          <a:fontRef idx="minor">
            <a:schemeClr val="tx1"/>
          </a:fontRef>
        </p:style>
      </p:cxnSp>
      <p:sp>
        <p:nvSpPr>
          <p:cNvPr id="24" name="Titel 1">
            <a:extLst>
              <a:ext uri="{FF2B5EF4-FFF2-40B4-BE49-F238E27FC236}">
                <a16:creationId xmlns:a16="http://schemas.microsoft.com/office/drawing/2014/main" id="{5BC565E7-38EB-41AB-8429-FAB9E1523B9F}"/>
              </a:ext>
            </a:extLst>
          </p:cNvPr>
          <p:cNvSpPr txBox="1">
            <a:spLocks/>
          </p:cNvSpPr>
          <p:nvPr/>
        </p:nvSpPr>
        <p:spPr bwMode="gray">
          <a:xfrm>
            <a:off x="423537" y="1207231"/>
            <a:ext cx="11232000" cy="73866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a:ea typeface="+mj-ea"/>
                <a:cs typeface="+mj-cs"/>
              </a:rPr>
              <a:t>Hydrogen can be produced by several different processes; it is commonplace to use a color to describe the manufacturing process</a:t>
            </a:r>
          </a:p>
        </p:txBody>
      </p:sp>
      <p:sp>
        <p:nvSpPr>
          <p:cNvPr id="25" name="Text Placeholder 2">
            <a:extLst>
              <a:ext uri="{FF2B5EF4-FFF2-40B4-BE49-F238E27FC236}">
                <a16:creationId xmlns:a16="http://schemas.microsoft.com/office/drawing/2014/main" id="{2339F3DD-3464-4655-A178-1A156BA89FF3}"/>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cxnSp>
        <p:nvCxnSpPr>
          <p:cNvPr id="14" name="Connettore diritto 20">
            <a:extLst>
              <a:ext uri="{FF2B5EF4-FFF2-40B4-BE49-F238E27FC236}">
                <a16:creationId xmlns:a16="http://schemas.microsoft.com/office/drawing/2014/main" id="{01B987B3-6B04-DE0A-68DA-48AD1F5F5123}"/>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5494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C656E-3E76-40B6-BDE9-36A899E8148C}"/>
              </a:ext>
            </a:extLst>
          </p:cNvPr>
          <p:cNvSpPr>
            <a:spLocks noGrp="1"/>
          </p:cNvSpPr>
          <p:nvPr>
            <p:ph type="body" sz="quarter" idx="10"/>
          </p:nvPr>
        </p:nvSpPr>
        <p:spPr/>
        <p:txBody>
          <a:bodyPr/>
          <a:lstStyle/>
          <a:p>
            <a:pPr marL="0" indent="0">
              <a:buNone/>
            </a:pPr>
            <a:r>
              <a:rPr lang="en-US" dirty="0"/>
              <a:t>Photo by Carmine Savarese, Unsplash</a:t>
            </a:r>
          </a:p>
        </p:txBody>
      </p:sp>
      <p:pic>
        <p:nvPicPr>
          <p:cNvPr id="37" name="Picture Placeholder 9" descr="A picture containing sky, outdoor, grass, field&#10;&#10;Description automatically generated">
            <a:extLst>
              <a:ext uri="{FF2B5EF4-FFF2-40B4-BE49-F238E27FC236}">
                <a16:creationId xmlns:a16="http://schemas.microsoft.com/office/drawing/2014/main" id="{5BD57770-973E-4F4F-8150-6DF87050431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gray">
          <a:xfrm>
            <a:off x="451666" y="1926811"/>
            <a:ext cx="3906179" cy="3671887"/>
          </a:xfrm>
          <a:prstGeom prst="rect">
            <a:avLst/>
          </a:prstGeom>
          <a:solidFill>
            <a:srgbClr val="D8DCDE"/>
          </a:solidFill>
        </p:spPr>
      </p:pic>
      <p:sp>
        <p:nvSpPr>
          <p:cNvPr id="38" name="Text Placeholder 12">
            <a:extLst>
              <a:ext uri="{FF2B5EF4-FFF2-40B4-BE49-F238E27FC236}">
                <a16:creationId xmlns:a16="http://schemas.microsoft.com/office/drawing/2014/main" id="{17285FD2-0BB9-4A02-98CC-12487B194FF6}"/>
              </a:ext>
            </a:extLst>
          </p:cNvPr>
          <p:cNvSpPr txBox="1">
            <a:spLocks/>
          </p:cNvSpPr>
          <p:nvPr/>
        </p:nvSpPr>
        <p:spPr bwMode="gray">
          <a:xfrm>
            <a:off x="4587224" y="1926810"/>
            <a:ext cx="7060441" cy="3671887"/>
          </a:xfrm>
          <a:prstGeom prst="rect">
            <a:avLst/>
          </a:prstGeom>
        </p:spPr>
        <p:txBody>
          <a:bodyPr vert="horz" wrap="square" lIns="0" tIns="3600" rIns="0" bIns="0" rtlCol="0">
            <a:normAutofit fontScale="92500" lnSpcReduction="10000"/>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lang="en-US" sz="1200" kern="1200" noProof="0" dirty="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lang="en-US" sz="1200" kern="1200" noProof="0" dirty="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Hydrogen at a glance</a:t>
            </a:r>
          </a:p>
          <a:p>
            <a:pPr marL="0" marR="0" lvl="1" indent="0" algn="l" defTabSz="6858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Properties</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Most abundant element in the universe, melting point: -259°C, boiling point: -253°C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At standard conditions it is a gas of diatomic molecules H</a:t>
            </a:r>
            <a:r>
              <a:rPr kumimoji="0" lang="en-US" sz="1400" b="0" i="0" u="none" strike="noStrike" kern="1200" cap="none" spc="0" normalizeH="0" baseline="-25000" noProof="0" dirty="0">
                <a:ln>
                  <a:noFill/>
                </a:ln>
                <a:solidFill>
                  <a:sysClr val="windowText" lastClr="000000"/>
                </a:solidFill>
                <a:effectLst/>
                <a:uLnTx/>
                <a:uFillTx/>
                <a:latin typeface="Arial"/>
                <a:ea typeface="+mn-ea"/>
                <a:cs typeface="+mn-cs"/>
              </a:rPr>
              <a:t>2</a:t>
            </a: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Lightest gaseous element, density is ~14x lower than air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Color-, odor- and tasteless, non-toxic, highly combustible</a:t>
            </a:r>
          </a:p>
          <a:p>
            <a:pPr marL="0" marR="0" lvl="1" indent="0" algn="l" defTabSz="6858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Transport and storage</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Most cost-effective way is using existing infrastructure and equipment (shipping, trucks, pipelines, vessels, tanks etc.)</a:t>
            </a:r>
          </a:p>
          <a:p>
            <a:pPr marL="0" marR="0" lvl="1" indent="0" algn="l" defTabSz="6858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Arial"/>
                <a:ea typeface="+mn-ea"/>
                <a:cs typeface="+mn-cs"/>
              </a:rPr>
              <a:t>End use</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In many industrial processes in the steel and chemical industries and refineries e. g. ammonia production</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Clean fuel for transport, heating, and power generation (e. g. in fuel cells to reduce emission of greenhouse gases)</a:t>
            </a:r>
          </a:p>
        </p:txBody>
      </p:sp>
      <p:grpSp>
        <p:nvGrpSpPr>
          <p:cNvPr id="39" name="Group 38">
            <a:extLst>
              <a:ext uri="{FF2B5EF4-FFF2-40B4-BE49-F238E27FC236}">
                <a16:creationId xmlns:a16="http://schemas.microsoft.com/office/drawing/2014/main" id="{57866244-E64B-4E6C-8C07-C7AEF7BE99BC}"/>
              </a:ext>
            </a:extLst>
          </p:cNvPr>
          <p:cNvGrpSpPr>
            <a:grpSpLocks noChangeAspect="1"/>
          </p:cNvGrpSpPr>
          <p:nvPr/>
        </p:nvGrpSpPr>
        <p:grpSpPr>
          <a:xfrm rot="2766129">
            <a:off x="1902791" y="3031700"/>
            <a:ext cx="603929" cy="252001"/>
            <a:chOff x="6753426" y="1703216"/>
            <a:chExt cx="603929" cy="252001"/>
          </a:xfrm>
        </p:grpSpPr>
        <p:sp>
          <p:nvSpPr>
            <p:cNvPr id="40" name="Cylinder 39">
              <a:extLst>
                <a:ext uri="{FF2B5EF4-FFF2-40B4-BE49-F238E27FC236}">
                  <a16:creationId xmlns:a16="http://schemas.microsoft.com/office/drawing/2014/main" id="{3F9B03AC-164E-456A-9997-3D1ADD7E2FFF}"/>
                </a:ext>
              </a:extLst>
            </p:cNvPr>
            <p:cNvSpPr/>
            <p:nvPr/>
          </p:nvSpPr>
          <p:spPr>
            <a:xfrm rot="16200000">
              <a:off x="7019390" y="1678016"/>
              <a:ext cx="72000" cy="302400"/>
            </a:xfrm>
            <a:prstGeom prst="can">
              <a:avLst/>
            </a:prstGeom>
            <a:solidFill>
              <a:sysClr val="window" lastClr="FFFFFF"/>
            </a:solidFill>
            <a:ln w="12700" cap="flat" cmpd="sng" algn="ctr">
              <a:noFill/>
              <a:prstDash val="solid"/>
              <a:miter lim="800000"/>
            </a:ln>
            <a:effectLst>
              <a:innerShdw blurRad="63500" dist="50800" dir="13500000">
                <a:sysClr val="window" lastClr="FFFFFF">
                  <a:alpha val="50000"/>
                </a:sysClr>
              </a:innerShdw>
            </a:effectLst>
            <a:scene3d>
              <a:camera prst="orthographicFront">
                <a:rot lat="0" lon="0" rev="0"/>
              </a:camera>
              <a:lightRig rig="contrasting" dir="t"/>
            </a:scene3d>
            <a:sp3d extrusionH="76200" contourW="12700">
              <a:bevelT w="180340" h="180000"/>
              <a:bevelB w="180340" h="180340"/>
              <a:extrusionClr>
                <a:srgbClr val="D8DCDE"/>
              </a:extrusionClr>
              <a:contourClr>
                <a:srgbClr val="D8DCDE"/>
              </a:contourClr>
            </a:sp3d>
          </p:spPr>
          <p:txBody>
            <a:bodyPr lIns="72000" tIns="72000" rIns="72000" bIns="7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3600" b="1" i="0" u="none" strike="noStrike" kern="0" cap="none" spc="0" normalizeH="0" baseline="0" noProof="0" err="1">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0509EEC4-16C3-492C-8595-97A83491980C}"/>
                </a:ext>
              </a:extLst>
            </p:cNvPr>
            <p:cNvSpPr/>
            <p:nvPr/>
          </p:nvSpPr>
          <p:spPr>
            <a:xfrm>
              <a:off x="7105355" y="1703217"/>
              <a:ext cx="252000" cy="252000"/>
            </a:xfrm>
            <a:prstGeom prst="ellipse">
              <a:avLst/>
            </a:prstGeom>
            <a:solidFill>
              <a:sysClr val="window" lastClr="FFFFFF"/>
            </a:solidFill>
            <a:ln w="12700" cap="flat" cmpd="sng" algn="ctr">
              <a:noFill/>
              <a:prstDash val="solid"/>
              <a:miter lim="800000"/>
            </a:ln>
            <a:effectLst/>
            <a:scene3d>
              <a:camera prst="orthographicFront">
                <a:rot lat="0" lon="0" rev="0"/>
              </a:camera>
              <a:lightRig rig="contrasting" dir="t"/>
            </a:scene3d>
            <a:sp3d>
              <a:extrusionClr>
                <a:sysClr val="window" lastClr="FFFFFF"/>
              </a:extrusionClr>
              <a:contourClr>
                <a:srgbClr val="D8DCDE"/>
              </a:contourClr>
            </a:sp3d>
          </p:spPr>
          <p:txBody>
            <a:bodyPr lIns="72000" tIns="72000" rIns="72000" bIns="7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3600" b="1" i="0" u="none" strike="noStrike" kern="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7933E638-1F57-4BF3-BA9B-D4A4D3E67EE9}"/>
                </a:ext>
              </a:extLst>
            </p:cNvPr>
            <p:cNvSpPr/>
            <p:nvPr/>
          </p:nvSpPr>
          <p:spPr>
            <a:xfrm>
              <a:off x="6753426" y="1703216"/>
              <a:ext cx="252000" cy="252000"/>
            </a:xfrm>
            <a:prstGeom prst="ellipse">
              <a:avLst/>
            </a:prstGeom>
            <a:solidFill>
              <a:sysClr val="window" lastClr="FFFFFF"/>
            </a:solidFill>
            <a:ln w="12700" cap="flat" cmpd="sng" algn="ctr">
              <a:noFill/>
              <a:prstDash val="solid"/>
              <a:miter lim="800000"/>
            </a:ln>
            <a:effectLst/>
            <a:scene3d>
              <a:camera prst="orthographicFront">
                <a:rot lat="0" lon="0" rev="0"/>
              </a:camera>
              <a:lightRig rig="contrasting" dir="t"/>
            </a:scene3d>
            <a:sp3d>
              <a:extrusionClr>
                <a:sysClr val="window" lastClr="FFFFFF"/>
              </a:extrusionClr>
              <a:contourClr>
                <a:srgbClr val="D8DCDE"/>
              </a:contourClr>
            </a:sp3d>
          </p:spPr>
          <p:txBody>
            <a:bodyPr lIns="72000" tIns="72000" rIns="72000" bIns="7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3600" b="1" i="0" u="none" strike="noStrike" kern="0" cap="none" spc="0" normalizeH="0" baseline="0" noProof="0">
                <a:ln>
                  <a:noFill/>
                </a:ln>
                <a:solidFill>
                  <a:prstClr val="white"/>
                </a:solidFill>
                <a:effectLst/>
                <a:uLnTx/>
                <a:uFillTx/>
                <a:latin typeface="Arial"/>
                <a:ea typeface="+mn-ea"/>
                <a:cs typeface="+mn-cs"/>
              </a:endParaRPr>
            </a:p>
          </p:txBody>
        </p:sp>
      </p:grpSp>
      <p:sp>
        <p:nvSpPr>
          <p:cNvPr id="43" name="TextBox 42">
            <a:extLst>
              <a:ext uri="{FF2B5EF4-FFF2-40B4-BE49-F238E27FC236}">
                <a16:creationId xmlns:a16="http://schemas.microsoft.com/office/drawing/2014/main" id="{775D82D6-A789-472F-BC5A-C79A9831C8D7}"/>
              </a:ext>
            </a:extLst>
          </p:cNvPr>
          <p:cNvSpPr txBox="1"/>
          <p:nvPr/>
        </p:nvSpPr>
        <p:spPr>
          <a:xfrm>
            <a:off x="1173391" y="2852484"/>
            <a:ext cx="775853" cy="1031051"/>
          </a:xfrm>
          <a:prstGeom prst="rect">
            <a:avLst/>
          </a:prstGeom>
          <a:noFill/>
          <a:ln>
            <a:noFill/>
          </a:ln>
        </p:spPr>
        <p:txBody>
          <a:bodyPr wrap="none" lIns="0" tIns="0" rIns="0" bIns="0" rtlCol="0">
            <a:spAutoFit/>
          </a:bodyPr>
          <a:lstStyle/>
          <a:p>
            <a:pPr>
              <a:spcBef>
                <a:spcPts val="600"/>
              </a:spcBef>
            </a:pPr>
            <a:r>
              <a:rPr lang="en-US" sz="4800" b="1">
                <a:solidFill>
                  <a:prstClr val="white"/>
                </a:solidFill>
                <a:latin typeface="Arial"/>
              </a:rPr>
              <a:t>H</a:t>
            </a:r>
            <a:r>
              <a:rPr lang="en-US" sz="4800" b="1" baseline="-25000">
                <a:solidFill>
                  <a:prstClr val="white"/>
                </a:solidFill>
                <a:latin typeface="Arial"/>
              </a:rPr>
              <a:t>2</a:t>
            </a:r>
          </a:p>
          <a:p>
            <a:pPr>
              <a:spcBef>
                <a:spcPts val="600"/>
              </a:spcBef>
            </a:pPr>
            <a:r>
              <a:rPr lang="en-US" sz="1400">
                <a:solidFill>
                  <a:prstClr val="white"/>
                </a:solidFill>
                <a:latin typeface="Arial"/>
              </a:rPr>
              <a:t>Hydrogen</a:t>
            </a:r>
          </a:p>
        </p:txBody>
      </p:sp>
      <p:sp>
        <p:nvSpPr>
          <p:cNvPr id="15" name="Titel 1">
            <a:extLst>
              <a:ext uri="{FF2B5EF4-FFF2-40B4-BE49-F238E27FC236}">
                <a16:creationId xmlns:a16="http://schemas.microsoft.com/office/drawing/2014/main" id="{C2858C90-C443-40C4-A3AC-FFFFF0B270D0}"/>
              </a:ext>
            </a:extLst>
          </p:cNvPr>
          <p:cNvSpPr txBox="1">
            <a:spLocks/>
          </p:cNvSpPr>
          <p:nvPr/>
        </p:nvSpPr>
        <p:spPr bwMode="gray">
          <a:xfrm>
            <a:off x="451665" y="1130911"/>
            <a:ext cx="11196000"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Properties, handling and end uses of hydrogen</a:t>
            </a:r>
          </a:p>
        </p:txBody>
      </p:sp>
      <p:sp>
        <p:nvSpPr>
          <p:cNvPr id="23" name="Text Placeholder 2">
            <a:extLst>
              <a:ext uri="{FF2B5EF4-FFF2-40B4-BE49-F238E27FC236}">
                <a16:creationId xmlns:a16="http://schemas.microsoft.com/office/drawing/2014/main" id="{8A02B329-E1B2-4843-8F1B-1E5F5C22F63B}"/>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cxnSp>
        <p:nvCxnSpPr>
          <p:cNvPr id="12" name="Connettore diritto 20">
            <a:extLst>
              <a:ext uri="{FF2B5EF4-FFF2-40B4-BE49-F238E27FC236}">
                <a16:creationId xmlns:a16="http://schemas.microsoft.com/office/drawing/2014/main" id="{9B7FC2BF-4828-944A-F2D3-8C318DE130CF}"/>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586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FB8B-49CD-4D8F-903B-0D6A03D8BB15}"/>
              </a:ext>
            </a:extLst>
          </p:cNvPr>
          <p:cNvSpPr/>
          <p:nvPr/>
        </p:nvSpPr>
        <p:spPr>
          <a:xfrm>
            <a:off x="6263149" y="1916113"/>
            <a:ext cx="5220000" cy="36840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39" name="Group 38">
            <a:extLst>
              <a:ext uri="{FF2B5EF4-FFF2-40B4-BE49-F238E27FC236}">
                <a16:creationId xmlns:a16="http://schemas.microsoft.com/office/drawing/2014/main" id="{57866244-E64B-4E6C-8C07-C7AEF7BE99BC}"/>
              </a:ext>
            </a:extLst>
          </p:cNvPr>
          <p:cNvGrpSpPr>
            <a:grpSpLocks noChangeAspect="1"/>
          </p:cNvGrpSpPr>
          <p:nvPr/>
        </p:nvGrpSpPr>
        <p:grpSpPr>
          <a:xfrm rot="2766129">
            <a:off x="1902791" y="3031700"/>
            <a:ext cx="603929" cy="252001"/>
            <a:chOff x="6753426" y="1703216"/>
            <a:chExt cx="603929" cy="252001"/>
          </a:xfrm>
        </p:grpSpPr>
        <p:sp>
          <p:nvSpPr>
            <p:cNvPr id="40" name="Cylinder 39">
              <a:extLst>
                <a:ext uri="{FF2B5EF4-FFF2-40B4-BE49-F238E27FC236}">
                  <a16:creationId xmlns:a16="http://schemas.microsoft.com/office/drawing/2014/main" id="{3F9B03AC-164E-456A-9997-3D1ADD7E2FFF}"/>
                </a:ext>
              </a:extLst>
            </p:cNvPr>
            <p:cNvSpPr/>
            <p:nvPr/>
          </p:nvSpPr>
          <p:spPr>
            <a:xfrm rot="16200000">
              <a:off x="7019390" y="1678016"/>
              <a:ext cx="72000" cy="302400"/>
            </a:xfrm>
            <a:prstGeom prst="can">
              <a:avLst/>
            </a:prstGeom>
            <a:solidFill>
              <a:sysClr val="window" lastClr="FFFFFF"/>
            </a:solidFill>
            <a:ln w="12700" cap="flat" cmpd="sng" algn="ctr">
              <a:noFill/>
              <a:prstDash val="solid"/>
              <a:miter lim="800000"/>
            </a:ln>
            <a:effectLst>
              <a:innerShdw blurRad="63500" dist="50800" dir="13500000">
                <a:sysClr val="window" lastClr="FFFFFF">
                  <a:alpha val="50000"/>
                </a:sysClr>
              </a:innerShdw>
            </a:effectLst>
            <a:scene3d>
              <a:camera prst="orthographicFront">
                <a:rot lat="0" lon="0" rev="0"/>
              </a:camera>
              <a:lightRig rig="contrasting" dir="t"/>
            </a:scene3d>
            <a:sp3d extrusionH="76200" contourW="12700">
              <a:bevelT w="180340" h="180000"/>
              <a:bevelB w="180340" h="180340"/>
              <a:extrusionClr>
                <a:srgbClr val="D8DCDE"/>
              </a:extrusionClr>
              <a:contourClr>
                <a:srgbClr val="D8DCDE"/>
              </a:contourClr>
            </a:sp3d>
          </p:spPr>
          <p:txBody>
            <a:bodyPr lIns="72000" tIns="72000" rIns="72000" bIns="7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3600" b="1" i="0" u="none" strike="noStrike" kern="0" cap="none" spc="0" normalizeH="0" baseline="0" noProof="0" err="1">
                <a:ln>
                  <a:noFill/>
                </a:ln>
                <a:solidFill>
                  <a:prstClr val="white"/>
                </a:solidFill>
                <a:effectLst/>
                <a:uLnTx/>
                <a:uFillTx/>
                <a:latin typeface="Arial"/>
                <a:ea typeface="+mn-ea"/>
                <a:cs typeface="+mn-cs"/>
              </a:endParaRPr>
            </a:p>
          </p:txBody>
        </p:sp>
        <p:sp>
          <p:nvSpPr>
            <p:cNvPr id="41" name="Oval 40">
              <a:extLst>
                <a:ext uri="{FF2B5EF4-FFF2-40B4-BE49-F238E27FC236}">
                  <a16:creationId xmlns:a16="http://schemas.microsoft.com/office/drawing/2014/main" id="{0509EEC4-16C3-492C-8595-97A83491980C}"/>
                </a:ext>
              </a:extLst>
            </p:cNvPr>
            <p:cNvSpPr/>
            <p:nvPr/>
          </p:nvSpPr>
          <p:spPr>
            <a:xfrm>
              <a:off x="7105355" y="1703217"/>
              <a:ext cx="252000" cy="252000"/>
            </a:xfrm>
            <a:prstGeom prst="ellipse">
              <a:avLst/>
            </a:prstGeom>
            <a:solidFill>
              <a:sysClr val="window" lastClr="FFFFFF"/>
            </a:solidFill>
            <a:ln w="12700" cap="flat" cmpd="sng" algn="ctr">
              <a:noFill/>
              <a:prstDash val="solid"/>
              <a:miter lim="800000"/>
            </a:ln>
            <a:effectLst/>
            <a:scene3d>
              <a:camera prst="orthographicFront">
                <a:rot lat="0" lon="0" rev="0"/>
              </a:camera>
              <a:lightRig rig="contrasting" dir="t"/>
            </a:scene3d>
            <a:sp3d>
              <a:extrusionClr>
                <a:sysClr val="window" lastClr="FFFFFF"/>
              </a:extrusionClr>
              <a:contourClr>
                <a:srgbClr val="D8DCDE"/>
              </a:contourClr>
            </a:sp3d>
          </p:spPr>
          <p:txBody>
            <a:bodyPr lIns="72000" tIns="72000" rIns="72000" bIns="7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3600" b="1" i="0" u="none" strike="noStrike" kern="0" cap="none" spc="0" normalizeH="0" baseline="0" noProof="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7933E638-1F57-4BF3-BA9B-D4A4D3E67EE9}"/>
                </a:ext>
              </a:extLst>
            </p:cNvPr>
            <p:cNvSpPr/>
            <p:nvPr/>
          </p:nvSpPr>
          <p:spPr>
            <a:xfrm>
              <a:off x="6753426" y="1703216"/>
              <a:ext cx="252000" cy="252000"/>
            </a:xfrm>
            <a:prstGeom prst="ellipse">
              <a:avLst/>
            </a:prstGeom>
            <a:solidFill>
              <a:sysClr val="window" lastClr="FFFFFF"/>
            </a:solidFill>
            <a:ln w="12700" cap="flat" cmpd="sng" algn="ctr">
              <a:noFill/>
              <a:prstDash val="solid"/>
              <a:miter lim="800000"/>
            </a:ln>
            <a:effectLst/>
            <a:scene3d>
              <a:camera prst="orthographicFront">
                <a:rot lat="0" lon="0" rev="0"/>
              </a:camera>
              <a:lightRig rig="contrasting" dir="t"/>
            </a:scene3d>
            <a:sp3d>
              <a:extrusionClr>
                <a:sysClr val="window" lastClr="FFFFFF"/>
              </a:extrusionClr>
              <a:contourClr>
                <a:srgbClr val="D8DCDE"/>
              </a:contourClr>
            </a:sp3d>
          </p:spPr>
          <p:txBody>
            <a:bodyPr lIns="72000" tIns="72000" rIns="72000" bIns="7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3600" b="1" i="0" u="none" strike="noStrike" kern="0" cap="none" spc="0" normalizeH="0" baseline="0" noProof="0">
                <a:ln>
                  <a:noFill/>
                </a:ln>
                <a:solidFill>
                  <a:prstClr val="white"/>
                </a:solidFill>
                <a:effectLst/>
                <a:uLnTx/>
                <a:uFillTx/>
                <a:latin typeface="Arial"/>
                <a:ea typeface="+mn-ea"/>
                <a:cs typeface="+mn-cs"/>
              </a:endParaRPr>
            </a:p>
          </p:txBody>
        </p:sp>
      </p:grpSp>
      <p:sp>
        <p:nvSpPr>
          <p:cNvPr id="43" name="TextBox 42">
            <a:extLst>
              <a:ext uri="{FF2B5EF4-FFF2-40B4-BE49-F238E27FC236}">
                <a16:creationId xmlns:a16="http://schemas.microsoft.com/office/drawing/2014/main" id="{775D82D6-A789-472F-BC5A-C79A9831C8D7}"/>
              </a:ext>
            </a:extLst>
          </p:cNvPr>
          <p:cNvSpPr txBox="1"/>
          <p:nvPr/>
        </p:nvSpPr>
        <p:spPr>
          <a:xfrm>
            <a:off x="1173391" y="2852484"/>
            <a:ext cx="775853" cy="1031051"/>
          </a:xfrm>
          <a:prstGeom prst="rect">
            <a:avLst/>
          </a:prstGeom>
          <a:noFill/>
          <a:ln>
            <a:noFill/>
          </a:ln>
        </p:spPr>
        <p:txBody>
          <a:bodyPr wrap="none" lIns="0" tIns="0" rIns="0" bIns="0" rtlCol="0">
            <a:spAutoFit/>
          </a:bodyPr>
          <a:lstStyle/>
          <a:p>
            <a:pPr>
              <a:spcBef>
                <a:spcPts val="600"/>
              </a:spcBef>
            </a:pPr>
            <a:r>
              <a:rPr lang="en-US" sz="4800" b="1">
                <a:solidFill>
                  <a:prstClr val="white"/>
                </a:solidFill>
                <a:latin typeface="Arial"/>
              </a:rPr>
              <a:t>H</a:t>
            </a:r>
            <a:r>
              <a:rPr lang="en-US" sz="4800" b="1" baseline="-25000">
                <a:solidFill>
                  <a:prstClr val="white"/>
                </a:solidFill>
                <a:latin typeface="Arial"/>
              </a:rPr>
              <a:t>2</a:t>
            </a:r>
          </a:p>
          <a:p>
            <a:pPr>
              <a:spcBef>
                <a:spcPts val="600"/>
              </a:spcBef>
            </a:pPr>
            <a:r>
              <a:rPr lang="en-US" sz="1400">
                <a:solidFill>
                  <a:prstClr val="white"/>
                </a:solidFill>
                <a:latin typeface="Arial"/>
              </a:rPr>
              <a:t>Hydrogen</a:t>
            </a:r>
          </a:p>
        </p:txBody>
      </p:sp>
      <p:sp>
        <p:nvSpPr>
          <p:cNvPr id="15" name="Titel 1">
            <a:extLst>
              <a:ext uri="{FF2B5EF4-FFF2-40B4-BE49-F238E27FC236}">
                <a16:creationId xmlns:a16="http://schemas.microsoft.com/office/drawing/2014/main" id="{C2858C90-C443-40C4-A3AC-FFFFF0B270D0}"/>
              </a:ext>
            </a:extLst>
          </p:cNvPr>
          <p:cNvSpPr txBox="1">
            <a:spLocks/>
          </p:cNvSpPr>
          <p:nvPr/>
        </p:nvSpPr>
        <p:spPr bwMode="gray">
          <a:xfrm>
            <a:off x="451666" y="1130911"/>
            <a:ext cx="11189471"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Safe and effective sealing of hydrogen: A big challenge</a:t>
            </a:r>
          </a:p>
        </p:txBody>
      </p:sp>
      <p:cxnSp>
        <p:nvCxnSpPr>
          <p:cNvPr id="16" name="Straight Connector 15">
            <a:extLst>
              <a:ext uri="{FF2B5EF4-FFF2-40B4-BE49-F238E27FC236}">
                <a16:creationId xmlns:a16="http://schemas.microsoft.com/office/drawing/2014/main" id="{0DE3ABEB-2392-461A-84EA-55CE15A97AB6}"/>
              </a:ext>
            </a:extLst>
          </p:cNvPr>
          <p:cNvCxnSpPr>
            <a:cxnSpLocks/>
          </p:cNvCxnSpPr>
          <p:nvPr/>
        </p:nvCxnSpPr>
        <p:spPr>
          <a:xfrm>
            <a:off x="424800" y="1609200"/>
            <a:ext cx="11250000" cy="0"/>
          </a:xfrm>
          <a:prstGeom prst="line">
            <a:avLst/>
          </a:prstGeom>
          <a:ln w="6350">
            <a:solidFill>
              <a:srgbClr val="00748D"/>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00740250-E404-47F1-9E5A-2A17739E5385}"/>
              </a:ext>
            </a:extLst>
          </p:cNvPr>
          <p:cNvSpPr txBox="1">
            <a:spLocks/>
          </p:cNvSpPr>
          <p:nvPr/>
        </p:nvSpPr>
        <p:spPr bwMode="gray">
          <a:xfrm>
            <a:off x="451667" y="5612242"/>
            <a:ext cx="7128000" cy="123111"/>
          </a:xfrm>
          <a:prstGeom prst="rect">
            <a:avLst/>
          </a:prstGeom>
        </p:spPr>
        <p:txBody>
          <a:bodyPr vert="horz" lIns="0" tIns="0" rIns="0" bIns="0" rtlCol="0" anchor="b">
            <a:noAutofit/>
          </a:bodyPr>
          <a:lstStyle>
            <a:lvl1pPr marL="0" indent="0" algn="l" defTabSz="685800" rtl="0" eaLnBrk="1" latinLnBrk="0" hangingPunct="1">
              <a:lnSpc>
                <a:spcPct val="100000"/>
              </a:lnSpc>
              <a:spcBef>
                <a:spcPts val="0"/>
              </a:spcBef>
              <a:buFontTx/>
              <a:buNone/>
              <a:defRPr lang="en-US" sz="800" b="0" i="0" u="none" strike="noStrike" kern="1200" baseline="0" noProof="0" dirty="0">
                <a:solidFill>
                  <a:schemeClr val="tx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endParaRPr lang="en-US" dirty="0"/>
          </a:p>
        </p:txBody>
      </p:sp>
      <p:sp>
        <p:nvSpPr>
          <p:cNvPr id="19" name="Text Placeholder 2">
            <a:extLst>
              <a:ext uri="{FF2B5EF4-FFF2-40B4-BE49-F238E27FC236}">
                <a16:creationId xmlns:a16="http://schemas.microsoft.com/office/drawing/2014/main" id="{DA611A33-D168-4FFF-86EE-43AE86D8369E}"/>
              </a:ext>
            </a:extLst>
          </p:cNvPr>
          <p:cNvSpPr txBox="1">
            <a:spLocks/>
          </p:cNvSpPr>
          <p:nvPr/>
        </p:nvSpPr>
        <p:spPr bwMode="gray">
          <a:xfrm>
            <a:off x="451666" y="1928302"/>
            <a:ext cx="5644334" cy="3671887"/>
          </a:xfrm>
          <a:prstGeom prst="rect">
            <a:avLst/>
          </a:prstGeom>
        </p:spPr>
        <p:txBody>
          <a:bodyPr vert="horz" wrap="square" lIns="0" tIns="3600" rIns="0" bIns="0" rtlCol="0">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lang="en-US" sz="1200" kern="1200" noProof="0" dirty="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lang="en-US" sz="1200" kern="1200" noProof="0" dirty="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Hydrogen owns potential explosive properties due to its</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tab pos="2333625" algn="l"/>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Wide range of flammable concentrations</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tab pos="2333625" algn="l"/>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Low ignition energy</a:t>
            </a:r>
          </a:p>
          <a:p>
            <a:pPr marL="0" marR="0" lvl="0" indent="0" algn="l" defTabSz="685800" rtl="0" eaLnBrk="1" fontAlgn="auto" latinLnBrk="0" hangingPunct="1">
              <a:lnSpc>
                <a:spcPct val="100000"/>
              </a:lnSpc>
              <a:spcBef>
                <a:spcPts val="1200"/>
              </a:spcBef>
              <a:spcAft>
                <a:spcPts val="0"/>
              </a:spcAft>
              <a:buClrTx/>
              <a:buSzTx/>
              <a:buFontTx/>
              <a:buNone/>
              <a:tabLst>
                <a:tab pos="2333625" algn="l"/>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Another typical hazard of hydrogen is material embrittlement.</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Therefore, high safety standards must apply for hydrogen </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Production</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Transport and storage</a:t>
            </a:r>
          </a:p>
          <a:p>
            <a:pPr marL="180000" marR="0" lvl="2" indent="-1800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a:ea typeface="+mn-ea"/>
                <a:cs typeface="+mn-cs"/>
              </a:rPr>
              <a:t>Processing</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including resistant, safe and leak tight gaskets and seals.</a:t>
            </a:r>
          </a:p>
        </p:txBody>
      </p:sp>
      <p:pic>
        <p:nvPicPr>
          <p:cNvPr id="20" name="Picture Placeholder 9" descr="A close-up of a microscope&#10;&#10;Description automatically generated with medium confidence">
            <a:extLst>
              <a:ext uri="{FF2B5EF4-FFF2-40B4-BE49-F238E27FC236}">
                <a16:creationId xmlns:a16="http://schemas.microsoft.com/office/drawing/2014/main" id="{80125D12-A05D-4A0A-8882-A4F7C9324AC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gray">
          <a:xfrm>
            <a:off x="6784793" y="1928302"/>
            <a:ext cx="4176712" cy="3671887"/>
          </a:xfrm>
          <a:prstGeom prst="rect">
            <a:avLst/>
          </a:prstGeom>
          <a:solidFill>
            <a:srgbClr val="D8DCDE"/>
          </a:solidFill>
        </p:spPr>
      </p:pic>
      <p:sp>
        <p:nvSpPr>
          <p:cNvPr id="21" name="Text Placeholder 2">
            <a:extLst>
              <a:ext uri="{FF2B5EF4-FFF2-40B4-BE49-F238E27FC236}">
                <a16:creationId xmlns:a16="http://schemas.microsoft.com/office/drawing/2014/main" id="{D202352A-AF1B-46FE-AEE9-505523EF842B}"/>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cxnSp>
        <p:nvCxnSpPr>
          <p:cNvPr id="14" name="Connettore diritto 20">
            <a:extLst>
              <a:ext uri="{FF2B5EF4-FFF2-40B4-BE49-F238E27FC236}">
                <a16:creationId xmlns:a16="http://schemas.microsoft.com/office/drawing/2014/main" id="{4A3ED2A1-B2D5-D640-EC57-712C112CA57A}"/>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9048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ADF38D1-FBEA-47E8-86C1-709E7C28E665}"/>
              </a:ext>
            </a:extLst>
          </p:cNvPr>
          <p:cNvSpPr txBox="1">
            <a:spLocks/>
          </p:cNvSpPr>
          <p:nvPr/>
        </p:nvSpPr>
        <p:spPr bwMode="gray">
          <a:xfrm>
            <a:off x="451665" y="1130911"/>
            <a:ext cx="11196000" cy="430887"/>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Hydrogen leakage behavior and testing</a:t>
            </a:r>
          </a:p>
        </p:txBody>
      </p:sp>
      <p:sp>
        <p:nvSpPr>
          <p:cNvPr id="86" name="Text Placeholder 2">
            <a:extLst>
              <a:ext uri="{FF2B5EF4-FFF2-40B4-BE49-F238E27FC236}">
                <a16:creationId xmlns:a16="http://schemas.microsoft.com/office/drawing/2014/main" id="{07B24071-727A-435E-9832-389CF8F04A5D}"/>
              </a:ext>
            </a:extLst>
          </p:cNvPr>
          <p:cNvSpPr txBox="1">
            <a:spLocks/>
          </p:cNvSpPr>
          <p:nvPr/>
        </p:nvSpPr>
        <p:spPr bwMode="gray">
          <a:xfrm>
            <a:off x="451665" y="1922881"/>
            <a:ext cx="5644335" cy="3671887"/>
          </a:xfrm>
          <a:prstGeom prst="rect">
            <a:avLst/>
          </a:prstGeom>
        </p:spPr>
        <p:txBody>
          <a:bodyPr vert="horz" wrap="square" lIns="0" tIns="3600" rIns="0" bIns="0" rtlCol="0">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lang="en-US" sz="1200" kern="1200" noProof="0" dirty="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lang="en-US" sz="1200" kern="1200" noProof="0" dirty="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lang="en-US" sz="1200" kern="1200" noProof="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r>
              <a:rPr dirty="0">
                <a:solidFill>
                  <a:srgbClr val="00748D"/>
                </a:solidFill>
                <a:highlight>
                  <a:srgbClr val="FFFFFF"/>
                </a:highlight>
                <a:latin typeface="Arial"/>
              </a:rPr>
              <a:t>Safe plant and equipment operation require of a gasket or sealing material</a:t>
            </a:r>
          </a:p>
          <a:p>
            <a:pPr lvl="2"/>
            <a:r>
              <a:rPr sz="1400" dirty="0">
                <a:solidFill>
                  <a:prstClr val="black"/>
                </a:solidFill>
                <a:highlight>
                  <a:srgbClr val="FFFFFF"/>
                </a:highlight>
                <a:latin typeface="Arial"/>
              </a:rPr>
              <a:t>Chemical resistance against the media</a:t>
            </a:r>
          </a:p>
          <a:p>
            <a:pPr lvl="2"/>
            <a:r>
              <a:rPr sz="1400" dirty="0">
                <a:solidFill>
                  <a:prstClr val="black"/>
                </a:solidFill>
                <a:highlight>
                  <a:srgbClr val="FFFFFF"/>
                </a:highlight>
                <a:latin typeface="Arial"/>
              </a:rPr>
              <a:t>Long-term mechanical stability</a:t>
            </a:r>
          </a:p>
          <a:p>
            <a:r>
              <a:rPr dirty="0">
                <a:solidFill>
                  <a:srgbClr val="00748D"/>
                </a:solidFill>
                <a:highlight>
                  <a:srgbClr val="FFFFFF"/>
                </a:highlight>
                <a:latin typeface="Arial"/>
              </a:rPr>
              <a:t>In addition, the leakage behavior is crucial</a:t>
            </a:r>
          </a:p>
          <a:p>
            <a:pPr lvl="2"/>
            <a:r>
              <a:rPr sz="1400" dirty="0">
                <a:solidFill>
                  <a:prstClr val="black"/>
                </a:solidFill>
                <a:highlight>
                  <a:srgbClr val="FFFFFF"/>
                </a:highlight>
                <a:latin typeface="Arial"/>
              </a:rPr>
              <a:t>Leakage rates are usually measured at several effective gasket stress levels with an internal gas pressure of 40 bar. Test gases used are e. g. helium. </a:t>
            </a:r>
          </a:p>
          <a:p>
            <a:pPr lvl="2"/>
            <a:r>
              <a:rPr sz="1400" dirty="0">
                <a:solidFill>
                  <a:prstClr val="black"/>
                </a:solidFill>
                <a:highlight>
                  <a:srgbClr val="FFFFFF"/>
                </a:highlight>
                <a:latin typeface="Arial"/>
              </a:rPr>
              <a:t>Gasket leakage depends largely on the atomic / molecular size of the media.</a:t>
            </a:r>
          </a:p>
          <a:p>
            <a:pPr lvl="2"/>
            <a:r>
              <a:rPr sz="1400" dirty="0">
                <a:solidFill>
                  <a:prstClr val="black"/>
                </a:solidFill>
                <a:highlight>
                  <a:srgbClr val="FFFFFF"/>
                </a:highlight>
                <a:latin typeface="Arial"/>
              </a:rPr>
              <a:t>The hydrogen atom is smaller </a:t>
            </a:r>
            <a:r>
              <a:rPr sz="1400" dirty="0">
                <a:solidFill>
                  <a:prstClr val="black"/>
                </a:solidFill>
                <a:latin typeface="Arial"/>
              </a:rPr>
              <a:t>than the helium atom.</a:t>
            </a:r>
          </a:p>
          <a:p>
            <a:pPr lvl="2"/>
            <a:r>
              <a:rPr sz="1400" dirty="0">
                <a:solidFill>
                  <a:prstClr val="black"/>
                </a:solidFill>
                <a:latin typeface="Arial"/>
              </a:rPr>
              <a:t>But since it only comes along as H</a:t>
            </a:r>
            <a:r>
              <a:rPr sz="1400" baseline="-25000" dirty="0">
                <a:solidFill>
                  <a:prstClr val="black"/>
                </a:solidFill>
                <a:latin typeface="Arial"/>
              </a:rPr>
              <a:t>2</a:t>
            </a:r>
            <a:r>
              <a:rPr sz="1400" dirty="0">
                <a:solidFill>
                  <a:prstClr val="black"/>
                </a:solidFill>
                <a:latin typeface="Arial"/>
              </a:rPr>
              <a:t> molecule, the leakage behavior of hydrogen is similar to that of helium. </a:t>
            </a:r>
          </a:p>
        </p:txBody>
      </p:sp>
      <p:grpSp>
        <p:nvGrpSpPr>
          <p:cNvPr id="118" name="Group 117">
            <a:extLst>
              <a:ext uri="{FF2B5EF4-FFF2-40B4-BE49-F238E27FC236}">
                <a16:creationId xmlns:a16="http://schemas.microsoft.com/office/drawing/2014/main" id="{540C337C-7646-4306-AA8B-769EE6BFC87E}"/>
              </a:ext>
            </a:extLst>
          </p:cNvPr>
          <p:cNvGrpSpPr/>
          <p:nvPr/>
        </p:nvGrpSpPr>
        <p:grpSpPr>
          <a:xfrm>
            <a:off x="6519178" y="1922881"/>
            <a:ext cx="4680000" cy="3673244"/>
            <a:chOff x="6755146" y="1925033"/>
            <a:chExt cx="4680000" cy="3673244"/>
          </a:xfrm>
        </p:grpSpPr>
        <p:sp>
          <p:nvSpPr>
            <p:cNvPr id="115" name="Rectangle 114">
              <a:extLst>
                <a:ext uri="{FF2B5EF4-FFF2-40B4-BE49-F238E27FC236}">
                  <a16:creationId xmlns:a16="http://schemas.microsoft.com/office/drawing/2014/main" id="{9C3EEC20-A71D-478C-881F-FAF1B754607A}"/>
                </a:ext>
              </a:extLst>
            </p:cNvPr>
            <p:cNvSpPr/>
            <p:nvPr/>
          </p:nvSpPr>
          <p:spPr>
            <a:xfrm>
              <a:off x="6755146" y="3823477"/>
              <a:ext cx="4680000" cy="1774800"/>
            </a:xfrm>
            <a:prstGeom prst="rect">
              <a:avLst/>
            </a:prstGeom>
            <a:solidFill>
              <a:srgbClr val="D8DCDE"/>
            </a:solidFill>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err="1">
                <a:ln>
                  <a:noFill/>
                </a:ln>
                <a:solidFill>
                  <a:prstClr val="black"/>
                </a:solidFill>
                <a:effectLst/>
                <a:uLnTx/>
                <a:uFillTx/>
                <a:latin typeface="Arial"/>
              </a:endParaRPr>
            </a:p>
          </p:txBody>
        </p:sp>
        <p:sp>
          <p:nvSpPr>
            <p:cNvPr id="116" name="Rectangle 115">
              <a:extLst>
                <a:ext uri="{FF2B5EF4-FFF2-40B4-BE49-F238E27FC236}">
                  <a16:creationId xmlns:a16="http://schemas.microsoft.com/office/drawing/2014/main" id="{128DE0F6-511F-4EE2-9FA2-E2B7EA529E75}"/>
                </a:ext>
              </a:extLst>
            </p:cNvPr>
            <p:cNvSpPr/>
            <p:nvPr/>
          </p:nvSpPr>
          <p:spPr>
            <a:xfrm>
              <a:off x="6755146" y="1925033"/>
              <a:ext cx="4680000" cy="1774800"/>
            </a:xfrm>
            <a:prstGeom prst="rect">
              <a:avLst/>
            </a:prstGeom>
            <a:solidFill>
              <a:srgbClr val="D8DCDE"/>
            </a:solidFill>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err="1">
                <a:ln>
                  <a:noFill/>
                </a:ln>
                <a:solidFill>
                  <a:prstClr val="black"/>
                </a:solidFill>
                <a:effectLst/>
                <a:uLnTx/>
                <a:uFillTx/>
                <a:latin typeface="Arial"/>
              </a:endParaRPr>
            </a:p>
          </p:txBody>
        </p:sp>
        <p:grpSp>
          <p:nvGrpSpPr>
            <p:cNvPr id="87" name="Group 86">
              <a:extLst>
                <a:ext uri="{FF2B5EF4-FFF2-40B4-BE49-F238E27FC236}">
                  <a16:creationId xmlns:a16="http://schemas.microsoft.com/office/drawing/2014/main" id="{6C306982-E3B2-44D6-830F-F0EBC1A7C77B}"/>
                </a:ext>
              </a:extLst>
            </p:cNvPr>
            <p:cNvGrpSpPr/>
            <p:nvPr/>
          </p:nvGrpSpPr>
          <p:grpSpPr>
            <a:xfrm>
              <a:off x="7441168" y="2170751"/>
              <a:ext cx="1008000" cy="1296000"/>
              <a:chOff x="4800940" y="1376362"/>
              <a:chExt cx="1008000" cy="1296000"/>
            </a:xfrm>
          </p:grpSpPr>
          <p:sp>
            <p:nvSpPr>
              <p:cNvPr id="88" name="Rectangle 87">
                <a:extLst>
                  <a:ext uri="{FF2B5EF4-FFF2-40B4-BE49-F238E27FC236}">
                    <a16:creationId xmlns:a16="http://schemas.microsoft.com/office/drawing/2014/main" id="{4308128B-5164-4928-89EE-6B6A36EC07CF}"/>
                  </a:ext>
                </a:extLst>
              </p:cNvPr>
              <p:cNvSpPr/>
              <p:nvPr/>
            </p:nvSpPr>
            <p:spPr>
              <a:xfrm>
                <a:off x="4800940" y="1376362"/>
                <a:ext cx="1008000" cy="1296000"/>
              </a:xfrm>
              <a:prstGeom prst="rect">
                <a:avLst/>
              </a:prstGeom>
              <a:solidFill>
                <a:srgbClr val="D8DCDE"/>
              </a:solidFill>
              <a:ln w="12700" cap="flat" cmpd="sng" algn="ctr">
                <a:solidFill>
                  <a:srgbClr val="00B0F0"/>
                </a:solidFill>
                <a:prstDash val="solid"/>
                <a:miter lim="800000"/>
              </a:ln>
              <a:effectLst/>
            </p:spPr>
            <p:txBody>
              <a:bodyPr lIns="72000" tIns="72000" rIns="72000" bIns="25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3200" b="0" i="0" u="none" strike="noStrike" kern="0" cap="none" spc="0" normalizeH="0" baseline="0" noProof="0">
                    <a:ln>
                      <a:noFill/>
                    </a:ln>
                    <a:solidFill>
                      <a:srgbClr val="00B0F0"/>
                    </a:solidFill>
                    <a:effectLst/>
                    <a:uLnTx/>
                    <a:uFillTx/>
                    <a:latin typeface="Arial"/>
                    <a:ea typeface="+mn-ea"/>
                    <a:cs typeface="+mn-cs"/>
                  </a:rPr>
                  <a:t>H</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400" b="0" i="0" u="none" strike="noStrike" kern="0" cap="none" spc="0" normalizeH="0" baseline="0" noProof="0">
                    <a:ln>
                      <a:noFill/>
                    </a:ln>
                    <a:solidFill>
                      <a:srgbClr val="00B0F0"/>
                    </a:solidFill>
                    <a:effectLst/>
                    <a:uLnTx/>
                    <a:uFillTx/>
                    <a:latin typeface="Arial"/>
                    <a:ea typeface="+mn-ea"/>
                    <a:cs typeface="+mn-cs"/>
                  </a:rPr>
                  <a:t>Hydrogen</a:t>
                </a:r>
              </a:p>
            </p:txBody>
          </p:sp>
          <p:sp>
            <p:nvSpPr>
              <p:cNvPr id="89" name="TextBox 88">
                <a:extLst>
                  <a:ext uri="{FF2B5EF4-FFF2-40B4-BE49-F238E27FC236}">
                    <a16:creationId xmlns:a16="http://schemas.microsoft.com/office/drawing/2014/main" id="{A015DEA3-14DA-4BB5-9A38-3918D7EA7241}"/>
                  </a:ext>
                </a:extLst>
              </p:cNvPr>
              <p:cNvSpPr txBox="1"/>
              <p:nvPr/>
            </p:nvSpPr>
            <p:spPr>
              <a:xfrm>
                <a:off x="4800940" y="1376362"/>
                <a:ext cx="216000" cy="257369"/>
              </a:xfrm>
              <a:prstGeom prst="rect">
                <a:avLst/>
              </a:prstGeom>
              <a:noFill/>
              <a:ln>
                <a:noFill/>
              </a:ln>
            </p:spPr>
            <p:txBody>
              <a:bodyPr wrap="square" lIns="72000" tIns="36000" rIns="72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1</a:t>
                </a:r>
              </a:p>
            </p:txBody>
          </p:sp>
          <p:sp>
            <p:nvSpPr>
              <p:cNvPr id="90" name="TextBox 89">
                <a:extLst>
                  <a:ext uri="{FF2B5EF4-FFF2-40B4-BE49-F238E27FC236}">
                    <a16:creationId xmlns:a16="http://schemas.microsoft.com/office/drawing/2014/main" id="{B3F76FDD-BA65-4FFF-9D8C-BCF8950A4216}"/>
                  </a:ext>
                </a:extLst>
              </p:cNvPr>
              <p:cNvSpPr txBox="1"/>
              <p:nvPr/>
            </p:nvSpPr>
            <p:spPr>
              <a:xfrm>
                <a:off x="4800940" y="2414993"/>
                <a:ext cx="540000" cy="257369"/>
              </a:xfrm>
              <a:prstGeom prst="rect">
                <a:avLst/>
              </a:prstGeom>
              <a:noFill/>
              <a:ln>
                <a:noFill/>
              </a:ln>
            </p:spPr>
            <p:txBody>
              <a:bodyPr wrap="square" lIns="72000" tIns="36000" rIns="72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1.008</a:t>
                </a:r>
              </a:p>
            </p:txBody>
          </p:sp>
        </p:grpSp>
        <p:grpSp>
          <p:nvGrpSpPr>
            <p:cNvPr id="91" name="Group 90">
              <a:extLst>
                <a:ext uri="{FF2B5EF4-FFF2-40B4-BE49-F238E27FC236}">
                  <a16:creationId xmlns:a16="http://schemas.microsoft.com/office/drawing/2014/main" id="{0E639CD4-06B0-4A65-9EF9-C4F4B1A04907}"/>
                </a:ext>
              </a:extLst>
            </p:cNvPr>
            <p:cNvGrpSpPr/>
            <p:nvPr/>
          </p:nvGrpSpPr>
          <p:grpSpPr>
            <a:xfrm>
              <a:off x="7441168" y="4099486"/>
              <a:ext cx="1008000" cy="1296000"/>
              <a:chOff x="4800940" y="3305097"/>
              <a:chExt cx="1008000" cy="1296000"/>
            </a:xfrm>
          </p:grpSpPr>
          <p:sp>
            <p:nvSpPr>
              <p:cNvPr id="92" name="Rectangle 91">
                <a:extLst>
                  <a:ext uri="{FF2B5EF4-FFF2-40B4-BE49-F238E27FC236}">
                    <a16:creationId xmlns:a16="http://schemas.microsoft.com/office/drawing/2014/main" id="{051763AE-4E7C-4CB5-8450-C44D75D95322}"/>
                  </a:ext>
                </a:extLst>
              </p:cNvPr>
              <p:cNvSpPr/>
              <p:nvPr/>
            </p:nvSpPr>
            <p:spPr>
              <a:xfrm>
                <a:off x="4800940" y="3305097"/>
                <a:ext cx="1008000" cy="1296000"/>
              </a:xfrm>
              <a:prstGeom prst="rect">
                <a:avLst/>
              </a:prstGeom>
              <a:solidFill>
                <a:srgbClr val="D8DCDE"/>
              </a:solidFill>
              <a:ln w="12700" cap="flat" cmpd="sng" algn="ctr">
                <a:solidFill>
                  <a:srgbClr val="E2007A"/>
                </a:solidFill>
                <a:prstDash val="solid"/>
                <a:miter lim="800000"/>
              </a:ln>
              <a:effectLst/>
            </p:spPr>
            <p:txBody>
              <a:bodyPr lIns="72000" tIns="72000" rIns="72000" bIns="25200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3200" b="0" i="0" u="none" strike="noStrike" kern="0" cap="none" spc="0" normalizeH="0" baseline="0" noProof="0">
                    <a:ln>
                      <a:noFill/>
                    </a:ln>
                    <a:solidFill>
                      <a:srgbClr val="E2007A"/>
                    </a:solidFill>
                    <a:effectLst/>
                    <a:uLnTx/>
                    <a:uFillTx/>
                    <a:latin typeface="Arial"/>
                    <a:ea typeface="+mn-ea"/>
                    <a:cs typeface="+mn-cs"/>
                  </a:rPr>
                  <a:t>He</a:t>
                </a:r>
              </a:p>
              <a:p>
                <a:pPr marL="0" marR="0" lvl="0" indent="0" algn="ctr" defTabSz="914400" eaLnBrk="1" fontAlgn="auto" latinLnBrk="0" hangingPunct="1">
                  <a:lnSpc>
                    <a:spcPct val="100000"/>
                  </a:lnSpc>
                  <a:spcBef>
                    <a:spcPts val="200"/>
                  </a:spcBef>
                  <a:spcAft>
                    <a:spcPts val="0"/>
                  </a:spcAft>
                  <a:buClrTx/>
                  <a:buSzTx/>
                  <a:buFontTx/>
                  <a:buNone/>
                  <a:tabLst/>
                  <a:defRPr/>
                </a:pPr>
                <a:r>
                  <a:rPr kumimoji="0" lang="en-US" sz="1400" b="0" i="0" u="none" strike="noStrike" kern="0" cap="none" spc="0" normalizeH="0" baseline="0" noProof="0">
                    <a:ln>
                      <a:noFill/>
                    </a:ln>
                    <a:solidFill>
                      <a:srgbClr val="E2007A"/>
                    </a:solidFill>
                    <a:effectLst/>
                    <a:uLnTx/>
                    <a:uFillTx/>
                    <a:latin typeface="Arial"/>
                    <a:ea typeface="+mn-ea"/>
                    <a:cs typeface="+mn-cs"/>
                  </a:rPr>
                  <a:t>Helium</a:t>
                </a:r>
              </a:p>
            </p:txBody>
          </p:sp>
          <p:sp>
            <p:nvSpPr>
              <p:cNvPr id="93" name="TextBox 92">
                <a:extLst>
                  <a:ext uri="{FF2B5EF4-FFF2-40B4-BE49-F238E27FC236}">
                    <a16:creationId xmlns:a16="http://schemas.microsoft.com/office/drawing/2014/main" id="{9D59308A-37B5-44F7-B6FA-0FE350888700}"/>
                  </a:ext>
                </a:extLst>
              </p:cNvPr>
              <p:cNvSpPr txBox="1"/>
              <p:nvPr/>
            </p:nvSpPr>
            <p:spPr>
              <a:xfrm>
                <a:off x="4800940" y="3305097"/>
                <a:ext cx="216000" cy="257369"/>
              </a:xfrm>
              <a:prstGeom prst="rect">
                <a:avLst/>
              </a:prstGeom>
              <a:noFill/>
              <a:ln>
                <a:noFill/>
              </a:ln>
            </p:spPr>
            <p:txBody>
              <a:bodyPr wrap="square" lIns="72000" tIns="36000" rIns="72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2</a:t>
                </a:r>
              </a:p>
            </p:txBody>
          </p:sp>
          <p:sp>
            <p:nvSpPr>
              <p:cNvPr id="94" name="TextBox 93">
                <a:extLst>
                  <a:ext uri="{FF2B5EF4-FFF2-40B4-BE49-F238E27FC236}">
                    <a16:creationId xmlns:a16="http://schemas.microsoft.com/office/drawing/2014/main" id="{29859C36-D40A-4E3A-BA5F-C64FF52C3261}"/>
                  </a:ext>
                </a:extLst>
              </p:cNvPr>
              <p:cNvSpPr txBox="1"/>
              <p:nvPr/>
            </p:nvSpPr>
            <p:spPr>
              <a:xfrm>
                <a:off x="4800940" y="4343728"/>
                <a:ext cx="540000" cy="257369"/>
              </a:xfrm>
              <a:prstGeom prst="rect">
                <a:avLst/>
              </a:prstGeom>
              <a:noFill/>
              <a:ln>
                <a:noFill/>
              </a:ln>
            </p:spPr>
            <p:txBody>
              <a:bodyPr wrap="square" lIns="72000" tIns="36000" rIns="72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rPr>
                  <a:t>4.003</a:t>
                </a:r>
              </a:p>
            </p:txBody>
          </p:sp>
        </p:grpSp>
        <p:grpSp>
          <p:nvGrpSpPr>
            <p:cNvPr id="95" name="Group 94">
              <a:extLst>
                <a:ext uri="{FF2B5EF4-FFF2-40B4-BE49-F238E27FC236}">
                  <a16:creationId xmlns:a16="http://schemas.microsoft.com/office/drawing/2014/main" id="{E308C77C-97E8-4049-9E0E-6140FA66C904}"/>
                </a:ext>
              </a:extLst>
            </p:cNvPr>
            <p:cNvGrpSpPr/>
            <p:nvPr/>
          </p:nvGrpSpPr>
          <p:grpSpPr>
            <a:xfrm>
              <a:off x="9398012" y="4099486"/>
              <a:ext cx="1073329" cy="1008000"/>
              <a:chOff x="6900953" y="3305097"/>
              <a:chExt cx="1073329" cy="1008000"/>
            </a:xfrm>
          </p:grpSpPr>
          <p:sp>
            <p:nvSpPr>
              <p:cNvPr id="96" name="Oval 95">
                <a:extLst>
                  <a:ext uri="{FF2B5EF4-FFF2-40B4-BE49-F238E27FC236}">
                    <a16:creationId xmlns:a16="http://schemas.microsoft.com/office/drawing/2014/main" id="{51AF576D-5E0E-4AC4-B3C8-28779DCAA434}"/>
                  </a:ext>
                </a:extLst>
              </p:cNvPr>
              <p:cNvSpPr>
                <a:spLocks noChangeAspect="1"/>
              </p:cNvSpPr>
              <p:nvPr/>
            </p:nvSpPr>
            <p:spPr>
              <a:xfrm rot="16200000">
                <a:off x="6930292" y="3305097"/>
                <a:ext cx="1008000" cy="1008000"/>
              </a:xfrm>
              <a:prstGeom prst="ellipse">
                <a:avLst/>
              </a:prstGeom>
              <a:no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25000" noProof="0" err="1">
                  <a:ln>
                    <a:noFill/>
                  </a:ln>
                  <a:solidFill>
                    <a:prstClr val="black"/>
                  </a:solidFill>
                  <a:effectLst/>
                  <a:uLnTx/>
                  <a:uFillTx/>
                  <a:latin typeface="Arial"/>
                  <a:ea typeface="+mn-ea"/>
                  <a:cs typeface="+mn-cs"/>
                </a:endParaRPr>
              </a:p>
            </p:txBody>
          </p:sp>
          <p:sp>
            <p:nvSpPr>
              <p:cNvPr id="97" name="Oval 96">
                <a:extLst>
                  <a:ext uri="{FF2B5EF4-FFF2-40B4-BE49-F238E27FC236}">
                    <a16:creationId xmlns:a16="http://schemas.microsoft.com/office/drawing/2014/main" id="{87843237-0E37-42E5-827B-4590EF63C697}"/>
                  </a:ext>
                </a:extLst>
              </p:cNvPr>
              <p:cNvSpPr>
                <a:spLocks noChangeAspect="1"/>
              </p:cNvSpPr>
              <p:nvPr/>
            </p:nvSpPr>
            <p:spPr>
              <a:xfrm rot="16200000">
                <a:off x="7902282" y="3773097"/>
                <a:ext cx="72000" cy="72000"/>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25000" noProof="0" err="1">
                  <a:ln>
                    <a:noFill/>
                  </a:ln>
                  <a:solidFill>
                    <a:prstClr val="black"/>
                  </a:solidFill>
                  <a:effectLst/>
                  <a:uLnTx/>
                  <a:uFillTx/>
                  <a:latin typeface="Arial"/>
                  <a:ea typeface="+mn-ea"/>
                  <a:cs typeface="+mn-cs"/>
                </a:endParaRPr>
              </a:p>
            </p:txBody>
          </p:sp>
          <p:sp>
            <p:nvSpPr>
              <p:cNvPr id="98" name="Oval 97">
                <a:extLst>
                  <a:ext uri="{FF2B5EF4-FFF2-40B4-BE49-F238E27FC236}">
                    <a16:creationId xmlns:a16="http://schemas.microsoft.com/office/drawing/2014/main" id="{99DD64D3-991E-47B4-A671-38E7E1FB53BF}"/>
                  </a:ext>
                </a:extLst>
              </p:cNvPr>
              <p:cNvSpPr>
                <a:spLocks noChangeAspect="1"/>
              </p:cNvSpPr>
              <p:nvPr/>
            </p:nvSpPr>
            <p:spPr>
              <a:xfrm rot="16200000">
                <a:off x="6900953" y="3773098"/>
                <a:ext cx="72000" cy="72000"/>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25000" noProof="0" err="1">
                  <a:ln>
                    <a:noFill/>
                  </a:ln>
                  <a:solidFill>
                    <a:prstClr val="black"/>
                  </a:solidFill>
                  <a:effectLst/>
                  <a:uLnTx/>
                  <a:uFillTx/>
                  <a:latin typeface="Arial"/>
                  <a:ea typeface="+mn-ea"/>
                  <a:cs typeface="+mn-cs"/>
                </a:endParaRPr>
              </a:p>
            </p:txBody>
          </p:sp>
        </p:grpSp>
        <p:grpSp>
          <p:nvGrpSpPr>
            <p:cNvPr id="99" name="Group 98">
              <a:extLst>
                <a:ext uri="{FF2B5EF4-FFF2-40B4-BE49-F238E27FC236}">
                  <a16:creationId xmlns:a16="http://schemas.microsoft.com/office/drawing/2014/main" id="{592F5730-B605-4909-91F9-B6B726961704}"/>
                </a:ext>
              </a:extLst>
            </p:cNvPr>
            <p:cNvGrpSpPr/>
            <p:nvPr/>
          </p:nvGrpSpPr>
          <p:grpSpPr>
            <a:xfrm>
              <a:off x="9784279" y="4460294"/>
              <a:ext cx="300794" cy="286385"/>
              <a:chOff x="7296555" y="3654257"/>
              <a:chExt cx="300794" cy="286385"/>
            </a:xfrm>
          </p:grpSpPr>
          <p:sp>
            <p:nvSpPr>
              <p:cNvPr id="100" name="Oval 99">
                <a:extLst>
                  <a:ext uri="{FF2B5EF4-FFF2-40B4-BE49-F238E27FC236}">
                    <a16:creationId xmlns:a16="http://schemas.microsoft.com/office/drawing/2014/main" id="{782A1C58-88F6-4EA0-8F00-F87A2C117BFD}"/>
                  </a:ext>
                </a:extLst>
              </p:cNvPr>
              <p:cNvSpPr>
                <a:spLocks noChangeAspect="1"/>
              </p:cNvSpPr>
              <p:nvPr/>
            </p:nvSpPr>
            <p:spPr>
              <a:xfrm flipV="1">
                <a:off x="7417349" y="3760641"/>
                <a:ext cx="180000" cy="180000"/>
              </a:xfrm>
              <a:prstGeom prst="ellipse">
                <a:avLst/>
              </a:prstGeom>
              <a:solidFill>
                <a:srgbClr val="00B050"/>
              </a:solidFill>
              <a:ln w="12700" cap="flat" cmpd="sng" algn="ctr">
                <a:solidFill>
                  <a:srgbClr val="00B050"/>
                </a:solidFill>
                <a:prstDash val="solid"/>
                <a:miter lim="800000"/>
              </a:ln>
              <a:effectLst/>
            </p:spPr>
            <p:txBody>
              <a:bodyPr lIns="0" tIns="0" rIns="0" bIns="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none" strike="noStrike" kern="0" cap="none" spc="0" normalizeH="0" baseline="-25000" noProof="0">
                  <a:ln>
                    <a:noFill/>
                  </a:ln>
                  <a:solidFill>
                    <a:prstClr val="white"/>
                  </a:solidFill>
                  <a:effectLst/>
                  <a:uLnTx/>
                  <a:uFillTx/>
                  <a:latin typeface="Arial"/>
                  <a:ea typeface="+mn-ea"/>
                  <a:cs typeface="+mn-cs"/>
                </a:endParaRPr>
              </a:p>
            </p:txBody>
          </p:sp>
          <p:sp>
            <p:nvSpPr>
              <p:cNvPr id="101" name="Oval 100">
                <a:extLst>
                  <a:ext uri="{FF2B5EF4-FFF2-40B4-BE49-F238E27FC236}">
                    <a16:creationId xmlns:a16="http://schemas.microsoft.com/office/drawing/2014/main" id="{8B8BCF15-2FAF-4540-B303-5D3D219131C0}"/>
                  </a:ext>
                </a:extLst>
              </p:cNvPr>
              <p:cNvSpPr>
                <a:spLocks noChangeAspect="1"/>
              </p:cNvSpPr>
              <p:nvPr/>
            </p:nvSpPr>
            <p:spPr>
              <a:xfrm flipV="1">
                <a:off x="7296555" y="3654257"/>
                <a:ext cx="180000" cy="180000"/>
              </a:xfrm>
              <a:prstGeom prst="ellipse">
                <a:avLst/>
              </a:prstGeom>
              <a:solidFill>
                <a:srgbClr val="00B050"/>
              </a:solidFill>
              <a:ln w="12700" cap="flat" cmpd="sng" algn="ctr">
                <a:solidFill>
                  <a:srgbClr val="00B050"/>
                </a:solidFill>
                <a:prstDash val="solid"/>
                <a:miter lim="800000"/>
              </a:ln>
              <a:effectLst/>
            </p:spPr>
            <p:txBody>
              <a:bodyPr lIns="0" tIns="0" rIns="0" bIns="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none" strike="noStrike" kern="0" cap="none" spc="0" normalizeH="0" baseline="-25000" noProof="0">
                  <a:ln>
                    <a:noFill/>
                  </a:ln>
                  <a:solidFill>
                    <a:prstClr val="white"/>
                  </a:solidFill>
                  <a:effectLst/>
                  <a:uLnTx/>
                  <a:uFillTx/>
                  <a:latin typeface="Arial"/>
                  <a:ea typeface="+mn-ea"/>
                  <a:cs typeface="+mn-cs"/>
                </a:endParaRPr>
              </a:p>
            </p:txBody>
          </p:sp>
          <p:sp>
            <p:nvSpPr>
              <p:cNvPr id="102" name="Oval 101">
                <a:extLst>
                  <a:ext uri="{FF2B5EF4-FFF2-40B4-BE49-F238E27FC236}">
                    <a16:creationId xmlns:a16="http://schemas.microsoft.com/office/drawing/2014/main" id="{9319EFFA-A0BB-4B5D-BFE2-E1D3D0DDC8C6}"/>
                  </a:ext>
                </a:extLst>
              </p:cNvPr>
              <p:cNvSpPr>
                <a:spLocks noChangeAspect="1"/>
              </p:cNvSpPr>
              <p:nvPr/>
            </p:nvSpPr>
            <p:spPr>
              <a:xfrm rot="16200000">
                <a:off x="7296555" y="3760642"/>
                <a:ext cx="180000" cy="180000"/>
              </a:xfrm>
              <a:prstGeom prst="ellipse">
                <a:avLst/>
              </a:prstGeom>
              <a:solidFill>
                <a:srgbClr val="ED6A61">
                  <a:lumMod val="75000"/>
                </a:srgbClr>
              </a:solidFill>
              <a:ln w="12700" cap="flat" cmpd="sng" algn="ctr">
                <a:solidFill>
                  <a:srgbClr val="ED6A61">
                    <a:lumMod val="75000"/>
                  </a:srgbClr>
                </a:solidFill>
                <a:prstDash val="solid"/>
                <a:miter lim="800000"/>
              </a:ln>
              <a:effectLst/>
            </p:spPr>
            <p:txBody>
              <a:bodyPr lIns="0" tIns="0" rIns="0" bIns="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none" strike="noStrike" kern="0" cap="none" spc="0" normalizeH="0" baseline="-25000" noProof="0">
                  <a:ln>
                    <a:noFill/>
                  </a:ln>
                  <a:solidFill>
                    <a:prstClr val="white"/>
                  </a:solidFill>
                  <a:effectLst/>
                  <a:uLnTx/>
                  <a:uFillTx/>
                  <a:latin typeface="Arial"/>
                  <a:ea typeface="+mn-ea"/>
                  <a:cs typeface="+mn-cs"/>
                </a:endParaRPr>
              </a:p>
            </p:txBody>
          </p:sp>
          <p:sp>
            <p:nvSpPr>
              <p:cNvPr id="103" name="Oval 102">
                <a:extLst>
                  <a:ext uri="{FF2B5EF4-FFF2-40B4-BE49-F238E27FC236}">
                    <a16:creationId xmlns:a16="http://schemas.microsoft.com/office/drawing/2014/main" id="{942E96AE-64D5-45F9-B44E-167017FC9865}"/>
                  </a:ext>
                </a:extLst>
              </p:cNvPr>
              <p:cNvSpPr>
                <a:spLocks noChangeAspect="1"/>
              </p:cNvSpPr>
              <p:nvPr/>
            </p:nvSpPr>
            <p:spPr>
              <a:xfrm rot="16200000">
                <a:off x="7417349" y="3654257"/>
                <a:ext cx="180000" cy="180000"/>
              </a:xfrm>
              <a:prstGeom prst="ellipse">
                <a:avLst/>
              </a:prstGeom>
              <a:solidFill>
                <a:srgbClr val="ED6A61">
                  <a:lumMod val="75000"/>
                </a:srgbClr>
              </a:solidFill>
              <a:ln w="12700" cap="flat" cmpd="sng" algn="ctr">
                <a:solidFill>
                  <a:srgbClr val="ED6A61">
                    <a:lumMod val="75000"/>
                  </a:srgbClr>
                </a:solidFill>
                <a:prstDash val="solid"/>
                <a:miter lim="800000"/>
              </a:ln>
              <a:effectLst/>
            </p:spPr>
            <p:txBody>
              <a:bodyPr lIns="0" tIns="0" rIns="0" bIns="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none" strike="noStrike" kern="0" cap="none" spc="0" normalizeH="0" baseline="-25000" noProof="0">
                  <a:ln>
                    <a:noFill/>
                  </a:ln>
                  <a:solidFill>
                    <a:prstClr val="white"/>
                  </a:solidFill>
                  <a:effectLst/>
                  <a:uLnTx/>
                  <a:uFillTx/>
                  <a:latin typeface="Arial"/>
                  <a:ea typeface="+mn-ea"/>
                  <a:cs typeface="+mn-cs"/>
                </a:endParaRPr>
              </a:p>
            </p:txBody>
          </p:sp>
        </p:grpSp>
        <p:grpSp>
          <p:nvGrpSpPr>
            <p:cNvPr id="104" name="Group 103">
              <a:extLst>
                <a:ext uri="{FF2B5EF4-FFF2-40B4-BE49-F238E27FC236}">
                  <a16:creationId xmlns:a16="http://schemas.microsoft.com/office/drawing/2014/main" id="{7D1A80CF-EB63-4B6D-B775-5167C7ABCCDD}"/>
                </a:ext>
              </a:extLst>
            </p:cNvPr>
            <p:cNvGrpSpPr/>
            <p:nvPr/>
          </p:nvGrpSpPr>
          <p:grpSpPr>
            <a:xfrm>
              <a:off x="9142340" y="2245091"/>
              <a:ext cx="1584673" cy="864002"/>
              <a:chOff x="6095150" y="1620455"/>
              <a:chExt cx="1584673" cy="864002"/>
            </a:xfrm>
          </p:grpSpPr>
          <p:sp>
            <p:nvSpPr>
              <p:cNvPr id="105" name="Oval 104">
                <a:extLst>
                  <a:ext uri="{FF2B5EF4-FFF2-40B4-BE49-F238E27FC236}">
                    <a16:creationId xmlns:a16="http://schemas.microsoft.com/office/drawing/2014/main" id="{9CD76D42-6A5E-45B4-9DC0-8FAAEB18E43B}"/>
                  </a:ext>
                </a:extLst>
              </p:cNvPr>
              <p:cNvSpPr>
                <a:spLocks noChangeAspect="1"/>
              </p:cNvSpPr>
              <p:nvPr/>
            </p:nvSpPr>
            <p:spPr>
              <a:xfrm>
                <a:off x="6437150" y="1962455"/>
                <a:ext cx="180000" cy="180000"/>
              </a:xfrm>
              <a:prstGeom prst="ellipse">
                <a:avLst/>
              </a:prstGeom>
              <a:solidFill>
                <a:srgbClr val="ED6A61">
                  <a:lumMod val="75000"/>
                </a:srgbClr>
              </a:solidFill>
              <a:ln w="12700" cap="flat" cmpd="sng" algn="ctr">
                <a:solidFill>
                  <a:srgbClr val="ED6A61">
                    <a:lumMod val="75000"/>
                  </a:srgbClr>
                </a:solidFill>
                <a:prstDash val="solid"/>
                <a:miter lim="800000"/>
              </a:ln>
              <a:effectLst/>
            </p:spPr>
            <p:txBody>
              <a:bodyPr lIns="0" tIns="0" rIns="0" bIns="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Arial"/>
                  <a:ea typeface="+mn-ea"/>
                  <a:cs typeface="+mn-cs"/>
                </a:endParaRPr>
              </a:p>
            </p:txBody>
          </p:sp>
          <p:sp>
            <p:nvSpPr>
              <p:cNvPr id="106" name="Oval 105">
                <a:extLst>
                  <a:ext uri="{FF2B5EF4-FFF2-40B4-BE49-F238E27FC236}">
                    <a16:creationId xmlns:a16="http://schemas.microsoft.com/office/drawing/2014/main" id="{1C35FBB3-9A65-4373-9AE7-C54FF38FBFA8}"/>
                  </a:ext>
                </a:extLst>
              </p:cNvPr>
              <p:cNvSpPr>
                <a:spLocks noChangeAspect="1"/>
              </p:cNvSpPr>
              <p:nvPr/>
            </p:nvSpPr>
            <p:spPr>
              <a:xfrm>
                <a:off x="6095150" y="1620455"/>
                <a:ext cx="864000" cy="864000"/>
              </a:xfrm>
              <a:prstGeom prst="ellipse">
                <a:avLst/>
              </a:prstGeom>
              <a:no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107" name="Oval 106">
                <a:extLst>
                  <a:ext uri="{FF2B5EF4-FFF2-40B4-BE49-F238E27FC236}">
                    <a16:creationId xmlns:a16="http://schemas.microsoft.com/office/drawing/2014/main" id="{A3DAED76-E501-440B-B9B6-60476BE15578}"/>
                  </a:ext>
                </a:extLst>
              </p:cNvPr>
              <p:cNvSpPr>
                <a:spLocks noChangeAspect="1"/>
              </p:cNvSpPr>
              <p:nvPr/>
            </p:nvSpPr>
            <p:spPr>
              <a:xfrm>
                <a:off x="6855519" y="1786427"/>
                <a:ext cx="72000" cy="72000"/>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108" name="Oval 107">
                <a:extLst>
                  <a:ext uri="{FF2B5EF4-FFF2-40B4-BE49-F238E27FC236}">
                    <a16:creationId xmlns:a16="http://schemas.microsoft.com/office/drawing/2014/main" id="{344D25D5-BFA4-4DDF-9E3E-8EE47C0FA25A}"/>
                  </a:ext>
                </a:extLst>
              </p:cNvPr>
              <p:cNvSpPr>
                <a:spLocks noChangeAspect="1"/>
              </p:cNvSpPr>
              <p:nvPr/>
            </p:nvSpPr>
            <p:spPr>
              <a:xfrm>
                <a:off x="7157823" y="1962455"/>
                <a:ext cx="180000" cy="180000"/>
              </a:xfrm>
              <a:prstGeom prst="ellipse">
                <a:avLst/>
              </a:prstGeom>
              <a:solidFill>
                <a:srgbClr val="ED6A61">
                  <a:lumMod val="75000"/>
                </a:srgbClr>
              </a:solidFill>
              <a:ln w="12700" cap="flat" cmpd="sng" algn="ctr">
                <a:solidFill>
                  <a:srgbClr val="ED6A61">
                    <a:lumMod val="75000"/>
                  </a:srgbClr>
                </a:solidFill>
                <a:prstDash val="solid"/>
                <a:miter lim="800000"/>
              </a:ln>
              <a:effectLst/>
            </p:spPr>
            <p:txBody>
              <a:bodyPr lIns="0" tIns="0" rIns="0" bIns="0" rtlCol="0" anchor="ctr" anchorCtr="1">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Arial"/>
                  <a:ea typeface="+mn-ea"/>
                  <a:cs typeface="+mn-cs"/>
                </a:endParaRPr>
              </a:p>
            </p:txBody>
          </p:sp>
          <p:sp>
            <p:nvSpPr>
              <p:cNvPr id="109" name="Oval 108">
                <a:extLst>
                  <a:ext uri="{FF2B5EF4-FFF2-40B4-BE49-F238E27FC236}">
                    <a16:creationId xmlns:a16="http://schemas.microsoft.com/office/drawing/2014/main" id="{3FC1CFC6-FE4D-46A1-B98B-CE34A8E633E3}"/>
                  </a:ext>
                </a:extLst>
              </p:cNvPr>
              <p:cNvSpPr>
                <a:spLocks noChangeAspect="1"/>
              </p:cNvSpPr>
              <p:nvPr/>
            </p:nvSpPr>
            <p:spPr>
              <a:xfrm>
                <a:off x="6815823" y="1620457"/>
                <a:ext cx="864000" cy="864000"/>
              </a:xfrm>
              <a:prstGeom prst="ellipse">
                <a:avLst/>
              </a:prstGeom>
              <a:no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sp>
            <p:nvSpPr>
              <p:cNvPr id="110" name="Oval 109">
                <a:extLst>
                  <a:ext uri="{FF2B5EF4-FFF2-40B4-BE49-F238E27FC236}">
                    <a16:creationId xmlns:a16="http://schemas.microsoft.com/office/drawing/2014/main" id="{F308852E-8121-4CB7-AC81-D6ECDC6D0972}"/>
                  </a:ext>
                </a:extLst>
              </p:cNvPr>
              <p:cNvSpPr>
                <a:spLocks noChangeAspect="1"/>
              </p:cNvSpPr>
              <p:nvPr/>
            </p:nvSpPr>
            <p:spPr>
              <a:xfrm>
                <a:off x="6855519" y="2246486"/>
                <a:ext cx="72000" cy="72000"/>
              </a:xfrm>
              <a:prstGeom prst="ellipse">
                <a:avLst/>
              </a:prstGeom>
              <a:solidFill>
                <a:sysClr val="window" lastClr="FFFFFF"/>
              </a:solidFill>
              <a:ln w="12700" cap="flat" cmpd="sng" algn="ctr">
                <a:solidFill>
                  <a:sysClr val="window" lastClr="FFFFFF"/>
                </a:solidFill>
                <a:prstDash val="solid"/>
                <a:miter lim="800000"/>
              </a:ln>
              <a:effectLst/>
            </p:spPr>
            <p:txBody>
              <a:bodyPr lIns="72000" tIns="36000" rIns="72000" bIns="36000" rtlCol="0" anchor="t" anchorCtr="0">
                <a:noAutofit/>
              </a:bodyPr>
              <a:lstStyle/>
              <a:p>
                <a:pPr marL="180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0" cap="none" spc="0" normalizeH="0" baseline="0" noProof="0" err="1">
                  <a:ln>
                    <a:noFill/>
                  </a:ln>
                  <a:solidFill>
                    <a:prstClr val="black"/>
                  </a:solidFill>
                  <a:effectLst/>
                  <a:uLnTx/>
                  <a:uFillTx/>
                  <a:latin typeface="Arial"/>
                  <a:ea typeface="+mn-ea"/>
                  <a:cs typeface="+mn-cs"/>
                </a:endParaRPr>
              </a:p>
            </p:txBody>
          </p:sp>
        </p:grpSp>
        <p:sp>
          <p:nvSpPr>
            <p:cNvPr id="111" name="TextBox 110">
              <a:extLst>
                <a:ext uri="{FF2B5EF4-FFF2-40B4-BE49-F238E27FC236}">
                  <a16:creationId xmlns:a16="http://schemas.microsoft.com/office/drawing/2014/main" id="{E1B5263D-BC8D-4684-B2F6-1F465C499592}"/>
                </a:ext>
              </a:extLst>
            </p:cNvPr>
            <p:cNvSpPr txBox="1"/>
            <p:nvPr/>
          </p:nvSpPr>
          <p:spPr>
            <a:xfrm>
              <a:off x="9106524" y="3209382"/>
              <a:ext cx="1656000" cy="288000"/>
            </a:xfrm>
            <a:prstGeom prst="rect">
              <a:avLst/>
            </a:prstGeom>
            <a:noFill/>
            <a:ln>
              <a:noFill/>
            </a:ln>
          </p:spPr>
          <p:txBody>
            <a:bodyPr wrap="square" lIns="72000" tIns="36000" rIns="72000" bIns="36000" rtlCol="0">
              <a:spAutoFit/>
            </a:bodyPr>
            <a:lstStyle/>
            <a:p>
              <a:pPr>
                <a:spcBef>
                  <a:spcPts val="600"/>
                </a:spcBef>
              </a:pPr>
              <a:r>
                <a:rPr lang="en-US" sz="1400" dirty="0">
                  <a:solidFill>
                    <a:prstClr val="black"/>
                  </a:solidFill>
                  <a:latin typeface="Arial"/>
                </a:rPr>
                <a:t>hydrogen molecule</a:t>
              </a:r>
            </a:p>
          </p:txBody>
        </p:sp>
        <p:sp>
          <p:nvSpPr>
            <p:cNvPr id="112" name="TextBox 111">
              <a:extLst>
                <a:ext uri="{FF2B5EF4-FFF2-40B4-BE49-F238E27FC236}">
                  <a16:creationId xmlns:a16="http://schemas.microsoft.com/office/drawing/2014/main" id="{9CE3B4D6-E04B-4247-982F-D138529712AD}"/>
                </a:ext>
              </a:extLst>
            </p:cNvPr>
            <p:cNvSpPr txBox="1"/>
            <p:nvPr/>
          </p:nvSpPr>
          <p:spPr>
            <a:xfrm>
              <a:off x="9106524" y="5145977"/>
              <a:ext cx="1656000" cy="288147"/>
            </a:xfrm>
            <a:prstGeom prst="rect">
              <a:avLst/>
            </a:prstGeom>
            <a:noFill/>
            <a:ln>
              <a:noFill/>
            </a:ln>
          </p:spPr>
          <p:txBody>
            <a:bodyPr wrap="square" lIns="72000" tIns="36000" rIns="72000" bIns="36000" rtlCol="0">
              <a:spAutoFit/>
            </a:bodyPr>
            <a:lstStyle/>
            <a:p>
              <a:pPr algn="ctr">
                <a:spcBef>
                  <a:spcPts val="600"/>
                </a:spcBef>
              </a:pPr>
              <a:r>
                <a:rPr lang="en-US" sz="1400" dirty="0">
                  <a:solidFill>
                    <a:prstClr val="black"/>
                  </a:solidFill>
                  <a:latin typeface="Arial"/>
                </a:rPr>
                <a:t>helium atom</a:t>
              </a:r>
            </a:p>
          </p:txBody>
        </p:sp>
      </p:grpSp>
      <p:sp>
        <p:nvSpPr>
          <p:cNvPr id="119" name="Text Placeholder 2">
            <a:extLst>
              <a:ext uri="{FF2B5EF4-FFF2-40B4-BE49-F238E27FC236}">
                <a16:creationId xmlns:a16="http://schemas.microsoft.com/office/drawing/2014/main" id="{3CD70959-77A0-45D5-A3DB-CFA273F8508A}"/>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cxnSp>
        <p:nvCxnSpPr>
          <p:cNvPr id="34" name="Connettore diritto 20">
            <a:extLst>
              <a:ext uri="{FF2B5EF4-FFF2-40B4-BE49-F238E27FC236}">
                <a16:creationId xmlns:a16="http://schemas.microsoft.com/office/drawing/2014/main" id="{725BC04D-9440-F0CF-5EA8-0FFA4D76076C}"/>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7508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51665" y="1112455"/>
            <a:ext cx="11196000" cy="86177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Hydrogen and helium leakage rates of </a:t>
            </a:r>
            <a:r>
              <a:rPr kumimoji="0" lang="en-US" sz="2800" b="1" i="0" u="none" strike="noStrike" kern="1200" cap="none" spc="0" normalizeH="0" baseline="0" noProof="0" dirty="0">
                <a:ln>
                  <a:noFill/>
                </a:ln>
                <a:solidFill>
                  <a:srgbClr val="ED6A61"/>
                </a:solidFill>
                <a:effectLst/>
                <a:uLnTx/>
                <a:uFillTx/>
                <a:latin typeface="Arial"/>
                <a:ea typeface="+mj-ea"/>
                <a:cs typeface="+mj-cs"/>
              </a:rPr>
              <a:t>SIGRAFLEX</a:t>
            </a:r>
            <a:r>
              <a:rPr kumimoji="0" lang="en-US" sz="2800" b="1" i="0" u="none" strike="noStrike" kern="1200" cap="none" spc="0" normalizeH="0" baseline="30000" noProof="0" dirty="0">
                <a:ln>
                  <a:noFill/>
                </a:ln>
                <a:solidFill>
                  <a:srgbClr val="ED6A61"/>
                </a:solidFill>
                <a:effectLst/>
                <a:uLnTx/>
                <a:uFillTx/>
                <a:latin typeface="Arial"/>
                <a:ea typeface="+mj-ea"/>
                <a:cs typeface="+mj-cs"/>
              </a:rPr>
              <a:t>®</a:t>
            </a:r>
            <a:r>
              <a:rPr kumimoji="0" lang="en-US" sz="2800" b="1" i="0" u="none" strike="noStrike" kern="1200" cap="none" spc="0" normalizeH="0" baseline="0" noProof="0" dirty="0">
                <a:ln>
                  <a:noFill/>
                </a:ln>
                <a:solidFill>
                  <a:srgbClr val="ED6A61"/>
                </a:solidFill>
                <a:effectLst/>
                <a:uLnTx/>
                <a:uFillTx/>
                <a:latin typeface="Arial"/>
                <a:ea typeface="+mj-ea"/>
                <a:cs typeface="+mj-cs"/>
              </a:rPr>
              <a:t> HOCHDRUCK PRO </a:t>
            </a:r>
            <a:r>
              <a:rPr kumimoji="0" lang="en-US" sz="2800" b="1" i="0" u="none" strike="noStrike" kern="1200" cap="none" spc="0" normalizeH="0" baseline="0" noProof="0" dirty="0">
                <a:ln>
                  <a:noFill/>
                </a:ln>
                <a:solidFill>
                  <a:schemeClr val="tx1"/>
                </a:solidFill>
                <a:effectLst/>
                <a:uLnTx/>
                <a:uFillTx/>
                <a:latin typeface="Arial"/>
                <a:ea typeface="+mj-ea"/>
                <a:cs typeface="+mj-cs"/>
              </a:rPr>
              <a:t>2 mm gaskets are comparable</a:t>
            </a: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grpSp>
        <p:nvGrpSpPr>
          <p:cNvPr id="21" name="Group 20">
            <a:extLst>
              <a:ext uri="{FF2B5EF4-FFF2-40B4-BE49-F238E27FC236}">
                <a16:creationId xmlns:a16="http://schemas.microsoft.com/office/drawing/2014/main" id="{ED015334-AE1D-4C48-BA0E-CAC04EC1C3F1}"/>
              </a:ext>
            </a:extLst>
          </p:cNvPr>
          <p:cNvGrpSpPr/>
          <p:nvPr/>
        </p:nvGrpSpPr>
        <p:grpSpPr>
          <a:xfrm>
            <a:off x="451665" y="2195720"/>
            <a:ext cx="11196000" cy="4084854"/>
            <a:chOff x="451665" y="2006957"/>
            <a:chExt cx="11196000" cy="4084854"/>
          </a:xfrm>
        </p:grpSpPr>
        <p:sp>
          <p:nvSpPr>
            <p:cNvPr id="14" name="Textplatzhalter 3">
              <a:extLst>
                <a:ext uri="{FF2B5EF4-FFF2-40B4-BE49-F238E27FC236}">
                  <a16:creationId xmlns:a16="http://schemas.microsoft.com/office/drawing/2014/main" id="{7AFC399A-D174-4333-9CE2-9E66595C8B83}"/>
                </a:ext>
              </a:extLst>
            </p:cNvPr>
            <p:cNvSpPr txBox="1">
              <a:spLocks/>
            </p:cNvSpPr>
            <p:nvPr/>
          </p:nvSpPr>
          <p:spPr bwMode="gray">
            <a:xfrm>
              <a:off x="451665" y="2006957"/>
              <a:ext cx="11196000" cy="3671887"/>
            </a:xfrm>
            <a:prstGeom prst="rect">
              <a:avLst/>
            </a:prstGeom>
          </p:spPr>
          <p:txBody>
            <a:bodyPr vert="horz" wrap="square" lIns="0" tIns="0" rIns="0" bIns="0" rtlCol="0" anchor="t">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a:t>
              </a:r>
              <a:r>
                <a:rPr kumimoji="0" lang="en-US" sz="1600" b="1" i="0" u="none" strike="noStrike" kern="1200" cap="none" spc="0" normalizeH="0" baseline="-25000" noProof="0" dirty="0">
                  <a:ln>
                    <a:noFill/>
                  </a:ln>
                  <a:solidFill>
                    <a:srgbClr val="00748D"/>
                  </a:solidFill>
                  <a:effectLst/>
                  <a:uLnTx/>
                  <a:uFillTx/>
                  <a:latin typeface="Arial"/>
                  <a:ea typeface="+mn-ea"/>
                  <a:cs typeface="+mn-cs"/>
                </a:rPr>
                <a:t>2</a:t>
              </a:r>
              <a:r>
                <a:rPr kumimoji="0" lang="en-US" sz="1600" b="1" i="0" u="none" strike="noStrike" kern="1200" cap="none" spc="0" normalizeH="0" baseline="0" noProof="0" dirty="0">
                  <a:ln>
                    <a:noFill/>
                  </a:ln>
                  <a:solidFill>
                    <a:srgbClr val="00748D"/>
                  </a:solidFill>
                  <a:effectLst/>
                  <a:uLnTx/>
                  <a:uFillTx/>
                  <a:latin typeface="Arial"/>
                  <a:ea typeface="+mn-ea"/>
                  <a:cs typeface="+mn-cs"/>
                </a:rPr>
                <a:t> and He EN13555 leakage rates of V20011Z3IP at 40 bar, TA </a:t>
              </a:r>
              <a:r>
                <a:rPr kumimoji="0" lang="en-US" sz="1600" b="1" i="0" u="none" strike="noStrike" kern="1200" cap="none" spc="0" normalizeH="0" baseline="0" noProof="0" dirty="0" err="1">
                  <a:ln>
                    <a:noFill/>
                  </a:ln>
                  <a:solidFill>
                    <a:srgbClr val="00748D"/>
                  </a:solidFill>
                  <a:effectLst/>
                  <a:uLnTx/>
                  <a:uFillTx/>
                  <a:latin typeface="Arial"/>
                  <a:ea typeface="+mn-ea"/>
                  <a:cs typeface="+mn-cs"/>
                </a:rPr>
                <a:t>Luft</a:t>
              </a:r>
              <a:r>
                <a:rPr kumimoji="0" lang="en-US" sz="1600" b="1" i="0" u="none" strike="noStrike" kern="1200" cap="none" spc="0" normalizeH="0" baseline="0" noProof="0" dirty="0">
                  <a:ln>
                    <a:noFill/>
                  </a:ln>
                  <a:solidFill>
                    <a:srgbClr val="00748D"/>
                  </a:solidFill>
                  <a:effectLst/>
                  <a:uLnTx/>
                  <a:uFillTx/>
                  <a:latin typeface="Arial"/>
                  <a:ea typeface="+mn-ea"/>
                  <a:cs typeface="+mn-cs"/>
                </a:rPr>
                <a:t> sealing class L0.01</a:t>
              </a:r>
            </a:p>
            <a:p>
              <a:pPr marL="0" marR="0" lvl="0" indent="0" algn="l" defTabSz="685800" rtl="0" eaLnBrk="1" fontAlgn="auto" latinLnBrk="0" hangingPunct="1">
                <a:lnSpc>
                  <a:spcPct val="100000"/>
                </a:lnSpc>
                <a:spcBef>
                  <a:spcPts val="1200"/>
                </a:spcBef>
                <a:spcAft>
                  <a:spcPts val="0"/>
                </a:spcAft>
                <a:buClrTx/>
                <a:buSzTx/>
                <a:buFontTx/>
                <a:buNone/>
                <a:tabLst/>
                <a:defRPr/>
              </a:pP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7142181A-A2C5-4A83-854F-E9C40FB2BAF3}"/>
                </a:ext>
              </a:extLst>
            </p:cNvPr>
            <p:cNvGrpSpPr>
              <a:grpSpLocks noChangeAspect="1"/>
            </p:cNvGrpSpPr>
            <p:nvPr/>
          </p:nvGrpSpPr>
          <p:grpSpPr>
            <a:xfrm>
              <a:off x="1243436" y="2239811"/>
              <a:ext cx="7850900" cy="3852000"/>
              <a:chOff x="1243438" y="2193014"/>
              <a:chExt cx="6768752" cy="3321050"/>
            </a:xfrm>
          </p:grpSpPr>
          <p:sp>
            <p:nvSpPr>
              <p:cNvPr id="13" name="Rechteck 5">
                <a:extLst>
                  <a:ext uri="{FF2B5EF4-FFF2-40B4-BE49-F238E27FC236}">
                    <a16:creationId xmlns:a16="http://schemas.microsoft.com/office/drawing/2014/main" id="{151394F8-2B7E-4032-ACF6-C56670D7A5FA}"/>
                  </a:ext>
                </a:extLst>
              </p:cNvPr>
              <p:cNvSpPr/>
              <p:nvPr/>
            </p:nvSpPr>
            <p:spPr>
              <a:xfrm>
                <a:off x="2897540" y="2434491"/>
                <a:ext cx="1602000" cy="2656800"/>
              </a:xfrm>
              <a:prstGeom prst="rect">
                <a:avLst/>
              </a:prstGeom>
              <a:solidFill>
                <a:srgbClr val="D8DCDE"/>
              </a:solidFill>
              <a:ln w="12700" cap="flat" cmpd="sng" algn="ctr">
                <a:solidFill>
                  <a:srgbClr val="D8DCDE"/>
                </a:solidFill>
                <a:prstDash val="solid"/>
                <a:miter lim="800000"/>
              </a:ln>
              <a:effectLst/>
            </p:spPr>
            <p:txBody>
              <a:bodyPr lIns="72000" tIns="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de-DE" sz="1400" b="0" i="0" u="none" strike="noStrike" kern="0" cap="none" spc="0" normalizeH="0" baseline="0" noProof="0" err="1">
                  <a:ln>
                    <a:noFill/>
                  </a:ln>
                  <a:solidFill>
                    <a:prstClr val="black"/>
                  </a:solidFill>
                  <a:effectLst/>
                  <a:uLnTx/>
                  <a:uFillTx/>
                  <a:latin typeface="Arial"/>
                  <a:ea typeface="+mn-ea"/>
                  <a:cs typeface="+mn-cs"/>
                </a:endParaRPr>
              </a:p>
            </p:txBody>
          </p:sp>
          <p:graphicFrame>
            <p:nvGraphicFramePr>
              <p:cNvPr id="15" name="Diagramm 4">
                <a:extLst>
                  <a:ext uri="{FF2B5EF4-FFF2-40B4-BE49-F238E27FC236}">
                    <a16:creationId xmlns:a16="http://schemas.microsoft.com/office/drawing/2014/main" id="{56D456C7-1BD2-4039-980A-2D71D6923DAA}"/>
                  </a:ext>
                </a:extLst>
              </p:cNvPr>
              <p:cNvGraphicFramePr/>
              <p:nvPr>
                <p:extLst>
                  <p:ext uri="{D42A27DB-BD31-4B8C-83A1-F6EECF244321}">
                    <p14:modId xmlns:p14="http://schemas.microsoft.com/office/powerpoint/2010/main" val="3317283794"/>
                  </p:ext>
                </p:extLst>
              </p:nvPr>
            </p:nvGraphicFramePr>
            <p:xfrm>
              <a:off x="1243438" y="2193014"/>
              <a:ext cx="6768752" cy="332105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feld 6">
                <a:extLst>
                  <a:ext uri="{FF2B5EF4-FFF2-40B4-BE49-F238E27FC236}">
                    <a16:creationId xmlns:a16="http://schemas.microsoft.com/office/drawing/2014/main" id="{CF0F3FE2-8BCE-46C9-B962-5B994C62AC3F}"/>
                  </a:ext>
                </a:extLst>
              </p:cNvPr>
              <p:cNvSpPr txBox="1"/>
              <p:nvPr/>
            </p:nvSpPr>
            <p:spPr>
              <a:xfrm>
                <a:off x="2999417" y="4741909"/>
                <a:ext cx="1398247" cy="318424"/>
              </a:xfrm>
              <a:prstGeom prst="rect">
                <a:avLst/>
              </a:prstGeom>
              <a:noFill/>
              <a:ln>
                <a:noFill/>
              </a:ln>
            </p:spPr>
            <p:txBody>
              <a:bodyPr wrap="none" lIns="0" tIns="0" rIns="0" bIns="0" rtlCol="0">
                <a:spAutoFit/>
              </a:bodyPr>
              <a:lstStyle/>
              <a:p>
                <a:pPr algn="ctr" defTabSz="457200">
                  <a:spcBef>
                    <a:spcPts val="600"/>
                  </a:spcBef>
                </a:pPr>
                <a:r>
                  <a:rPr lang="en-US" sz="1200" dirty="0">
                    <a:solidFill>
                      <a:prstClr val="black">
                        <a:lumMod val="65000"/>
                        <a:lumOff val="35000"/>
                      </a:prstClr>
                    </a:solidFill>
                    <a:latin typeface="Arial"/>
                  </a:rPr>
                  <a:t>Typical assembly stress</a:t>
                </a:r>
                <a:br>
                  <a:rPr lang="en-US" sz="1200" dirty="0">
                    <a:solidFill>
                      <a:prstClr val="black">
                        <a:lumMod val="65000"/>
                        <a:lumOff val="35000"/>
                      </a:prstClr>
                    </a:solidFill>
                    <a:latin typeface="Arial"/>
                  </a:rPr>
                </a:br>
                <a:r>
                  <a:rPr lang="en-US" sz="1200" dirty="0">
                    <a:solidFill>
                      <a:prstClr val="black">
                        <a:lumMod val="65000"/>
                        <a:lumOff val="35000"/>
                      </a:prstClr>
                    </a:solidFill>
                    <a:latin typeface="Arial"/>
                  </a:rPr>
                  <a:t>(EN1092-1 RF flanges) </a:t>
                </a:r>
              </a:p>
            </p:txBody>
          </p:sp>
          <p:sp>
            <p:nvSpPr>
              <p:cNvPr id="17" name="TextBox 16">
                <a:extLst>
                  <a:ext uri="{FF2B5EF4-FFF2-40B4-BE49-F238E27FC236}">
                    <a16:creationId xmlns:a16="http://schemas.microsoft.com/office/drawing/2014/main" id="{D76467DD-DDD3-4F0D-8F0A-164A7AE3D506}"/>
                  </a:ext>
                </a:extLst>
              </p:cNvPr>
              <p:cNvSpPr txBox="1"/>
              <p:nvPr/>
            </p:nvSpPr>
            <p:spPr>
              <a:xfrm>
                <a:off x="7220102" y="2998292"/>
                <a:ext cx="540000" cy="184666"/>
              </a:xfrm>
              <a:prstGeom prst="rect">
                <a:avLst/>
              </a:prstGeom>
              <a:noFill/>
              <a:ln>
                <a:noFill/>
              </a:ln>
            </p:spPr>
            <p:txBody>
              <a:bodyPr wrap="square" lIns="0" tIns="0" rIns="0" bIns="0" rtlCol="0">
                <a:spAutoFit/>
              </a:bodyPr>
              <a:lstStyle/>
              <a:p>
                <a:pPr algn="r" defTabSz="457200">
                  <a:spcBef>
                    <a:spcPts val="600"/>
                  </a:spcBef>
                </a:pPr>
                <a:r>
                  <a:rPr lang="en-US" sz="1400" dirty="0">
                    <a:solidFill>
                      <a:srgbClr val="99CBD4"/>
                    </a:solidFill>
                    <a:latin typeface="Arial"/>
                  </a:rPr>
                  <a:t>L0.01</a:t>
                </a:r>
              </a:p>
            </p:txBody>
          </p:sp>
          <p:sp>
            <p:nvSpPr>
              <p:cNvPr id="18" name="TextBox 17">
                <a:extLst>
                  <a:ext uri="{FF2B5EF4-FFF2-40B4-BE49-F238E27FC236}">
                    <a16:creationId xmlns:a16="http://schemas.microsoft.com/office/drawing/2014/main" id="{1122F5A7-283E-4B29-9BC8-ECAC49D3EF48}"/>
                  </a:ext>
                </a:extLst>
              </p:cNvPr>
              <p:cNvSpPr txBox="1"/>
              <p:nvPr/>
            </p:nvSpPr>
            <p:spPr>
              <a:xfrm>
                <a:off x="3907734" y="3502348"/>
                <a:ext cx="540000" cy="184666"/>
              </a:xfrm>
              <a:prstGeom prst="rect">
                <a:avLst/>
              </a:prstGeom>
              <a:noFill/>
              <a:ln>
                <a:noFill/>
              </a:ln>
            </p:spPr>
            <p:txBody>
              <a:bodyPr wrap="square" lIns="0" tIns="0" rIns="0" bIns="0" rtlCol="0">
                <a:spAutoFit/>
              </a:bodyPr>
              <a:lstStyle/>
              <a:p>
                <a:pPr algn="r" defTabSz="457200">
                  <a:spcBef>
                    <a:spcPts val="600"/>
                  </a:spcBef>
                </a:pPr>
                <a:r>
                  <a:rPr lang="en-US" sz="1400" b="1" dirty="0">
                    <a:solidFill>
                      <a:srgbClr val="5D686E"/>
                    </a:solidFill>
                    <a:latin typeface="Arial"/>
                  </a:rPr>
                  <a:t>Helium</a:t>
                </a:r>
              </a:p>
            </p:txBody>
          </p:sp>
          <p:sp>
            <p:nvSpPr>
              <p:cNvPr id="19" name="TextBox 18">
                <a:extLst>
                  <a:ext uri="{FF2B5EF4-FFF2-40B4-BE49-F238E27FC236}">
                    <a16:creationId xmlns:a16="http://schemas.microsoft.com/office/drawing/2014/main" id="{BCAD2928-426E-422D-974A-3B34F6FADB7D}"/>
                  </a:ext>
                </a:extLst>
              </p:cNvPr>
              <p:cNvSpPr txBox="1"/>
              <p:nvPr/>
            </p:nvSpPr>
            <p:spPr>
              <a:xfrm>
                <a:off x="3475686" y="4006404"/>
                <a:ext cx="756024" cy="184666"/>
              </a:xfrm>
              <a:prstGeom prst="rect">
                <a:avLst/>
              </a:prstGeom>
              <a:noFill/>
              <a:ln>
                <a:noFill/>
              </a:ln>
            </p:spPr>
            <p:txBody>
              <a:bodyPr wrap="square" lIns="0" tIns="0" rIns="0" bIns="0" rtlCol="0">
                <a:spAutoFit/>
              </a:bodyPr>
              <a:lstStyle/>
              <a:p>
                <a:pPr algn="r" defTabSz="457200">
                  <a:spcBef>
                    <a:spcPts val="600"/>
                  </a:spcBef>
                </a:pPr>
                <a:r>
                  <a:rPr lang="en-US" sz="1400" b="1" dirty="0">
                    <a:solidFill>
                      <a:srgbClr val="00748D"/>
                    </a:solidFill>
                    <a:latin typeface="Arial"/>
                  </a:rPr>
                  <a:t>Hydrogen</a:t>
                </a:r>
              </a:p>
            </p:txBody>
          </p:sp>
        </p:grpSp>
      </p:grpSp>
      <p:cxnSp>
        <p:nvCxnSpPr>
          <p:cNvPr id="20" name="Connettore diritto 20">
            <a:extLst>
              <a:ext uri="{FF2B5EF4-FFF2-40B4-BE49-F238E27FC236}">
                <a16:creationId xmlns:a16="http://schemas.microsoft.com/office/drawing/2014/main" id="{6AF499C9-EC0D-7105-2564-0F0D6B61BCE7}"/>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0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95A2EC-94BC-4F52-94E2-A641E6317491}"/>
              </a:ext>
            </a:extLst>
          </p:cNvPr>
          <p:cNvSpPr txBox="1">
            <a:spLocks/>
          </p:cNvSpPr>
          <p:nvPr/>
        </p:nvSpPr>
        <p:spPr bwMode="gray">
          <a:xfrm>
            <a:off x="425631" y="1132758"/>
            <a:ext cx="11196000" cy="861774"/>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lang="en-US" sz="2000" b="1" kern="1200" noProof="0" dirty="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a:ea typeface="+mj-ea"/>
                <a:cs typeface="+mj-cs"/>
              </a:rPr>
              <a:t>Also, hydrogen and helium leakage rates of</a:t>
            </a:r>
            <a:r>
              <a:rPr kumimoji="0" lang="en-US" sz="2800" b="1" i="0" u="none" strike="noStrike" kern="1200" cap="none" spc="0" normalizeH="0" baseline="0" noProof="0" dirty="0">
                <a:ln>
                  <a:noFill/>
                </a:ln>
                <a:solidFill>
                  <a:srgbClr val="00748D"/>
                </a:solidFill>
                <a:effectLst/>
                <a:uLnTx/>
                <a:uFillTx/>
                <a:latin typeface="Arial"/>
                <a:ea typeface="+mj-ea"/>
                <a:cs typeface="+mj-cs"/>
              </a:rPr>
              <a:t> </a:t>
            </a:r>
            <a:r>
              <a:rPr kumimoji="0" lang="en-US" sz="2800" b="1" i="0" u="none" strike="noStrike" kern="1200" cap="none" spc="0" normalizeH="0" baseline="0" noProof="0" dirty="0">
                <a:ln>
                  <a:noFill/>
                </a:ln>
                <a:solidFill>
                  <a:srgbClr val="ED6A61"/>
                </a:solidFill>
                <a:effectLst/>
                <a:uLnTx/>
                <a:uFillTx/>
                <a:latin typeface="Arial"/>
                <a:ea typeface="+mj-ea"/>
                <a:cs typeface="+mj-cs"/>
              </a:rPr>
              <a:t>SIGRAFLEX</a:t>
            </a:r>
            <a:r>
              <a:rPr kumimoji="0" lang="en-US" sz="2800" b="1" i="0" u="none" strike="noStrike" kern="1200" cap="none" spc="0" normalizeH="0" baseline="30000" noProof="0" dirty="0">
                <a:ln>
                  <a:noFill/>
                </a:ln>
                <a:solidFill>
                  <a:srgbClr val="ED6A61"/>
                </a:solidFill>
                <a:effectLst/>
                <a:uLnTx/>
                <a:uFillTx/>
                <a:latin typeface="Arial"/>
                <a:ea typeface="+mj-ea"/>
                <a:cs typeface="+mj-cs"/>
              </a:rPr>
              <a:t>®</a:t>
            </a:r>
            <a:r>
              <a:rPr kumimoji="0" lang="en-US" sz="2800" b="1" i="0" u="none" strike="noStrike" kern="1200" cap="none" spc="0" normalizeH="0" baseline="0" noProof="0" dirty="0">
                <a:ln>
                  <a:noFill/>
                </a:ln>
                <a:solidFill>
                  <a:srgbClr val="ED6A61"/>
                </a:solidFill>
                <a:effectLst/>
                <a:uLnTx/>
                <a:uFillTx/>
                <a:latin typeface="Arial"/>
                <a:ea typeface="+mj-ea"/>
                <a:cs typeface="+mj-cs"/>
              </a:rPr>
              <a:t> UNIVERSAL PRO</a:t>
            </a:r>
            <a:r>
              <a:rPr kumimoji="0" lang="en-US" sz="2800" b="1" i="0" u="none" strike="noStrike" kern="1200" cap="none" spc="0" normalizeH="0" baseline="0" noProof="0" dirty="0">
                <a:ln>
                  <a:noFill/>
                </a:ln>
                <a:solidFill>
                  <a:srgbClr val="00748D"/>
                </a:solidFill>
                <a:effectLst/>
                <a:uLnTx/>
                <a:uFillTx/>
                <a:latin typeface="Arial"/>
                <a:ea typeface="+mj-ea"/>
                <a:cs typeface="+mj-cs"/>
              </a:rPr>
              <a:t> </a:t>
            </a:r>
            <a:r>
              <a:rPr kumimoji="0" lang="en-US" sz="2800" b="1" i="0" u="none" strike="noStrike" kern="1200" cap="none" spc="0" normalizeH="0" baseline="0" noProof="0" dirty="0">
                <a:ln>
                  <a:noFill/>
                </a:ln>
                <a:solidFill>
                  <a:schemeClr val="tx1"/>
                </a:solidFill>
                <a:effectLst/>
                <a:uLnTx/>
                <a:uFillTx/>
                <a:latin typeface="Arial"/>
                <a:ea typeface="+mj-ea"/>
                <a:cs typeface="+mj-cs"/>
              </a:rPr>
              <a:t>2 mm gaskets are in the same range</a:t>
            </a:r>
          </a:p>
        </p:txBody>
      </p:sp>
      <p:sp>
        <p:nvSpPr>
          <p:cNvPr id="5" name="Text Placeholder 2">
            <a:extLst>
              <a:ext uri="{FF2B5EF4-FFF2-40B4-BE49-F238E27FC236}">
                <a16:creationId xmlns:a16="http://schemas.microsoft.com/office/drawing/2014/main" id="{BCFB0A7E-AC10-4294-984F-46C8B554301F}"/>
              </a:ext>
            </a:extLst>
          </p:cNvPr>
          <p:cNvSpPr txBox="1">
            <a:spLocks/>
          </p:cNvSpPr>
          <p:nvPr/>
        </p:nvSpPr>
        <p:spPr>
          <a:xfrm>
            <a:off x="451667" y="6019624"/>
            <a:ext cx="3456000" cy="122400"/>
          </a:xfrm>
          <a:prstGeom prst="rect">
            <a:avLst/>
          </a:prstGeom>
        </p:spPr>
        <p:txBody>
          <a:bodyPr vert="horz" lIns="0" tIns="0" rIns="0" bIns="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0" lang="en-US" sz="800" b="0" i="0" u="none" strike="noStrike" kern="1200" cap="none" spc="0" normalizeH="0" baseline="0" smtClean="0">
                <a:ln>
                  <a:noFill/>
                </a:ln>
                <a:solidFill>
                  <a:srgbClr val="00748D"/>
                </a:solidFill>
                <a:effectLst/>
                <a:uLnTx/>
                <a:uFillTx/>
                <a:latin typeface="Arial"/>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2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Roland Mittelhammer l Flexible Graphite Gaskets for Hydrogen Applications</a:t>
            </a:r>
          </a:p>
        </p:txBody>
      </p:sp>
      <p:grpSp>
        <p:nvGrpSpPr>
          <p:cNvPr id="20" name="Group 19">
            <a:extLst>
              <a:ext uri="{FF2B5EF4-FFF2-40B4-BE49-F238E27FC236}">
                <a16:creationId xmlns:a16="http://schemas.microsoft.com/office/drawing/2014/main" id="{CF2E5538-3638-49A5-A543-870FEE144A51}"/>
              </a:ext>
            </a:extLst>
          </p:cNvPr>
          <p:cNvGrpSpPr/>
          <p:nvPr/>
        </p:nvGrpSpPr>
        <p:grpSpPr>
          <a:xfrm>
            <a:off x="451665" y="2161214"/>
            <a:ext cx="11196000" cy="4083698"/>
            <a:chOff x="451665" y="1780819"/>
            <a:chExt cx="11196000" cy="4083698"/>
          </a:xfrm>
        </p:grpSpPr>
        <p:sp>
          <p:nvSpPr>
            <p:cNvPr id="6" name="Textplatzhalter 3">
              <a:extLst>
                <a:ext uri="{FF2B5EF4-FFF2-40B4-BE49-F238E27FC236}">
                  <a16:creationId xmlns:a16="http://schemas.microsoft.com/office/drawing/2014/main" id="{D2A2C18E-F1FF-45E1-96EA-058007A6043A}"/>
                </a:ext>
              </a:extLst>
            </p:cNvPr>
            <p:cNvSpPr txBox="1">
              <a:spLocks/>
            </p:cNvSpPr>
            <p:nvPr/>
          </p:nvSpPr>
          <p:spPr bwMode="gray">
            <a:xfrm>
              <a:off x="451665" y="1780819"/>
              <a:ext cx="11196000" cy="3671887"/>
            </a:xfrm>
            <a:prstGeom prst="rect">
              <a:avLst/>
            </a:prstGeom>
          </p:spPr>
          <p:txBody>
            <a:bodyPr vert="horz" wrap="square" lIns="0" tIns="3600" rIns="0" bIns="0" rtlCol="0" anchor="t">
              <a:noAutofit/>
            </a:bodyPr>
            <a:lstStyle>
              <a:lvl1pPr marL="0" indent="0" algn="l" defTabSz="685800" rtl="0" eaLnBrk="1" latinLnBrk="0" hangingPunct="1">
                <a:lnSpc>
                  <a:spcPct val="100000"/>
                </a:lnSpc>
                <a:spcBef>
                  <a:spcPts val="1200"/>
                </a:spcBef>
                <a:buFontTx/>
                <a:buNone/>
                <a:defRPr lang="en-US" sz="1600" b="1" kern="1200" noProof="0" dirty="0">
                  <a:solidFill>
                    <a:schemeClr val="accent1"/>
                  </a:solidFill>
                  <a:latin typeface="+mn-lt"/>
                  <a:ea typeface="+mn-ea"/>
                  <a:cs typeface="+mn-cs"/>
                </a:defRPr>
              </a:lvl1pPr>
              <a:lvl2pPr marL="0" indent="0" algn="l" defTabSz="6858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2pPr>
              <a:lvl3pPr marL="180000" indent="-180000" algn="l" defTabSz="6858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36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4pPr>
              <a:lvl5pPr marL="540000" indent="-180000" algn="l" defTabSz="685800" rtl="0" eaLnBrk="1" latinLnBrk="0" hangingPunct="1">
                <a:lnSpc>
                  <a:spcPct val="100000"/>
                </a:lnSpc>
                <a:spcBef>
                  <a:spcPts val="0"/>
                </a:spcBef>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748D"/>
                  </a:solidFill>
                  <a:effectLst/>
                  <a:uLnTx/>
                  <a:uFillTx/>
                  <a:latin typeface="Arial"/>
                  <a:ea typeface="+mn-ea"/>
                  <a:cs typeface="+mn-cs"/>
                </a:rPr>
                <a:t>H</a:t>
              </a:r>
              <a:r>
                <a:rPr kumimoji="0" lang="en-US" sz="1600" b="1" i="0" u="none" strike="noStrike" kern="1200" cap="none" spc="0" normalizeH="0" baseline="-25000" noProof="0" dirty="0">
                  <a:ln>
                    <a:noFill/>
                  </a:ln>
                  <a:solidFill>
                    <a:srgbClr val="00748D"/>
                  </a:solidFill>
                  <a:effectLst/>
                  <a:uLnTx/>
                  <a:uFillTx/>
                  <a:latin typeface="Arial"/>
                  <a:ea typeface="+mn-ea"/>
                  <a:cs typeface="+mn-cs"/>
                </a:rPr>
                <a:t>2</a:t>
              </a:r>
              <a:r>
                <a:rPr kumimoji="0" lang="en-US" sz="1600" b="1" i="0" u="none" strike="noStrike" kern="1200" cap="none" spc="0" normalizeH="0" baseline="0" noProof="0" dirty="0">
                  <a:ln>
                    <a:noFill/>
                  </a:ln>
                  <a:solidFill>
                    <a:srgbClr val="00748D"/>
                  </a:solidFill>
                  <a:effectLst/>
                  <a:uLnTx/>
                  <a:uFillTx/>
                  <a:latin typeface="Arial"/>
                  <a:ea typeface="+mn-ea"/>
                  <a:cs typeface="+mn-cs"/>
                </a:rPr>
                <a:t> and He EN13555 leakage rates of V20010C2IP at 40 bar, TA </a:t>
              </a:r>
              <a:r>
                <a:rPr kumimoji="0" lang="en-US" sz="1600" b="1" i="0" u="none" strike="noStrike" kern="1200" cap="none" spc="0" normalizeH="0" baseline="0" noProof="0" dirty="0" err="1">
                  <a:ln>
                    <a:noFill/>
                  </a:ln>
                  <a:solidFill>
                    <a:srgbClr val="00748D"/>
                  </a:solidFill>
                  <a:effectLst/>
                  <a:uLnTx/>
                  <a:uFillTx/>
                  <a:latin typeface="Arial"/>
                  <a:ea typeface="+mn-ea"/>
                  <a:cs typeface="+mn-cs"/>
                </a:rPr>
                <a:t>Luft</a:t>
              </a:r>
              <a:r>
                <a:rPr kumimoji="0" lang="en-US" sz="1600" b="1" i="0" u="none" strike="noStrike" kern="1200" cap="none" spc="0" normalizeH="0" baseline="0" noProof="0" dirty="0">
                  <a:ln>
                    <a:noFill/>
                  </a:ln>
                  <a:solidFill>
                    <a:srgbClr val="00748D"/>
                  </a:solidFill>
                  <a:effectLst/>
                  <a:uLnTx/>
                  <a:uFillTx/>
                  <a:latin typeface="Arial"/>
                  <a:ea typeface="+mn-ea"/>
                  <a:cs typeface="+mn-cs"/>
                </a:rPr>
                <a:t> sealing class L0.01</a:t>
              </a:r>
            </a:p>
            <a:p>
              <a:pPr marL="0" marR="0" lvl="0" indent="0" algn="l" defTabSz="685800" rtl="0" eaLnBrk="1" fontAlgn="auto" latinLnBrk="0" hangingPunct="1">
                <a:lnSpc>
                  <a:spcPct val="100000"/>
                </a:lnSpc>
                <a:spcBef>
                  <a:spcPts val="1200"/>
                </a:spcBef>
                <a:spcAft>
                  <a:spcPts val="0"/>
                </a:spcAft>
                <a:buClrTx/>
                <a:buSzTx/>
                <a:buFontTx/>
                <a:buNone/>
                <a:tabLst/>
                <a:defRPr/>
              </a:pPr>
              <a:endParaRPr kumimoji="0" lang="en-US" sz="1600" b="1" i="0" u="none" strike="noStrike" kern="1200" cap="none" spc="0" normalizeH="0" baseline="0" noProof="0" dirty="0">
                <a:ln>
                  <a:noFill/>
                </a:ln>
                <a:solidFill>
                  <a:srgbClr val="00748D"/>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2FB2449E-1F05-4996-82B8-EA89558D4714}"/>
                </a:ext>
              </a:extLst>
            </p:cNvPr>
            <p:cNvGrpSpPr>
              <a:grpSpLocks noChangeAspect="1"/>
            </p:cNvGrpSpPr>
            <p:nvPr/>
          </p:nvGrpSpPr>
          <p:grpSpPr>
            <a:xfrm>
              <a:off x="1242000" y="2012517"/>
              <a:ext cx="7850900" cy="3852000"/>
              <a:chOff x="1115616" y="1405231"/>
              <a:chExt cx="6768752" cy="3321050"/>
            </a:xfrm>
          </p:grpSpPr>
          <p:sp>
            <p:nvSpPr>
              <p:cNvPr id="13" name="Rechteck 5">
                <a:extLst>
                  <a:ext uri="{FF2B5EF4-FFF2-40B4-BE49-F238E27FC236}">
                    <a16:creationId xmlns:a16="http://schemas.microsoft.com/office/drawing/2014/main" id="{A9C2C30C-D395-433C-A299-09A2FA4E8EBA}"/>
                  </a:ext>
                </a:extLst>
              </p:cNvPr>
              <p:cNvSpPr/>
              <p:nvPr/>
            </p:nvSpPr>
            <p:spPr>
              <a:xfrm>
                <a:off x="2769718" y="1647909"/>
                <a:ext cx="1602000" cy="2656800"/>
              </a:xfrm>
              <a:prstGeom prst="rect">
                <a:avLst/>
              </a:prstGeom>
              <a:solidFill>
                <a:srgbClr val="D8DCDE"/>
              </a:solidFill>
              <a:ln w="12700" cap="flat" cmpd="sng" algn="ctr">
                <a:solidFill>
                  <a:srgbClr val="D8DCDE"/>
                </a:solidFill>
                <a:prstDash val="solid"/>
                <a:miter lim="800000"/>
              </a:ln>
              <a:effectLst/>
            </p:spPr>
            <p:txBody>
              <a:bodyPr lIns="72000" tIns="36000" rIns="72000" bIns="36000" rtlCol="0" anchor="t" anchorCtr="0">
                <a:noAutofit/>
              </a:bodyPr>
              <a:lstStyle/>
              <a:p>
                <a:pPr marL="180000" marR="0" lvl="0" indent="-180000" defTabSz="4572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de-DE" sz="1400" b="0" i="0" u="none" strike="noStrike" kern="0" cap="none" spc="0" normalizeH="0" baseline="0" noProof="0" err="1">
                  <a:ln>
                    <a:noFill/>
                  </a:ln>
                  <a:solidFill>
                    <a:prstClr val="black"/>
                  </a:solidFill>
                  <a:effectLst/>
                  <a:uLnTx/>
                  <a:uFillTx/>
                  <a:latin typeface="Arial"/>
                  <a:ea typeface="+mn-ea"/>
                  <a:cs typeface="+mn-cs"/>
                </a:endParaRPr>
              </a:p>
            </p:txBody>
          </p:sp>
          <p:graphicFrame>
            <p:nvGraphicFramePr>
              <p:cNvPr id="14" name="Diagramm 4">
                <a:extLst>
                  <a:ext uri="{FF2B5EF4-FFF2-40B4-BE49-F238E27FC236}">
                    <a16:creationId xmlns:a16="http://schemas.microsoft.com/office/drawing/2014/main" id="{731161CC-F7AC-448B-B8E1-B886A7713873}"/>
                  </a:ext>
                </a:extLst>
              </p:cNvPr>
              <p:cNvGraphicFramePr/>
              <p:nvPr>
                <p:extLst>
                  <p:ext uri="{D42A27DB-BD31-4B8C-83A1-F6EECF244321}">
                    <p14:modId xmlns:p14="http://schemas.microsoft.com/office/powerpoint/2010/main" val="408675329"/>
                  </p:ext>
                </p:extLst>
              </p:nvPr>
            </p:nvGraphicFramePr>
            <p:xfrm>
              <a:off x="1115616" y="1405231"/>
              <a:ext cx="6768752" cy="332105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feld 6">
                <a:extLst>
                  <a:ext uri="{FF2B5EF4-FFF2-40B4-BE49-F238E27FC236}">
                    <a16:creationId xmlns:a16="http://schemas.microsoft.com/office/drawing/2014/main" id="{282B4B1C-E758-4183-8B3A-DC5DD545AF48}"/>
                  </a:ext>
                </a:extLst>
              </p:cNvPr>
              <p:cNvSpPr txBox="1"/>
              <p:nvPr/>
            </p:nvSpPr>
            <p:spPr>
              <a:xfrm>
                <a:off x="2871595" y="3955327"/>
                <a:ext cx="1398247" cy="318424"/>
              </a:xfrm>
              <a:prstGeom prst="rect">
                <a:avLst/>
              </a:prstGeom>
              <a:noFill/>
              <a:ln>
                <a:noFill/>
              </a:ln>
            </p:spPr>
            <p:txBody>
              <a:bodyPr wrap="none" lIns="0" tIns="0" rIns="0" bIns="0" rtlCol="0">
                <a:spAutoFit/>
              </a:bodyPr>
              <a:lstStyle/>
              <a:p>
                <a:pPr algn="ctr" defTabSz="457200">
                  <a:spcBef>
                    <a:spcPts val="600"/>
                  </a:spcBef>
                </a:pPr>
                <a:r>
                  <a:rPr lang="en-US" sz="1200" dirty="0">
                    <a:solidFill>
                      <a:prstClr val="black">
                        <a:lumMod val="65000"/>
                        <a:lumOff val="35000"/>
                      </a:prstClr>
                    </a:solidFill>
                    <a:latin typeface="Arial"/>
                  </a:rPr>
                  <a:t>Typical assembly stress</a:t>
                </a:r>
                <a:br>
                  <a:rPr lang="en-US" sz="1200" dirty="0">
                    <a:solidFill>
                      <a:prstClr val="black">
                        <a:lumMod val="65000"/>
                        <a:lumOff val="35000"/>
                      </a:prstClr>
                    </a:solidFill>
                    <a:latin typeface="Arial"/>
                  </a:rPr>
                </a:br>
                <a:r>
                  <a:rPr lang="en-US" sz="1200" dirty="0">
                    <a:solidFill>
                      <a:prstClr val="black">
                        <a:lumMod val="65000"/>
                        <a:lumOff val="35000"/>
                      </a:prstClr>
                    </a:solidFill>
                    <a:latin typeface="Arial"/>
                  </a:rPr>
                  <a:t>(EN1092-1 RF flanges) </a:t>
                </a:r>
              </a:p>
            </p:txBody>
          </p:sp>
          <p:sp>
            <p:nvSpPr>
              <p:cNvPr id="16" name="TextBox 15">
                <a:extLst>
                  <a:ext uri="{FF2B5EF4-FFF2-40B4-BE49-F238E27FC236}">
                    <a16:creationId xmlns:a16="http://schemas.microsoft.com/office/drawing/2014/main" id="{94C0B3B8-3DCA-42C8-BD35-9BD512B4D918}"/>
                  </a:ext>
                </a:extLst>
              </p:cNvPr>
              <p:cNvSpPr txBox="1"/>
              <p:nvPr/>
            </p:nvSpPr>
            <p:spPr>
              <a:xfrm>
                <a:off x="7092280" y="2211710"/>
                <a:ext cx="540000" cy="184666"/>
              </a:xfrm>
              <a:prstGeom prst="rect">
                <a:avLst/>
              </a:prstGeom>
              <a:noFill/>
              <a:ln>
                <a:noFill/>
              </a:ln>
            </p:spPr>
            <p:txBody>
              <a:bodyPr wrap="square" lIns="0" tIns="0" rIns="0" bIns="0" rtlCol="0">
                <a:spAutoFit/>
              </a:bodyPr>
              <a:lstStyle/>
              <a:p>
                <a:pPr algn="r" defTabSz="457200">
                  <a:spcBef>
                    <a:spcPts val="600"/>
                  </a:spcBef>
                </a:pPr>
                <a:r>
                  <a:rPr lang="en-US" sz="1400" dirty="0">
                    <a:solidFill>
                      <a:srgbClr val="99CBD4"/>
                    </a:solidFill>
                    <a:latin typeface="Arial"/>
                  </a:rPr>
                  <a:t>L0.01</a:t>
                </a:r>
              </a:p>
            </p:txBody>
          </p:sp>
          <p:sp>
            <p:nvSpPr>
              <p:cNvPr id="17" name="TextBox 16">
                <a:extLst>
                  <a:ext uri="{FF2B5EF4-FFF2-40B4-BE49-F238E27FC236}">
                    <a16:creationId xmlns:a16="http://schemas.microsoft.com/office/drawing/2014/main" id="{2376F553-7B65-4C8B-A13B-EF65B050A9CE}"/>
                  </a:ext>
                </a:extLst>
              </p:cNvPr>
              <p:cNvSpPr txBox="1"/>
              <p:nvPr/>
            </p:nvSpPr>
            <p:spPr>
              <a:xfrm>
                <a:off x="3851920" y="2787774"/>
                <a:ext cx="540000" cy="184666"/>
              </a:xfrm>
              <a:prstGeom prst="rect">
                <a:avLst/>
              </a:prstGeom>
              <a:noFill/>
              <a:ln>
                <a:noFill/>
              </a:ln>
            </p:spPr>
            <p:txBody>
              <a:bodyPr wrap="square" lIns="0" tIns="0" rIns="0" bIns="0" rtlCol="0">
                <a:spAutoFit/>
              </a:bodyPr>
              <a:lstStyle/>
              <a:p>
                <a:pPr algn="r" defTabSz="457200">
                  <a:spcBef>
                    <a:spcPts val="600"/>
                  </a:spcBef>
                </a:pPr>
                <a:r>
                  <a:rPr lang="en-US" sz="1400" b="1" dirty="0">
                    <a:solidFill>
                      <a:srgbClr val="5D686E"/>
                    </a:solidFill>
                    <a:latin typeface="Arial"/>
                  </a:rPr>
                  <a:t>Helium</a:t>
                </a:r>
              </a:p>
            </p:txBody>
          </p:sp>
          <p:sp>
            <p:nvSpPr>
              <p:cNvPr id="18" name="TextBox 17">
                <a:extLst>
                  <a:ext uri="{FF2B5EF4-FFF2-40B4-BE49-F238E27FC236}">
                    <a16:creationId xmlns:a16="http://schemas.microsoft.com/office/drawing/2014/main" id="{15FF10AE-FB3D-438B-9E51-D5F832ABE601}"/>
                  </a:ext>
                </a:extLst>
              </p:cNvPr>
              <p:cNvSpPr txBox="1"/>
              <p:nvPr/>
            </p:nvSpPr>
            <p:spPr>
              <a:xfrm>
                <a:off x="3563888" y="3291830"/>
                <a:ext cx="756024" cy="184666"/>
              </a:xfrm>
              <a:prstGeom prst="rect">
                <a:avLst/>
              </a:prstGeom>
              <a:noFill/>
              <a:ln>
                <a:noFill/>
              </a:ln>
            </p:spPr>
            <p:txBody>
              <a:bodyPr wrap="square" lIns="0" tIns="0" rIns="0" bIns="0" rtlCol="0">
                <a:spAutoFit/>
              </a:bodyPr>
              <a:lstStyle/>
              <a:p>
                <a:pPr algn="r" defTabSz="457200">
                  <a:spcBef>
                    <a:spcPts val="600"/>
                  </a:spcBef>
                </a:pPr>
                <a:r>
                  <a:rPr lang="en-US" sz="1400" b="1">
                    <a:solidFill>
                      <a:srgbClr val="00748D"/>
                    </a:solidFill>
                    <a:latin typeface="Arial"/>
                  </a:rPr>
                  <a:t>Hydrogen</a:t>
                </a:r>
              </a:p>
            </p:txBody>
          </p:sp>
        </p:grpSp>
      </p:grpSp>
      <p:cxnSp>
        <p:nvCxnSpPr>
          <p:cNvPr id="19" name="Connettore diritto 20">
            <a:extLst>
              <a:ext uri="{FF2B5EF4-FFF2-40B4-BE49-F238E27FC236}">
                <a16:creationId xmlns:a16="http://schemas.microsoft.com/office/drawing/2014/main" id="{302B6661-353C-3320-155E-5D8E7CB7C9F8}"/>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246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GL">
    <a:dk1>
      <a:sysClr val="windowText" lastClr="000000"/>
    </a:dk1>
    <a:lt1>
      <a:sysClr val="window" lastClr="FFFFFF"/>
    </a:lt1>
    <a:dk2>
      <a:srgbClr val="8B959B"/>
    </a:dk2>
    <a:lt2>
      <a:srgbClr val="3E4F58"/>
    </a:lt2>
    <a:accent1>
      <a:srgbClr val="00748D"/>
    </a:accent1>
    <a:accent2>
      <a:srgbClr val="8B959B"/>
    </a:accent2>
    <a:accent3>
      <a:srgbClr val="99CBD4"/>
    </a:accent3>
    <a:accent4>
      <a:srgbClr val="D8DCDE"/>
    </a:accent4>
    <a:accent5>
      <a:srgbClr val="5D686E"/>
    </a:accent5>
    <a:accent6>
      <a:srgbClr val="ED6A61"/>
    </a:accent6>
    <a:hlink>
      <a:srgbClr val="3F4E55"/>
    </a:hlink>
    <a:folHlink>
      <a:srgbClr val="007E97"/>
    </a:folHlink>
  </a:clrScheme>
  <a:fontScheme name="S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GL">
    <a:dk1>
      <a:sysClr val="windowText" lastClr="000000"/>
    </a:dk1>
    <a:lt1>
      <a:sysClr val="window" lastClr="FFFFFF"/>
    </a:lt1>
    <a:dk2>
      <a:srgbClr val="8B959B"/>
    </a:dk2>
    <a:lt2>
      <a:srgbClr val="3E4F58"/>
    </a:lt2>
    <a:accent1>
      <a:srgbClr val="00748D"/>
    </a:accent1>
    <a:accent2>
      <a:srgbClr val="8B959B"/>
    </a:accent2>
    <a:accent3>
      <a:srgbClr val="99CBD4"/>
    </a:accent3>
    <a:accent4>
      <a:srgbClr val="D8DCDE"/>
    </a:accent4>
    <a:accent5>
      <a:srgbClr val="5D686E"/>
    </a:accent5>
    <a:accent6>
      <a:srgbClr val="ED6A61"/>
    </a:accent6>
    <a:hlink>
      <a:srgbClr val="3F4E55"/>
    </a:hlink>
    <a:folHlink>
      <a:srgbClr val="007E97"/>
    </a:folHlink>
  </a:clrScheme>
  <a:fontScheme name="S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GL">
    <a:dk1>
      <a:sysClr val="windowText" lastClr="000000"/>
    </a:dk1>
    <a:lt1>
      <a:sysClr val="window" lastClr="FFFFFF"/>
    </a:lt1>
    <a:dk2>
      <a:srgbClr val="8B959B"/>
    </a:dk2>
    <a:lt2>
      <a:srgbClr val="3E4F58"/>
    </a:lt2>
    <a:accent1>
      <a:srgbClr val="00748D"/>
    </a:accent1>
    <a:accent2>
      <a:srgbClr val="8B959B"/>
    </a:accent2>
    <a:accent3>
      <a:srgbClr val="99CBD4"/>
    </a:accent3>
    <a:accent4>
      <a:srgbClr val="D8DCDE"/>
    </a:accent4>
    <a:accent5>
      <a:srgbClr val="5D686E"/>
    </a:accent5>
    <a:accent6>
      <a:srgbClr val="ED6A61"/>
    </a:accent6>
    <a:hlink>
      <a:srgbClr val="3F4E55"/>
    </a:hlink>
    <a:folHlink>
      <a:srgbClr val="007E97"/>
    </a:folHlink>
  </a:clrScheme>
  <a:fontScheme name="S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6670fd07-46a7-47ce-916b-d3bab8874c6f">
      <Terms xmlns="http://schemas.microsoft.com/office/infopath/2007/PartnerControls"/>
    </TaxKeywordTaxHTField>
    <TaxCatchAll xmlns="ecaf3172-9a4b-4e90-893c-399174fbc7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459240BEA84149A4F879E1D0B1A352" ma:contentTypeVersion="" ma:contentTypeDescription="Create a new document." ma:contentTypeScope="" ma:versionID="89c3b2169efb0372311b1e797060bea1">
  <xsd:schema xmlns:xsd="http://www.w3.org/2001/XMLSchema" xmlns:xs="http://www.w3.org/2001/XMLSchema" xmlns:p="http://schemas.microsoft.com/office/2006/metadata/properties" xmlns:ns2="c9a710e8-9288-43b3-a6b3-7fd40ae3ca2e" xmlns:ns3="6670fd07-46a7-47ce-916b-d3bab8874c6f" xmlns:ns5="ecaf3172-9a4b-4e90-893c-399174fbc72f" targetNamespace="http://schemas.microsoft.com/office/2006/metadata/properties" ma:root="true" ma:fieldsID="2a9027fe9b5a3f94032e2c13b41a2830" ns2:_="" ns3:_="" ns5:_="">
    <xsd:import namespace="c9a710e8-9288-43b3-a6b3-7fd40ae3ca2e"/>
    <xsd:import namespace="6670fd07-46a7-47ce-916b-d3bab8874c6f"/>
    <xsd:import namespace="ecaf3172-9a4b-4e90-893c-399174fbc7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3:TaxKeywordTaxHTField" minOccurs="0"/>
                <xsd:element ref="ns5:TaxCatchAll"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10e8-9288-43b3-a6b3-7fd40ae3c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70fd07-46a7-47ce-916b-d3bab8874c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KeywordTaxHTField" ma:index="16" nillable="true" ma:taxonomy="true" ma:internalName="TaxKeywordTaxHTField" ma:taxonomyFieldName="TaxKeyword" ma:displayName="Enterprise Keywords" ma:fieldId="{23f27201-bee3-471e-b2e7-b64fd8b7ca38}" ma:taxonomyMulti="true" ma:sspId="0c2d2b32-66a2-4c15-a84f-64c772472db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af3172-9a4b-4e90-893c-399174fbc72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75f7b6c-e907-4fb9-846c-0e7c0532dc51}" ma:internalName="TaxCatchAll" ma:showField="CatchAllData" ma:web="659cd523-76c6-43bb-b372-9f0bfabc5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5C4951-A053-4F2B-8897-AA250E24D89E}">
  <ds:schemaRefs>
    <ds:schemaRef ds:uri="http://schemas.microsoft.com/office/2006/metadata/properties"/>
    <ds:schemaRef ds:uri="http://schemas.microsoft.com/office/infopath/2007/PartnerControls"/>
    <ds:schemaRef ds:uri="6670fd07-46a7-47ce-916b-d3bab8874c6f"/>
    <ds:schemaRef ds:uri="ecaf3172-9a4b-4e90-893c-399174fbc72f"/>
  </ds:schemaRefs>
</ds:datastoreItem>
</file>

<file path=customXml/itemProps2.xml><?xml version="1.0" encoding="utf-8"?>
<ds:datastoreItem xmlns:ds="http://schemas.openxmlformats.org/officeDocument/2006/customXml" ds:itemID="{74F288E0-64B2-40CA-8ABE-9F4E3C5AB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710e8-9288-43b3-a6b3-7fd40ae3ca2e"/>
    <ds:schemaRef ds:uri="6670fd07-46a7-47ce-916b-d3bab8874c6f"/>
    <ds:schemaRef ds:uri="ecaf3172-9a4b-4e90-893c-399174fbc7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949AAD-04F6-4AC4-BF27-B8108E8C9A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1432</Words>
  <Application>Microsoft Office PowerPoint</Application>
  <PresentationFormat>Widescreen</PresentationFormat>
  <Paragraphs>170</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Adelle Sans</vt:lpstr>
      <vt:lpstr>Arial</vt:lpstr>
      <vt:lpstr>Calibri</vt:lpstr>
      <vt:lpstr>Calibri Light</vt:lpstr>
      <vt:lpstr>Symbol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Jungmann, Nadja</dc:creator>
  <cp:lastModifiedBy>Veniero Facchetti</cp:lastModifiedBy>
  <cp:revision>3</cp:revision>
  <dcterms:created xsi:type="dcterms:W3CDTF">2022-05-03T14:26:24Z</dcterms:created>
  <dcterms:modified xsi:type="dcterms:W3CDTF">2022-05-10T10:09:38Z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0x010100EC459240BEA84149A4F879E1D0B1A352</vt:lpwstr>
  </property>
  <property fmtid="{D5CDD505-2E9C-101B-9397-08002B2CF9AE}" pid="3" name="TaxKeyword">
    <vt:lpwstr/>
  </property>
</Properties>
</file>