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Lst>
  <p:notesMasterIdLst>
    <p:notesMasterId r:id="rId36"/>
  </p:notesMasterIdLst>
  <p:sldIdLst>
    <p:sldId id="266" r:id="rId2"/>
    <p:sldId id="276" r:id="rId3"/>
    <p:sldId id="273" r:id="rId4"/>
    <p:sldId id="307" r:id="rId5"/>
    <p:sldId id="309" r:id="rId6"/>
    <p:sldId id="310" r:id="rId7"/>
    <p:sldId id="312" r:id="rId8"/>
    <p:sldId id="308" r:id="rId9"/>
    <p:sldId id="277" r:id="rId10"/>
    <p:sldId id="304" r:id="rId11"/>
    <p:sldId id="287" r:id="rId12"/>
    <p:sldId id="289" r:id="rId13"/>
    <p:sldId id="296" r:id="rId14"/>
    <p:sldId id="290" r:id="rId15"/>
    <p:sldId id="293" r:id="rId16"/>
    <p:sldId id="311" r:id="rId17"/>
    <p:sldId id="294" r:id="rId18"/>
    <p:sldId id="291" r:id="rId19"/>
    <p:sldId id="292" r:id="rId20"/>
    <p:sldId id="325" r:id="rId21"/>
    <p:sldId id="295"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27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79" userDrawn="1">
          <p15:clr>
            <a:srgbClr val="A4A3A4"/>
          </p15:clr>
        </p15:guide>
        <p15:guide id="4" pos="7355" userDrawn="1">
          <p15:clr>
            <a:srgbClr val="A4A3A4"/>
          </p15:clr>
        </p15:guide>
        <p15:guide id="5" pos="816" userDrawn="1">
          <p15:clr>
            <a:srgbClr val="A4A3A4"/>
          </p15:clr>
        </p15:guide>
        <p15:guide id="7" orient="horz" pos="504" userDrawn="1">
          <p15:clr>
            <a:srgbClr val="A4A3A4"/>
          </p15:clr>
        </p15:guide>
        <p15:guide id="8" orient="horz" pos="210" userDrawn="1">
          <p15:clr>
            <a:srgbClr val="A4A3A4"/>
          </p15:clr>
        </p15:guide>
        <p15:guide id="9" orient="horz" pos="1207" userDrawn="1">
          <p15:clr>
            <a:srgbClr val="A4A3A4"/>
          </p15:clr>
        </p15:guide>
        <p15:guide id="10" orient="horz"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B7"/>
    <a:srgbClr val="CFD1D9"/>
    <a:srgbClr val="286AA6"/>
    <a:srgbClr val="00A89D"/>
    <a:srgbClr val="715392"/>
    <a:srgbClr val="343433"/>
    <a:srgbClr val="6CB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6"/>
    <p:restoredTop sz="79366"/>
  </p:normalViewPr>
  <p:slideViewPr>
    <p:cSldViewPr snapToGrid="0" snapToObjects="1">
      <p:cViewPr varScale="1">
        <p:scale>
          <a:sx n="84" d="100"/>
          <a:sy n="84" d="100"/>
        </p:scale>
        <p:origin x="1404" y="60"/>
      </p:cViewPr>
      <p:guideLst>
        <p:guide orient="horz" pos="2160"/>
        <p:guide pos="3840"/>
        <p:guide pos="279"/>
        <p:guide pos="7355"/>
        <p:guide pos="816"/>
        <p:guide orient="horz" pos="504"/>
        <p:guide orient="horz" pos="210"/>
        <p:guide orient="horz" pos="1207"/>
        <p:guide orient="horz" pos="1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C1D9-9CF9-4460-A393-82060520F54A}" type="doc">
      <dgm:prSet loTypeId="urn:microsoft.com/office/officeart/2005/8/layout/process2" loCatId="process" qsTypeId="urn:microsoft.com/office/officeart/2005/8/quickstyle/simple1" qsCatId="simple" csTypeId="urn:microsoft.com/office/officeart/2005/8/colors/accent1_2" csCatId="accent1" phldr="1"/>
      <dgm:spPr/>
    </dgm:pt>
    <dgm:pt modelId="{C815E774-1BD3-4373-83A1-09BE5DF93283}">
      <dgm:prSet phldrT="[Text]"/>
      <dgm:spPr/>
      <dgm:t>
        <a:bodyPr/>
        <a:lstStyle/>
        <a:p>
          <a:r>
            <a:rPr lang="en-US" dirty="0">
              <a:latin typeface="Arial" panose="020B0604020202020204" pitchFamily="34" charset="0"/>
              <a:cs typeface="Arial" panose="020B0604020202020204" pitchFamily="34" charset="0"/>
            </a:rPr>
            <a:t>Manufacturer</a:t>
          </a:r>
        </a:p>
      </dgm:t>
    </dgm:pt>
    <dgm:pt modelId="{38B95F1A-B594-4D7F-8CAB-ECEE30704CDA}" type="parTrans" cxnId="{CB17E59D-9B84-4A10-AF1D-F43890A8DABA}">
      <dgm:prSet/>
      <dgm:spPr/>
      <dgm:t>
        <a:bodyPr/>
        <a:lstStyle/>
        <a:p>
          <a:endParaRPr lang="en-US"/>
        </a:p>
      </dgm:t>
    </dgm:pt>
    <dgm:pt modelId="{3CF1334B-8C3A-43EA-A2EE-9D714C77CF6B}" type="sibTrans" cxnId="{CB17E59D-9B84-4A10-AF1D-F43890A8DABA}">
      <dgm:prSet/>
      <dgm:spPr/>
      <dgm:t>
        <a:bodyPr/>
        <a:lstStyle/>
        <a:p>
          <a:endParaRPr lang="en-US"/>
        </a:p>
      </dgm:t>
    </dgm:pt>
    <dgm:pt modelId="{DCCBAB22-8B47-4739-8186-B07CB320798C}">
      <dgm:prSet phldrT="[Text]"/>
      <dgm:spPr/>
      <dgm:t>
        <a:bodyPr/>
        <a:lstStyle/>
        <a:p>
          <a:r>
            <a:rPr lang="en-US" dirty="0">
              <a:latin typeface="Arial" panose="020B0604020202020204" pitchFamily="34" charset="0"/>
              <a:cs typeface="Arial" panose="020B0604020202020204" pitchFamily="34" charset="0"/>
            </a:rPr>
            <a:t>Supplier</a:t>
          </a:r>
        </a:p>
      </dgm:t>
    </dgm:pt>
    <dgm:pt modelId="{20F02EA1-0B3B-4DDB-9EF3-B3C793E00366}" type="parTrans" cxnId="{D6439B5F-9A0F-4326-A7FD-8BBF48A0809C}">
      <dgm:prSet/>
      <dgm:spPr/>
      <dgm:t>
        <a:bodyPr/>
        <a:lstStyle/>
        <a:p>
          <a:endParaRPr lang="en-US"/>
        </a:p>
      </dgm:t>
    </dgm:pt>
    <dgm:pt modelId="{8DF4DF0C-0DF4-47D8-B5DD-5A00B56A4F70}" type="sibTrans" cxnId="{D6439B5F-9A0F-4326-A7FD-8BBF48A0809C}">
      <dgm:prSet/>
      <dgm:spPr/>
      <dgm:t>
        <a:bodyPr/>
        <a:lstStyle/>
        <a:p>
          <a:endParaRPr lang="en-US"/>
        </a:p>
      </dgm:t>
    </dgm:pt>
    <dgm:pt modelId="{61DAD746-961E-4A50-9034-A4686CFE3458}">
      <dgm:prSet/>
      <dgm:spPr/>
      <dgm:t>
        <a:bodyPr/>
        <a:lstStyle/>
        <a:p>
          <a:r>
            <a:rPr lang="en-US" dirty="0">
              <a:latin typeface="Arial" panose="020B0604020202020204" pitchFamily="34" charset="0"/>
              <a:cs typeface="Arial" panose="020B0604020202020204" pitchFamily="34" charset="0"/>
            </a:rPr>
            <a:t>Sub-s</a:t>
          </a:r>
          <a:r>
            <a:rPr lang="en-US" dirty="0"/>
            <a:t>upplier(s)</a:t>
          </a:r>
        </a:p>
      </dgm:t>
    </dgm:pt>
    <dgm:pt modelId="{2F153E0A-6BE2-41FF-B821-2424F5181BCF}" type="parTrans" cxnId="{8AB326DA-C6C8-488F-957E-43DA237EB718}">
      <dgm:prSet/>
      <dgm:spPr/>
      <dgm:t>
        <a:bodyPr/>
        <a:lstStyle/>
        <a:p>
          <a:endParaRPr lang="en-US"/>
        </a:p>
      </dgm:t>
    </dgm:pt>
    <dgm:pt modelId="{392E9A15-8610-46ED-827D-F61187E2C322}" type="sibTrans" cxnId="{8AB326DA-C6C8-488F-957E-43DA237EB718}">
      <dgm:prSet/>
      <dgm:spPr/>
      <dgm:t>
        <a:bodyPr/>
        <a:lstStyle/>
        <a:p>
          <a:endParaRPr lang="en-US"/>
        </a:p>
      </dgm:t>
    </dgm:pt>
    <dgm:pt modelId="{7C044DB7-7CBD-492E-9B73-72571E58F7FB}" type="pres">
      <dgm:prSet presAssocID="{5AC9C1D9-9CF9-4460-A393-82060520F54A}" presName="linearFlow" presStyleCnt="0">
        <dgm:presLayoutVars>
          <dgm:resizeHandles val="exact"/>
        </dgm:presLayoutVars>
      </dgm:prSet>
      <dgm:spPr/>
    </dgm:pt>
    <dgm:pt modelId="{E490FE13-E63F-4006-8425-91207D9E23DC}" type="pres">
      <dgm:prSet presAssocID="{C815E774-1BD3-4373-83A1-09BE5DF93283}" presName="node" presStyleLbl="node1" presStyleIdx="0" presStyleCnt="3">
        <dgm:presLayoutVars>
          <dgm:bulletEnabled val="1"/>
        </dgm:presLayoutVars>
      </dgm:prSet>
      <dgm:spPr/>
    </dgm:pt>
    <dgm:pt modelId="{2EB5F644-DBA4-4AED-93AA-45D0C4B15CA0}" type="pres">
      <dgm:prSet presAssocID="{3CF1334B-8C3A-43EA-A2EE-9D714C77CF6B}" presName="sibTrans" presStyleLbl="sibTrans2D1" presStyleIdx="0" presStyleCnt="2"/>
      <dgm:spPr/>
    </dgm:pt>
    <dgm:pt modelId="{CF7F8B3B-76D2-4724-B5EB-00EF35FF090D}" type="pres">
      <dgm:prSet presAssocID="{3CF1334B-8C3A-43EA-A2EE-9D714C77CF6B}" presName="connectorText" presStyleLbl="sibTrans2D1" presStyleIdx="0" presStyleCnt="2"/>
      <dgm:spPr/>
    </dgm:pt>
    <dgm:pt modelId="{F53E1238-DAD8-40DD-9D24-184CAC5FC0FF}" type="pres">
      <dgm:prSet presAssocID="{DCCBAB22-8B47-4739-8186-B07CB320798C}" presName="node" presStyleLbl="node1" presStyleIdx="1" presStyleCnt="3">
        <dgm:presLayoutVars>
          <dgm:bulletEnabled val="1"/>
        </dgm:presLayoutVars>
      </dgm:prSet>
      <dgm:spPr/>
    </dgm:pt>
    <dgm:pt modelId="{75D8A9CF-B984-4B3C-BA51-C9E8A840C202}" type="pres">
      <dgm:prSet presAssocID="{8DF4DF0C-0DF4-47D8-B5DD-5A00B56A4F70}" presName="sibTrans" presStyleLbl="sibTrans2D1" presStyleIdx="1" presStyleCnt="2"/>
      <dgm:spPr/>
    </dgm:pt>
    <dgm:pt modelId="{BD32725A-E229-4D0D-B6E0-71C5C0CB1C94}" type="pres">
      <dgm:prSet presAssocID="{8DF4DF0C-0DF4-47D8-B5DD-5A00B56A4F70}" presName="connectorText" presStyleLbl="sibTrans2D1" presStyleIdx="1" presStyleCnt="2"/>
      <dgm:spPr/>
    </dgm:pt>
    <dgm:pt modelId="{95586AFE-0550-43C6-96B8-3EA42235D70B}" type="pres">
      <dgm:prSet presAssocID="{61DAD746-961E-4A50-9034-A4686CFE3458}" presName="node" presStyleLbl="node1" presStyleIdx="2" presStyleCnt="3">
        <dgm:presLayoutVars>
          <dgm:bulletEnabled val="1"/>
        </dgm:presLayoutVars>
      </dgm:prSet>
      <dgm:spPr/>
    </dgm:pt>
  </dgm:ptLst>
  <dgm:cxnLst>
    <dgm:cxn modelId="{876E8026-1018-4103-AE50-890CC42AC2A7}" type="presOf" srcId="{DCCBAB22-8B47-4739-8186-B07CB320798C}" destId="{F53E1238-DAD8-40DD-9D24-184CAC5FC0FF}" srcOrd="0" destOrd="0" presId="urn:microsoft.com/office/officeart/2005/8/layout/process2"/>
    <dgm:cxn modelId="{2BBADD3A-61C9-488F-A203-51A8F4E90EDF}" type="presOf" srcId="{8DF4DF0C-0DF4-47D8-B5DD-5A00B56A4F70}" destId="{75D8A9CF-B984-4B3C-BA51-C9E8A840C202}" srcOrd="0" destOrd="0" presId="urn:microsoft.com/office/officeart/2005/8/layout/process2"/>
    <dgm:cxn modelId="{CC1BB940-5419-4733-AD80-6FEDB3822C75}" type="presOf" srcId="{8DF4DF0C-0DF4-47D8-B5DD-5A00B56A4F70}" destId="{BD32725A-E229-4D0D-B6E0-71C5C0CB1C94}" srcOrd="1" destOrd="0" presId="urn:microsoft.com/office/officeart/2005/8/layout/process2"/>
    <dgm:cxn modelId="{D6439B5F-9A0F-4326-A7FD-8BBF48A0809C}" srcId="{5AC9C1D9-9CF9-4460-A393-82060520F54A}" destId="{DCCBAB22-8B47-4739-8186-B07CB320798C}" srcOrd="1" destOrd="0" parTransId="{20F02EA1-0B3B-4DDB-9EF3-B3C793E00366}" sibTransId="{8DF4DF0C-0DF4-47D8-B5DD-5A00B56A4F70}"/>
    <dgm:cxn modelId="{2D947A4B-E95E-489A-86A6-42A0A4B6F830}" type="presOf" srcId="{61DAD746-961E-4A50-9034-A4686CFE3458}" destId="{95586AFE-0550-43C6-96B8-3EA42235D70B}" srcOrd="0" destOrd="0" presId="urn:microsoft.com/office/officeart/2005/8/layout/process2"/>
    <dgm:cxn modelId="{9C66A94C-CCD4-423F-9880-14514629D47F}" type="presOf" srcId="{C815E774-1BD3-4373-83A1-09BE5DF93283}" destId="{E490FE13-E63F-4006-8425-91207D9E23DC}" srcOrd="0" destOrd="0" presId="urn:microsoft.com/office/officeart/2005/8/layout/process2"/>
    <dgm:cxn modelId="{B3BFF652-73A1-4620-89D9-F573F3B2342D}" type="presOf" srcId="{5AC9C1D9-9CF9-4460-A393-82060520F54A}" destId="{7C044DB7-7CBD-492E-9B73-72571E58F7FB}" srcOrd="0" destOrd="0" presId="urn:microsoft.com/office/officeart/2005/8/layout/process2"/>
    <dgm:cxn modelId="{D4D89F93-0278-4B80-B3FE-5580170AA8FC}" type="presOf" srcId="{3CF1334B-8C3A-43EA-A2EE-9D714C77CF6B}" destId="{2EB5F644-DBA4-4AED-93AA-45D0C4B15CA0}" srcOrd="0" destOrd="0" presId="urn:microsoft.com/office/officeart/2005/8/layout/process2"/>
    <dgm:cxn modelId="{CB17E59D-9B84-4A10-AF1D-F43890A8DABA}" srcId="{5AC9C1D9-9CF9-4460-A393-82060520F54A}" destId="{C815E774-1BD3-4373-83A1-09BE5DF93283}" srcOrd="0" destOrd="0" parTransId="{38B95F1A-B594-4D7F-8CAB-ECEE30704CDA}" sibTransId="{3CF1334B-8C3A-43EA-A2EE-9D714C77CF6B}"/>
    <dgm:cxn modelId="{CB3B71A7-4BE4-42E4-B90E-77AFA73C902A}" type="presOf" srcId="{3CF1334B-8C3A-43EA-A2EE-9D714C77CF6B}" destId="{CF7F8B3B-76D2-4724-B5EB-00EF35FF090D}" srcOrd="1" destOrd="0" presId="urn:microsoft.com/office/officeart/2005/8/layout/process2"/>
    <dgm:cxn modelId="{8AB326DA-C6C8-488F-957E-43DA237EB718}" srcId="{5AC9C1D9-9CF9-4460-A393-82060520F54A}" destId="{61DAD746-961E-4A50-9034-A4686CFE3458}" srcOrd="2" destOrd="0" parTransId="{2F153E0A-6BE2-41FF-B821-2424F5181BCF}" sibTransId="{392E9A15-8610-46ED-827D-F61187E2C322}"/>
    <dgm:cxn modelId="{3CCBC89A-2280-4A99-9C62-A9226CF9D472}" type="presParOf" srcId="{7C044DB7-7CBD-492E-9B73-72571E58F7FB}" destId="{E490FE13-E63F-4006-8425-91207D9E23DC}" srcOrd="0" destOrd="0" presId="urn:microsoft.com/office/officeart/2005/8/layout/process2"/>
    <dgm:cxn modelId="{62B2DC50-C4B5-4E12-A319-07A7A9DBD199}" type="presParOf" srcId="{7C044DB7-7CBD-492E-9B73-72571E58F7FB}" destId="{2EB5F644-DBA4-4AED-93AA-45D0C4B15CA0}" srcOrd="1" destOrd="0" presId="urn:microsoft.com/office/officeart/2005/8/layout/process2"/>
    <dgm:cxn modelId="{D1940365-C6F2-466C-9623-13E300F9AF3D}" type="presParOf" srcId="{2EB5F644-DBA4-4AED-93AA-45D0C4B15CA0}" destId="{CF7F8B3B-76D2-4724-B5EB-00EF35FF090D}" srcOrd="0" destOrd="0" presId="urn:microsoft.com/office/officeart/2005/8/layout/process2"/>
    <dgm:cxn modelId="{5E175612-2C55-4024-B313-E938B03B36FC}" type="presParOf" srcId="{7C044DB7-7CBD-492E-9B73-72571E58F7FB}" destId="{F53E1238-DAD8-40DD-9D24-184CAC5FC0FF}" srcOrd="2" destOrd="0" presId="urn:microsoft.com/office/officeart/2005/8/layout/process2"/>
    <dgm:cxn modelId="{7CD0F9A5-E2BD-4CDC-A19C-C3E074B27295}" type="presParOf" srcId="{7C044DB7-7CBD-492E-9B73-72571E58F7FB}" destId="{75D8A9CF-B984-4B3C-BA51-C9E8A840C202}" srcOrd="3" destOrd="0" presId="urn:microsoft.com/office/officeart/2005/8/layout/process2"/>
    <dgm:cxn modelId="{FA8F71D6-EE02-4B52-928F-8FCD1D52A2C4}" type="presParOf" srcId="{75D8A9CF-B984-4B3C-BA51-C9E8A840C202}" destId="{BD32725A-E229-4D0D-B6E0-71C5C0CB1C94}" srcOrd="0" destOrd="0" presId="urn:microsoft.com/office/officeart/2005/8/layout/process2"/>
    <dgm:cxn modelId="{B8A7081C-D48D-46D8-9CB9-2104074D1FA5}" type="presParOf" srcId="{7C044DB7-7CBD-492E-9B73-72571E58F7FB}" destId="{95586AFE-0550-43C6-96B8-3EA42235D70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29A86-9803-45A4-AC46-FB08D1E9663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222CEC5-6FE2-49B9-A63E-9347835F9C1E}">
      <dgm:prSet phldrT="[Text]"/>
      <dgm:spPr/>
      <dgm:t>
        <a:bodyPr/>
        <a:lstStyle/>
        <a:p>
          <a:r>
            <a:rPr lang="en-GB" dirty="0">
              <a:solidFill>
                <a:srgbClr val="FF0000"/>
              </a:solidFill>
              <a:latin typeface="Arial" panose="020B0604020202020204" pitchFamily="34" charset="0"/>
              <a:cs typeface="Arial" panose="020B0604020202020204" pitchFamily="34" charset="0"/>
            </a:rPr>
            <a:t>Standardize</a:t>
          </a:r>
        </a:p>
      </dgm:t>
    </dgm:pt>
    <dgm:pt modelId="{1B7D7BAB-2078-4182-9AD3-D131BC68C89B}" type="parTrans" cxnId="{6BF2B967-6026-4F26-B98E-BF69924CD502}">
      <dgm:prSet/>
      <dgm:spPr/>
      <dgm:t>
        <a:bodyPr/>
        <a:lstStyle/>
        <a:p>
          <a:endParaRPr lang="en-GB"/>
        </a:p>
      </dgm:t>
    </dgm:pt>
    <dgm:pt modelId="{9EE239D4-5FC7-4170-B333-1A115BA15B3F}" type="sibTrans" cxnId="{6BF2B967-6026-4F26-B98E-BF69924CD502}">
      <dgm:prSet/>
      <dgm:spPr/>
      <dgm:t>
        <a:bodyPr/>
        <a:lstStyle/>
        <a:p>
          <a:endParaRPr lang="en-GB"/>
        </a:p>
      </dgm:t>
    </dgm:pt>
    <dgm:pt modelId="{FFB7C22E-E88D-42C1-888B-81D04FA1AB86}">
      <dgm:prSet phldrT="[Text]"/>
      <dgm:spPr/>
      <dgm:t>
        <a:bodyPr/>
        <a:lstStyle/>
        <a:p>
          <a:r>
            <a:rPr lang="en-GB" dirty="0">
              <a:latin typeface="Arial" panose="020B0604020202020204" pitchFamily="34" charset="0"/>
              <a:cs typeface="Arial" panose="020B0604020202020204" pitchFamily="34" charset="0"/>
            </a:rPr>
            <a:t>Materials, Products and Processes</a:t>
          </a:r>
        </a:p>
      </dgm:t>
    </dgm:pt>
    <dgm:pt modelId="{41B48F51-2A59-4D38-908C-DCA8ADBA31C5}" type="parTrans" cxnId="{68928F4D-9BFF-4DB4-96A2-4F352F9F7D6E}">
      <dgm:prSet/>
      <dgm:spPr/>
      <dgm:t>
        <a:bodyPr/>
        <a:lstStyle/>
        <a:p>
          <a:endParaRPr lang="en-GB"/>
        </a:p>
      </dgm:t>
    </dgm:pt>
    <dgm:pt modelId="{384F42B4-77E9-489E-B349-79EA50899448}" type="sibTrans" cxnId="{68928F4D-9BFF-4DB4-96A2-4F352F9F7D6E}">
      <dgm:prSet/>
      <dgm:spPr/>
      <dgm:t>
        <a:bodyPr/>
        <a:lstStyle/>
        <a:p>
          <a:endParaRPr lang="en-GB"/>
        </a:p>
      </dgm:t>
    </dgm:pt>
    <dgm:pt modelId="{FBB24813-9DBF-4E48-BC20-78259820AD96}">
      <dgm:prSet phldrT="[Text]"/>
      <dgm:spPr/>
      <dgm:t>
        <a:bodyPr/>
        <a:lstStyle/>
        <a:p>
          <a:r>
            <a:rPr lang="en-GB" dirty="0">
              <a:latin typeface="Arial" panose="020B0604020202020204" pitchFamily="34" charset="0"/>
              <a:cs typeface="Arial" panose="020B0604020202020204" pitchFamily="34" charset="0"/>
            </a:rPr>
            <a:t>Best Practice</a:t>
          </a:r>
        </a:p>
      </dgm:t>
    </dgm:pt>
    <dgm:pt modelId="{D328E94E-039F-4D07-9F6E-7482EE999560}" type="parTrans" cxnId="{02BB9D89-DC99-454B-97B8-05FF4EAC9B06}">
      <dgm:prSet/>
      <dgm:spPr/>
      <dgm:t>
        <a:bodyPr/>
        <a:lstStyle/>
        <a:p>
          <a:endParaRPr lang="en-GB"/>
        </a:p>
      </dgm:t>
    </dgm:pt>
    <dgm:pt modelId="{11C3A27C-AC9B-47C1-96B0-39B5786EC04D}" type="sibTrans" cxnId="{02BB9D89-DC99-454B-97B8-05FF4EAC9B06}">
      <dgm:prSet/>
      <dgm:spPr/>
      <dgm:t>
        <a:bodyPr/>
        <a:lstStyle/>
        <a:p>
          <a:endParaRPr lang="en-GB"/>
        </a:p>
      </dgm:t>
    </dgm:pt>
    <dgm:pt modelId="{B7DDE1CE-313B-43E6-88CD-FDD6C008B804}">
      <dgm:prSet phldrT="[Text]"/>
      <dgm:spPr/>
      <dgm:t>
        <a:bodyPr/>
        <a:lstStyle/>
        <a:p>
          <a:r>
            <a:rPr lang="en-GB" dirty="0">
              <a:latin typeface="Arial" panose="020B0604020202020204" pitchFamily="34" charset="0"/>
              <a:cs typeface="Arial" panose="020B0604020202020204" pitchFamily="34" charset="0"/>
            </a:rPr>
            <a:t>Harmonize</a:t>
          </a:r>
        </a:p>
      </dgm:t>
    </dgm:pt>
    <dgm:pt modelId="{C8194748-150D-42FB-A700-436C03D77395}" type="parTrans" cxnId="{E1AF3EDD-0FF5-4CAF-A293-5ACE63811551}">
      <dgm:prSet/>
      <dgm:spPr/>
      <dgm:t>
        <a:bodyPr/>
        <a:lstStyle/>
        <a:p>
          <a:endParaRPr lang="en-GB"/>
        </a:p>
      </dgm:t>
    </dgm:pt>
    <dgm:pt modelId="{FC7B7FE6-B7EC-436D-91F3-C41CB3F79C9A}" type="sibTrans" cxnId="{E1AF3EDD-0FF5-4CAF-A293-5ACE63811551}">
      <dgm:prSet/>
      <dgm:spPr/>
      <dgm:t>
        <a:bodyPr/>
        <a:lstStyle/>
        <a:p>
          <a:endParaRPr lang="en-GB"/>
        </a:p>
      </dgm:t>
    </dgm:pt>
    <dgm:pt modelId="{B6F35230-F374-45C9-9776-5A165CA443A1}">
      <dgm:prSet phldrT="[Text]"/>
      <dgm:spPr/>
      <dgm:t>
        <a:bodyPr/>
        <a:lstStyle/>
        <a:p>
          <a:r>
            <a:rPr lang="en-GB" dirty="0">
              <a:latin typeface="Arial" panose="020B0604020202020204" pitchFamily="34" charset="0"/>
              <a:cs typeface="Arial" panose="020B0604020202020204" pitchFamily="34" charset="0"/>
            </a:rPr>
            <a:t>SC20 Documents</a:t>
          </a:r>
        </a:p>
      </dgm:t>
    </dgm:pt>
    <dgm:pt modelId="{50910033-4A74-495D-8E89-83D73EFA3055}" type="parTrans" cxnId="{710C42B4-AE1B-48DA-83C9-BF18F37D88A3}">
      <dgm:prSet/>
      <dgm:spPr/>
      <dgm:t>
        <a:bodyPr/>
        <a:lstStyle/>
        <a:p>
          <a:endParaRPr lang="en-GB"/>
        </a:p>
      </dgm:t>
    </dgm:pt>
    <dgm:pt modelId="{BBD47F62-618C-4F14-A6E4-9D2FAC70DD4E}" type="sibTrans" cxnId="{710C42B4-AE1B-48DA-83C9-BF18F37D88A3}">
      <dgm:prSet/>
      <dgm:spPr/>
      <dgm:t>
        <a:bodyPr/>
        <a:lstStyle/>
        <a:p>
          <a:endParaRPr lang="en-GB"/>
        </a:p>
      </dgm:t>
    </dgm:pt>
    <dgm:pt modelId="{C8D0FA19-69BB-4104-AAA3-73195A799FC9}" type="pres">
      <dgm:prSet presAssocID="{FEB29A86-9803-45A4-AC46-FB08D1E9663C}" presName="cycle" presStyleCnt="0">
        <dgm:presLayoutVars>
          <dgm:dir/>
          <dgm:resizeHandles val="exact"/>
        </dgm:presLayoutVars>
      </dgm:prSet>
      <dgm:spPr/>
    </dgm:pt>
    <dgm:pt modelId="{71A6E07B-BB40-42D2-8587-BF35791521AC}" type="pres">
      <dgm:prSet presAssocID="{C222CEC5-6FE2-49B9-A63E-9347835F9C1E}" presName="dummy" presStyleCnt="0"/>
      <dgm:spPr/>
    </dgm:pt>
    <dgm:pt modelId="{85EAA40C-FE28-41F3-890C-8C6BD4175375}" type="pres">
      <dgm:prSet presAssocID="{C222CEC5-6FE2-49B9-A63E-9347835F9C1E}" presName="node" presStyleLbl="revTx" presStyleIdx="0" presStyleCnt="5">
        <dgm:presLayoutVars>
          <dgm:bulletEnabled val="1"/>
        </dgm:presLayoutVars>
      </dgm:prSet>
      <dgm:spPr/>
    </dgm:pt>
    <dgm:pt modelId="{6880EE54-1395-4371-8A20-B7CE291E60FF}" type="pres">
      <dgm:prSet presAssocID="{9EE239D4-5FC7-4170-B333-1A115BA15B3F}" presName="sibTrans" presStyleLbl="node1" presStyleIdx="0" presStyleCnt="5"/>
      <dgm:spPr/>
    </dgm:pt>
    <dgm:pt modelId="{7D7F4878-B34B-4F4F-B81E-E9AB71979704}" type="pres">
      <dgm:prSet presAssocID="{FFB7C22E-E88D-42C1-888B-81D04FA1AB86}" presName="dummy" presStyleCnt="0"/>
      <dgm:spPr/>
    </dgm:pt>
    <dgm:pt modelId="{501B255A-5E5E-4A6E-A1B3-72E3DE3FE27B}" type="pres">
      <dgm:prSet presAssocID="{FFB7C22E-E88D-42C1-888B-81D04FA1AB86}" presName="node" presStyleLbl="revTx" presStyleIdx="1" presStyleCnt="5">
        <dgm:presLayoutVars>
          <dgm:bulletEnabled val="1"/>
        </dgm:presLayoutVars>
      </dgm:prSet>
      <dgm:spPr/>
    </dgm:pt>
    <dgm:pt modelId="{CE276405-B391-4CEC-B5A8-A1FA7133633A}" type="pres">
      <dgm:prSet presAssocID="{384F42B4-77E9-489E-B349-79EA50899448}" presName="sibTrans" presStyleLbl="node1" presStyleIdx="1" presStyleCnt="5"/>
      <dgm:spPr/>
    </dgm:pt>
    <dgm:pt modelId="{1C90E162-4A10-44A7-A14D-47793CAD5023}" type="pres">
      <dgm:prSet presAssocID="{FBB24813-9DBF-4E48-BC20-78259820AD96}" presName="dummy" presStyleCnt="0"/>
      <dgm:spPr/>
    </dgm:pt>
    <dgm:pt modelId="{3661BA37-279F-4AB5-85B7-FBF19BC89A49}" type="pres">
      <dgm:prSet presAssocID="{FBB24813-9DBF-4E48-BC20-78259820AD96}" presName="node" presStyleLbl="revTx" presStyleIdx="2" presStyleCnt="5">
        <dgm:presLayoutVars>
          <dgm:bulletEnabled val="1"/>
        </dgm:presLayoutVars>
      </dgm:prSet>
      <dgm:spPr/>
    </dgm:pt>
    <dgm:pt modelId="{05B74F8E-FFFC-4287-B600-8EBA01B5A774}" type="pres">
      <dgm:prSet presAssocID="{11C3A27C-AC9B-47C1-96B0-39B5786EC04D}" presName="sibTrans" presStyleLbl="node1" presStyleIdx="2" presStyleCnt="5" custLinFactNeighborY="-337"/>
      <dgm:spPr/>
    </dgm:pt>
    <dgm:pt modelId="{7323921F-37B9-4919-9644-284FCEFCBB74}" type="pres">
      <dgm:prSet presAssocID="{B7DDE1CE-313B-43E6-88CD-FDD6C008B804}" presName="dummy" presStyleCnt="0"/>
      <dgm:spPr/>
    </dgm:pt>
    <dgm:pt modelId="{8F58B3BC-2BB5-4F8C-8448-B1291BBB2E7B}" type="pres">
      <dgm:prSet presAssocID="{B7DDE1CE-313B-43E6-88CD-FDD6C008B804}" presName="node" presStyleLbl="revTx" presStyleIdx="3" presStyleCnt="5">
        <dgm:presLayoutVars>
          <dgm:bulletEnabled val="1"/>
        </dgm:presLayoutVars>
      </dgm:prSet>
      <dgm:spPr/>
    </dgm:pt>
    <dgm:pt modelId="{D32C747C-CC11-4995-8B4F-894035B2F6F7}" type="pres">
      <dgm:prSet presAssocID="{FC7B7FE6-B7EC-436D-91F3-C41CB3F79C9A}" presName="sibTrans" presStyleLbl="node1" presStyleIdx="3" presStyleCnt="5"/>
      <dgm:spPr/>
    </dgm:pt>
    <dgm:pt modelId="{B2003418-3BD1-4B86-9A02-618DCB2DC9BE}" type="pres">
      <dgm:prSet presAssocID="{B6F35230-F374-45C9-9776-5A165CA443A1}" presName="dummy" presStyleCnt="0"/>
      <dgm:spPr/>
    </dgm:pt>
    <dgm:pt modelId="{CC4393D5-9613-4A43-A202-134C13CF7CDD}" type="pres">
      <dgm:prSet presAssocID="{B6F35230-F374-45C9-9776-5A165CA443A1}" presName="node" presStyleLbl="revTx" presStyleIdx="4" presStyleCnt="5">
        <dgm:presLayoutVars>
          <dgm:bulletEnabled val="1"/>
        </dgm:presLayoutVars>
      </dgm:prSet>
      <dgm:spPr/>
    </dgm:pt>
    <dgm:pt modelId="{C21CB7E3-0F63-4480-8A8F-DCEB70E82381}" type="pres">
      <dgm:prSet presAssocID="{BBD47F62-618C-4F14-A6E4-9D2FAC70DD4E}" presName="sibTrans" presStyleLbl="node1" presStyleIdx="4" presStyleCnt="5"/>
      <dgm:spPr/>
    </dgm:pt>
  </dgm:ptLst>
  <dgm:cxnLst>
    <dgm:cxn modelId="{4A6DCC06-38FD-45CE-B573-A5EB121BA13E}" type="presOf" srcId="{FBB24813-9DBF-4E48-BC20-78259820AD96}" destId="{3661BA37-279F-4AB5-85B7-FBF19BC89A49}" srcOrd="0" destOrd="0" presId="urn:microsoft.com/office/officeart/2005/8/layout/cycle1"/>
    <dgm:cxn modelId="{F6840B0C-57BD-4119-8B49-27A95189FA73}" type="presOf" srcId="{11C3A27C-AC9B-47C1-96B0-39B5786EC04D}" destId="{05B74F8E-FFFC-4287-B600-8EBA01B5A774}" srcOrd="0" destOrd="0" presId="urn:microsoft.com/office/officeart/2005/8/layout/cycle1"/>
    <dgm:cxn modelId="{B4D7A618-0E9D-4002-A077-58405D7B76D9}" type="presOf" srcId="{384F42B4-77E9-489E-B349-79EA50899448}" destId="{CE276405-B391-4CEC-B5A8-A1FA7133633A}" srcOrd="0" destOrd="0" presId="urn:microsoft.com/office/officeart/2005/8/layout/cycle1"/>
    <dgm:cxn modelId="{ABE1771E-187F-45A3-8431-D84C2E8BD64C}" type="presOf" srcId="{FEB29A86-9803-45A4-AC46-FB08D1E9663C}" destId="{C8D0FA19-69BB-4104-AAA3-73195A799FC9}" srcOrd="0" destOrd="0" presId="urn:microsoft.com/office/officeart/2005/8/layout/cycle1"/>
    <dgm:cxn modelId="{B949F52D-9C78-4C11-9103-B6E1EE4EA738}" type="presOf" srcId="{C222CEC5-6FE2-49B9-A63E-9347835F9C1E}" destId="{85EAA40C-FE28-41F3-890C-8C6BD4175375}" srcOrd="0" destOrd="0" presId="urn:microsoft.com/office/officeart/2005/8/layout/cycle1"/>
    <dgm:cxn modelId="{E522533A-046B-4F75-AC46-E8C786370244}" type="presOf" srcId="{FC7B7FE6-B7EC-436D-91F3-C41CB3F79C9A}" destId="{D32C747C-CC11-4995-8B4F-894035B2F6F7}" srcOrd="0" destOrd="0" presId="urn:microsoft.com/office/officeart/2005/8/layout/cycle1"/>
    <dgm:cxn modelId="{BCF92547-40DA-46C3-96B0-E0154598E206}" type="presOf" srcId="{9EE239D4-5FC7-4170-B333-1A115BA15B3F}" destId="{6880EE54-1395-4371-8A20-B7CE291E60FF}" srcOrd="0" destOrd="0" presId="urn:microsoft.com/office/officeart/2005/8/layout/cycle1"/>
    <dgm:cxn modelId="{6BF2B967-6026-4F26-B98E-BF69924CD502}" srcId="{FEB29A86-9803-45A4-AC46-FB08D1E9663C}" destId="{C222CEC5-6FE2-49B9-A63E-9347835F9C1E}" srcOrd="0" destOrd="0" parTransId="{1B7D7BAB-2078-4182-9AD3-D131BC68C89B}" sibTransId="{9EE239D4-5FC7-4170-B333-1A115BA15B3F}"/>
    <dgm:cxn modelId="{68928F4D-9BFF-4DB4-96A2-4F352F9F7D6E}" srcId="{FEB29A86-9803-45A4-AC46-FB08D1E9663C}" destId="{FFB7C22E-E88D-42C1-888B-81D04FA1AB86}" srcOrd="1" destOrd="0" parTransId="{41B48F51-2A59-4D38-908C-DCA8ADBA31C5}" sibTransId="{384F42B4-77E9-489E-B349-79EA50899448}"/>
    <dgm:cxn modelId="{BBF2D755-0488-48D8-9899-1C6B6B7A615B}" type="presOf" srcId="{B7DDE1CE-313B-43E6-88CD-FDD6C008B804}" destId="{8F58B3BC-2BB5-4F8C-8448-B1291BBB2E7B}" srcOrd="0" destOrd="0" presId="urn:microsoft.com/office/officeart/2005/8/layout/cycle1"/>
    <dgm:cxn modelId="{02BB9D89-DC99-454B-97B8-05FF4EAC9B06}" srcId="{FEB29A86-9803-45A4-AC46-FB08D1E9663C}" destId="{FBB24813-9DBF-4E48-BC20-78259820AD96}" srcOrd="2" destOrd="0" parTransId="{D328E94E-039F-4D07-9F6E-7482EE999560}" sibTransId="{11C3A27C-AC9B-47C1-96B0-39B5786EC04D}"/>
    <dgm:cxn modelId="{799F3F91-2667-4A5C-BA14-0D42ED6C449A}" type="presOf" srcId="{BBD47F62-618C-4F14-A6E4-9D2FAC70DD4E}" destId="{C21CB7E3-0F63-4480-8A8F-DCEB70E82381}" srcOrd="0" destOrd="0" presId="urn:microsoft.com/office/officeart/2005/8/layout/cycle1"/>
    <dgm:cxn modelId="{1D84CEA2-4AA9-4A9B-8FBC-4DD01DC8CF81}" type="presOf" srcId="{FFB7C22E-E88D-42C1-888B-81D04FA1AB86}" destId="{501B255A-5E5E-4A6E-A1B3-72E3DE3FE27B}" srcOrd="0" destOrd="0" presId="urn:microsoft.com/office/officeart/2005/8/layout/cycle1"/>
    <dgm:cxn modelId="{710C42B4-AE1B-48DA-83C9-BF18F37D88A3}" srcId="{FEB29A86-9803-45A4-AC46-FB08D1E9663C}" destId="{B6F35230-F374-45C9-9776-5A165CA443A1}" srcOrd="4" destOrd="0" parTransId="{50910033-4A74-495D-8E89-83D73EFA3055}" sibTransId="{BBD47F62-618C-4F14-A6E4-9D2FAC70DD4E}"/>
    <dgm:cxn modelId="{E1AF3EDD-0FF5-4CAF-A293-5ACE63811551}" srcId="{FEB29A86-9803-45A4-AC46-FB08D1E9663C}" destId="{B7DDE1CE-313B-43E6-88CD-FDD6C008B804}" srcOrd="3" destOrd="0" parTransId="{C8194748-150D-42FB-A700-436C03D77395}" sibTransId="{FC7B7FE6-B7EC-436D-91F3-C41CB3F79C9A}"/>
    <dgm:cxn modelId="{09B797EC-3A98-4785-B30E-BFE779970155}" type="presOf" srcId="{B6F35230-F374-45C9-9776-5A165CA443A1}" destId="{CC4393D5-9613-4A43-A202-134C13CF7CDD}" srcOrd="0" destOrd="0" presId="urn:microsoft.com/office/officeart/2005/8/layout/cycle1"/>
    <dgm:cxn modelId="{85487C51-A925-4BDE-9485-09A0358DC729}" type="presParOf" srcId="{C8D0FA19-69BB-4104-AAA3-73195A799FC9}" destId="{71A6E07B-BB40-42D2-8587-BF35791521AC}" srcOrd="0" destOrd="0" presId="urn:microsoft.com/office/officeart/2005/8/layout/cycle1"/>
    <dgm:cxn modelId="{C06E0EEC-32E5-4B16-84BF-A63BDE04281B}" type="presParOf" srcId="{C8D0FA19-69BB-4104-AAA3-73195A799FC9}" destId="{85EAA40C-FE28-41F3-890C-8C6BD4175375}" srcOrd="1" destOrd="0" presId="urn:microsoft.com/office/officeart/2005/8/layout/cycle1"/>
    <dgm:cxn modelId="{4730207E-B687-43C2-9FFA-4EDB2D5EBA59}" type="presParOf" srcId="{C8D0FA19-69BB-4104-AAA3-73195A799FC9}" destId="{6880EE54-1395-4371-8A20-B7CE291E60FF}" srcOrd="2" destOrd="0" presId="urn:microsoft.com/office/officeart/2005/8/layout/cycle1"/>
    <dgm:cxn modelId="{86AE1A02-A577-41C7-8F1C-3ACB6D32B5B5}" type="presParOf" srcId="{C8D0FA19-69BB-4104-AAA3-73195A799FC9}" destId="{7D7F4878-B34B-4F4F-B81E-E9AB71979704}" srcOrd="3" destOrd="0" presId="urn:microsoft.com/office/officeart/2005/8/layout/cycle1"/>
    <dgm:cxn modelId="{CB99462F-75DB-47C8-B23A-857DD4E3C8CB}" type="presParOf" srcId="{C8D0FA19-69BB-4104-AAA3-73195A799FC9}" destId="{501B255A-5E5E-4A6E-A1B3-72E3DE3FE27B}" srcOrd="4" destOrd="0" presId="urn:microsoft.com/office/officeart/2005/8/layout/cycle1"/>
    <dgm:cxn modelId="{A6772415-EDB9-4FC6-B031-703300BB0696}" type="presParOf" srcId="{C8D0FA19-69BB-4104-AAA3-73195A799FC9}" destId="{CE276405-B391-4CEC-B5A8-A1FA7133633A}" srcOrd="5" destOrd="0" presId="urn:microsoft.com/office/officeart/2005/8/layout/cycle1"/>
    <dgm:cxn modelId="{439014FD-318E-4829-8A7F-C3B7A27ED906}" type="presParOf" srcId="{C8D0FA19-69BB-4104-AAA3-73195A799FC9}" destId="{1C90E162-4A10-44A7-A14D-47793CAD5023}" srcOrd="6" destOrd="0" presId="urn:microsoft.com/office/officeart/2005/8/layout/cycle1"/>
    <dgm:cxn modelId="{426ACB61-C463-4CD1-A35C-562B3A2D11CF}" type="presParOf" srcId="{C8D0FA19-69BB-4104-AAA3-73195A799FC9}" destId="{3661BA37-279F-4AB5-85B7-FBF19BC89A49}" srcOrd="7" destOrd="0" presId="urn:microsoft.com/office/officeart/2005/8/layout/cycle1"/>
    <dgm:cxn modelId="{A9F664D4-56AC-4269-8236-591DCA13D71F}" type="presParOf" srcId="{C8D0FA19-69BB-4104-AAA3-73195A799FC9}" destId="{05B74F8E-FFFC-4287-B600-8EBA01B5A774}" srcOrd="8" destOrd="0" presId="urn:microsoft.com/office/officeart/2005/8/layout/cycle1"/>
    <dgm:cxn modelId="{608F4A0B-BEE3-4EBB-8077-137158512DC7}" type="presParOf" srcId="{C8D0FA19-69BB-4104-AAA3-73195A799FC9}" destId="{7323921F-37B9-4919-9644-284FCEFCBB74}" srcOrd="9" destOrd="0" presId="urn:microsoft.com/office/officeart/2005/8/layout/cycle1"/>
    <dgm:cxn modelId="{5C411C71-B5D1-4B72-9401-C6CA8C903ECB}" type="presParOf" srcId="{C8D0FA19-69BB-4104-AAA3-73195A799FC9}" destId="{8F58B3BC-2BB5-4F8C-8448-B1291BBB2E7B}" srcOrd="10" destOrd="0" presId="urn:microsoft.com/office/officeart/2005/8/layout/cycle1"/>
    <dgm:cxn modelId="{D201F95C-B16C-4434-A265-00B05B5B61BF}" type="presParOf" srcId="{C8D0FA19-69BB-4104-AAA3-73195A799FC9}" destId="{D32C747C-CC11-4995-8B4F-894035B2F6F7}" srcOrd="11" destOrd="0" presId="urn:microsoft.com/office/officeart/2005/8/layout/cycle1"/>
    <dgm:cxn modelId="{A7E2CE83-75EB-4FCD-80CD-6EE5F5A10C06}" type="presParOf" srcId="{C8D0FA19-69BB-4104-AAA3-73195A799FC9}" destId="{B2003418-3BD1-4B86-9A02-618DCB2DC9BE}" srcOrd="12" destOrd="0" presId="urn:microsoft.com/office/officeart/2005/8/layout/cycle1"/>
    <dgm:cxn modelId="{BF9A03F8-DD4D-4F6F-B080-C37F5715DCE3}" type="presParOf" srcId="{C8D0FA19-69BB-4104-AAA3-73195A799FC9}" destId="{CC4393D5-9613-4A43-A202-134C13CF7CDD}" srcOrd="13" destOrd="0" presId="urn:microsoft.com/office/officeart/2005/8/layout/cycle1"/>
    <dgm:cxn modelId="{7B8EC4E2-6EBA-495F-8516-BB867D34B754}" type="presParOf" srcId="{C8D0FA19-69BB-4104-AAA3-73195A799FC9}" destId="{C21CB7E3-0F63-4480-8A8F-DCEB70E8238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0FE13-E63F-4006-8425-91207D9E23DC}">
      <dsp:nvSpPr>
        <dsp:cNvPr id="0" name=""/>
        <dsp:cNvSpPr/>
      </dsp:nvSpPr>
      <dsp:spPr>
        <a:xfrm>
          <a:off x="2374164" y="0"/>
          <a:ext cx="1576270" cy="843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Manufacturer</a:t>
          </a:r>
        </a:p>
      </dsp:txBody>
      <dsp:txXfrm>
        <a:off x="2398869" y="24705"/>
        <a:ext cx="1526860" cy="794079"/>
      </dsp:txXfrm>
    </dsp:sp>
    <dsp:sp modelId="{2EB5F644-DBA4-4AED-93AA-45D0C4B15CA0}">
      <dsp:nvSpPr>
        <dsp:cNvPr id="0" name=""/>
        <dsp:cNvSpPr/>
      </dsp:nvSpPr>
      <dsp:spPr>
        <a:xfrm rot="5400000">
          <a:off x="3004145" y="864576"/>
          <a:ext cx="316308" cy="3795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048428" y="896207"/>
        <a:ext cx="227742" cy="221416"/>
      </dsp:txXfrm>
    </dsp:sp>
    <dsp:sp modelId="{F53E1238-DAD8-40DD-9D24-184CAC5FC0FF}">
      <dsp:nvSpPr>
        <dsp:cNvPr id="0" name=""/>
        <dsp:cNvSpPr/>
      </dsp:nvSpPr>
      <dsp:spPr>
        <a:xfrm>
          <a:off x="2374164" y="1265233"/>
          <a:ext cx="1576270" cy="843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Supplier</a:t>
          </a:r>
        </a:p>
      </dsp:txBody>
      <dsp:txXfrm>
        <a:off x="2398869" y="1289938"/>
        <a:ext cx="1526860" cy="794079"/>
      </dsp:txXfrm>
    </dsp:sp>
    <dsp:sp modelId="{75D8A9CF-B984-4B3C-BA51-C9E8A840C202}">
      <dsp:nvSpPr>
        <dsp:cNvPr id="0" name=""/>
        <dsp:cNvSpPr/>
      </dsp:nvSpPr>
      <dsp:spPr>
        <a:xfrm rot="5400000">
          <a:off x="3004145" y="2129810"/>
          <a:ext cx="316308" cy="3795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048428" y="2161441"/>
        <a:ext cx="227742" cy="221416"/>
      </dsp:txXfrm>
    </dsp:sp>
    <dsp:sp modelId="{95586AFE-0550-43C6-96B8-3EA42235D70B}">
      <dsp:nvSpPr>
        <dsp:cNvPr id="0" name=""/>
        <dsp:cNvSpPr/>
      </dsp:nvSpPr>
      <dsp:spPr>
        <a:xfrm>
          <a:off x="2374164" y="2530467"/>
          <a:ext cx="1576270" cy="843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Sub-s</a:t>
          </a:r>
          <a:r>
            <a:rPr lang="en-US" sz="1800" kern="1200" dirty="0"/>
            <a:t>upplier(s)</a:t>
          </a:r>
        </a:p>
      </dsp:txBody>
      <dsp:txXfrm>
        <a:off x="2398869" y="2555172"/>
        <a:ext cx="1526860" cy="794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AA40C-FE28-41F3-890C-8C6BD4175375}">
      <dsp:nvSpPr>
        <dsp:cNvPr id="0" name=""/>
        <dsp:cNvSpPr/>
      </dsp:nvSpPr>
      <dsp:spPr>
        <a:xfrm>
          <a:off x="4647158" y="30332"/>
          <a:ext cx="1048570" cy="104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0000"/>
              </a:solidFill>
              <a:latin typeface="Arial" panose="020B0604020202020204" pitchFamily="34" charset="0"/>
              <a:cs typeface="Arial" panose="020B0604020202020204" pitchFamily="34" charset="0"/>
            </a:rPr>
            <a:t>Standardize</a:t>
          </a:r>
        </a:p>
      </dsp:txBody>
      <dsp:txXfrm>
        <a:off x="4647158" y="30332"/>
        <a:ext cx="1048570" cy="1048570"/>
      </dsp:txXfrm>
    </dsp:sp>
    <dsp:sp modelId="{6880EE54-1395-4371-8A20-B7CE291E60FF}">
      <dsp:nvSpPr>
        <dsp:cNvPr id="0" name=""/>
        <dsp:cNvSpPr/>
      </dsp:nvSpPr>
      <dsp:spPr>
        <a:xfrm>
          <a:off x="2179086" y="-178"/>
          <a:ext cx="3933224" cy="3933224"/>
        </a:xfrm>
        <a:prstGeom prst="circularArrow">
          <a:avLst>
            <a:gd name="adj1" fmla="val 5199"/>
            <a:gd name="adj2" fmla="val 335797"/>
            <a:gd name="adj3" fmla="val 21293715"/>
            <a:gd name="adj4" fmla="val 19765824"/>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255A-5E5E-4A6E-A1B3-72E3DE3FE27B}">
      <dsp:nvSpPr>
        <dsp:cNvPr id="0" name=""/>
        <dsp:cNvSpPr/>
      </dsp:nvSpPr>
      <dsp:spPr>
        <a:xfrm>
          <a:off x="5281104" y="1981415"/>
          <a:ext cx="1048570" cy="104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Materials, Products and Processes</a:t>
          </a:r>
        </a:p>
      </dsp:txBody>
      <dsp:txXfrm>
        <a:off x="5281104" y="1981415"/>
        <a:ext cx="1048570" cy="1048570"/>
      </dsp:txXfrm>
    </dsp:sp>
    <dsp:sp modelId="{CE276405-B391-4CEC-B5A8-A1FA7133633A}">
      <dsp:nvSpPr>
        <dsp:cNvPr id="0" name=""/>
        <dsp:cNvSpPr/>
      </dsp:nvSpPr>
      <dsp:spPr>
        <a:xfrm>
          <a:off x="2179086" y="-178"/>
          <a:ext cx="3933224" cy="3933224"/>
        </a:xfrm>
        <a:prstGeom prst="circularArrow">
          <a:avLst>
            <a:gd name="adj1" fmla="val 5199"/>
            <a:gd name="adj2" fmla="val 335797"/>
            <a:gd name="adj3" fmla="val 4015188"/>
            <a:gd name="adj4" fmla="val 2252982"/>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1BA37-279F-4AB5-85B7-FBF19BC89A49}">
      <dsp:nvSpPr>
        <dsp:cNvPr id="0" name=""/>
        <dsp:cNvSpPr/>
      </dsp:nvSpPr>
      <dsp:spPr>
        <a:xfrm>
          <a:off x="3621413" y="3187250"/>
          <a:ext cx="1048570" cy="104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Best Practice</a:t>
          </a:r>
        </a:p>
      </dsp:txBody>
      <dsp:txXfrm>
        <a:off x="3621413" y="3187250"/>
        <a:ext cx="1048570" cy="1048570"/>
      </dsp:txXfrm>
    </dsp:sp>
    <dsp:sp modelId="{05B74F8E-FFFC-4287-B600-8EBA01B5A774}">
      <dsp:nvSpPr>
        <dsp:cNvPr id="0" name=""/>
        <dsp:cNvSpPr/>
      </dsp:nvSpPr>
      <dsp:spPr>
        <a:xfrm>
          <a:off x="2179086" y="-13432"/>
          <a:ext cx="3933224" cy="3933224"/>
        </a:xfrm>
        <a:prstGeom prst="circularArrow">
          <a:avLst>
            <a:gd name="adj1" fmla="val 5199"/>
            <a:gd name="adj2" fmla="val 335797"/>
            <a:gd name="adj3" fmla="val 8211221"/>
            <a:gd name="adj4" fmla="val 6449015"/>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8B3BC-2BB5-4F8C-8448-B1291BBB2E7B}">
      <dsp:nvSpPr>
        <dsp:cNvPr id="0" name=""/>
        <dsp:cNvSpPr/>
      </dsp:nvSpPr>
      <dsp:spPr>
        <a:xfrm>
          <a:off x="1961723" y="1981415"/>
          <a:ext cx="1048570" cy="104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Harmonize</a:t>
          </a:r>
        </a:p>
      </dsp:txBody>
      <dsp:txXfrm>
        <a:off x="1961723" y="1981415"/>
        <a:ext cx="1048570" cy="1048570"/>
      </dsp:txXfrm>
    </dsp:sp>
    <dsp:sp modelId="{D32C747C-CC11-4995-8B4F-894035B2F6F7}">
      <dsp:nvSpPr>
        <dsp:cNvPr id="0" name=""/>
        <dsp:cNvSpPr/>
      </dsp:nvSpPr>
      <dsp:spPr>
        <a:xfrm>
          <a:off x="2179086" y="-178"/>
          <a:ext cx="3933224" cy="3933224"/>
        </a:xfrm>
        <a:prstGeom prst="circularArrow">
          <a:avLst>
            <a:gd name="adj1" fmla="val 5199"/>
            <a:gd name="adj2" fmla="val 335797"/>
            <a:gd name="adj3" fmla="val 12298379"/>
            <a:gd name="adj4" fmla="val 1077048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4393D5-9613-4A43-A202-134C13CF7CDD}">
      <dsp:nvSpPr>
        <dsp:cNvPr id="0" name=""/>
        <dsp:cNvSpPr/>
      </dsp:nvSpPr>
      <dsp:spPr>
        <a:xfrm>
          <a:off x="2595668" y="30332"/>
          <a:ext cx="1048570" cy="104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SC20 Documents</a:t>
          </a:r>
        </a:p>
      </dsp:txBody>
      <dsp:txXfrm>
        <a:off x="2595668" y="30332"/>
        <a:ext cx="1048570" cy="1048570"/>
      </dsp:txXfrm>
    </dsp:sp>
    <dsp:sp modelId="{C21CB7E3-0F63-4480-8A8F-DCEB70E82381}">
      <dsp:nvSpPr>
        <dsp:cNvPr id="0" name=""/>
        <dsp:cNvSpPr/>
      </dsp:nvSpPr>
      <dsp:spPr>
        <a:xfrm>
          <a:off x="2179086" y="-178"/>
          <a:ext cx="3933224" cy="3933224"/>
        </a:xfrm>
        <a:prstGeom prst="circularArrow">
          <a:avLst>
            <a:gd name="adj1" fmla="val 5199"/>
            <a:gd name="adj2" fmla="val 335797"/>
            <a:gd name="adj3" fmla="val 16866175"/>
            <a:gd name="adj4" fmla="val 15198028"/>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681FA45A-0882-2E42-BB65-D4E30275D77E}" type="datetimeFigureOut">
              <a:rPr lang="it-IT" smtClean="0"/>
              <a:pPr/>
              <a:t>17/05/2022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B1370D63-9158-BD4D-9276-0D6B11293BFA}" type="slidenum">
              <a:rPr lang="it-IT" smtClean="0"/>
              <a:pPr/>
              <a:t>‹N›</a:t>
            </a:fld>
            <a:endParaRPr lang="it-IT" dirty="0"/>
          </a:p>
        </p:txBody>
      </p:sp>
    </p:spTree>
    <p:extLst>
      <p:ext uri="{BB962C8B-B14F-4D97-AF65-F5344CB8AC3E}">
        <p14:creationId xmlns:p14="http://schemas.microsoft.com/office/powerpoint/2010/main" val="10909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a:t>
            </a:fld>
            <a:endParaRPr lang="it-IT"/>
          </a:p>
        </p:txBody>
      </p:sp>
    </p:spTree>
    <p:extLst>
      <p:ext uri="{BB962C8B-B14F-4D97-AF65-F5344CB8AC3E}">
        <p14:creationId xmlns:p14="http://schemas.microsoft.com/office/powerpoint/2010/main" val="270663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THIS SUMMARY SCHEME YOU CAN SEE AN OVERVIEW OF API SPECIFICATIONS STATUS</a:t>
            </a:r>
          </a:p>
          <a:p>
            <a:endParaRPr lang="it-IT" dirty="0"/>
          </a:p>
          <a:p>
            <a:r>
              <a:rPr lang="it-IT" dirty="0"/>
              <a:t>IN BLUE COLOR - THE SPECIFICATIONS OBJECT OF THE API LICENSE PROGRAM </a:t>
            </a:r>
          </a:p>
          <a:p>
            <a:endParaRPr lang="it-IT" dirty="0"/>
          </a:p>
          <a:p>
            <a:r>
              <a:rPr lang="it-IT" dirty="0"/>
              <a:t>IN WHITE COLOR THOSE NOT INCLUDED IN THE API LICENSE PROGRAM</a:t>
            </a:r>
          </a:p>
          <a:p>
            <a:endParaRPr lang="it-IT" dirty="0"/>
          </a:p>
          <a:p>
            <a:r>
              <a:rPr lang="it-IT" dirty="0"/>
              <a:t>IN GREEN COLOR THOSE STILL IN DEVELOPMENT</a:t>
            </a:r>
          </a:p>
        </p:txBody>
      </p:sp>
      <p:sp>
        <p:nvSpPr>
          <p:cNvPr id="4" name="Segnaposto numero diapositiva 3"/>
          <p:cNvSpPr>
            <a:spLocks noGrp="1"/>
          </p:cNvSpPr>
          <p:nvPr>
            <p:ph type="sldNum" sz="quarter" idx="5"/>
          </p:nvPr>
        </p:nvSpPr>
        <p:spPr/>
        <p:txBody>
          <a:bodyPr/>
          <a:lstStyle/>
          <a:p>
            <a:fld id="{B1370D63-9158-BD4D-9276-0D6B11293BFA}" type="slidenum">
              <a:rPr lang="it-IT" smtClean="0"/>
              <a:pPr/>
              <a:t>25</a:t>
            </a:fld>
            <a:endParaRPr lang="it-IT" dirty="0"/>
          </a:p>
        </p:txBody>
      </p:sp>
    </p:spTree>
    <p:extLst>
      <p:ext uri="{BB962C8B-B14F-4D97-AF65-F5344CB8AC3E}">
        <p14:creationId xmlns:p14="http://schemas.microsoft.com/office/powerpoint/2010/main" val="415564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GENERAL VIEW OF THE API LICENSES RELATED TO THE SUPPLY CHIAN, THE INFORMATION ARE PUBLIC AND CAN BE CONSULTED BY ANYONE ON THE API COMPOSITE LIST ACCESSIBLE IN THE WEB</a:t>
            </a:r>
          </a:p>
          <a:p>
            <a:endParaRPr lang="it-IT" dirty="0"/>
          </a:p>
          <a:p>
            <a:r>
              <a:rPr lang="it-IT" dirty="0"/>
              <a:t>20E (BOLTING) THE MOST DIFFUSED</a:t>
            </a:r>
          </a:p>
          <a:p>
            <a:r>
              <a:rPr lang="it-IT" dirty="0"/>
              <a:t>20A (CASTING) THE LESS DIFFUSED</a:t>
            </a:r>
          </a:p>
          <a:p>
            <a:endParaRPr lang="it-IT" dirty="0"/>
          </a:p>
          <a:p>
            <a:r>
              <a:rPr lang="it-IT" dirty="0"/>
              <a:t>DATA UPDATED IN APRIL 2022</a:t>
            </a: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26</a:t>
            </a:fld>
            <a:endParaRPr lang="it-IT" dirty="0"/>
          </a:p>
        </p:txBody>
      </p:sp>
    </p:spTree>
    <p:extLst>
      <p:ext uri="{BB962C8B-B14F-4D97-AF65-F5344CB8AC3E}">
        <p14:creationId xmlns:p14="http://schemas.microsoft.com/office/powerpoint/2010/main" val="292896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CHINA IS THE COUNTRY WITH THE MOST API ACTIVE LICENSES</a:t>
            </a:r>
          </a:p>
          <a:p>
            <a:endParaRPr lang="it-IT" dirty="0"/>
          </a:p>
          <a:p>
            <a:r>
              <a:rPr lang="it-IT" dirty="0"/>
              <a:t>CHINA IS THE COUNTRY WITH THE HIGHEST NUMBER OF ACTIVE LICENSES AND THE ONLY ONE WITH AT LEAST ONE ACTIVE LICENSE FOR EACH SPECIFICATION</a:t>
            </a:r>
          </a:p>
          <a:p>
            <a:endParaRPr lang="it-IT" dirty="0"/>
          </a:p>
          <a:p>
            <a:r>
              <a:rPr lang="it-IT" dirty="0"/>
              <a:t>PROBABLY CHINESE COMPANY UNDERSTAND BETTER THAN OTHER THE OPPORTUNITIES BEIND </a:t>
            </a:r>
          </a:p>
          <a:p>
            <a:endParaRPr lang="it-IT" dirty="0"/>
          </a:p>
          <a:p>
            <a:r>
              <a:rPr lang="it-IT" dirty="0"/>
              <a:t>DATA UPDATED IN APRIL 2022</a:t>
            </a: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27</a:t>
            </a:fld>
            <a:endParaRPr lang="it-IT" dirty="0"/>
          </a:p>
        </p:txBody>
      </p:sp>
    </p:spTree>
    <p:extLst>
      <p:ext uri="{BB962C8B-B14F-4D97-AF65-F5344CB8AC3E}">
        <p14:creationId xmlns:p14="http://schemas.microsoft.com/office/powerpoint/2010/main" val="194293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ALL SPECIFICATIONS ARE BASED ON «SPECIFICATION LEVELS» FOLLOWING DIFFERENT QUALIFICATION RANGES </a:t>
            </a:r>
          </a:p>
          <a:p>
            <a:endParaRPr lang="it-IT" dirty="0"/>
          </a:p>
          <a:p>
            <a:r>
              <a:rPr lang="it-IT" b="1" dirty="0"/>
              <a:t>LEGGI I LIVELLI ED I RANGE DI QUALIFICA</a:t>
            </a:r>
          </a:p>
          <a:p>
            <a:endParaRPr lang="it-IT" b="1" dirty="0"/>
          </a:p>
          <a:p>
            <a:r>
              <a:rPr lang="it-IT" b="0" dirty="0"/>
              <a:t>ALL REQUIRES DOCUMENTED MPS (MANUFACTURING PROCESS SPECIFICATIONS)</a:t>
            </a:r>
          </a:p>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28</a:t>
            </a:fld>
            <a:endParaRPr lang="it-IT" dirty="0"/>
          </a:p>
        </p:txBody>
      </p:sp>
    </p:spTree>
    <p:extLst>
      <p:ext uri="{BB962C8B-B14F-4D97-AF65-F5344CB8AC3E}">
        <p14:creationId xmlns:p14="http://schemas.microsoft.com/office/powerpoint/2010/main" val="53730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POTENTIAL BENEFIT</a:t>
            </a:r>
          </a:p>
          <a:p>
            <a:r>
              <a:rPr lang="it-IT" dirty="0"/>
              <a:t>1 - Great </a:t>
            </a:r>
            <a:r>
              <a:rPr lang="it-IT" dirty="0" err="1"/>
              <a:t>visibility</a:t>
            </a:r>
            <a:r>
              <a:rPr lang="it-IT" dirty="0"/>
              <a:t> in the </a:t>
            </a:r>
            <a:r>
              <a:rPr lang="it-IT" dirty="0" err="1"/>
              <a:t>reference</a:t>
            </a:r>
            <a:r>
              <a:rPr lang="it-IT" dirty="0"/>
              <a:t> market.</a:t>
            </a:r>
          </a:p>
          <a:p>
            <a:r>
              <a:rPr lang="it-IT" dirty="0"/>
              <a:t>2 - </a:t>
            </a:r>
            <a:r>
              <a:rPr lang="it-IT" dirty="0" err="1"/>
              <a:t>Preferential</a:t>
            </a:r>
            <a:r>
              <a:rPr lang="it-IT" dirty="0"/>
              <a:t> </a:t>
            </a:r>
            <a:r>
              <a:rPr lang="it-IT" dirty="0" err="1"/>
              <a:t>title</a:t>
            </a:r>
            <a:r>
              <a:rPr lang="it-IT" dirty="0"/>
              <a:t> to be </a:t>
            </a:r>
            <a:r>
              <a:rPr lang="it-IT" dirty="0" err="1"/>
              <a:t>selecte</a:t>
            </a:r>
            <a:r>
              <a:rPr lang="it-IT" dirty="0"/>
              <a:t> by API </a:t>
            </a:r>
            <a:r>
              <a:rPr lang="it-IT" dirty="0" err="1"/>
              <a:t>licensed</a:t>
            </a:r>
            <a:r>
              <a:rPr lang="it-IT" dirty="0"/>
              <a:t> clients </a:t>
            </a:r>
          </a:p>
          <a:p>
            <a:r>
              <a:rPr lang="it-IT" dirty="0"/>
              <a:t>3 - Easy and </a:t>
            </a:r>
            <a:r>
              <a:rPr lang="it-IT" dirty="0" err="1"/>
              <a:t>effective</a:t>
            </a:r>
            <a:r>
              <a:rPr lang="it-IT" dirty="0"/>
              <a:t> control of the </a:t>
            </a:r>
            <a:r>
              <a:rPr lang="it-IT" dirty="0" err="1"/>
              <a:t>supply</a:t>
            </a:r>
            <a:r>
              <a:rPr lang="it-IT" dirty="0"/>
              <a:t> </a:t>
            </a:r>
            <a:r>
              <a:rPr lang="it-IT" dirty="0" err="1"/>
              <a:t>chain</a:t>
            </a:r>
            <a:r>
              <a:rPr lang="it-IT" dirty="0"/>
              <a:t> </a:t>
            </a:r>
            <a:r>
              <a:rPr lang="it-IT" dirty="0" err="1"/>
              <a:t>ensured</a:t>
            </a:r>
            <a:r>
              <a:rPr lang="it-IT" dirty="0"/>
              <a:t> by API</a:t>
            </a:r>
          </a:p>
          <a:p>
            <a:r>
              <a:rPr lang="it-IT" dirty="0"/>
              <a:t>4 – </a:t>
            </a:r>
            <a:r>
              <a:rPr lang="it-IT" dirty="0" err="1"/>
              <a:t>improve</a:t>
            </a:r>
            <a:r>
              <a:rPr lang="it-IT" dirty="0"/>
              <a:t> general </a:t>
            </a:r>
            <a:r>
              <a:rPr lang="it-IT" dirty="0" err="1"/>
              <a:t>level</a:t>
            </a:r>
            <a:r>
              <a:rPr lang="it-IT" dirty="0"/>
              <a:t> of </a:t>
            </a:r>
            <a:r>
              <a:rPr lang="it-IT" dirty="0" err="1"/>
              <a:t>process</a:t>
            </a:r>
            <a:r>
              <a:rPr lang="it-IT" dirty="0"/>
              <a:t> control</a:t>
            </a:r>
          </a:p>
          <a:p>
            <a:r>
              <a:rPr lang="it-IT" dirty="0"/>
              <a:t>5 – </a:t>
            </a:r>
            <a:r>
              <a:rPr lang="it-IT" dirty="0" err="1"/>
              <a:t>increase</a:t>
            </a:r>
            <a:r>
              <a:rPr lang="it-IT" dirty="0"/>
              <a:t> general </a:t>
            </a:r>
            <a:r>
              <a:rPr lang="it-IT" dirty="0" err="1"/>
              <a:t>quality</a:t>
            </a:r>
            <a:r>
              <a:rPr lang="it-IT" dirty="0"/>
              <a:t> </a:t>
            </a:r>
            <a:r>
              <a:rPr lang="it-IT" dirty="0" err="1"/>
              <a:t>level</a:t>
            </a:r>
            <a:r>
              <a:rPr lang="it-IT" dirty="0"/>
              <a:t>, </a:t>
            </a:r>
            <a:r>
              <a:rPr lang="it-IT" dirty="0" err="1"/>
              <a:t>safety</a:t>
            </a:r>
            <a:r>
              <a:rPr lang="it-IT" dirty="0"/>
              <a:t> and </a:t>
            </a:r>
            <a:r>
              <a:rPr lang="it-IT" dirty="0" err="1"/>
              <a:t>durability</a:t>
            </a:r>
            <a:r>
              <a:rPr lang="it-IT" dirty="0"/>
              <a:t> of </a:t>
            </a:r>
            <a:r>
              <a:rPr lang="it-IT" dirty="0" err="1"/>
              <a:t>final</a:t>
            </a:r>
            <a:r>
              <a:rPr lang="it-IT" dirty="0"/>
              <a:t> </a:t>
            </a:r>
            <a:r>
              <a:rPr lang="it-IT" dirty="0" err="1"/>
              <a:t>products</a:t>
            </a:r>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29</a:t>
            </a:fld>
            <a:endParaRPr lang="it-IT" dirty="0"/>
          </a:p>
        </p:txBody>
      </p:sp>
    </p:spTree>
    <p:extLst>
      <p:ext uri="{BB962C8B-B14F-4D97-AF65-F5344CB8AC3E}">
        <p14:creationId xmlns:p14="http://schemas.microsoft.com/office/powerpoint/2010/main" val="103108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30</a:t>
            </a:fld>
            <a:endParaRPr lang="it-IT" dirty="0"/>
          </a:p>
        </p:txBody>
      </p:sp>
    </p:spTree>
    <p:extLst>
      <p:ext uri="{BB962C8B-B14F-4D97-AF65-F5344CB8AC3E}">
        <p14:creationId xmlns:p14="http://schemas.microsoft.com/office/powerpoint/2010/main" val="422568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31</a:t>
            </a:fld>
            <a:endParaRPr lang="it-IT" dirty="0"/>
          </a:p>
        </p:txBody>
      </p:sp>
    </p:spTree>
    <p:extLst>
      <p:ext uri="{BB962C8B-B14F-4D97-AF65-F5344CB8AC3E}">
        <p14:creationId xmlns:p14="http://schemas.microsoft.com/office/powerpoint/2010/main" val="66349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32</a:t>
            </a:fld>
            <a:endParaRPr lang="it-IT" dirty="0"/>
          </a:p>
        </p:txBody>
      </p:sp>
    </p:spTree>
    <p:extLst>
      <p:ext uri="{BB962C8B-B14F-4D97-AF65-F5344CB8AC3E}">
        <p14:creationId xmlns:p14="http://schemas.microsoft.com/office/powerpoint/2010/main" val="154932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3</a:t>
            </a:fld>
            <a:endParaRPr lang="it-IT" dirty="0"/>
          </a:p>
        </p:txBody>
      </p:sp>
    </p:spTree>
    <p:extLst>
      <p:ext uri="{BB962C8B-B14F-4D97-AF65-F5344CB8AC3E}">
        <p14:creationId xmlns:p14="http://schemas.microsoft.com/office/powerpoint/2010/main" val="76977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5</a:t>
            </a:fld>
            <a:endParaRPr lang="it-IT" dirty="0"/>
          </a:p>
        </p:txBody>
      </p:sp>
    </p:spTree>
    <p:extLst>
      <p:ext uri="{BB962C8B-B14F-4D97-AF65-F5344CB8AC3E}">
        <p14:creationId xmlns:p14="http://schemas.microsoft.com/office/powerpoint/2010/main" val="246751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6</a:t>
            </a:fld>
            <a:endParaRPr lang="it-IT" dirty="0"/>
          </a:p>
        </p:txBody>
      </p:sp>
    </p:spTree>
    <p:extLst>
      <p:ext uri="{BB962C8B-B14F-4D97-AF65-F5344CB8AC3E}">
        <p14:creationId xmlns:p14="http://schemas.microsoft.com/office/powerpoint/2010/main" val="267383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8</a:t>
            </a:fld>
            <a:endParaRPr lang="it-IT" dirty="0"/>
          </a:p>
        </p:txBody>
      </p:sp>
    </p:spTree>
    <p:extLst>
      <p:ext uri="{BB962C8B-B14F-4D97-AF65-F5344CB8AC3E}">
        <p14:creationId xmlns:p14="http://schemas.microsoft.com/office/powerpoint/2010/main" val="250543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MAKE STANDARDIZATION OF MATERIALS, PRODUCTS AND PROCESSES INTO BEST PRACTICES IN ORDER TO HARMONIZE IT INTO WRITTEN SPECIFICATIONS</a:t>
            </a:r>
          </a:p>
          <a:p>
            <a:endParaRPr lang="it-IT" dirty="0"/>
          </a:p>
          <a:p>
            <a:r>
              <a:rPr lang="it-IT" dirty="0"/>
              <a:t>KEEP THE CYCLE ACTIVE BY UPDATING THE SPECIFICATIONS OF MATERIALS, PRODUCTS AND PROCESSES, FOLLOWING THE BEST PRACTICES THAT CHANGE AND EVOLVE, HARMONIZING THEM INTO NEW EDITIONS, ERRATA AND ADDENDA OF EXISTING SPECIFICATIONS</a:t>
            </a: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10</a:t>
            </a:fld>
            <a:endParaRPr lang="it-IT"/>
          </a:p>
        </p:txBody>
      </p:sp>
    </p:spTree>
    <p:extLst>
      <p:ext uri="{BB962C8B-B14F-4D97-AF65-F5344CB8AC3E}">
        <p14:creationId xmlns:p14="http://schemas.microsoft.com/office/powerpoint/2010/main" val="306148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SOME EXAMPLE for </a:t>
            </a:r>
            <a:r>
              <a:rPr lang="it-IT" dirty="0" err="1"/>
              <a:t>each</a:t>
            </a:r>
            <a:r>
              <a:rPr lang="it-IT" dirty="0"/>
              <a:t> </a:t>
            </a:r>
            <a:r>
              <a:rPr lang="it-IT" dirty="0" err="1"/>
              <a:t>category</a:t>
            </a:r>
            <a:r>
              <a:rPr lang="it-IT" dirty="0"/>
              <a:t> </a:t>
            </a:r>
            <a:r>
              <a:rPr lang="it-IT" dirty="0" err="1"/>
              <a:t>will</a:t>
            </a:r>
            <a:r>
              <a:rPr lang="it-IT" dirty="0"/>
              <a:t> be </a:t>
            </a:r>
            <a:r>
              <a:rPr lang="it-IT" dirty="0" err="1"/>
              <a:t>presented</a:t>
            </a:r>
            <a:r>
              <a:rPr lang="it-IT" dirty="0"/>
              <a:t> on the </a:t>
            </a:r>
            <a:r>
              <a:rPr lang="it-IT" dirty="0" err="1"/>
              <a:t>next</a:t>
            </a:r>
            <a:r>
              <a:rPr lang="it-IT" dirty="0"/>
              <a:t> </a:t>
            </a:r>
            <a:r>
              <a:rPr lang="it-IT" dirty="0" err="1"/>
              <a:t>slides</a:t>
            </a:r>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11</a:t>
            </a:fld>
            <a:endParaRPr lang="it-IT" dirty="0"/>
          </a:p>
        </p:txBody>
      </p:sp>
    </p:spTree>
    <p:extLst>
      <p:ext uri="{BB962C8B-B14F-4D97-AF65-F5344CB8AC3E}">
        <p14:creationId xmlns:p14="http://schemas.microsoft.com/office/powerpoint/2010/main" val="257122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1370D63-9158-BD4D-9276-0D6B11293BFA}" type="slidenum">
              <a:rPr lang="it-IT" smtClean="0"/>
              <a:pPr/>
              <a:t>12</a:t>
            </a:fld>
            <a:endParaRPr lang="it-IT"/>
          </a:p>
        </p:txBody>
      </p:sp>
    </p:spTree>
    <p:extLst>
      <p:ext uri="{BB962C8B-B14F-4D97-AF65-F5344CB8AC3E}">
        <p14:creationId xmlns:p14="http://schemas.microsoft.com/office/powerpoint/2010/main" val="333659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AMONG ALL PUBLISHED AND PENDING PUBLISHING SPECIFICATIONS, </a:t>
            </a:r>
          </a:p>
          <a:p>
            <a:endParaRPr lang="it-IT" dirty="0"/>
          </a:p>
          <a:p>
            <a:r>
              <a:rPr lang="it-IT" dirty="0"/>
              <a:t>ONLY SOME OF THEM ARE INCLUDED IN THE API LICENSE PROGRAM, </a:t>
            </a:r>
          </a:p>
          <a:p>
            <a:endParaRPr lang="it-IT" dirty="0"/>
          </a:p>
          <a:p>
            <a:r>
              <a:rPr lang="it-IT" dirty="0"/>
              <a:t>ONLY FOR THIS SPECIFICATIONS, THE MANUFACTURERS MAY APPLY THE API LICENSE FOR MONOGRAM APPLICATION</a:t>
            </a:r>
          </a:p>
        </p:txBody>
      </p:sp>
      <p:sp>
        <p:nvSpPr>
          <p:cNvPr id="4" name="Segnaposto numero diapositiva 3"/>
          <p:cNvSpPr>
            <a:spLocks noGrp="1"/>
          </p:cNvSpPr>
          <p:nvPr>
            <p:ph type="sldNum" sz="quarter" idx="5"/>
          </p:nvPr>
        </p:nvSpPr>
        <p:spPr/>
        <p:txBody>
          <a:bodyPr/>
          <a:lstStyle/>
          <a:p>
            <a:fld id="{B1370D63-9158-BD4D-9276-0D6B11293BFA}" type="slidenum">
              <a:rPr lang="it-IT" smtClean="0"/>
              <a:pPr/>
              <a:t>24</a:t>
            </a:fld>
            <a:endParaRPr lang="it-IT" dirty="0"/>
          </a:p>
        </p:txBody>
      </p:sp>
    </p:spTree>
    <p:extLst>
      <p:ext uri="{BB962C8B-B14F-4D97-AF65-F5344CB8AC3E}">
        <p14:creationId xmlns:p14="http://schemas.microsoft.com/office/powerpoint/2010/main" val="128272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A512F8B-AFAB-7E42-8432-A5F8E3AC75DC}"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3226151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4069B7-FCD2-9D4B-8E75-10DF5796BEF1}"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42667480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F79D0E-62E7-9D41-A949-6C06B82E1EE1}" type="datetime1">
              <a:rPr lang="it-IT" smtClean="0"/>
              <a:pPr/>
              <a:t>17/05/2022</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28887848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B79F79-F40C-1C42-BBD2-2273A9E9FECE}"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934507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28B1125-DD4A-BD4C-95A1-F24081310AA1}" type="datetime1">
              <a:rPr lang="it-IT" smtClean="0"/>
              <a:pPr/>
              <a:t>17/05/2022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0139349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F79D0E-62E7-9D41-A949-6C06B82E1EE1}" type="datetime1">
              <a:rPr lang="it-IT" smtClean="0"/>
              <a:pPr/>
              <a:t>17/05/2022</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1618788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6465700-0F78-7B49-B17F-4EBCED624A69}" type="datetime1">
              <a:rPr lang="it-IT" smtClean="0"/>
              <a:pPr/>
              <a:t>17/05/2022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8959176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4DE49B7-2E22-4247-A272-39BC49D836DB}" type="datetime1">
              <a:rPr lang="it-IT" smtClean="0"/>
              <a:pPr/>
              <a:t>17/05/2022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1181677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8" name="Immagine 14">
            <a:extLst>
              <a:ext uri="{FF2B5EF4-FFF2-40B4-BE49-F238E27FC236}">
                <a16:creationId xmlns:a16="http://schemas.microsoft.com/office/drawing/2014/main" id="{6687FCB6-6C2B-4BDD-BDF1-2E5AFDE44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0" name="Immagine 14">
            <a:extLst>
              <a:ext uri="{FF2B5EF4-FFF2-40B4-BE49-F238E27FC236}">
                <a16:creationId xmlns:a16="http://schemas.microsoft.com/office/drawing/2014/main" id="{F83035ED-2617-492A-BF19-2B61D00B60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6107" b="27482"/>
          <a:stretch/>
        </p:blipFill>
        <p:spPr>
          <a:xfrm>
            <a:off x="-1" y="6579704"/>
            <a:ext cx="12191999" cy="278295"/>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E23D5558-1291-45BB-AE33-1EEDDD168CCA}"/>
              </a:ext>
            </a:extLst>
          </p:cNvPr>
          <p:cNvPicPr>
            <a:picLocks noChangeAspect="1"/>
          </p:cNvPicPr>
          <p:nvPr userDrawn="1"/>
        </p:nvPicPr>
        <p:blipFill>
          <a:blip r:embed="rId3"/>
          <a:stretch>
            <a:fillRect/>
          </a:stretch>
        </p:blipFill>
        <p:spPr>
          <a:xfrm>
            <a:off x="0" y="0"/>
            <a:ext cx="4658087" cy="864000"/>
          </a:xfrm>
          <a:prstGeom prst="rect">
            <a:avLst/>
          </a:prstGeom>
        </p:spPr>
      </p:pic>
      <p:sp>
        <p:nvSpPr>
          <p:cNvPr id="14" name="Textfeld 13">
            <a:extLst>
              <a:ext uri="{FF2B5EF4-FFF2-40B4-BE49-F238E27FC236}">
                <a16:creationId xmlns:a16="http://schemas.microsoft.com/office/drawing/2014/main" id="{A2769634-78C8-46C9-BCDB-8C40A027EC6D}"/>
              </a:ext>
            </a:extLst>
          </p:cNvPr>
          <p:cNvSpPr txBox="1"/>
          <p:nvPr userDrawn="1"/>
        </p:nvSpPr>
        <p:spPr>
          <a:xfrm>
            <a:off x="-57551" y="6530932"/>
            <a:ext cx="12184232" cy="369332"/>
          </a:xfrm>
          <a:prstGeom prst="rect">
            <a:avLst/>
          </a:prstGeom>
          <a:noFill/>
        </p:spPr>
        <p:txBody>
          <a:bodyPr wrap="square" rtlCol="0">
            <a:spAutoFit/>
          </a:bodyPr>
          <a:lstStyle/>
          <a:p>
            <a:pPr algn="ctr"/>
            <a:r>
              <a:rPr lang="de-DE" b="1" dirty="0">
                <a:solidFill>
                  <a:schemeClr val="bg1"/>
                </a:solidFill>
                <a:latin typeface="Arial" panose="020B0604020202020204" pitchFamily="34" charset="0"/>
                <a:cs typeface="Arial" panose="020B0604020202020204" pitchFamily="34" charset="0"/>
              </a:rPr>
              <a:t>IVS 2022 |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Technical Conference</a:t>
            </a:r>
            <a:endParaRPr lang="it-IT" dirty="0"/>
          </a:p>
        </p:txBody>
      </p:sp>
      <p:sp>
        <p:nvSpPr>
          <p:cNvPr id="15" name="Foliennummernplatzhalter 1">
            <a:extLst>
              <a:ext uri="{FF2B5EF4-FFF2-40B4-BE49-F238E27FC236}">
                <a16:creationId xmlns:a16="http://schemas.microsoft.com/office/drawing/2014/main" id="{083B619A-91A7-4544-B8B9-36BEC83F6F54}"/>
              </a:ext>
            </a:extLst>
          </p:cNvPr>
          <p:cNvSpPr txBox="1">
            <a:spLocks/>
          </p:cNvSpPr>
          <p:nvPr userDrawn="1"/>
        </p:nvSpPr>
        <p:spPr>
          <a:xfrm>
            <a:off x="9027555" y="6567523"/>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A8214C-FA1D-6847-9EEC-AC2A1036FCC5}" type="slidenum">
              <a:rPr lang="it-IT" sz="1400" b="1" smtClean="0">
                <a:solidFill>
                  <a:schemeClr val="bg1"/>
                </a:solidFill>
                <a:latin typeface="Arial" panose="020B0604020202020204" pitchFamily="34" charset="0"/>
                <a:cs typeface="Arial" panose="020B0604020202020204" pitchFamily="34" charset="0"/>
              </a:rPr>
              <a:pPr algn="r"/>
              <a:t>‹N›</a:t>
            </a:fld>
            <a:endParaRPr lang="it-IT" sz="1400" b="1" dirty="0">
              <a:solidFill>
                <a:schemeClr val="bg1"/>
              </a:solidFill>
              <a:latin typeface="Arial" panose="020B0604020202020204" pitchFamily="34" charset="0"/>
              <a:cs typeface="Arial" panose="020B0604020202020204" pitchFamily="34" charset="0"/>
            </a:endParaRPr>
          </a:p>
        </p:txBody>
      </p:sp>
      <p:grpSp>
        <p:nvGrpSpPr>
          <p:cNvPr id="9" name="Gruppieren 19">
            <a:extLst>
              <a:ext uri="{FF2B5EF4-FFF2-40B4-BE49-F238E27FC236}">
                <a16:creationId xmlns:a16="http://schemas.microsoft.com/office/drawing/2014/main" id="{6C9AEA64-804D-4BF8-AB37-1AEC2CDF45A5}"/>
              </a:ext>
            </a:extLst>
          </p:cNvPr>
          <p:cNvGrpSpPr/>
          <p:nvPr userDrawn="1"/>
        </p:nvGrpSpPr>
        <p:grpSpPr>
          <a:xfrm>
            <a:off x="7634941" y="279245"/>
            <a:ext cx="1757109" cy="534102"/>
            <a:chOff x="7773004" y="383063"/>
            <a:chExt cx="1757109" cy="534102"/>
          </a:xfrm>
        </p:grpSpPr>
        <p:grpSp>
          <p:nvGrpSpPr>
            <p:cNvPr id="11" name="Gruppo 10">
              <a:extLst>
                <a:ext uri="{FF2B5EF4-FFF2-40B4-BE49-F238E27FC236}">
                  <a16:creationId xmlns:a16="http://schemas.microsoft.com/office/drawing/2014/main" id="{404111AD-6CC6-45C9-B429-944EC79BD2F3}"/>
                </a:ext>
              </a:extLst>
            </p:cNvPr>
            <p:cNvGrpSpPr/>
            <p:nvPr/>
          </p:nvGrpSpPr>
          <p:grpSpPr>
            <a:xfrm>
              <a:off x="7773004" y="557961"/>
              <a:ext cx="1757109" cy="100583"/>
              <a:chOff x="611187" y="1916113"/>
              <a:chExt cx="7921626" cy="593005"/>
            </a:xfrm>
          </p:grpSpPr>
          <p:cxnSp>
            <p:nvCxnSpPr>
              <p:cNvPr id="20" name="Connettore 1 10">
                <a:extLst>
                  <a:ext uri="{FF2B5EF4-FFF2-40B4-BE49-F238E27FC236}">
                    <a16:creationId xmlns:a16="http://schemas.microsoft.com/office/drawing/2014/main" id="{FE862046-0300-4185-B5F7-1F8A16B00167}"/>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1" name="Connettore 1 11">
                <a:extLst>
                  <a:ext uri="{FF2B5EF4-FFF2-40B4-BE49-F238E27FC236}">
                    <a16:creationId xmlns:a16="http://schemas.microsoft.com/office/drawing/2014/main" id="{9EA38701-7F6D-4F38-8D8A-9AAFD6580123}"/>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2" name="Connettore 1 15">
                <a:extLst>
                  <a:ext uri="{FF2B5EF4-FFF2-40B4-BE49-F238E27FC236}">
                    <a16:creationId xmlns:a16="http://schemas.microsoft.com/office/drawing/2014/main" id="{2DB8F119-EDB1-4C30-9F63-12766702BC58}"/>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6" name="CasellaDiTesto 15">
              <a:extLst>
                <a:ext uri="{FF2B5EF4-FFF2-40B4-BE49-F238E27FC236}">
                  <a16:creationId xmlns:a16="http://schemas.microsoft.com/office/drawing/2014/main" id="{B158A2BE-10C8-44FF-A767-1DDB173E1E32}"/>
                </a:ext>
              </a:extLst>
            </p:cNvPr>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17" name="Gruppo 16">
              <a:extLst>
                <a:ext uri="{FF2B5EF4-FFF2-40B4-BE49-F238E27FC236}">
                  <a16:creationId xmlns:a16="http://schemas.microsoft.com/office/drawing/2014/main" id="{F8FA77F6-844E-4337-BA07-9D03C5F0964F}"/>
                </a:ext>
              </a:extLst>
            </p:cNvPr>
            <p:cNvGrpSpPr/>
            <p:nvPr/>
          </p:nvGrpSpPr>
          <p:grpSpPr>
            <a:xfrm>
              <a:off x="7854356" y="676765"/>
              <a:ext cx="1594402" cy="240400"/>
              <a:chOff x="6874403" y="603438"/>
              <a:chExt cx="1594402" cy="240400"/>
            </a:xfrm>
          </p:grpSpPr>
          <p:pic>
            <p:nvPicPr>
              <p:cNvPr id="18" name="Immagine 17">
                <a:extLst>
                  <a:ext uri="{FF2B5EF4-FFF2-40B4-BE49-F238E27FC236}">
                    <a16:creationId xmlns:a16="http://schemas.microsoft.com/office/drawing/2014/main" id="{D8406FC3-5222-4EC2-B7B4-ECAB9506E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a:extLst>
                  <a:ext uri="{FF2B5EF4-FFF2-40B4-BE49-F238E27FC236}">
                    <a16:creationId xmlns:a16="http://schemas.microsoft.com/office/drawing/2014/main" id="{85C2F3FA-AA53-489B-83D8-172B59A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grpSp>
        <p:nvGrpSpPr>
          <p:cNvPr id="23" name="Gruppieren 28">
            <a:extLst>
              <a:ext uri="{FF2B5EF4-FFF2-40B4-BE49-F238E27FC236}">
                <a16:creationId xmlns:a16="http://schemas.microsoft.com/office/drawing/2014/main" id="{AC8C9E71-405F-40BD-914D-087E3424908D}"/>
              </a:ext>
            </a:extLst>
          </p:cNvPr>
          <p:cNvGrpSpPr/>
          <p:nvPr userDrawn="1"/>
        </p:nvGrpSpPr>
        <p:grpSpPr>
          <a:xfrm>
            <a:off x="9876712" y="454143"/>
            <a:ext cx="1757109" cy="100583"/>
            <a:chOff x="10014775" y="557961"/>
            <a:chExt cx="1757109" cy="100583"/>
          </a:xfrm>
        </p:grpSpPr>
        <p:cxnSp>
          <p:nvCxnSpPr>
            <p:cNvPr id="24" name="Connettore 1 10">
              <a:extLst>
                <a:ext uri="{FF2B5EF4-FFF2-40B4-BE49-F238E27FC236}">
                  <a16:creationId xmlns:a16="http://schemas.microsoft.com/office/drawing/2014/main" id="{B9CE54E5-7C47-47B4-ADC9-66441AB60306}"/>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1">
              <a:extLst>
                <a:ext uri="{FF2B5EF4-FFF2-40B4-BE49-F238E27FC236}">
                  <a16:creationId xmlns:a16="http://schemas.microsoft.com/office/drawing/2014/main" id="{EBEFE5D9-D42F-4ED9-9E67-69D096B693ED}"/>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6" name="Connettore 1 15">
              <a:extLst>
                <a:ext uri="{FF2B5EF4-FFF2-40B4-BE49-F238E27FC236}">
                  <a16:creationId xmlns:a16="http://schemas.microsoft.com/office/drawing/2014/main" id="{D3E25A83-083F-432F-A83B-85595F08B8FF}"/>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7" name="CasellaDiTesto 16">
            <a:extLst>
              <a:ext uri="{FF2B5EF4-FFF2-40B4-BE49-F238E27FC236}">
                <a16:creationId xmlns:a16="http://schemas.microsoft.com/office/drawing/2014/main" id="{F060DCB3-1895-42BD-BBDF-F66FAAC8B9D3}"/>
              </a:ext>
            </a:extLst>
          </p:cNvPr>
          <p:cNvSpPr txBox="1"/>
          <p:nvPr userDrawn="1"/>
        </p:nvSpPr>
        <p:spPr>
          <a:xfrm>
            <a:off x="9876796" y="279245"/>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28" name="Grafik 5">
            <a:extLst>
              <a:ext uri="{FF2B5EF4-FFF2-40B4-BE49-F238E27FC236}">
                <a16:creationId xmlns:a16="http://schemas.microsoft.com/office/drawing/2014/main" id="{4EB0F078-0226-4D14-8CCF-8CBF2FC208AC}"/>
              </a:ext>
            </a:extLst>
          </p:cNvPr>
          <p:cNvPicPr>
            <a:picLocks noChangeAspect="1"/>
          </p:cNvPicPr>
          <p:nvPr userDrawn="1"/>
        </p:nvPicPr>
        <p:blipFill>
          <a:blip r:embed="rId6"/>
          <a:stretch>
            <a:fillRect/>
          </a:stretch>
        </p:blipFill>
        <p:spPr>
          <a:xfrm>
            <a:off x="10395266" y="409061"/>
            <a:ext cx="720000" cy="720000"/>
          </a:xfrm>
          <a:prstGeom prst="rect">
            <a:avLst/>
          </a:prstGeom>
        </p:spPr>
      </p:pic>
    </p:spTree>
    <p:extLst>
      <p:ext uri="{BB962C8B-B14F-4D97-AF65-F5344CB8AC3E}">
        <p14:creationId xmlns:p14="http://schemas.microsoft.com/office/powerpoint/2010/main" val="22201753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hf hdr="0" ftr="0" dt="0"/>
  <p:extLst>
    <p:ext uri="{DCECCB84-F9BA-43D5-87BE-67443E8EF086}">
      <p15:sldGuideLst xmlns:p15="http://schemas.microsoft.com/office/powerpoint/2012/main">
        <p15:guide id="1" orient="horz" pos="2160" userDrawn="1">
          <p15:clr>
            <a:srgbClr val="FBAE40"/>
          </p15:clr>
        </p15:guide>
        <p15:guide id="2" pos="733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B9DC60-1757-E045-A478-19FC60330ECF}" type="datetime1">
              <a:rPr lang="it-IT" smtClean="0"/>
              <a:pPr/>
              <a:t>17/05/2022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19385067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EA245C5-A38B-CE46-A06F-3B82732EFF6E}" type="datetime1">
              <a:rPr lang="it-IT" smtClean="0"/>
              <a:pPr/>
              <a:t>17/05/2022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2A8214C-FA1D-6847-9EEC-AC2A1036FCC5}" type="slidenum">
              <a:rPr lang="it-IT" smtClean="0"/>
              <a:pPr/>
              <a:t>‹N›</a:t>
            </a:fld>
            <a:endParaRPr lang="it-IT"/>
          </a:p>
        </p:txBody>
      </p:sp>
    </p:spTree>
    <p:extLst>
      <p:ext uri="{BB962C8B-B14F-4D97-AF65-F5344CB8AC3E}">
        <p14:creationId xmlns:p14="http://schemas.microsoft.com/office/powerpoint/2010/main" val="27469295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9D0E-62E7-9D41-A949-6C06B82E1EE1}" type="datetime1">
              <a:rPr lang="it-IT" smtClean="0"/>
              <a:pPr/>
              <a:t>17/05/2022</a:t>
            </a:fld>
            <a:endParaRPr lang="it-I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8214C-FA1D-6847-9EEC-AC2A1036FCC5}" type="slidenum">
              <a:rPr lang="it-IT" smtClean="0"/>
              <a:pPr/>
              <a:t>‹N›</a:t>
            </a:fld>
            <a:endParaRPr lang="it-IT" dirty="0"/>
          </a:p>
        </p:txBody>
      </p:sp>
    </p:spTree>
    <p:extLst>
      <p:ext uri="{BB962C8B-B14F-4D97-AF65-F5344CB8AC3E}">
        <p14:creationId xmlns:p14="http://schemas.microsoft.com/office/powerpoint/2010/main" val="573765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ax@studiogamba.info"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pl.moretta@valvosid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svgsilh.com/image/37452.html" TargetMode="Externa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90698" y="2542111"/>
            <a:ext cx="7874229" cy="656835"/>
          </a:xfrm>
        </p:spPr>
        <p:txBody>
          <a:bodyPr vert="horz" lIns="0" tIns="0" rIns="0" bIns="0" rtlCol="0" anchor="b">
            <a:noAutofit/>
          </a:bodyPr>
          <a:lstStyle/>
          <a:p>
            <a:pPr algn="l"/>
            <a:r>
              <a:rPr lang="it-IT" sz="4800" u="sng" spc="-500" dirty="0">
                <a:solidFill>
                  <a:srgbClr val="286AA6"/>
                </a:solidFill>
                <a:latin typeface="Arial" panose="020B0604020202020204" pitchFamily="34" charset="0"/>
                <a:ea typeface="Arial" charset="0"/>
                <a:cs typeface="Arial" panose="020B0604020202020204" pitchFamily="34" charset="0"/>
              </a:rPr>
              <a:t>MASSIMILIANO</a:t>
            </a:r>
            <a:r>
              <a:rPr lang="it-IT" sz="4800" spc="-500" dirty="0">
                <a:solidFill>
                  <a:srgbClr val="286AA6"/>
                </a:solidFill>
                <a:latin typeface="Arial" panose="020B0604020202020204" pitchFamily="34" charset="0"/>
                <a:ea typeface="Arial" charset="0"/>
                <a:cs typeface="Arial" panose="020B0604020202020204" pitchFamily="34" charset="0"/>
              </a:rPr>
              <a:t> GAMBA</a:t>
            </a:r>
          </a:p>
        </p:txBody>
      </p:sp>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1" name="Titolo 1"/>
          <p:cNvSpPr txBox="1">
            <a:spLocks/>
          </p:cNvSpPr>
          <p:nvPr/>
        </p:nvSpPr>
        <p:spPr>
          <a:xfrm>
            <a:off x="590698" y="3954674"/>
            <a:ext cx="11600062" cy="1482441"/>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4800" spc="-200" dirty="0">
                <a:solidFill>
                  <a:schemeClr val="bg1"/>
                </a:solidFill>
                <a:ea typeface="Arial" charset="0"/>
                <a:cs typeface="Arial" charset="0"/>
              </a:rPr>
              <a:t>API 20 Series</a:t>
            </a:r>
          </a:p>
          <a:p>
            <a:pPr algn="l"/>
            <a:r>
              <a:rPr lang="en-US" sz="4800" spc="-200" dirty="0">
                <a:solidFill>
                  <a:schemeClr val="bg1"/>
                </a:solidFill>
                <a:cs typeface="Arial" charset="0"/>
              </a:rPr>
              <a:t>Upstream Supply Chain Management</a:t>
            </a:r>
          </a:p>
        </p:txBody>
      </p:sp>
      <p:sp>
        <p:nvSpPr>
          <p:cNvPr id="3" name="CasellaDiTesto 2">
            <a:extLst>
              <a:ext uri="{FF2B5EF4-FFF2-40B4-BE49-F238E27FC236}">
                <a16:creationId xmlns:a16="http://schemas.microsoft.com/office/drawing/2014/main" id="{AA77FEA0-2101-4BA5-919E-B2A8A4FE1440}"/>
              </a:ext>
            </a:extLst>
          </p:cNvPr>
          <p:cNvSpPr txBox="1"/>
          <p:nvPr/>
        </p:nvSpPr>
        <p:spPr>
          <a:xfrm>
            <a:off x="506200" y="3213694"/>
            <a:ext cx="845461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Oil &amp; Gas Professional </a:t>
            </a:r>
            <a:endParaRPr lang="it-IT" sz="2400" dirty="0">
              <a:solidFill>
                <a:schemeClr val="bg1"/>
              </a:solidFill>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7CF0A007-FE5B-4383-A915-E799E06BFD80}"/>
              </a:ext>
            </a:extLst>
          </p:cNvPr>
          <p:cNvGrpSpPr/>
          <p:nvPr/>
        </p:nvGrpSpPr>
        <p:grpSpPr>
          <a:xfrm>
            <a:off x="7773004" y="383063"/>
            <a:ext cx="1757109" cy="534102"/>
            <a:chOff x="7773004" y="383063"/>
            <a:chExt cx="1757109" cy="534102"/>
          </a:xfrm>
        </p:grpSpPr>
        <p:grpSp>
          <p:nvGrpSpPr>
            <p:cNvPr id="10" name="Gruppo 9"/>
            <p:cNvGrpSpPr/>
            <p:nvPr/>
          </p:nvGrpSpPr>
          <p:grpSpPr>
            <a:xfrm>
              <a:off x="7773004" y="557961"/>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7773088"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7854356" y="676765"/>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9" name="Gruppieren 28">
            <a:extLst>
              <a:ext uri="{FF2B5EF4-FFF2-40B4-BE49-F238E27FC236}">
                <a16:creationId xmlns:a16="http://schemas.microsoft.com/office/drawing/2014/main" id="{51FF9981-4EA8-4F26-AF36-44BC6EE10204}"/>
              </a:ext>
            </a:extLst>
          </p:cNvPr>
          <p:cNvGrpSpPr/>
          <p:nvPr/>
        </p:nvGrpSpPr>
        <p:grpSpPr>
          <a:xfrm>
            <a:off x="10014775" y="557961"/>
            <a:ext cx="1757109" cy="100583"/>
            <a:chOff x="10014775" y="557961"/>
            <a:chExt cx="1757109" cy="100583"/>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10016054"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10014775" y="557961"/>
              <a:ext cx="1757109" cy="65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11771199" y="557961"/>
              <a:ext cx="0" cy="100583"/>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6" name="Grafik 5">
            <a:extLst>
              <a:ext uri="{FF2B5EF4-FFF2-40B4-BE49-F238E27FC236}">
                <a16:creationId xmlns:a16="http://schemas.microsoft.com/office/drawing/2014/main" id="{7DC961A3-104C-4916-A925-E1D3A1E008AE}"/>
              </a:ext>
            </a:extLst>
          </p:cNvPr>
          <p:cNvPicPr>
            <a:picLocks noChangeAspect="1"/>
          </p:cNvPicPr>
          <p:nvPr/>
        </p:nvPicPr>
        <p:blipFill>
          <a:blip r:embed="rId6"/>
          <a:stretch>
            <a:fillRect/>
          </a:stretch>
        </p:blipFill>
        <p:spPr>
          <a:xfrm>
            <a:off x="10533329" y="512879"/>
            <a:ext cx="720000" cy="720000"/>
          </a:xfrm>
          <a:prstGeom prst="rect">
            <a:avLst/>
          </a:prstGeom>
        </p:spPr>
      </p:pic>
      <p:sp>
        <p:nvSpPr>
          <p:cNvPr id="27" name="Titolo 1">
            <a:extLst>
              <a:ext uri="{FF2B5EF4-FFF2-40B4-BE49-F238E27FC236}">
                <a16:creationId xmlns:a16="http://schemas.microsoft.com/office/drawing/2014/main" id="{1C55F4FA-15E9-4ACA-8C27-706AAC8A73F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
        <p:nvSpPr>
          <p:cNvPr id="28" name="Segnaposto piè di pagina 3">
            <a:extLst>
              <a:ext uri="{FF2B5EF4-FFF2-40B4-BE49-F238E27FC236}">
                <a16:creationId xmlns:a16="http://schemas.microsoft.com/office/drawing/2014/main" id="{40BAFEE9-524B-3E4B-B2E9-F0E5CED3A506}"/>
              </a:ext>
            </a:extLst>
          </p:cNvPr>
          <p:cNvSpPr>
            <a:spLocks noGrp="1"/>
          </p:cNvSpPr>
          <p:nvPr>
            <p:ph type="ftr" sz="quarter" idx="11"/>
          </p:nvPr>
        </p:nvSpPr>
        <p:spPr>
          <a:xfrm>
            <a:off x="10230678" y="6586330"/>
            <a:ext cx="1961322" cy="280191"/>
          </a:xfrm>
        </p:spPr>
        <p:txBody>
          <a:body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219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SC20 - Upstream Supply Chain Management </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515376" cy="3749681"/>
          </a:xfrm>
          <a:prstGeom prst="rect">
            <a:avLst/>
          </a:prstGeom>
          <a:noFill/>
        </p:spPr>
        <p:txBody>
          <a:bodyPr wrap="square" rtlCol="0">
            <a:spAutoFit/>
          </a:bodyPr>
          <a:lstStyle/>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Scope</a:t>
            </a:r>
            <a:r>
              <a:rPr lang="en-US" dirty="0">
                <a:latin typeface="Arial" panose="020B0604020202020204" pitchFamily="34" charset="0"/>
                <a:cs typeface="Arial" panose="020B0604020202020204" pitchFamily="34" charset="0"/>
              </a:rPr>
              <a:t>: drive development of Upstream Oil &amp; Gas Industry supply chain.</a:t>
            </a:r>
            <a:endParaRPr lang="it-IT"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Focus</a:t>
            </a:r>
            <a:r>
              <a:rPr lang="en-US" dirty="0">
                <a:latin typeface="Arial" panose="020B0604020202020204" pitchFamily="34" charset="0"/>
                <a:cs typeface="Arial" panose="020B0604020202020204" pitchFamily="34" charset="0"/>
              </a:rPr>
              <a:t>: implementation and harmonization specifications relevant to materials, products and processes deemed critical to safety and reliability of products used in the Oil &amp; Gas Industry, supporting the global supply chain, allowing suppliers, manufacturers and end users access to the common licensing and/or registration.</a:t>
            </a:r>
          </a:p>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Objectives</a:t>
            </a:r>
            <a:r>
              <a:rPr lang="en-US" dirty="0">
                <a:latin typeface="Arial" panose="020B0604020202020204" pitchFamily="34" charset="0"/>
                <a:cs typeface="Arial" panose="020B0604020202020204" pitchFamily="34" charset="0"/>
              </a:rPr>
              <a:t>: </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Institutionalize best practices for supplier review and qualification </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Harmonize materials, products and processes quality level and qualification requirements </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Establish scalable requirements to address various level of criticality and risks</a:t>
            </a:r>
          </a:p>
        </p:txBody>
      </p:sp>
      <p:sp>
        <p:nvSpPr>
          <p:cNvPr id="6" name="Segnaposto piè di pagina 3">
            <a:extLst>
              <a:ext uri="{FF2B5EF4-FFF2-40B4-BE49-F238E27FC236}">
                <a16:creationId xmlns:a16="http://schemas.microsoft.com/office/drawing/2014/main" id="{0DF34D89-5A56-FE4D-9DF8-EB70F7E7D63C}"/>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884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ssolv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dissolve">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SC20 - Upstream Supply Chain Management </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graphicFrame>
        <p:nvGraphicFramePr>
          <p:cNvPr id="7" name="Diagram 5">
            <a:extLst>
              <a:ext uri="{FF2B5EF4-FFF2-40B4-BE49-F238E27FC236}">
                <a16:creationId xmlns:a16="http://schemas.microsoft.com/office/drawing/2014/main" id="{74CA8D4A-8CDC-5041-B6F4-D8E2D4EC9E43}"/>
              </a:ext>
            </a:extLst>
          </p:cNvPr>
          <p:cNvGraphicFramePr/>
          <p:nvPr>
            <p:extLst>
              <p:ext uri="{D42A27DB-BD31-4B8C-83A1-F6EECF244321}">
                <p14:modId xmlns:p14="http://schemas.microsoft.com/office/powerpoint/2010/main" val="3171404726"/>
              </p:ext>
            </p:extLst>
          </p:nvPr>
        </p:nvGraphicFramePr>
        <p:xfrm>
          <a:off x="1950301" y="2243816"/>
          <a:ext cx="8291398" cy="4236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a16="http://schemas.microsoft.com/office/drawing/2014/main" id="{AF94F3B1-3453-1A49-83AA-756F6F8FA477}"/>
              </a:ext>
            </a:extLst>
          </p:cNvPr>
          <p:cNvSpPr txBox="1"/>
          <p:nvPr/>
        </p:nvSpPr>
        <p:spPr>
          <a:xfrm>
            <a:off x="2291080" y="1704464"/>
            <a:ext cx="760984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Wheel of virtuous development cycle leaded by API Subcommittee SC20</a:t>
            </a:r>
          </a:p>
        </p:txBody>
      </p:sp>
      <p:sp>
        <p:nvSpPr>
          <p:cNvPr id="6" name="Segnaposto piè di pagina 3">
            <a:extLst>
              <a:ext uri="{FF2B5EF4-FFF2-40B4-BE49-F238E27FC236}">
                <a16:creationId xmlns:a16="http://schemas.microsoft.com/office/drawing/2014/main" id="{592D6953-4918-4B4C-ADEB-27E4A9E7831C}"/>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9576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specifications </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720851"/>
            <a:ext cx="11515376" cy="2918684"/>
          </a:xfrm>
          <a:prstGeom prst="rect">
            <a:avLst/>
          </a:prstGeom>
          <a:noFill/>
        </p:spPr>
        <p:txBody>
          <a:bodyPr wrap="square" rtlCol="0">
            <a:spAutoFit/>
          </a:bodyPr>
          <a:lstStyle/>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WHY follow, adopt, implement, apply API 20 series specifications </a:t>
            </a:r>
            <a:endParaRPr lang="en-US" dirty="0">
              <a:latin typeface="Arial" panose="020B0604020202020204" pitchFamily="34" charset="0"/>
              <a:cs typeface="Arial" panose="020B0604020202020204" pitchFamily="34" charset="0"/>
            </a:endParaRPr>
          </a:p>
          <a:p>
            <a:pPr marL="342900" indent="-342900" algn="just">
              <a:lnSpc>
                <a:spcPct val="150000"/>
              </a:lnSpc>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Voluntary compliance with or without API License certification and/or API Registration</a:t>
            </a:r>
          </a:p>
          <a:p>
            <a:pPr marL="342900" indent="-342900" algn="just">
              <a:lnSpc>
                <a:spcPct val="150000"/>
              </a:lnSpc>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Contractual requirements and/or customer/end user specifications </a:t>
            </a:r>
          </a:p>
          <a:p>
            <a:pPr marL="342900" indent="-342900" algn="just">
              <a:lnSpc>
                <a:spcPct val="150000"/>
              </a:lnSpc>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Product specifications recommendation </a:t>
            </a:r>
          </a:p>
          <a:p>
            <a:pPr marL="342900" indent="-342900" algn="just">
              <a:lnSpc>
                <a:spcPct val="150000"/>
              </a:lnSpc>
              <a:spcBef>
                <a:spcPts val="300"/>
              </a:spcBef>
              <a:spcAft>
                <a:spcPts val="300"/>
              </a:spcAft>
              <a:buFont typeface="+mj-lt"/>
              <a:buAutoNum type="arabicPeriod"/>
            </a:pPr>
            <a:r>
              <a:rPr lang="en-US" dirty="0">
                <a:latin typeface="Arial" panose="020B0604020202020204" pitchFamily="34" charset="0"/>
                <a:cs typeface="Arial" panose="020B0604020202020204" pitchFamily="34" charset="0"/>
              </a:rPr>
              <a:t>Product specifications requirements</a:t>
            </a:r>
          </a:p>
          <a:p>
            <a:pPr algn="just">
              <a:lnSpc>
                <a:spcPct val="150000"/>
              </a:lnSpc>
              <a:spcBef>
                <a:spcPts val="300"/>
              </a:spcBef>
              <a:spcAft>
                <a:spcPts val="300"/>
              </a:spcAft>
            </a:pPr>
            <a:endParaRPr lang="en-US"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DB2F0B16-1992-B04A-8F75-884F2EE32F3D}"/>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1336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Customer/end user specification</a:t>
            </a:r>
          </a:p>
          <a:p>
            <a:endParaRPr lang="en-US"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720851"/>
            <a:ext cx="11515376" cy="4334456"/>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ARAMCO </a:t>
            </a:r>
            <a:r>
              <a:rPr lang="it-IT" sz="2200" b="1" dirty="0">
                <a:latin typeface="Arial" panose="020B0604020202020204" pitchFamily="34" charset="0"/>
                <a:cs typeface="Arial" panose="020B0604020202020204" pitchFamily="34" charset="0"/>
              </a:rPr>
              <a:t>04-SAMSS-055</a:t>
            </a:r>
            <a:r>
              <a:rPr lang="en-US" sz="2200" b="1" dirty="0">
                <a:latin typeface="Arial" panose="020B0604020202020204" pitchFamily="34" charset="0"/>
                <a:cs typeface="Arial" panose="020B0604020202020204" pitchFamily="34" charset="0"/>
              </a:rPr>
              <a:t> </a:t>
            </a:r>
          </a:p>
          <a:p>
            <a:pPr algn="ctr">
              <a:lnSpc>
                <a:spcPct val="150000"/>
              </a:lnSpc>
              <a:spcBef>
                <a:spcPts val="300"/>
              </a:spcBef>
              <a:spcAft>
                <a:spcPts val="300"/>
              </a:spcAft>
            </a:pPr>
            <a:r>
              <a:rPr lang="it-IT" i="1" dirty="0" err="1">
                <a:latin typeface="Arial" panose="020B0604020202020204" pitchFamily="34" charset="0"/>
                <a:cs typeface="Arial" panose="020B0604020202020204" pitchFamily="34" charset="0"/>
              </a:rPr>
              <a:t>Materials</a:t>
            </a:r>
            <a:r>
              <a:rPr lang="it-IT" i="1" dirty="0">
                <a:latin typeface="Arial" panose="020B0604020202020204" pitchFamily="34" charset="0"/>
                <a:cs typeface="Arial" panose="020B0604020202020204" pitchFamily="34" charset="0"/>
              </a:rPr>
              <a:t> System </a:t>
            </a: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Valves</a:t>
            </a:r>
            <a:r>
              <a:rPr lang="it-IT" i="1" dirty="0">
                <a:latin typeface="Arial" panose="020B0604020202020204" pitchFamily="34" charset="0"/>
                <a:cs typeface="Arial" panose="020B0604020202020204" pitchFamily="34" charset="0"/>
              </a:rPr>
              <a:t> and </a:t>
            </a:r>
            <a:r>
              <a:rPr lang="it-IT" i="1" dirty="0" err="1">
                <a:latin typeface="Arial" panose="020B0604020202020204" pitchFamily="34" charset="0"/>
                <a:cs typeface="Arial" panose="020B0604020202020204" pitchFamily="34" charset="0"/>
              </a:rPr>
              <a:t>Chokes</a:t>
            </a:r>
            <a:r>
              <a:rPr lang="it-IT" i="1" dirty="0">
                <a:latin typeface="Arial" panose="020B0604020202020204" pitchFamily="34" charset="0"/>
                <a:cs typeface="Arial" panose="020B0604020202020204" pitchFamily="34" charset="0"/>
              </a:rPr>
              <a:t>, API SPEC 6A</a:t>
            </a:r>
            <a:br>
              <a:rPr lang="it-IT" dirty="0"/>
            </a:br>
            <a:endParaRPr lang="it-IT" dirty="0"/>
          </a:p>
          <a:p>
            <a:pPr algn="just">
              <a:lnSpc>
                <a:spcPct val="150000"/>
              </a:lnSpc>
              <a:spcBef>
                <a:spcPts val="300"/>
              </a:spcBef>
              <a:spcAft>
                <a:spcPts val="300"/>
              </a:spcAft>
            </a:pPr>
            <a:endParaRPr lang="en-US" b="1"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it-IT" i="1" dirty="0">
                <a:latin typeface="Arial" panose="020B0604020202020204" pitchFamily="34" charset="0"/>
                <a:cs typeface="Arial" panose="020B0604020202020204" pitchFamily="34" charset="0"/>
              </a:rPr>
              <a:t>§6.3.3.1 Casting </a:t>
            </a:r>
            <a:r>
              <a:rPr lang="it-IT" i="1" dirty="0" err="1">
                <a:latin typeface="Arial" panose="020B0604020202020204" pitchFamily="34" charset="0"/>
                <a:cs typeface="Arial" panose="020B0604020202020204" pitchFamily="34" charset="0"/>
              </a:rPr>
              <a:t>Practices</a:t>
            </a:r>
            <a:r>
              <a:rPr lang="it-IT" i="1" dirty="0">
                <a:latin typeface="Arial" panose="020B0604020202020204" pitchFamily="34" charset="0"/>
                <a:cs typeface="Arial" panose="020B0604020202020204" pitchFamily="34" charset="0"/>
              </a:rPr>
              <a:t> - For PSL 2, </a:t>
            </a:r>
            <a:r>
              <a:rPr lang="it-IT" i="1" dirty="0" err="1">
                <a:latin typeface="Arial" panose="020B0604020202020204" pitchFamily="34" charset="0"/>
                <a:cs typeface="Arial" panose="020B0604020202020204" pitchFamily="34" charset="0"/>
              </a:rPr>
              <a:t>all</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castings</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used</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bodies</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bonnets</a:t>
            </a:r>
            <a:r>
              <a:rPr lang="it-IT" i="1" dirty="0">
                <a:latin typeface="Arial" panose="020B0604020202020204" pitchFamily="34" charset="0"/>
                <a:cs typeface="Arial" panose="020B0604020202020204" pitchFamily="34" charset="0"/>
              </a:rPr>
              <a:t>, and end and outlet </a:t>
            </a:r>
            <a:r>
              <a:rPr lang="it-IT" i="1" dirty="0" err="1">
                <a:latin typeface="Arial" panose="020B0604020202020204" pitchFamily="34" charset="0"/>
                <a:cs typeface="Arial" panose="020B0604020202020204" pitchFamily="34" charset="0"/>
              </a:rPr>
              <a:t>connectors</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shall</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meet</a:t>
            </a:r>
            <a:r>
              <a:rPr lang="it-IT" i="1" dirty="0">
                <a:latin typeface="Arial" panose="020B0604020202020204" pitchFamily="34" charset="0"/>
                <a:cs typeface="Arial" panose="020B0604020202020204" pitchFamily="34" charset="0"/>
              </a:rPr>
              <a:t> the </a:t>
            </a:r>
            <a:r>
              <a:rPr lang="it-IT" i="1" dirty="0" err="1">
                <a:latin typeface="Arial" panose="020B0604020202020204" pitchFamily="34" charset="0"/>
                <a:cs typeface="Arial" panose="020B0604020202020204" pitchFamily="34" charset="0"/>
              </a:rPr>
              <a:t>applicable</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requirements</a:t>
            </a:r>
            <a:r>
              <a:rPr lang="it-IT" i="1" dirty="0">
                <a:latin typeface="Arial" panose="020B0604020202020204" pitchFamily="34" charset="0"/>
                <a:cs typeface="Arial" panose="020B0604020202020204" pitchFamily="34" charset="0"/>
              </a:rPr>
              <a:t> of </a:t>
            </a:r>
            <a:r>
              <a:rPr lang="it-IT" i="1" dirty="0" err="1">
                <a:latin typeface="Arial" panose="020B0604020202020204" pitchFamily="34" charset="0"/>
                <a:cs typeface="Arial" panose="020B0604020202020204" pitchFamily="34" charset="0"/>
              </a:rPr>
              <a:t>Section</a:t>
            </a:r>
            <a:r>
              <a:rPr lang="it-IT" i="1" dirty="0">
                <a:latin typeface="Arial" panose="020B0604020202020204" pitchFamily="34" charset="0"/>
                <a:cs typeface="Arial" panose="020B0604020202020204" pitchFamily="34" charset="0"/>
              </a:rPr>
              <a:t> 6 and </a:t>
            </a:r>
            <a:r>
              <a:rPr lang="it-IT" i="1" dirty="0" err="1">
                <a:latin typeface="Arial" panose="020B0604020202020204" pitchFamily="34" charset="0"/>
                <a:cs typeface="Arial" panose="020B0604020202020204" pitchFamily="34" charset="0"/>
              </a:rPr>
              <a:t>Section</a:t>
            </a:r>
            <a:r>
              <a:rPr lang="it-IT" i="1" dirty="0">
                <a:latin typeface="Arial" panose="020B0604020202020204" pitchFamily="34" charset="0"/>
                <a:cs typeface="Arial" panose="020B0604020202020204" pitchFamily="34" charset="0"/>
              </a:rPr>
              <a:t> 10. </a:t>
            </a:r>
          </a:p>
          <a:p>
            <a:pPr algn="just">
              <a:lnSpc>
                <a:spcPct val="150000"/>
              </a:lnSpc>
              <a:spcBef>
                <a:spcPts val="300"/>
              </a:spcBef>
              <a:spcAft>
                <a:spcPts val="300"/>
              </a:spcAft>
            </a:pPr>
            <a:r>
              <a:rPr lang="it-IT" i="1" dirty="0">
                <a:latin typeface="Arial" panose="020B0604020202020204" pitchFamily="34" charset="0"/>
                <a:cs typeface="Arial" panose="020B0604020202020204" pitchFamily="34" charset="0"/>
              </a:rPr>
              <a:t>The casting </a:t>
            </a:r>
            <a:r>
              <a:rPr lang="it-IT" i="1" dirty="0" err="1">
                <a:latin typeface="Arial" panose="020B0604020202020204" pitchFamily="34" charset="0"/>
                <a:cs typeface="Arial" panose="020B0604020202020204" pitchFamily="34" charset="0"/>
              </a:rPr>
              <a:t>practices</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shall</a:t>
            </a:r>
            <a:r>
              <a:rPr lang="it-IT" i="1" dirty="0">
                <a:latin typeface="Arial" panose="020B0604020202020204" pitchFamily="34" charset="0"/>
                <a:cs typeface="Arial" panose="020B0604020202020204" pitchFamily="34" charset="0"/>
              </a:rPr>
              <a:t> be </a:t>
            </a:r>
            <a:r>
              <a:rPr lang="it-IT" i="1" dirty="0" err="1">
                <a:latin typeface="Arial" panose="020B0604020202020204" pitchFamily="34" charset="0"/>
                <a:cs typeface="Arial" panose="020B0604020202020204" pitchFamily="34" charset="0"/>
              </a:rPr>
              <a:t>qualified</a:t>
            </a:r>
            <a:r>
              <a:rPr lang="it-IT" i="1" dirty="0">
                <a:latin typeface="Arial" panose="020B0604020202020204" pitchFamily="34" charset="0"/>
                <a:cs typeface="Arial" panose="020B0604020202020204" pitchFamily="34" charset="0"/>
              </a:rPr>
              <a:t> to </a:t>
            </a:r>
            <a:r>
              <a:rPr lang="it-IT" b="1" i="1" dirty="0">
                <a:latin typeface="Arial" panose="020B0604020202020204" pitchFamily="34" charset="0"/>
                <a:cs typeface="Arial" panose="020B0604020202020204" pitchFamily="34" charset="0"/>
              </a:rPr>
              <a:t>CSL 3 </a:t>
            </a:r>
            <a:r>
              <a:rPr lang="it-IT" i="1" dirty="0" err="1">
                <a:latin typeface="Arial" panose="020B0604020202020204" pitchFamily="34" charset="0"/>
                <a:cs typeface="Arial" panose="020B0604020202020204" pitchFamily="34" charset="0"/>
              </a:rPr>
              <a:t>foundry</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qualification</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requirements</a:t>
            </a:r>
            <a:r>
              <a:rPr lang="it-IT" i="1" dirty="0">
                <a:latin typeface="Arial" panose="020B0604020202020204" pitchFamily="34" charset="0"/>
                <a:cs typeface="Arial" panose="020B0604020202020204" pitchFamily="34" charset="0"/>
              </a:rPr>
              <a:t> in </a:t>
            </a:r>
            <a:r>
              <a:rPr lang="it-IT" b="1" i="1" dirty="0">
                <a:latin typeface="Arial" panose="020B0604020202020204" pitchFamily="34" charset="0"/>
                <a:cs typeface="Arial" panose="020B0604020202020204" pitchFamily="34" charset="0"/>
              </a:rPr>
              <a:t>API 20A</a:t>
            </a:r>
            <a:r>
              <a:rPr lang="it-IT" b="1" dirty="0">
                <a:latin typeface="Arial" panose="020B0604020202020204" pitchFamily="34" charset="0"/>
                <a:cs typeface="Arial" panose="020B0604020202020204" pitchFamily="34" charset="0"/>
              </a:rPr>
              <a:t>. </a:t>
            </a:r>
          </a:p>
          <a:p>
            <a:pPr algn="just">
              <a:lnSpc>
                <a:spcPct val="150000"/>
              </a:lnSpc>
              <a:spcBef>
                <a:spcPts val="300"/>
              </a:spcBef>
              <a:spcAft>
                <a:spcPts val="300"/>
              </a:spcAft>
            </a:pPr>
            <a:endParaRPr lang="it-IT" dirty="0">
              <a:latin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948A544D-31FE-2A4F-9DCC-2A2CAFC44B61}"/>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5535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product specifications recommendation</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720851"/>
            <a:ext cx="11515376" cy="4888518"/>
          </a:xfrm>
          <a:prstGeom prst="rect">
            <a:avLst/>
          </a:prstGeom>
          <a:noFill/>
        </p:spPr>
        <p:txBody>
          <a:bodyPr wrap="square" rtlCol="0">
            <a:spAutoFit/>
          </a:bodyPr>
          <a:lstStyle/>
          <a:p>
            <a:pPr algn="ctr">
              <a:spcBef>
                <a:spcPts val="300"/>
              </a:spcBef>
              <a:spcAft>
                <a:spcPts val="300"/>
              </a:spcAft>
            </a:pPr>
            <a:r>
              <a:rPr lang="en-US" sz="2200" b="1" dirty="0">
                <a:latin typeface="Arial" panose="020B0604020202020204" pitchFamily="34" charset="0"/>
                <a:cs typeface="Arial" panose="020B0604020202020204" pitchFamily="34" charset="0"/>
              </a:rPr>
              <a:t>API 6A</a:t>
            </a:r>
          </a:p>
          <a:p>
            <a:pPr algn="ctr">
              <a:spcBef>
                <a:spcPts val="300"/>
              </a:spcBef>
              <a:spcAft>
                <a:spcPts val="300"/>
              </a:spcAft>
            </a:pP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Wellhead</a:t>
            </a:r>
            <a:r>
              <a:rPr lang="it-IT" i="1" dirty="0">
                <a:latin typeface="Arial" panose="020B0604020202020204" pitchFamily="34" charset="0"/>
                <a:cs typeface="Arial" panose="020B0604020202020204" pitchFamily="34" charset="0"/>
              </a:rPr>
              <a:t> and </a:t>
            </a:r>
            <a:r>
              <a:rPr lang="it-IT" i="1" dirty="0" err="1">
                <a:latin typeface="Arial" panose="020B0604020202020204" pitchFamily="34" charset="0"/>
                <a:cs typeface="Arial" panose="020B0604020202020204" pitchFamily="34" charset="0"/>
              </a:rPr>
              <a:t>Tree</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Equipment</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Twenty</a:t>
            </a:r>
            <a:r>
              <a:rPr lang="it-IT" i="1" dirty="0">
                <a:latin typeface="Arial" panose="020B0604020202020204" pitchFamily="34" charset="0"/>
                <a:cs typeface="Arial" panose="020B0604020202020204" pitchFamily="34" charset="0"/>
              </a:rPr>
              <a:t>-First Edition</a:t>
            </a:r>
          </a:p>
          <a:p>
            <a:pPr algn="ctr">
              <a:lnSpc>
                <a:spcPct val="150000"/>
              </a:lnSpc>
              <a:spcBef>
                <a:spcPts val="300"/>
              </a:spcBef>
              <a:spcAft>
                <a:spcPts val="300"/>
              </a:spcAft>
            </a:pPr>
            <a:endParaRPr lang="en-US" sz="2200" b="1"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it-IT" sz="1600" i="1" dirty="0">
                <a:latin typeface="Arial" panose="020B0604020202020204" pitchFamily="34" charset="0"/>
                <a:cs typeface="Arial" panose="020B0604020202020204" pitchFamily="34" charset="0"/>
              </a:rPr>
              <a:t>§6.4.3.1.3 Hot </a:t>
            </a:r>
            <a:r>
              <a:rPr lang="it-IT" sz="1600" i="1" dirty="0" err="1">
                <a:latin typeface="Arial" panose="020B0604020202020204" pitchFamily="34" charset="0"/>
                <a:cs typeface="Arial" panose="020B0604020202020204" pitchFamily="34" charset="0"/>
              </a:rPr>
              <a:t>Working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Practices</a:t>
            </a:r>
            <a:r>
              <a:rPr lang="it-IT" sz="1600" i="1" dirty="0">
                <a:latin typeface="Arial" panose="020B0604020202020204" pitchFamily="34" charset="0"/>
                <a:cs typeface="Arial" panose="020B0604020202020204" pitchFamily="34" charset="0"/>
              </a:rPr>
              <a:t> - The </a:t>
            </a:r>
            <a:r>
              <a:rPr lang="it-IT" sz="1600" i="1" dirty="0" err="1">
                <a:latin typeface="Arial" panose="020B0604020202020204" pitchFamily="34" charset="0"/>
                <a:cs typeface="Arial" panose="020B0604020202020204" pitchFamily="34" charset="0"/>
              </a:rPr>
              <a:t>manufacturer</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use on the QTC hot work </a:t>
            </a:r>
            <a:r>
              <a:rPr lang="it-IT" sz="1600" i="1" dirty="0" err="1">
                <a:latin typeface="Arial" panose="020B0604020202020204" pitchFamily="34" charset="0"/>
                <a:cs typeface="Arial" panose="020B0604020202020204" pitchFamily="34" charset="0"/>
              </a:rPr>
              <a:t>ratios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that</a:t>
            </a:r>
            <a:r>
              <a:rPr lang="it-IT" sz="1600" i="1" dirty="0">
                <a:latin typeface="Arial" panose="020B0604020202020204" pitchFamily="34" charset="0"/>
                <a:cs typeface="Arial" panose="020B0604020202020204" pitchFamily="34" charset="0"/>
              </a:rPr>
              <a:t> are </a:t>
            </a:r>
            <a:r>
              <a:rPr lang="it-IT" sz="1600" i="1" dirty="0" err="1">
                <a:latin typeface="Arial" panose="020B0604020202020204" pitchFamily="34" charset="0"/>
                <a:cs typeface="Arial" panose="020B0604020202020204" pitchFamily="34" charset="0"/>
              </a:rPr>
              <a:t>equal</a:t>
            </a:r>
            <a:r>
              <a:rPr lang="it-IT" sz="1600" i="1" dirty="0">
                <a:latin typeface="Arial" panose="020B0604020202020204" pitchFamily="34" charset="0"/>
                <a:cs typeface="Arial" panose="020B0604020202020204" pitchFamily="34" charset="0"/>
              </a:rPr>
              <a:t> to or </a:t>
            </a:r>
            <a:r>
              <a:rPr lang="it-IT" sz="1600" i="1" dirty="0" err="1">
                <a:latin typeface="Arial" panose="020B0604020202020204" pitchFamily="34" charset="0"/>
                <a:cs typeface="Arial" panose="020B0604020202020204" pitchFamily="34" charset="0"/>
              </a:rPr>
              <a:t>less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than</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those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used</a:t>
            </a:r>
            <a:r>
              <a:rPr lang="it-IT" sz="1600" i="1" dirty="0">
                <a:latin typeface="Arial" panose="020B0604020202020204" pitchFamily="34" charset="0"/>
                <a:cs typeface="Arial" panose="020B0604020202020204" pitchFamily="34" charset="0"/>
              </a:rPr>
              <a:t> in processing the production part(</a:t>
            </a:r>
            <a:r>
              <a:rPr lang="it-IT" sz="1600" i="1" dirty="0" err="1">
                <a:latin typeface="Arial" panose="020B0604020202020204" pitchFamily="34" charset="0"/>
                <a:cs typeface="Arial" panose="020B0604020202020204" pitchFamily="34" charset="0"/>
              </a:rPr>
              <a:t>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it</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qualifies</a:t>
            </a:r>
            <a:r>
              <a:rPr lang="it-IT" sz="1600" i="1" dirty="0">
                <a:latin typeface="Arial" panose="020B0604020202020204" pitchFamily="34" charset="0"/>
                <a:cs typeface="Arial" panose="020B0604020202020204" pitchFamily="34" charset="0"/>
              </a:rPr>
              <a:t>. The </a:t>
            </a:r>
            <a:r>
              <a:rPr lang="it-IT" sz="1600" i="1" dirty="0" err="1">
                <a:latin typeface="Arial" panose="020B0604020202020204" pitchFamily="34" charset="0"/>
                <a:cs typeface="Arial" panose="020B0604020202020204" pitchFamily="34" charset="0"/>
              </a:rPr>
              <a:t>total</a:t>
            </a:r>
            <a:r>
              <a:rPr lang="it-IT" sz="1600" i="1" dirty="0">
                <a:latin typeface="Arial" panose="020B0604020202020204" pitchFamily="34" charset="0"/>
                <a:cs typeface="Arial" panose="020B0604020202020204" pitchFamily="34" charset="0"/>
              </a:rPr>
              <a:t> hot work ratio for the QTC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not</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exceed</a:t>
            </a:r>
            <a:r>
              <a:rPr lang="it-IT" sz="1600" i="1" dirty="0">
                <a:latin typeface="Arial" panose="020B0604020202020204" pitchFamily="34" charset="0"/>
                <a:cs typeface="Arial" panose="020B0604020202020204" pitchFamily="34" charset="0"/>
              </a:rPr>
              <a:t> the </a:t>
            </a:r>
            <a:r>
              <a:rPr lang="it-IT" sz="1600" i="1" dirty="0" err="1">
                <a:latin typeface="Arial" panose="020B0604020202020204" pitchFamily="34" charset="0"/>
                <a:cs typeface="Arial" panose="020B0604020202020204" pitchFamily="34" charset="0"/>
              </a:rPr>
              <a:t>total</a:t>
            </a:r>
            <a:r>
              <a:rPr lang="it-IT" sz="1600" i="1" dirty="0">
                <a:latin typeface="Arial" panose="020B0604020202020204" pitchFamily="34" charset="0"/>
                <a:cs typeface="Arial" panose="020B0604020202020204" pitchFamily="34" charset="0"/>
              </a:rPr>
              <a:t> hot work ratio of the part(</a:t>
            </a:r>
            <a:r>
              <a:rPr lang="it-IT" sz="1600" i="1" dirty="0" err="1">
                <a:latin typeface="Arial" panose="020B0604020202020204" pitchFamily="34" charset="0"/>
                <a:cs typeface="Arial" panose="020B0604020202020204" pitchFamily="34" charset="0"/>
              </a:rPr>
              <a:t>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it</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qualifies</a:t>
            </a:r>
            <a:r>
              <a:rPr lang="it-IT" sz="1600" i="1" dirty="0">
                <a:latin typeface="Arial" panose="020B0604020202020204" pitchFamily="34" charset="0"/>
                <a:cs typeface="Arial" panose="020B0604020202020204" pitchFamily="34" charset="0"/>
              </a:rPr>
              <a:t>. NOTE </a:t>
            </a:r>
            <a:r>
              <a:rPr lang="it-IT" sz="1600" b="1" i="1" dirty="0">
                <a:latin typeface="Arial" panose="020B0604020202020204" pitchFamily="34" charset="0"/>
                <a:cs typeface="Arial" panose="020B0604020202020204" pitchFamily="34" charset="0"/>
              </a:rPr>
              <a:t>API 20B and API 20C </a:t>
            </a:r>
            <a:r>
              <a:rPr lang="it-IT" sz="1600" b="1" i="1" dirty="0" err="1">
                <a:latin typeface="Arial" panose="020B0604020202020204" pitchFamily="34" charset="0"/>
                <a:cs typeface="Arial" panose="020B0604020202020204" pitchFamily="34" charset="0"/>
              </a:rPr>
              <a:t>provide</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guidance</a:t>
            </a:r>
            <a:r>
              <a:rPr lang="it-IT" sz="1600" b="1" i="1" dirty="0">
                <a:latin typeface="Arial" panose="020B0604020202020204" pitchFamily="34" charset="0"/>
                <a:cs typeface="Arial" panose="020B0604020202020204" pitchFamily="34" charset="0"/>
              </a:rPr>
              <a:t> on hot work </a:t>
            </a:r>
            <a:r>
              <a:rPr lang="it-IT" sz="1600" b="1" i="1" dirty="0" err="1">
                <a:latin typeface="Arial" panose="020B0604020202020204" pitchFamily="34" charset="0"/>
                <a:cs typeface="Arial" panose="020B0604020202020204" pitchFamily="34" charset="0"/>
              </a:rPr>
              <a:t>ratios</a:t>
            </a:r>
            <a:r>
              <a:rPr lang="it-IT" sz="1600" i="1" dirty="0">
                <a:latin typeface="Arial" panose="020B0604020202020204" pitchFamily="34" charset="0"/>
                <a:cs typeface="Arial" panose="020B0604020202020204" pitchFamily="34" charset="0"/>
              </a:rPr>
              <a:t>. </a:t>
            </a:r>
          </a:p>
          <a:p>
            <a:pPr algn="just">
              <a:lnSpc>
                <a:spcPct val="150000"/>
              </a:lnSpc>
              <a:spcBef>
                <a:spcPts val="300"/>
              </a:spcBef>
              <a:spcAft>
                <a:spcPts val="300"/>
              </a:spcAft>
            </a:pPr>
            <a:endParaRPr lang="it-IT" sz="800" i="1"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it-IT" sz="1600" i="1" dirty="0">
                <a:latin typeface="Arial" panose="020B0604020202020204" pitchFamily="34" charset="0"/>
                <a:cs typeface="Arial" panose="020B0604020202020204" pitchFamily="34" charset="0"/>
              </a:rPr>
              <a:t>§10.4.1.2 </a:t>
            </a:r>
            <a:r>
              <a:rPr lang="it-IT" sz="1600" i="1" dirty="0" err="1">
                <a:latin typeface="Arial" panose="020B0604020202020204" pitchFamily="34" charset="0"/>
                <a:cs typeface="Arial" panose="020B0604020202020204" pitchFamily="34" charset="0"/>
              </a:rPr>
              <a:t>Procedures</a:t>
            </a:r>
            <a:r>
              <a:rPr lang="it-IT" sz="1600" i="1" dirty="0">
                <a:latin typeface="Arial" panose="020B0604020202020204" pitchFamily="34" charset="0"/>
                <a:cs typeface="Arial" panose="020B0604020202020204" pitchFamily="34" charset="0"/>
              </a:rPr>
              <a:t> - </a:t>
            </a:r>
            <a:r>
              <a:rPr lang="it-IT" sz="1600" i="1" dirty="0" err="1">
                <a:latin typeface="Arial" panose="020B0604020202020204" pitchFamily="34" charset="0"/>
                <a:cs typeface="Arial" panose="020B0604020202020204" pitchFamily="34" charset="0"/>
              </a:rPr>
              <a:t>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quality</a:t>
            </a:r>
            <a:r>
              <a:rPr lang="it-IT" sz="1600" i="1" dirty="0">
                <a:latin typeface="Arial" panose="020B0604020202020204" pitchFamily="34" charset="0"/>
                <a:cs typeface="Arial" panose="020B0604020202020204" pitchFamily="34" charset="0"/>
              </a:rPr>
              <a:t> control work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be </a:t>
            </a:r>
            <a:r>
              <a:rPr lang="it-IT" sz="1600" i="1" dirty="0" err="1">
                <a:latin typeface="Arial" panose="020B0604020202020204" pitchFamily="34" charset="0"/>
                <a:cs typeface="Arial" panose="020B0604020202020204" pitchFamily="34" charset="0"/>
              </a:rPr>
              <a:t>controlled</a:t>
            </a:r>
            <a:r>
              <a:rPr lang="it-IT" sz="1600" i="1" dirty="0">
                <a:latin typeface="Arial" panose="020B0604020202020204" pitchFamily="34" charset="0"/>
                <a:cs typeface="Arial" panose="020B0604020202020204" pitchFamily="34" charset="0"/>
              </a:rPr>
              <a:t> by the </a:t>
            </a:r>
            <a:r>
              <a:rPr lang="it-IT" sz="1600" i="1" dirty="0" err="1">
                <a:latin typeface="Arial" panose="020B0604020202020204" pitchFamily="34" charset="0"/>
                <a:cs typeface="Arial" panose="020B0604020202020204" pitchFamily="34" charset="0"/>
              </a:rPr>
              <a:t>manufacturer’s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documented</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procedures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which</a:t>
            </a:r>
            <a:r>
              <a:rPr lang="it-IT" sz="1600" i="1" dirty="0">
                <a:latin typeface="Arial" panose="020B0604020202020204" pitchFamily="34" charset="0"/>
                <a:cs typeface="Arial" panose="020B0604020202020204" pitchFamily="34" charset="0"/>
              </a:rPr>
              <a:t> include appropriate </a:t>
            </a:r>
            <a:r>
              <a:rPr lang="it-IT" sz="1600" i="1" dirty="0" err="1">
                <a:latin typeface="Arial" panose="020B0604020202020204" pitchFamily="34" charset="0"/>
                <a:cs typeface="Arial" panose="020B0604020202020204" pitchFamily="34" charset="0"/>
              </a:rPr>
              <a:t>methodology</a:t>
            </a:r>
            <a:r>
              <a:rPr lang="it-IT" sz="1600" i="1" dirty="0">
                <a:latin typeface="Arial" panose="020B0604020202020204" pitchFamily="34" charset="0"/>
                <a:cs typeface="Arial" panose="020B0604020202020204" pitchFamily="34" charset="0"/>
              </a:rPr>
              <a:t> and quantitative or qualitative </a:t>
            </a:r>
            <a:r>
              <a:rPr lang="it-IT" sz="1600" i="1" dirty="0" err="1">
                <a:latin typeface="Arial" panose="020B0604020202020204" pitchFamily="34" charset="0"/>
                <a:cs typeface="Arial" panose="020B0604020202020204" pitchFamily="34" charset="0"/>
              </a:rPr>
              <a:t>acceptance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criteria</a:t>
            </a:r>
            <a:r>
              <a:rPr lang="it-IT" sz="1600" i="1" dirty="0">
                <a:latin typeface="Arial" panose="020B0604020202020204" pitchFamily="34" charset="0"/>
                <a:cs typeface="Arial" panose="020B0604020202020204" pitchFamily="34" charset="0"/>
              </a:rPr>
              <a:t>. </a:t>
            </a:r>
          </a:p>
          <a:p>
            <a:pPr algn="just">
              <a:lnSpc>
                <a:spcPct val="150000"/>
              </a:lnSpc>
              <a:spcBef>
                <a:spcPts val="300"/>
              </a:spcBef>
              <a:spcAft>
                <a:spcPts val="300"/>
              </a:spcAft>
            </a:pPr>
            <a:r>
              <a:rPr lang="it-IT" sz="1600" i="1" dirty="0">
                <a:latin typeface="Arial" panose="020B0604020202020204" pitchFamily="34" charset="0"/>
                <a:cs typeface="Arial" panose="020B0604020202020204" pitchFamily="34" charset="0"/>
              </a:rPr>
              <a:t>NDE </a:t>
            </a:r>
            <a:r>
              <a:rPr lang="it-IT" sz="1600" i="1" dirty="0" err="1">
                <a:latin typeface="Arial" panose="020B0604020202020204" pitchFamily="34" charset="0"/>
                <a:cs typeface="Arial" panose="020B0604020202020204" pitchFamily="34" charset="0"/>
              </a:rPr>
              <a:t>procedures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be </a:t>
            </a:r>
            <a:r>
              <a:rPr lang="it-IT" sz="1600" i="1" dirty="0" err="1">
                <a:latin typeface="Arial" panose="020B0604020202020204" pitchFamily="34" charset="0"/>
                <a:cs typeface="Arial" panose="020B0604020202020204" pitchFamily="34" charset="0"/>
              </a:rPr>
              <a:t>supported</a:t>
            </a:r>
            <a:r>
              <a:rPr lang="it-IT" sz="1600" i="1" dirty="0">
                <a:latin typeface="Arial" panose="020B0604020202020204" pitchFamily="34" charset="0"/>
                <a:cs typeface="Arial" panose="020B0604020202020204" pitchFamily="34" charset="0"/>
              </a:rPr>
              <a:t> with a </a:t>
            </a:r>
            <a:r>
              <a:rPr lang="it-IT" sz="1600" i="1" dirty="0" err="1">
                <a:latin typeface="Arial" panose="020B0604020202020204" pitchFamily="34" charset="0"/>
                <a:cs typeface="Arial" panose="020B0604020202020204" pitchFamily="34" charset="0"/>
              </a:rPr>
              <a:t>documented</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qualification</a:t>
            </a:r>
            <a:r>
              <a:rPr lang="it-IT" sz="1600" i="1" dirty="0">
                <a:latin typeface="Arial" panose="020B0604020202020204" pitchFamily="34" charset="0"/>
                <a:cs typeface="Arial" panose="020B0604020202020204" pitchFamily="34" charset="0"/>
              </a:rPr>
              <a:t> record </a:t>
            </a:r>
            <a:r>
              <a:rPr lang="it-IT" sz="1600" i="1" dirty="0" err="1">
                <a:latin typeface="Arial" panose="020B0604020202020204" pitchFamily="34" charset="0"/>
                <a:cs typeface="Arial" panose="020B0604020202020204" pitchFamily="34" charset="0"/>
              </a:rPr>
              <a:t>as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required</a:t>
            </a:r>
            <a:r>
              <a:rPr lang="it-IT" sz="1600" i="1" dirty="0">
                <a:latin typeface="Arial" panose="020B0604020202020204" pitchFamily="34" charset="0"/>
                <a:cs typeface="Arial" panose="020B0604020202020204" pitchFamily="34" charset="0"/>
              </a:rPr>
              <a:t> by the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normative </a:t>
            </a:r>
            <a:r>
              <a:rPr lang="it-IT" sz="1600" b="1" i="1" dirty="0" err="1">
                <a:latin typeface="Arial" panose="020B0604020202020204" pitchFamily="34" charset="0"/>
                <a:cs typeface="Arial" panose="020B0604020202020204" pitchFamily="34" charset="0"/>
              </a:rPr>
              <a:t>reference</a:t>
            </a:r>
            <a:r>
              <a:rPr lang="it-IT" sz="1600" b="1" i="1" dirty="0">
                <a:latin typeface="Arial" panose="020B0604020202020204" pitchFamily="34" charset="0"/>
                <a:cs typeface="Arial" panose="020B0604020202020204" pitchFamily="34" charset="0"/>
              </a:rPr>
              <a:t> standard (</a:t>
            </a:r>
            <a:r>
              <a:rPr lang="it-IT" sz="1600" b="1" i="1" dirty="0" err="1">
                <a:latin typeface="Arial" panose="020B0604020202020204" pitchFamily="34" charset="0"/>
                <a:cs typeface="Arial" panose="020B0604020202020204" pitchFamily="34" charset="0"/>
              </a:rPr>
              <a:t>such</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as</a:t>
            </a:r>
            <a:r>
              <a:rPr lang="it-IT" sz="1600" b="1" i="1" dirty="0">
                <a:latin typeface="Arial" panose="020B0604020202020204" pitchFamily="34" charset="0"/>
                <a:cs typeface="Arial" panose="020B0604020202020204" pitchFamily="34" charset="0"/>
              </a:rPr>
              <a:t> API 20D </a:t>
            </a:r>
            <a:r>
              <a:rPr lang="it-IT" sz="1600" i="1" dirty="0">
                <a:latin typeface="Arial" panose="020B0604020202020204" pitchFamily="34" charset="0"/>
                <a:cs typeface="Arial" panose="020B0604020202020204" pitchFamily="34" charset="0"/>
              </a:rPr>
              <a:t>or </a:t>
            </a:r>
            <a:r>
              <a:rPr lang="it-IT" sz="1600" i="1" dirty="0" err="1">
                <a:latin typeface="Arial" panose="020B0604020202020204" pitchFamily="34" charset="0"/>
                <a:cs typeface="Arial" panose="020B0604020202020204" pitchFamily="34" charset="0"/>
              </a:rPr>
              <a:t>other</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standard) to </a:t>
            </a:r>
            <a:r>
              <a:rPr lang="it-IT" sz="1600" i="1" dirty="0" err="1">
                <a:latin typeface="Arial" panose="020B0604020202020204" pitchFamily="34" charset="0"/>
                <a:cs typeface="Arial" panose="020B0604020202020204" pitchFamily="34" charset="0"/>
              </a:rPr>
              <a:t>demonstrate</a:t>
            </a:r>
            <a:r>
              <a:rPr lang="it-IT" sz="1600" i="1" dirty="0">
                <a:latin typeface="Arial" panose="020B0604020202020204" pitchFamily="34" charset="0"/>
                <a:cs typeface="Arial" panose="020B0604020202020204" pitchFamily="34" charset="0"/>
              </a:rPr>
              <a:t> the procedure </a:t>
            </a:r>
            <a:r>
              <a:rPr lang="it-IT" sz="1600" i="1" dirty="0" err="1">
                <a:latin typeface="Arial" panose="020B0604020202020204" pitchFamily="34" charset="0"/>
                <a:cs typeface="Arial" panose="020B0604020202020204" pitchFamily="34" charset="0"/>
              </a:rPr>
              <a:t>effectiveness</a:t>
            </a:r>
            <a:r>
              <a:rPr lang="it-IT" sz="1600" i="1" dirty="0">
                <a:latin typeface="Arial" panose="020B0604020202020204" pitchFamily="34" charset="0"/>
                <a:cs typeface="Arial" panose="020B0604020202020204" pitchFamily="34" charset="0"/>
              </a:rPr>
              <a:t>. </a:t>
            </a:r>
          </a:p>
          <a:p>
            <a:pPr algn="just">
              <a:lnSpc>
                <a:spcPct val="150000"/>
              </a:lnSpc>
              <a:spcBef>
                <a:spcPts val="300"/>
              </a:spcBef>
              <a:spcAft>
                <a:spcPts val="300"/>
              </a:spcAft>
            </a:pPr>
            <a:endParaRPr lang="en-US" b="1"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2E77CA03-61C4-7C4D-89EF-88BA17256CBA}"/>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4640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product specifications recommendation</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0" y="1608268"/>
            <a:ext cx="11656103" cy="4642296"/>
          </a:xfrm>
          <a:prstGeom prst="rect">
            <a:avLst/>
          </a:prstGeom>
          <a:noFill/>
        </p:spPr>
        <p:txBody>
          <a:bodyPr wrap="square" rtlCol="0">
            <a:spAutoFit/>
          </a:bodyPr>
          <a:lstStyle/>
          <a:p>
            <a:pPr algn="ctr">
              <a:lnSpc>
                <a:spcPct val="150000"/>
              </a:lnSpc>
              <a:spcBef>
                <a:spcPts val="300"/>
              </a:spcBef>
              <a:spcAft>
                <a:spcPts val="300"/>
              </a:spcAft>
            </a:pPr>
            <a:r>
              <a:rPr lang="en-US" sz="2200" b="1">
                <a:latin typeface="Arial" panose="020B0604020202020204" pitchFamily="34" charset="0"/>
                <a:cs typeface="Arial" panose="020B0604020202020204" pitchFamily="34" charset="0"/>
              </a:rPr>
              <a:t>API 6D 24</a:t>
            </a:r>
            <a:r>
              <a:rPr lang="en-US" sz="2200" b="1" baseline="30000">
                <a:latin typeface="Arial" panose="020B0604020202020204" pitchFamily="34" charset="0"/>
                <a:cs typeface="Arial" panose="020B0604020202020204" pitchFamily="34" charset="0"/>
              </a:rPr>
              <a:t>th</a:t>
            </a:r>
            <a:r>
              <a:rPr lang="en-US" sz="2200" b="1">
                <a:latin typeface="Arial" panose="020B0604020202020204" pitchFamily="34" charset="0"/>
                <a:cs typeface="Arial" panose="020B0604020202020204" pitchFamily="34" charset="0"/>
              </a:rPr>
              <a:t> edition</a:t>
            </a:r>
          </a:p>
          <a:p>
            <a:pPr algn="ctr"/>
            <a:r>
              <a:rPr lang="en-US" i="1">
                <a:latin typeface="Arial" panose="020B0604020202020204" pitchFamily="34" charset="0"/>
                <a:cs typeface="Arial" panose="020B0604020202020204" pitchFamily="34" charset="0"/>
              </a:rPr>
              <a:t>Specification for Pipelineand Piping Valves</a:t>
            </a:r>
          </a:p>
          <a:p>
            <a:pPr algn="just"/>
            <a:endParaRPr lang="en-US" sz="1600" b="1" i="1">
              <a:latin typeface="Arial" panose="020B0604020202020204" pitchFamily="34" charset="0"/>
              <a:cs typeface="Arial" panose="020B0604020202020204" pitchFamily="34" charset="0"/>
            </a:endParaRPr>
          </a:p>
          <a:p>
            <a:pPr algn="just">
              <a:lnSpc>
                <a:spcPct val="150000"/>
              </a:lnSpc>
            </a:pPr>
            <a:r>
              <a:rPr lang="en-US" sz="1500" b="1" i="1">
                <a:latin typeface="Arial" panose="020B0604020202020204" pitchFamily="34" charset="0"/>
                <a:cs typeface="Arial" panose="020B0604020202020204" pitchFamily="34" charset="0"/>
              </a:rPr>
              <a:t>Annex E (informative) API 20 Series Supply Chain Management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§E.1 General - This annex provides guidance on supply chain management to cover castings, forgings, and bolting.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NOTE The standards referenced in this annex may become mandatory (normative) in future edition(s) of this standard.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§E.2 </a:t>
            </a:r>
            <a:r>
              <a:rPr lang="en-US" sz="1500" b="1" i="1">
                <a:latin typeface="Arial" panose="020B0604020202020204" pitchFamily="34" charset="0"/>
                <a:cs typeface="Arial" panose="020B0604020202020204" pitchFamily="34" charset="0"/>
              </a:rPr>
              <a:t>Castings may be specified by the purchaser per API 20A </a:t>
            </a:r>
            <a:r>
              <a:rPr lang="en-US" sz="1500" i="1">
                <a:latin typeface="Arial" panose="020B0604020202020204" pitchFamily="34" charset="0"/>
                <a:cs typeface="Arial" panose="020B0604020202020204" pitchFamily="34" charset="0"/>
              </a:rPr>
              <a:t>for castings per specification levels </a:t>
            </a:r>
            <a:r>
              <a:rPr lang="en-US" sz="1500" b="1" i="1">
                <a:latin typeface="Arial" panose="020B0604020202020204" pitchFamily="34" charset="0"/>
                <a:cs typeface="Arial" panose="020B0604020202020204" pitchFamily="34" charset="0"/>
              </a:rPr>
              <a:t>CSL-1, CSL-2, CSL-3, or CSL-4.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§E.3 </a:t>
            </a:r>
            <a:r>
              <a:rPr lang="en-US" sz="1500" b="1" i="1">
                <a:latin typeface="Arial" panose="020B0604020202020204" pitchFamily="34" charset="0"/>
                <a:cs typeface="Arial" panose="020B0604020202020204" pitchFamily="34" charset="0"/>
              </a:rPr>
              <a:t>Open-die Forgings may be specified by the purchaser per API 20B </a:t>
            </a:r>
            <a:r>
              <a:rPr lang="en-US" sz="1500" i="1">
                <a:latin typeface="Arial" panose="020B0604020202020204" pitchFamily="34" charset="0"/>
                <a:cs typeface="Arial" panose="020B0604020202020204" pitchFamily="34" charset="0"/>
              </a:rPr>
              <a:t>per specification levels </a:t>
            </a:r>
            <a:r>
              <a:rPr lang="en-US" sz="1500" b="1" i="1">
                <a:latin typeface="Arial" panose="020B0604020202020204" pitchFamily="34" charset="0"/>
                <a:cs typeface="Arial" panose="020B0604020202020204" pitchFamily="34" charset="0"/>
              </a:rPr>
              <a:t>FSL-1, FSL-2, FSL-3, or FSL-4.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§E.4 </a:t>
            </a:r>
            <a:r>
              <a:rPr lang="en-US" sz="1500" b="1" i="1">
                <a:latin typeface="Arial" panose="020B0604020202020204" pitchFamily="34" charset="0"/>
                <a:cs typeface="Arial" panose="020B0604020202020204" pitchFamily="34" charset="0"/>
              </a:rPr>
              <a:t>Closed-die Forgings may be specified by the purchaser per API 20C </a:t>
            </a:r>
            <a:r>
              <a:rPr lang="en-US" sz="1500" i="1">
                <a:latin typeface="Arial" panose="020B0604020202020204" pitchFamily="34" charset="0"/>
                <a:cs typeface="Arial" panose="020B0604020202020204" pitchFamily="34" charset="0"/>
              </a:rPr>
              <a:t>per specification levels </a:t>
            </a:r>
            <a:r>
              <a:rPr lang="en-US" sz="1500" b="1" i="1">
                <a:latin typeface="Arial" panose="020B0604020202020204" pitchFamily="34" charset="0"/>
                <a:cs typeface="Arial" panose="020B0604020202020204" pitchFamily="34" charset="0"/>
              </a:rPr>
              <a:t>FSL-1, FSL-2, FSL-3, or FSL-4. </a:t>
            </a:r>
          </a:p>
          <a:p>
            <a:pPr algn="just">
              <a:lnSpc>
                <a:spcPct val="150000"/>
              </a:lnSpc>
              <a:spcBef>
                <a:spcPts val="200"/>
              </a:spcBef>
              <a:spcAft>
                <a:spcPts val="200"/>
              </a:spcAft>
            </a:pPr>
            <a:r>
              <a:rPr lang="en-US" sz="1500" i="1">
                <a:latin typeface="Arial" panose="020B0604020202020204" pitchFamily="34" charset="0"/>
                <a:cs typeface="Arial" panose="020B0604020202020204" pitchFamily="34" charset="0"/>
              </a:rPr>
              <a:t>§E.5 </a:t>
            </a:r>
            <a:r>
              <a:rPr lang="en-US" sz="1500" b="1" i="1">
                <a:latin typeface="Arial" panose="020B0604020202020204" pitchFamily="34" charset="0"/>
                <a:cs typeface="Arial" panose="020B0604020202020204" pitchFamily="34" charset="0"/>
              </a:rPr>
              <a:t>Carbon and Alloy Steel Bolting may be specified by the purchaser per API 20E </a:t>
            </a:r>
            <a:r>
              <a:rPr lang="en-US" sz="1500" i="1">
                <a:latin typeface="Arial" panose="020B0604020202020204" pitchFamily="34" charset="0"/>
                <a:cs typeface="Arial" panose="020B0604020202020204" pitchFamily="34" charset="0"/>
              </a:rPr>
              <a:t>for bolting per specification levels </a:t>
            </a:r>
            <a:r>
              <a:rPr lang="en-US" sz="1500" b="1" i="1">
                <a:latin typeface="Arial" panose="020B0604020202020204" pitchFamily="34" charset="0"/>
                <a:cs typeface="Arial" panose="020B0604020202020204" pitchFamily="34" charset="0"/>
              </a:rPr>
              <a:t>BSL-1, BSL-2, or BSL-3. </a:t>
            </a:r>
          </a:p>
          <a:p>
            <a:pPr algn="just">
              <a:lnSpc>
                <a:spcPct val="150000"/>
              </a:lnSpc>
              <a:spcBef>
                <a:spcPts val="300"/>
              </a:spcBef>
              <a:spcAft>
                <a:spcPts val="300"/>
              </a:spcAft>
            </a:pPr>
            <a:endParaRPr lang="en-US" b="1">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74FD0AEF-E01B-7D40-8472-9CA6DA6D791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9925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product specifications recommendation</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0" y="1608268"/>
            <a:ext cx="11656103" cy="4447884"/>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API 6D 25</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edition</a:t>
            </a:r>
          </a:p>
          <a:p>
            <a:pPr algn="ctr"/>
            <a:r>
              <a:rPr lang="en-US" i="1" dirty="0">
                <a:latin typeface="Arial" panose="020B0604020202020204" pitchFamily="34" charset="0"/>
                <a:cs typeface="Arial" panose="020B0604020202020204" pitchFamily="34" charset="0"/>
              </a:rPr>
              <a:t>Specification for Valves</a:t>
            </a:r>
          </a:p>
          <a:p>
            <a:pPr algn="just"/>
            <a:endParaRPr lang="en-US" sz="400" i="1" dirty="0">
              <a:latin typeface="Arial" panose="020B0604020202020204" pitchFamily="34" charset="0"/>
              <a:cs typeface="Arial" panose="020B0604020202020204" pitchFamily="34" charset="0"/>
            </a:endParaRPr>
          </a:p>
          <a:p>
            <a:pPr algn="just">
              <a:lnSpc>
                <a:spcPct val="150000"/>
              </a:lnSpc>
            </a:pPr>
            <a:r>
              <a:rPr lang="en-US" sz="1600" i="1" dirty="0">
                <a:latin typeface="Arial" panose="020B0604020202020204" pitchFamily="34" charset="0"/>
                <a:cs typeface="Arial" panose="020B0604020202020204" pitchFamily="34" charset="0"/>
              </a:rPr>
              <a:t>Annex E  od 24</a:t>
            </a:r>
            <a:r>
              <a:rPr lang="en-US" sz="1600" i="1" baseline="30000" dirty="0">
                <a:latin typeface="Arial" panose="020B0604020202020204" pitchFamily="34" charset="0"/>
                <a:cs typeface="Arial" panose="020B0604020202020204" pitchFamily="34" charset="0"/>
              </a:rPr>
              <a:t>th</a:t>
            </a:r>
            <a:r>
              <a:rPr lang="en-US" sz="1600" i="1" dirty="0">
                <a:latin typeface="Arial" panose="020B0604020202020204" pitchFamily="34" charset="0"/>
                <a:cs typeface="Arial" panose="020B0604020202020204" pitchFamily="34" charset="0"/>
              </a:rPr>
              <a:t> edition, has been deleted and references to API  20 series has been integrated into the body of specification for instance:</a:t>
            </a:r>
          </a:p>
          <a:p>
            <a:pPr algn="just">
              <a:lnSpc>
                <a:spcPct val="150000"/>
              </a:lnSpc>
            </a:pPr>
            <a:r>
              <a:rPr lang="en-US" sz="1600" i="1" dirty="0">
                <a:latin typeface="Arial" panose="020B0604020202020204" pitchFamily="34" charset="0"/>
                <a:cs typeface="Arial" panose="020B0604020202020204" pitchFamily="34" charset="0"/>
              </a:rPr>
              <a:t>§4.5.1 – Process control </a:t>
            </a:r>
          </a:p>
          <a:p>
            <a:pPr algn="just">
              <a:lnSpc>
                <a:spcPct val="150000"/>
              </a:lnSpc>
            </a:pPr>
            <a:r>
              <a:rPr lang="en-US" sz="1600" i="1" dirty="0">
                <a:latin typeface="Arial" panose="020B0604020202020204" pitchFamily="34" charset="0"/>
                <a:cs typeface="Arial" panose="020B0604020202020204" pitchFamily="34" charset="0"/>
              </a:rPr>
              <a:t>NOTE - For use of outsourced machining services, see </a:t>
            </a:r>
            <a:r>
              <a:rPr lang="en-US" sz="1600" b="1" i="1" dirty="0">
                <a:latin typeface="Arial" panose="020B0604020202020204" pitchFamily="34" charset="0"/>
                <a:cs typeface="Arial" panose="020B0604020202020204" pitchFamily="34" charset="0"/>
              </a:rPr>
              <a:t>API 20M </a:t>
            </a:r>
            <a:r>
              <a:rPr lang="en-US" sz="1600" i="1" dirty="0">
                <a:latin typeface="Arial" panose="020B0604020202020204" pitchFamily="34" charset="0"/>
                <a:cs typeface="Arial" panose="020B0604020202020204" pitchFamily="34" charset="0"/>
              </a:rPr>
              <a:t>for guidance.</a:t>
            </a:r>
          </a:p>
          <a:p>
            <a:pPr algn="just">
              <a:lnSpc>
                <a:spcPct val="150000"/>
              </a:lnSpc>
              <a:spcBef>
                <a:spcPts val="300"/>
              </a:spcBef>
              <a:spcAft>
                <a:spcPts val="300"/>
              </a:spcAft>
            </a:pPr>
            <a:r>
              <a:rPr lang="en-US" sz="1600" i="1" dirty="0">
                <a:latin typeface="Arial" panose="020B0604020202020204" pitchFamily="34" charset="0"/>
                <a:cs typeface="Arial" panose="020B0604020202020204" pitchFamily="34" charset="0"/>
              </a:rPr>
              <a:t>§6 – Material</a:t>
            </a:r>
          </a:p>
          <a:p>
            <a:pPr algn="just">
              <a:lnSpc>
                <a:spcPct val="150000"/>
              </a:lnSpc>
              <a:spcBef>
                <a:spcPts val="300"/>
              </a:spcBef>
              <a:spcAft>
                <a:spcPts val="300"/>
              </a:spcAft>
            </a:pPr>
            <a:r>
              <a:rPr lang="en-US" sz="1600" i="1" dirty="0">
                <a:latin typeface="Arial" panose="020B0604020202020204" pitchFamily="34" charset="0"/>
                <a:cs typeface="Arial" panose="020B0604020202020204" pitchFamily="34" charset="0"/>
              </a:rPr>
              <a:t>NOTE 1 See </a:t>
            </a:r>
            <a:r>
              <a:rPr lang="en-US" sz="1600" b="1" i="1" dirty="0">
                <a:latin typeface="Arial" panose="020B0604020202020204" pitchFamily="34" charset="0"/>
                <a:cs typeface="Arial" panose="020B0604020202020204" pitchFamily="34" charset="0"/>
              </a:rPr>
              <a:t>API 20A, API 20B, and API 20C </a:t>
            </a:r>
            <a:r>
              <a:rPr lang="en-US" sz="1600" i="1" dirty="0">
                <a:latin typeface="Arial" panose="020B0604020202020204" pitchFamily="34" charset="0"/>
                <a:cs typeface="Arial" panose="020B0604020202020204" pitchFamily="34" charset="0"/>
              </a:rPr>
              <a:t>for guidance on qualification and production for casting and forging material manufacturers. The use of materials that conform to API 20A, API 20B, and API 20C does not require that the materials be supplied from a facility that has been licensed to API 20A, API 20B, or API 20C.</a:t>
            </a:r>
          </a:p>
          <a:p>
            <a:pPr algn="just">
              <a:lnSpc>
                <a:spcPct val="150000"/>
              </a:lnSpc>
              <a:spcBef>
                <a:spcPts val="300"/>
              </a:spcBef>
              <a:spcAft>
                <a:spcPts val="300"/>
              </a:spcAft>
            </a:pPr>
            <a:r>
              <a:rPr lang="en-US" sz="1600" i="1" dirty="0">
                <a:latin typeface="Arial" panose="020B0604020202020204" pitchFamily="34" charset="0"/>
                <a:cs typeface="Arial" panose="020B0604020202020204" pitchFamily="34" charset="0"/>
              </a:rPr>
              <a:t>NOTE 2 - See </a:t>
            </a:r>
            <a:r>
              <a:rPr lang="en-US" sz="1600" b="1" i="1" dirty="0">
                <a:latin typeface="Arial" panose="020B0604020202020204" pitchFamily="34" charset="0"/>
                <a:cs typeface="Arial" panose="020B0604020202020204" pitchFamily="34" charset="0"/>
              </a:rPr>
              <a:t>API 20J </a:t>
            </a:r>
            <a:r>
              <a:rPr lang="en-US" sz="1600" i="1" dirty="0">
                <a:latin typeface="Arial" panose="020B0604020202020204" pitchFamily="34" charset="0"/>
                <a:cs typeface="Arial" panose="020B0604020202020204" pitchFamily="34" charset="0"/>
              </a:rPr>
              <a:t>for guidance on the use of outsourced distributors of metallic material.</a:t>
            </a:r>
          </a:p>
        </p:txBody>
      </p:sp>
      <p:sp>
        <p:nvSpPr>
          <p:cNvPr id="6" name="Segnaposto piè di pagina 3">
            <a:extLst>
              <a:ext uri="{FF2B5EF4-FFF2-40B4-BE49-F238E27FC236}">
                <a16:creationId xmlns:a16="http://schemas.microsoft.com/office/drawing/2014/main" id="{2577D1AD-6B51-2D4C-A41B-67AAFC93A601}"/>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9099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product specifications recommendation</a:t>
            </a:r>
            <a:endParaRPr lang="it-IT" sz="2800" b="1" dirty="0">
              <a:latin typeface="Arial" panose="020B0604020202020204" pitchFamily="34" charset="0"/>
              <a:cs typeface="Arial" panose="020B0604020202020204" pitchFamily="34" charset="0"/>
            </a:endParaRPr>
          </a:p>
          <a:p>
            <a:endParaRPr lang="it-IT"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4550798"/>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API 6DSS</a:t>
            </a:r>
          </a:p>
          <a:p>
            <a:pPr algn="ctr">
              <a:lnSpc>
                <a:spcPct val="150000"/>
              </a:lnSpc>
              <a:spcBef>
                <a:spcPts val="300"/>
              </a:spcBef>
              <a:spcAft>
                <a:spcPts val="300"/>
              </a:spcAft>
            </a:pP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Subsea</a:t>
            </a:r>
            <a:r>
              <a:rPr lang="it-IT" i="1" dirty="0">
                <a:latin typeface="Arial" panose="020B0604020202020204" pitchFamily="34" charset="0"/>
                <a:cs typeface="Arial" panose="020B0604020202020204" pitchFamily="34" charset="0"/>
              </a:rPr>
              <a:t> Pipeline </a:t>
            </a:r>
            <a:r>
              <a:rPr lang="it-IT" i="1" dirty="0" err="1">
                <a:latin typeface="Arial" panose="020B0604020202020204" pitchFamily="34" charset="0"/>
                <a:cs typeface="Arial" panose="020B0604020202020204" pitchFamily="34" charset="0"/>
              </a:rPr>
              <a:t>Valves</a:t>
            </a:r>
            <a:endParaRPr lang="en-US" b="1" dirty="0">
              <a:latin typeface="Arial" panose="020B0604020202020204" pitchFamily="34" charset="0"/>
              <a:cs typeface="Arial" panose="020B0604020202020204" pitchFamily="34" charset="0"/>
            </a:endParaRPr>
          </a:p>
          <a:p>
            <a:pPr algn="just">
              <a:lnSpc>
                <a:spcPct val="150000"/>
              </a:lnSpc>
            </a:pPr>
            <a:r>
              <a:rPr lang="it-IT" sz="1500" i="1" dirty="0" err="1">
                <a:latin typeface="Arial" panose="020B0604020202020204" pitchFamily="34" charset="0"/>
                <a:cs typeface="Arial" panose="020B0604020202020204" pitchFamily="34" charset="0"/>
              </a:rPr>
              <a:t>Annex</a:t>
            </a:r>
            <a:r>
              <a:rPr lang="it-IT" sz="1500" i="1" dirty="0">
                <a:latin typeface="Arial" panose="020B0604020202020204" pitchFamily="34" charset="0"/>
                <a:cs typeface="Arial" panose="020B0604020202020204" pitchFamily="34" charset="0"/>
              </a:rPr>
              <a:t> I (informative) Pressure-</a:t>
            </a:r>
            <a:r>
              <a:rPr lang="it-IT" sz="1500" i="1" dirty="0" err="1">
                <a:latin typeface="Arial" panose="020B0604020202020204" pitchFamily="34" charset="0"/>
                <a:cs typeface="Arial" panose="020B0604020202020204" pitchFamily="34" charset="0"/>
              </a:rPr>
              <a:t>containing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Castings</a:t>
            </a:r>
            <a:r>
              <a:rPr lang="it-IT" sz="1500" i="1" dirty="0">
                <a:latin typeface="Arial" panose="020B0604020202020204" pitchFamily="34" charset="0"/>
                <a:cs typeface="Arial" panose="020B0604020202020204" pitchFamily="34" charset="0"/>
              </a:rPr>
              <a:t> and </a:t>
            </a:r>
            <a:r>
              <a:rPr lang="it-IT" sz="1500" i="1" dirty="0" err="1">
                <a:latin typeface="Arial" panose="020B0604020202020204" pitchFamily="34" charset="0"/>
                <a:cs typeface="Arial" panose="020B0604020202020204" pitchFamily="34" charset="0"/>
              </a:rPr>
              <a:t>Forgings</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§I.2 </a:t>
            </a:r>
            <a:r>
              <a:rPr lang="it-IT" sz="1500" i="1" dirty="0" err="1">
                <a:latin typeface="Arial" panose="020B0604020202020204" pitchFamily="34" charset="0"/>
                <a:cs typeface="Arial" panose="020B0604020202020204" pitchFamily="34" charset="0"/>
              </a:rPr>
              <a:t>Castings</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NOTE </a:t>
            </a:r>
            <a:r>
              <a:rPr lang="it-IT" sz="1500" i="1" dirty="0" err="1">
                <a:latin typeface="Arial" panose="020B0604020202020204" pitchFamily="34" charset="0"/>
                <a:cs typeface="Arial" panose="020B0604020202020204" pitchFamily="34" charset="0"/>
              </a:rPr>
              <a:t>Castings</a:t>
            </a:r>
            <a:r>
              <a:rPr lang="it-IT" sz="1500" i="1" dirty="0">
                <a:latin typeface="Arial" panose="020B0604020202020204" pitchFamily="34" charset="0"/>
                <a:cs typeface="Arial" panose="020B0604020202020204" pitchFamily="34" charset="0"/>
              </a:rPr>
              <a:t> </a:t>
            </a:r>
            <a:r>
              <a:rPr lang="it-IT" sz="1500" b="1" i="1" dirty="0" err="1">
                <a:latin typeface="Arial" panose="020B0604020202020204" pitchFamily="34" charset="0"/>
                <a:cs typeface="Arial" panose="020B0604020202020204" pitchFamily="34" charset="0"/>
              </a:rPr>
              <a:t>may</a:t>
            </a:r>
            <a:r>
              <a:rPr lang="it-IT" sz="1500" b="1" i="1" dirty="0">
                <a:latin typeface="Arial" panose="020B0604020202020204" pitchFamily="34" charset="0"/>
                <a:cs typeface="Arial" panose="020B0604020202020204" pitchFamily="34" charset="0"/>
              </a:rPr>
              <a:t> be </a:t>
            </a:r>
            <a:r>
              <a:rPr lang="it-IT" sz="1500" b="1" i="1" dirty="0" err="1">
                <a:latin typeface="Arial" panose="020B0604020202020204" pitchFamily="34" charset="0"/>
                <a:cs typeface="Arial" panose="020B0604020202020204" pitchFamily="34" charset="0"/>
              </a:rPr>
              <a:t>specified</a:t>
            </a:r>
            <a:r>
              <a:rPr lang="it-IT" sz="1500" b="1" i="1" dirty="0">
                <a:latin typeface="Arial" panose="020B0604020202020204" pitchFamily="34" charset="0"/>
                <a:cs typeface="Arial" panose="020B0604020202020204" pitchFamily="34" charset="0"/>
              </a:rPr>
              <a:t> by the </a:t>
            </a:r>
            <a:r>
              <a:rPr lang="it-IT" sz="1500" b="1" i="1" dirty="0" err="1">
                <a:latin typeface="Arial" panose="020B0604020202020204" pitchFamily="34" charset="0"/>
                <a:cs typeface="Arial" panose="020B0604020202020204" pitchFamily="34" charset="0"/>
              </a:rPr>
              <a:t>purchaser</a:t>
            </a:r>
            <a:r>
              <a:rPr lang="it-IT" sz="1500" b="1" i="1" dirty="0">
                <a:latin typeface="Arial" panose="020B0604020202020204" pitchFamily="34" charset="0"/>
                <a:cs typeface="Arial" panose="020B0604020202020204" pitchFamily="34" charset="0"/>
              </a:rPr>
              <a:t> to </a:t>
            </a:r>
            <a:r>
              <a:rPr lang="it-IT" sz="1500" b="1" i="1" dirty="0" err="1">
                <a:latin typeface="Arial" panose="020B0604020202020204" pitchFamily="34" charset="0"/>
                <a:cs typeface="Arial" panose="020B0604020202020204" pitchFamily="34" charset="0"/>
              </a:rPr>
              <a:t>conform</a:t>
            </a:r>
            <a:r>
              <a:rPr lang="it-IT" sz="1500" b="1" i="1" dirty="0">
                <a:latin typeface="Arial" panose="020B0604020202020204" pitchFamily="34" charset="0"/>
                <a:cs typeface="Arial" panose="020B0604020202020204" pitchFamily="34" charset="0"/>
              </a:rPr>
              <a:t> to API 20A </a:t>
            </a:r>
            <a:r>
              <a:rPr lang="it-IT" sz="1500" i="1" dirty="0">
                <a:latin typeface="Arial" panose="020B0604020202020204" pitchFamily="34" charset="0"/>
                <a:cs typeface="Arial" panose="020B0604020202020204" pitchFamily="34" charset="0"/>
              </a:rPr>
              <a:t>for pressure-</a:t>
            </a:r>
            <a:r>
              <a:rPr lang="it-IT" sz="1500" i="1" dirty="0" err="1">
                <a:latin typeface="Arial" panose="020B0604020202020204" pitchFamily="34" charset="0"/>
                <a:cs typeface="Arial" panose="020B0604020202020204" pitchFamily="34" charset="0"/>
              </a:rPr>
              <a:t>containing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castings</a:t>
            </a:r>
            <a:r>
              <a:rPr lang="it-IT" sz="1500" i="1" dirty="0">
                <a:latin typeface="Arial" panose="020B0604020202020204" pitchFamily="34" charset="0"/>
                <a:cs typeface="Arial" panose="020B0604020202020204" pitchFamily="34" charset="0"/>
              </a:rPr>
              <a:t> in </a:t>
            </a:r>
            <a:r>
              <a:rPr lang="it-IT" sz="1500" i="1" dirty="0" err="1">
                <a:latin typeface="Arial" panose="020B0604020202020204" pitchFamily="34" charset="0"/>
                <a:cs typeface="Arial" panose="020B0604020202020204" pitchFamily="34" charset="0"/>
              </a:rPr>
              <a:t>accordance</a:t>
            </a:r>
            <a:r>
              <a:rPr lang="it-IT" sz="1500" i="1" dirty="0">
                <a:latin typeface="Arial" panose="020B0604020202020204" pitchFamily="34" charset="0"/>
                <a:cs typeface="Arial" panose="020B0604020202020204" pitchFamily="34" charset="0"/>
              </a:rPr>
              <a:t> with casting </a:t>
            </a:r>
            <a:r>
              <a:rPr lang="it-IT" sz="1500" i="1" dirty="0" err="1">
                <a:latin typeface="Arial" panose="020B0604020202020204" pitchFamily="34" charset="0"/>
                <a:cs typeface="Arial" panose="020B0604020202020204" pitchFamily="34" charset="0"/>
              </a:rPr>
              <a:t>specification</a:t>
            </a:r>
            <a:r>
              <a:rPr lang="it-IT" sz="1500" i="1" dirty="0">
                <a:latin typeface="Arial" panose="020B0604020202020204" pitchFamily="34" charset="0"/>
                <a:cs typeface="Arial" panose="020B0604020202020204" pitchFamily="34" charset="0"/>
              </a:rPr>
              <a:t> level-2 (</a:t>
            </a:r>
            <a:r>
              <a:rPr lang="it-IT" sz="1500" b="1" i="1" dirty="0">
                <a:latin typeface="Arial" panose="020B0604020202020204" pitchFamily="34" charset="0"/>
                <a:cs typeface="Arial" panose="020B0604020202020204" pitchFamily="34" charset="0"/>
              </a:rPr>
              <a:t>CSL-2</a:t>
            </a:r>
            <a:r>
              <a:rPr lang="it-IT" sz="1500" i="1" dirty="0">
                <a:latin typeface="Arial" panose="020B0604020202020204" pitchFamily="34" charset="0"/>
                <a:cs typeface="Arial" panose="020B0604020202020204" pitchFamily="34" charset="0"/>
              </a:rPr>
              <a:t>) or </a:t>
            </a:r>
            <a:r>
              <a:rPr lang="it-IT" sz="1500" i="1" dirty="0" err="1">
                <a:latin typeface="Arial" panose="020B0604020202020204" pitchFamily="34" charset="0"/>
                <a:cs typeface="Arial" panose="020B0604020202020204" pitchFamily="34" charset="0"/>
              </a:rPr>
              <a:t>greater</a:t>
            </a:r>
            <a:r>
              <a:rPr lang="it-IT" sz="1500" i="1" dirty="0">
                <a:latin typeface="Arial" panose="020B0604020202020204" pitchFamily="34" charset="0"/>
                <a:cs typeface="Arial" panose="020B0604020202020204" pitchFamily="34" charset="0"/>
              </a:rPr>
              <a:t> for </a:t>
            </a:r>
            <a:r>
              <a:rPr lang="it-IT" sz="1500" i="1" dirty="0" err="1">
                <a:latin typeface="Arial" panose="020B0604020202020204" pitchFamily="34" charset="0"/>
                <a:cs typeface="Arial" panose="020B0604020202020204" pitchFamily="34" charset="0"/>
              </a:rPr>
              <a:t>each</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material</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group</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as</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applicable</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§I.3 Open Die </a:t>
            </a:r>
            <a:r>
              <a:rPr lang="it-IT" sz="1500" i="1" dirty="0" err="1">
                <a:latin typeface="Arial" panose="020B0604020202020204" pitchFamily="34" charset="0"/>
                <a:cs typeface="Arial" panose="020B0604020202020204" pitchFamily="34" charset="0"/>
              </a:rPr>
              <a:t>Forgings</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NOTE </a:t>
            </a:r>
            <a:r>
              <a:rPr lang="it-IT" sz="1500" b="1" i="1" dirty="0">
                <a:latin typeface="Arial" panose="020B0604020202020204" pitchFamily="34" charset="0"/>
                <a:cs typeface="Arial" panose="020B0604020202020204" pitchFamily="34" charset="0"/>
              </a:rPr>
              <a:t>Open die </a:t>
            </a:r>
            <a:r>
              <a:rPr lang="it-IT" sz="1500" b="1" i="1" dirty="0" err="1">
                <a:latin typeface="Arial" panose="020B0604020202020204" pitchFamily="34" charset="0"/>
                <a:cs typeface="Arial" panose="020B0604020202020204" pitchFamily="34" charset="0"/>
              </a:rPr>
              <a:t>forgings</a:t>
            </a:r>
            <a:r>
              <a:rPr lang="it-IT" sz="1500" b="1" i="1" dirty="0">
                <a:latin typeface="Arial" panose="020B0604020202020204" pitchFamily="34" charset="0"/>
                <a:cs typeface="Arial" panose="020B0604020202020204" pitchFamily="34" charset="0"/>
              </a:rPr>
              <a:t> </a:t>
            </a:r>
            <a:r>
              <a:rPr lang="it-IT" sz="1500" b="1" i="1" dirty="0" err="1">
                <a:latin typeface="Arial" panose="020B0604020202020204" pitchFamily="34" charset="0"/>
                <a:cs typeface="Arial" panose="020B0604020202020204" pitchFamily="34" charset="0"/>
              </a:rPr>
              <a:t>may</a:t>
            </a:r>
            <a:r>
              <a:rPr lang="it-IT" sz="1500" b="1" i="1" dirty="0">
                <a:latin typeface="Arial" panose="020B0604020202020204" pitchFamily="34" charset="0"/>
                <a:cs typeface="Arial" panose="020B0604020202020204" pitchFamily="34" charset="0"/>
              </a:rPr>
              <a:t> be </a:t>
            </a:r>
            <a:r>
              <a:rPr lang="it-IT" sz="1500" b="1" i="1" dirty="0" err="1">
                <a:latin typeface="Arial" panose="020B0604020202020204" pitchFamily="34" charset="0"/>
                <a:cs typeface="Arial" panose="020B0604020202020204" pitchFamily="34" charset="0"/>
              </a:rPr>
              <a:t>specified</a:t>
            </a:r>
            <a:r>
              <a:rPr lang="it-IT" sz="1500" b="1" i="1" dirty="0">
                <a:latin typeface="Arial" panose="020B0604020202020204" pitchFamily="34" charset="0"/>
                <a:cs typeface="Arial" panose="020B0604020202020204" pitchFamily="34" charset="0"/>
              </a:rPr>
              <a:t> by the </a:t>
            </a:r>
            <a:r>
              <a:rPr lang="it-IT" sz="1500" b="1" i="1" dirty="0" err="1">
                <a:latin typeface="Arial" panose="020B0604020202020204" pitchFamily="34" charset="0"/>
                <a:cs typeface="Arial" panose="020B0604020202020204" pitchFamily="34" charset="0"/>
              </a:rPr>
              <a:t>purchaser</a:t>
            </a:r>
            <a:r>
              <a:rPr lang="it-IT" sz="1500" b="1" i="1" dirty="0">
                <a:latin typeface="Arial" panose="020B0604020202020204" pitchFamily="34" charset="0"/>
                <a:cs typeface="Arial" panose="020B0604020202020204" pitchFamily="34" charset="0"/>
              </a:rPr>
              <a:t> to </a:t>
            </a:r>
            <a:r>
              <a:rPr lang="it-IT" sz="1500" b="1" i="1" dirty="0" err="1">
                <a:latin typeface="Arial" panose="020B0604020202020204" pitchFamily="34" charset="0"/>
                <a:cs typeface="Arial" panose="020B0604020202020204" pitchFamily="34" charset="0"/>
              </a:rPr>
              <a:t>conform</a:t>
            </a:r>
            <a:r>
              <a:rPr lang="it-IT" sz="1500" b="1" i="1" dirty="0">
                <a:latin typeface="Arial" panose="020B0604020202020204" pitchFamily="34" charset="0"/>
                <a:cs typeface="Arial" panose="020B0604020202020204" pitchFamily="34" charset="0"/>
              </a:rPr>
              <a:t> to API 20B </a:t>
            </a:r>
            <a:r>
              <a:rPr lang="it-IT" sz="1500" i="1" dirty="0">
                <a:latin typeface="Arial" panose="020B0604020202020204" pitchFamily="34" charset="0"/>
                <a:cs typeface="Arial" panose="020B0604020202020204" pitchFamily="34" charset="0"/>
              </a:rPr>
              <a:t>for pressure-</a:t>
            </a:r>
            <a:r>
              <a:rPr lang="it-IT" sz="1500" i="1" dirty="0" err="1">
                <a:latin typeface="Arial" panose="020B0604020202020204" pitchFamily="34" charset="0"/>
                <a:cs typeface="Arial" panose="020B0604020202020204" pitchFamily="34" charset="0"/>
              </a:rPr>
              <a:t>containing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forgings</a:t>
            </a:r>
            <a:r>
              <a:rPr lang="it-IT" sz="1500" i="1" dirty="0">
                <a:latin typeface="Arial" panose="020B0604020202020204" pitchFamily="34" charset="0"/>
                <a:cs typeface="Arial" panose="020B0604020202020204" pitchFamily="34" charset="0"/>
              </a:rPr>
              <a:t> in </a:t>
            </a:r>
            <a:r>
              <a:rPr lang="it-IT" sz="1500" i="1" dirty="0" err="1">
                <a:latin typeface="Arial" panose="020B0604020202020204" pitchFamily="34" charset="0"/>
                <a:cs typeface="Arial" panose="020B0604020202020204" pitchFamily="34" charset="0"/>
              </a:rPr>
              <a:t>accordance</a:t>
            </a:r>
            <a:r>
              <a:rPr lang="it-IT" sz="1500" i="1" dirty="0">
                <a:latin typeface="Arial" panose="020B0604020202020204" pitchFamily="34" charset="0"/>
                <a:cs typeface="Arial" panose="020B0604020202020204" pitchFamily="34" charset="0"/>
              </a:rPr>
              <a:t> with </a:t>
            </a:r>
            <a:r>
              <a:rPr lang="it-IT" sz="1500" i="1" dirty="0" err="1">
                <a:latin typeface="Arial" panose="020B0604020202020204" pitchFamily="34" charset="0"/>
                <a:cs typeface="Arial" panose="020B0604020202020204" pitchFamily="34" charset="0"/>
              </a:rPr>
              <a:t>forging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specification</a:t>
            </a:r>
            <a:r>
              <a:rPr lang="it-IT" sz="1500" i="1" dirty="0">
                <a:latin typeface="Arial" panose="020B0604020202020204" pitchFamily="34" charset="0"/>
                <a:cs typeface="Arial" panose="020B0604020202020204" pitchFamily="34" charset="0"/>
              </a:rPr>
              <a:t> level-2 (</a:t>
            </a:r>
            <a:r>
              <a:rPr lang="it-IT" sz="1500" b="1" i="1" dirty="0">
                <a:latin typeface="Arial" panose="020B0604020202020204" pitchFamily="34" charset="0"/>
                <a:cs typeface="Arial" panose="020B0604020202020204" pitchFamily="34" charset="0"/>
              </a:rPr>
              <a:t>FSL-2</a:t>
            </a:r>
            <a:r>
              <a:rPr lang="it-IT" sz="1500" i="1" dirty="0">
                <a:latin typeface="Arial" panose="020B0604020202020204" pitchFamily="34" charset="0"/>
                <a:cs typeface="Arial" panose="020B0604020202020204" pitchFamily="34" charset="0"/>
              </a:rPr>
              <a:t>) or </a:t>
            </a:r>
            <a:r>
              <a:rPr lang="it-IT" sz="1500" i="1" dirty="0" err="1">
                <a:latin typeface="Arial" panose="020B0604020202020204" pitchFamily="34" charset="0"/>
                <a:cs typeface="Arial" panose="020B0604020202020204" pitchFamily="34" charset="0"/>
              </a:rPr>
              <a:t>greater</a:t>
            </a:r>
            <a:r>
              <a:rPr lang="it-IT" sz="1500" i="1" dirty="0">
                <a:latin typeface="Arial" panose="020B0604020202020204" pitchFamily="34" charset="0"/>
                <a:cs typeface="Arial" panose="020B0604020202020204" pitchFamily="34" charset="0"/>
              </a:rPr>
              <a:t> for </a:t>
            </a:r>
            <a:r>
              <a:rPr lang="it-IT" sz="1500" i="1" dirty="0" err="1">
                <a:latin typeface="Arial" panose="020B0604020202020204" pitchFamily="34" charset="0"/>
                <a:cs typeface="Arial" panose="020B0604020202020204" pitchFamily="34" charset="0"/>
              </a:rPr>
              <a:t>each</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material</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group</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as</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applicable</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§I.4 </a:t>
            </a:r>
            <a:r>
              <a:rPr lang="it-IT" sz="1500" i="1" dirty="0" err="1">
                <a:latin typeface="Arial" panose="020B0604020202020204" pitchFamily="34" charset="0"/>
                <a:cs typeface="Arial" panose="020B0604020202020204" pitchFamily="34" charset="0"/>
              </a:rPr>
              <a:t>Closed</a:t>
            </a:r>
            <a:r>
              <a:rPr lang="it-IT" sz="1500" i="1" dirty="0">
                <a:latin typeface="Arial" panose="020B0604020202020204" pitchFamily="34" charset="0"/>
                <a:cs typeface="Arial" panose="020B0604020202020204" pitchFamily="34" charset="0"/>
              </a:rPr>
              <a:t> Die </a:t>
            </a:r>
            <a:r>
              <a:rPr lang="it-IT" sz="1500" i="1" dirty="0" err="1">
                <a:latin typeface="Arial" panose="020B0604020202020204" pitchFamily="34" charset="0"/>
                <a:cs typeface="Arial" panose="020B0604020202020204" pitchFamily="34" charset="0"/>
              </a:rPr>
              <a:t>Forgings</a:t>
            </a:r>
            <a:r>
              <a:rPr lang="it-IT" sz="1500" i="1" dirty="0">
                <a:latin typeface="Arial" panose="020B0604020202020204" pitchFamily="34" charset="0"/>
                <a:cs typeface="Arial" panose="020B0604020202020204" pitchFamily="34" charset="0"/>
              </a:rPr>
              <a:t> </a:t>
            </a:r>
          </a:p>
          <a:p>
            <a:pPr algn="just">
              <a:lnSpc>
                <a:spcPct val="150000"/>
              </a:lnSpc>
            </a:pPr>
            <a:r>
              <a:rPr lang="it-IT" sz="1500" i="1" dirty="0">
                <a:latin typeface="Arial" panose="020B0604020202020204" pitchFamily="34" charset="0"/>
                <a:cs typeface="Arial" panose="020B0604020202020204" pitchFamily="34" charset="0"/>
              </a:rPr>
              <a:t>NOTE </a:t>
            </a:r>
            <a:r>
              <a:rPr lang="it-IT" sz="1500" b="1" i="1" dirty="0" err="1">
                <a:latin typeface="Arial" panose="020B0604020202020204" pitchFamily="34" charset="0"/>
                <a:cs typeface="Arial" panose="020B0604020202020204" pitchFamily="34" charset="0"/>
              </a:rPr>
              <a:t>Closed</a:t>
            </a:r>
            <a:r>
              <a:rPr lang="it-IT" sz="1500" b="1" i="1" dirty="0">
                <a:latin typeface="Arial" panose="020B0604020202020204" pitchFamily="34" charset="0"/>
                <a:cs typeface="Arial" panose="020B0604020202020204" pitchFamily="34" charset="0"/>
              </a:rPr>
              <a:t> die </a:t>
            </a:r>
            <a:r>
              <a:rPr lang="it-IT" sz="1500" b="1" i="1" dirty="0" err="1">
                <a:latin typeface="Arial" panose="020B0604020202020204" pitchFamily="34" charset="0"/>
                <a:cs typeface="Arial" panose="020B0604020202020204" pitchFamily="34" charset="0"/>
              </a:rPr>
              <a:t>forgings</a:t>
            </a:r>
            <a:r>
              <a:rPr lang="it-IT" sz="1500" b="1" i="1" dirty="0">
                <a:latin typeface="Arial" panose="020B0604020202020204" pitchFamily="34" charset="0"/>
                <a:cs typeface="Arial" panose="020B0604020202020204" pitchFamily="34" charset="0"/>
              </a:rPr>
              <a:t> </a:t>
            </a:r>
            <a:r>
              <a:rPr lang="it-IT" sz="1500" b="1" i="1" dirty="0" err="1">
                <a:latin typeface="Arial" panose="020B0604020202020204" pitchFamily="34" charset="0"/>
                <a:cs typeface="Arial" panose="020B0604020202020204" pitchFamily="34" charset="0"/>
              </a:rPr>
              <a:t>may</a:t>
            </a:r>
            <a:r>
              <a:rPr lang="it-IT" sz="1500" b="1" i="1" dirty="0">
                <a:latin typeface="Arial" panose="020B0604020202020204" pitchFamily="34" charset="0"/>
                <a:cs typeface="Arial" panose="020B0604020202020204" pitchFamily="34" charset="0"/>
              </a:rPr>
              <a:t> be </a:t>
            </a:r>
            <a:r>
              <a:rPr lang="it-IT" sz="1500" b="1" i="1" dirty="0" err="1">
                <a:latin typeface="Arial" panose="020B0604020202020204" pitchFamily="34" charset="0"/>
                <a:cs typeface="Arial" panose="020B0604020202020204" pitchFamily="34" charset="0"/>
              </a:rPr>
              <a:t>specified</a:t>
            </a:r>
            <a:r>
              <a:rPr lang="it-IT" sz="1500" b="1" i="1" dirty="0">
                <a:latin typeface="Arial" panose="020B0604020202020204" pitchFamily="34" charset="0"/>
                <a:cs typeface="Arial" panose="020B0604020202020204" pitchFamily="34" charset="0"/>
              </a:rPr>
              <a:t> by the </a:t>
            </a:r>
            <a:r>
              <a:rPr lang="it-IT" sz="1500" b="1" i="1" dirty="0" err="1">
                <a:latin typeface="Arial" panose="020B0604020202020204" pitchFamily="34" charset="0"/>
                <a:cs typeface="Arial" panose="020B0604020202020204" pitchFamily="34" charset="0"/>
              </a:rPr>
              <a:t>purchaser</a:t>
            </a:r>
            <a:r>
              <a:rPr lang="it-IT" sz="1500" b="1" i="1" dirty="0">
                <a:latin typeface="Arial" panose="020B0604020202020204" pitchFamily="34" charset="0"/>
                <a:cs typeface="Arial" panose="020B0604020202020204" pitchFamily="34" charset="0"/>
              </a:rPr>
              <a:t> to </a:t>
            </a:r>
            <a:r>
              <a:rPr lang="it-IT" sz="1500" b="1" i="1" dirty="0" err="1">
                <a:latin typeface="Arial" panose="020B0604020202020204" pitchFamily="34" charset="0"/>
                <a:cs typeface="Arial" panose="020B0604020202020204" pitchFamily="34" charset="0"/>
              </a:rPr>
              <a:t>conform</a:t>
            </a:r>
            <a:r>
              <a:rPr lang="it-IT" sz="1500" b="1" i="1" dirty="0">
                <a:latin typeface="Arial" panose="020B0604020202020204" pitchFamily="34" charset="0"/>
                <a:cs typeface="Arial" panose="020B0604020202020204" pitchFamily="34" charset="0"/>
              </a:rPr>
              <a:t> to API 20C </a:t>
            </a:r>
            <a:r>
              <a:rPr lang="it-IT" sz="1500" i="1" dirty="0">
                <a:latin typeface="Arial" panose="020B0604020202020204" pitchFamily="34" charset="0"/>
                <a:cs typeface="Arial" panose="020B0604020202020204" pitchFamily="34" charset="0"/>
              </a:rPr>
              <a:t>for pressure-</a:t>
            </a:r>
            <a:r>
              <a:rPr lang="it-IT" sz="1500" i="1" dirty="0" err="1">
                <a:latin typeface="Arial" panose="020B0604020202020204" pitchFamily="34" charset="0"/>
                <a:cs typeface="Arial" panose="020B0604020202020204" pitchFamily="34" charset="0"/>
              </a:rPr>
              <a:t>containing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forgings</a:t>
            </a:r>
            <a:r>
              <a:rPr lang="it-IT" sz="1500" i="1" dirty="0">
                <a:latin typeface="Arial" panose="020B0604020202020204" pitchFamily="34" charset="0"/>
                <a:cs typeface="Arial" panose="020B0604020202020204" pitchFamily="34" charset="0"/>
              </a:rPr>
              <a:t> in </a:t>
            </a:r>
            <a:r>
              <a:rPr lang="it-IT" sz="1500" i="1" dirty="0" err="1">
                <a:latin typeface="Arial" panose="020B0604020202020204" pitchFamily="34" charset="0"/>
                <a:cs typeface="Arial" panose="020B0604020202020204" pitchFamily="34" charset="0"/>
              </a:rPr>
              <a:t>accordance</a:t>
            </a:r>
            <a:r>
              <a:rPr lang="it-IT" sz="1500" i="1" dirty="0">
                <a:latin typeface="Arial" panose="020B0604020202020204" pitchFamily="34" charset="0"/>
                <a:cs typeface="Arial" panose="020B0604020202020204" pitchFamily="34" charset="0"/>
              </a:rPr>
              <a:t> with </a:t>
            </a:r>
            <a:r>
              <a:rPr lang="it-IT" sz="1500" i="1" dirty="0" err="1">
                <a:latin typeface="Arial" panose="020B0604020202020204" pitchFamily="34" charset="0"/>
                <a:cs typeface="Arial" panose="020B0604020202020204" pitchFamily="34" charset="0"/>
              </a:rPr>
              <a:t>forging</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specification</a:t>
            </a:r>
            <a:r>
              <a:rPr lang="it-IT" sz="1500" i="1" dirty="0">
                <a:latin typeface="Arial" panose="020B0604020202020204" pitchFamily="34" charset="0"/>
                <a:cs typeface="Arial" panose="020B0604020202020204" pitchFamily="34" charset="0"/>
              </a:rPr>
              <a:t> level-2 (</a:t>
            </a:r>
            <a:r>
              <a:rPr lang="it-IT" sz="1500" b="1" i="1" dirty="0">
                <a:latin typeface="Arial" panose="020B0604020202020204" pitchFamily="34" charset="0"/>
                <a:cs typeface="Arial" panose="020B0604020202020204" pitchFamily="34" charset="0"/>
              </a:rPr>
              <a:t>FSL-2</a:t>
            </a:r>
            <a:r>
              <a:rPr lang="it-IT" sz="1500" i="1" dirty="0">
                <a:latin typeface="Arial" panose="020B0604020202020204" pitchFamily="34" charset="0"/>
                <a:cs typeface="Arial" panose="020B0604020202020204" pitchFamily="34" charset="0"/>
              </a:rPr>
              <a:t>) or </a:t>
            </a:r>
            <a:r>
              <a:rPr lang="it-IT" sz="1500" i="1" dirty="0" err="1">
                <a:latin typeface="Arial" panose="020B0604020202020204" pitchFamily="34" charset="0"/>
                <a:cs typeface="Arial" panose="020B0604020202020204" pitchFamily="34" charset="0"/>
              </a:rPr>
              <a:t>greater</a:t>
            </a:r>
            <a:r>
              <a:rPr lang="it-IT" sz="1500" i="1" dirty="0">
                <a:latin typeface="Arial" panose="020B0604020202020204" pitchFamily="34" charset="0"/>
                <a:cs typeface="Arial" panose="020B0604020202020204" pitchFamily="34" charset="0"/>
              </a:rPr>
              <a:t> for </a:t>
            </a:r>
            <a:r>
              <a:rPr lang="it-IT" sz="1500" i="1" dirty="0" err="1">
                <a:latin typeface="Arial" panose="020B0604020202020204" pitchFamily="34" charset="0"/>
                <a:cs typeface="Arial" panose="020B0604020202020204" pitchFamily="34" charset="0"/>
              </a:rPr>
              <a:t>each</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material</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group</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as</a:t>
            </a:r>
            <a:r>
              <a:rPr lang="it-IT" sz="1500" i="1" dirty="0">
                <a:latin typeface="Arial" panose="020B0604020202020204" pitchFamily="34" charset="0"/>
                <a:cs typeface="Arial" panose="020B0604020202020204" pitchFamily="34" charset="0"/>
              </a:rPr>
              <a:t> </a:t>
            </a:r>
            <a:r>
              <a:rPr lang="it-IT" sz="1500" i="1" dirty="0" err="1">
                <a:latin typeface="Arial" panose="020B0604020202020204" pitchFamily="34" charset="0"/>
                <a:cs typeface="Arial" panose="020B0604020202020204" pitchFamily="34" charset="0"/>
              </a:rPr>
              <a:t>applicable</a:t>
            </a:r>
            <a:r>
              <a:rPr lang="it-IT" sz="1500" i="1" dirty="0">
                <a:latin typeface="Arial" panose="020B0604020202020204" pitchFamily="34" charset="0"/>
                <a:cs typeface="Arial" panose="020B0604020202020204" pitchFamily="34" charset="0"/>
              </a:rPr>
              <a:t>. </a:t>
            </a:r>
          </a:p>
        </p:txBody>
      </p:sp>
      <p:sp>
        <p:nvSpPr>
          <p:cNvPr id="6" name="Segnaposto piè di pagina 3">
            <a:extLst>
              <a:ext uri="{FF2B5EF4-FFF2-40B4-BE49-F238E27FC236}">
                <a16:creationId xmlns:a16="http://schemas.microsoft.com/office/drawing/2014/main" id="{E2CAC1F2-E4B6-2B4F-ACC0-C15339B76148}"/>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9938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API product specifications mandatory requirements </a:t>
            </a:r>
          </a:p>
          <a:p>
            <a:endParaRPr lang="en-US" sz="2800" b="1">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720851"/>
            <a:ext cx="11515376" cy="5134739"/>
          </a:xfrm>
          <a:prstGeom prst="rect">
            <a:avLst/>
          </a:prstGeom>
          <a:noFill/>
        </p:spPr>
        <p:txBody>
          <a:bodyPr wrap="square" rtlCol="0">
            <a:spAutoFit/>
          </a:bodyPr>
          <a:lstStyle/>
          <a:p>
            <a:pPr algn="ctr">
              <a:spcBef>
                <a:spcPts val="300"/>
              </a:spcBef>
              <a:spcAft>
                <a:spcPts val="300"/>
              </a:spcAft>
            </a:pPr>
            <a:r>
              <a:rPr lang="en-US" sz="2200" b="1" dirty="0">
                <a:latin typeface="Arial" panose="020B0604020202020204" pitchFamily="34" charset="0"/>
                <a:cs typeface="Arial" panose="020B0604020202020204" pitchFamily="34" charset="0"/>
              </a:rPr>
              <a:t>API 6A</a:t>
            </a:r>
          </a:p>
          <a:p>
            <a:pPr algn="ctr">
              <a:spcBef>
                <a:spcPts val="300"/>
              </a:spcBef>
              <a:spcAft>
                <a:spcPts val="300"/>
              </a:spcAft>
            </a:pP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Wellhead</a:t>
            </a:r>
            <a:r>
              <a:rPr lang="it-IT" i="1" dirty="0">
                <a:latin typeface="Arial" panose="020B0604020202020204" pitchFamily="34" charset="0"/>
                <a:cs typeface="Arial" panose="020B0604020202020204" pitchFamily="34" charset="0"/>
              </a:rPr>
              <a:t> and </a:t>
            </a:r>
            <a:r>
              <a:rPr lang="it-IT" i="1" dirty="0" err="1">
                <a:latin typeface="Arial" panose="020B0604020202020204" pitchFamily="34" charset="0"/>
                <a:cs typeface="Arial" panose="020B0604020202020204" pitchFamily="34" charset="0"/>
              </a:rPr>
              <a:t>Tree</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Equipment</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Twenty</a:t>
            </a:r>
            <a:r>
              <a:rPr lang="it-IT" i="1" dirty="0">
                <a:latin typeface="Arial" panose="020B0604020202020204" pitchFamily="34" charset="0"/>
                <a:cs typeface="Arial" panose="020B0604020202020204" pitchFamily="34" charset="0"/>
              </a:rPr>
              <a:t>-First Edition</a:t>
            </a:r>
          </a:p>
          <a:p>
            <a:pPr algn="just"/>
            <a:endParaRPr lang="it-IT" sz="16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§8.1.2 </a:t>
            </a:r>
            <a:r>
              <a:rPr lang="it-IT" sz="1600" i="1" dirty="0" err="1">
                <a:latin typeface="Arial" panose="020B0604020202020204" pitchFamily="34" charset="0"/>
                <a:cs typeface="Arial" panose="020B0604020202020204" pitchFamily="34" charset="0"/>
              </a:rPr>
              <a:t>Quality</a:t>
            </a:r>
            <a:r>
              <a:rPr lang="it-IT" sz="1600" i="1" dirty="0">
                <a:latin typeface="Arial" panose="020B0604020202020204" pitchFamily="34" charset="0"/>
                <a:cs typeface="Arial" panose="020B0604020202020204" pitchFamily="34" charset="0"/>
              </a:rPr>
              <a:t> - </a:t>
            </a:r>
            <a:r>
              <a:rPr lang="it-IT" sz="1600" b="1" i="1" dirty="0" err="1">
                <a:latin typeface="Arial" panose="020B0604020202020204" pitchFamily="34" charset="0"/>
                <a:cs typeface="Arial" panose="020B0604020202020204" pitchFamily="34" charset="0"/>
              </a:rPr>
              <a:t>Closure</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qualified</a:t>
            </a:r>
            <a:r>
              <a:rPr lang="it-IT" sz="1600" b="1" i="1" dirty="0">
                <a:latin typeface="Arial" panose="020B0604020202020204" pitchFamily="34" charset="0"/>
                <a:cs typeface="Arial" panose="020B0604020202020204" pitchFamily="34" charset="0"/>
              </a:rPr>
              <a:t> and </a:t>
            </a:r>
            <a:r>
              <a:rPr lang="it-IT" sz="1600" b="1" i="1" dirty="0" err="1">
                <a:latin typeface="Arial" panose="020B0604020202020204" pitchFamily="34" charset="0"/>
                <a:cs typeface="Arial" panose="020B0604020202020204" pitchFamily="34" charset="0"/>
              </a:rPr>
              <a:t>manufactured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API 20E or API 20F</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specification</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levels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BSLs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as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Table</a:t>
            </a:r>
            <a:r>
              <a:rPr lang="it-IT" sz="1600" b="1" i="1" dirty="0">
                <a:latin typeface="Arial" panose="020B0604020202020204" pitchFamily="34" charset="0"/>
                <a:cs typeface="Arial" panose="020B0604020202020204" pitchFamily="34" charset="0"/>
              </a:rPr>
              <a:t> 15. </a:t>
            </a:r>
          </a:p>
          <a:p>
            <a:pPr algn="just">
              <a:spcBef>
                <a:spcPts val="200"/>
              </a:spcBef>
              <a:spcAft>
                <a:spcPts val="200"/>
              </a:spcAft>
            </a:pPr>
            <a:r>
              <a:rPr lang="it-IT" sz="1600" i="1" dirty="0" err="1">
                <a:latin typeface="Arial" panose="020B0604020202020204" pitchFamily="34" charset="0"/>
                <a:cs typeface="Arial" panose="020B0604020202020204" pitchFamily="34" charset="0"/>
              </a:rPr>
              <a:t>Table</a:t>
            </a:r>
            <a:r>
              <a:rPr lang="it-IT" sz="1600" i="1" dirty="0">
                <a:latin typeface="Arial" panose="020B0604020202020204" pitchFamily="34" charset="0"/>
                <a:cs typeface="Arial" panose="020B0604020202020204" pitchFamily="34" charset="0"/>
              </a:rPr>
              <a:t> 15―Minimum </a:t>
            </a:r>
            <a:r>
              <a:rPr lang="it-IT" sz="1600" i="1" dirty="0" err="1">
                <a:latin typeface="Arial" panose="020B0604020202020204" pitchFamily="34" charset="0"/>
                <a:cs typeface="Arial" panose="020B0604020202020204" pitchFamily="34" charset="0"/>
              </a:rPr>
              <a:t>Requirements</a:t>
            </a:r>
            <a:r>
              <a:rPr lang="it-IT" sz="1600" i="1" dirty="0">
                <a:latin typeface="Arial" panose="020B0604020202020204" pitchFamily="34" charset="0"/>
                <a:cs typeface="Arial" panose="020B0604020202020204" pitchFamily="34" charset="0"/>
              </a:rPr>
              <a:t> for </a:t>
            </a:r>
            <a:r>
              <a:rPr lang="it-IT" sz="1600" i="1" dirty="0" err="1">
                <a:latin typeface="Arial" panose="020B0604020202020204" pitchFamily="34" charset="0"/>
                <a:cs typeface="Arial" panose="020B0604020202020204" pitchFamily="34" charset="0"/>
              </a:rPr>
              <a:t>Closure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p>
          <a:p>
            <a:pPr algn="just">
              <a:spcBef>
                <a:spcPts val="200"/>
              </a:spcBef>
              <a:spcAft>
                <a:spcPts val="200"/>
              </a:spcAft>
            </a:pPr>
            <a:endParaRPr lang="it-IT" sz="16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§8.1.4 </a:t>
            </a:r>
            <a:r>
              <a:rPr lang="it-IT" sz="1600" i="1" dirty="0" err="1">
                <a:latin typeface="Arial" panose="020B0604020202020204" pitchFamily="34" charset="0"/>
                <a:cs typeface="Arial" panose="020B0604020202020204" pitchFamily="34" charset="0"/>
              </a:rPr>
              <a:t>Closure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Records</a:t>
            </a:r>
            <a:r>
              <a:rPr lang="it-IT" sz="1600" i="1" dirty="0">
                <a:latin typeface="Arial" panose="020B0604020202020204" pitchFamily="34" charset="0"/>
                <a:cs typeface="Arial" panose="020B0604020202020204" pitchFamily="34" charset="0"/>
              </a:rPr>
              <a:t> - </a:t>
            </a:r>
            <a:r>
              <a:rPr lang="it-IT" sz="1600" b="1" i="1" dirty="0" err="1">
                <a:latin typeface="Arial" panose="020B0604020202020204" pitchFamily="34" charset="0"/>
                <a:cs typeface="Arial" panose="020B0604020202020204" pitchFamily="34" charset="0"/>
              </a:rPr>
              <a:t>If</a:t>
            </a:r>
            <a:r>
              <a:rPr lang="it-IT" sz="1600" b="1" i="1" dirty="0">
                <a:latin typeface="Arial" panose="020B0604020202020204" pitchFamily="34" charset="0"/>
                <a:cs typeface="Arial" panose="020B0604020202020204" pitchFamily="34" charset="0"/>
              </a:rPr>
              <a:t> BSL-2 or BSL-3 </a:t>
            </a:r>
            <a:r>
              <a:rPr lang="it-IT" sz="1600" b="1" i="1" dirty="0" err="1">
                <a:latin typeface="Arial" panose="020B0604020202020204" pitchFamily="34" charset="0"/>
                <a:cs typeface="Arial" panose="020B0604020202020204" pitchFamily="34" charset="0"/>
              </a:rPr>
              <a:t>is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per </a:t>
            </a:r>
            <a:r>
              <a:rPr lang="it-IT" sz="1600" b="1" i="1" dirty="0" err="1">
                <a:latin typeface="Arial" panose="020B0604020202020204" pitchFamily="34" charset="0"/>
                <a:cs typeface="Arial" panose="020B0604020202020204" pitchFamily="34" charset="0"/>
              </a:rPr>
              <a:t>Table</a:t>
            </a:r>
            <a:r>
              <a:rPr lang="it-IT" sz="1600" b="1" i="1" dirty="0">
                <a:latin typeface="Arial" panose="020B0604020202020204" pitchFamily="34" charset="0"/>
                <a:cs typeface="Arial" panose="020B0604020202020204" pitchFamily="34" charset="0"/>
              </a:rPr>
              <a:t> 15</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closure</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records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maintained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the record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of API 20E or API 20F</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p>
          <a:p>
            <a:pPr algn="just">
              <a:spcBef>
                <a:spcPts val="200"/>
              </a:spcBef>
              <a:spcAft>
                <a:spcPts val="200"/>
              </a:spcAft>
            </a:pPr>
            <a:endParaRPr lang="it-IT" sz="16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§8.1.5 </a:t>
            </a:r>
            <a:r>
              <a:rPr lang="it-IT" sz="1600" i="1" dirty="0" err="1">
                <a:latin typeface="Arial" panose="020B0604020202020204" pitchFamily="34" charset="0"/>
                <a:cs typeface="Arial" panose="020B0604020202020204" pitchFamily="34" charset="0"/>
              </a:rPr>
              <a:t>Closure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Marking</a:t>
            </a:r>
            <a:r>
              <a:rPr lang="it-IT" sz="1600" i="1" dirty="0">
                <a:latin typeface="Arial" panose="020B0604020202020204" pitchFamily="34" charset="0"/>
                <a:cs typeface="Arial" panose="020B0604020202020204" pitchFamily="34" charset="0"/>
              </a:rPr>
              <a:t> </a:t>
            </a:r>
          </a:p>
          <a:p>
            <a:pPr algn="just">
              <a:spcBef>
                <a:spcPts val="200"/>
              </a:spcBef>
              <a:spcAft>
                <a:spcPts val="200"/>
              </a:spcAft>
            </a:pPr>
            <a:r>
              <a:rPr lang="it-IT" sz="1600" i="1" dirty="0" err="1">
                <a:latin typeface="Arial" panose="020B0604020202020204" pitchFamily="34" charset="0"/>
                <a:cs typeface="Arial" panose="020B0604020202020204" pitchFamily="34" charset="0"/>
              </a:rPr>
              <a:t>Closure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marked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API 20E and API 20F</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p>
          <a:p>
            <a:pPr algn="just">
              <a:spcBef>
                <a:spcPts val="200"/>
              </a:spcBef>
              <a:spcAft>
                <a:spcPts val="200"/>
              </a:spcAft>
            </a:pPr>
            <a:endParaRPr lang="it-IT" sz="16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§15.2.4 </a:t>
            </a:r>
            <a:r>
              <a:rPr lang="it-IT" sz="1600" i="1" dirty="0" err="1">
                <a:latin typeface="Arial" panose="020B0604020202020204" pitchFamily="34" charset="0"/>
                <a:cs typeface="Arial" panose="020B0604020202020204" pitchFamily="34" charset="0"/>
              </a:rPr>
              <a:t>Closure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records</a:t>
            </a:r>
            <a:r>
              <a:rPr lang="it-IT" sz="1600" i="1" dirty="0">
                <a:latin typeface="Arial" panose="020B0604020202020204" pitchFamily="34" charset="0"/>
                <a:cs typeface="Arial" panose="020B0604020202020204" pitchFamily="34" charset="0"/>
              </a:rPr>
              <a:t> - </a:t>
            </a:r>
            <a:r>
              <a:rPr lang="it-IT" sz="1600" i="1" dirty="0" err="1">
                <a:latin typeface="Arial" panose="020B0604020202020204" pitchFamily="34" charset="0"/>
                <a:cs typeface="Arial" panose="020B0604020202020204" pitchFamily="34" charset="0"/>
              </a:rPr>
              <a:t>If</a:t>
            </a:r>
            <a:r>
              <a:rPr lang="it-IT" sz="1600" i="1" dirty="0">
                <a:latin typeface="Arial" panose="020B0604020202020204" pitchFamily="34" charset="0"/>
                <a:cs typeface="Arial" panose="020B0604020202020204" pitchFamily="34" charset="0"/>
              </a:rPr>
              <a:t> </a:t>
            </a:r>
            <a:r>
              <a:rPr lang="it-IT" sz="1600" b="1" i="1" dirty="0">
                <a:latin typeface="Arial" panose="020B0604020202020204" pitchFamily="34" charset="0"/>
                <a:cs typeface="Arial" panose="020B0604020202020204" pitchFamily="34" charset="0"/>
              </a:rPr>
              <a:t>BSL 2 or BSL 3 </a:t>
            </a:r>
            <a:r>
              <a:rPr lang="it-IT" sz="1600" b="1" i="1" dirty="0" err="1">
                <a:latin typeface="Arial" panose="020B0604020202020204" pitchFamily="34" charset="0"/>
                <a:cs typeface="Arial" panose="020B0604020202020204" pitchFamily="34" charset="0"/>
              </a:rPr>
              <a:t>is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per </a:t>
            </a:r>
            <a:r>
              <a:rPr lang="it-IT" sz="1600" b="1" i="1" dirty="0" err="1">
                <a:latin typeface="Arial" panose="020B0604020202020204" pitchFamily="34" charset="0"/>
                <a:cs typeface="Arial" panose="020B0604020202020204" pitchFamily="34" charset="0"/>
              </a:rPr>
              <a:t>Table</a:t>
            </a:r>
            <a:r>
              <a:rPr lang="it-IT" sz="1600" b="1" i="1" dirty="0">
                <a:latin typeface="Arial" panose="020B0604020202020204" pitchFamily="34" charset="0"/>
                <a:cs typeface="Arial" panose="020B0604020202020204" pitchFamily="34" charset="0"/>
              </a:rPr>
              <a:t> 15, </a:t>
            </a:r>
            <a:r>
              <a:rPr lang="it-IT" sz="1600" b="1" i="1" dirty="0" err="1">
                <a:latin typeface="Arial" panose="020B0604020202020204" pitchFamily="34" charset="0"/>
                <a:cs typeface="Arial" panose="020B0604020202020204" pitchFamily="34" charset="0"/>
              </a:rPr>
              <a:t>closure</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records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that</a:t>
            </a:r>
            <a:r>
              <a:rPr lang="it-IT" sz="1600" b="1" i="1" dirty="0">
                <a:latin typeface="Arial" panose="020B0604020202020204" pitchFamily="34" charset="0"/>
                <a:cs typeface="Arial" panose="020B0604020202020204" pitchFamily="34" charset="0"/>
              </a:rPr>
              <a:t> are </a:t>
            </a:r>
            <a:r>
              <a:rPr lang="it-IT" sz="1600" b="1" i="1" dirty="0" err="1">
                <a:latin typeface="Arial" panose="020B0604020202020204" pitchFamily="34" charset="0"/>
                <a:cs typeface="Arial" panose="020B0604020202020204" pitchFamily="34" charset="0"/>
              </a:rPr>
              <a:t>required</a:t>
            </a:r>
            <a:r>
              <a:rPr lang="it-IT" sz="1600" b="1" i="1" dirty="0">
                <a:latin typeface="Arial" panose="020B0604020202020204" pitchFamily="34" charset="0"/>
                <a:cs typeface="Arial" panose="020B0604020202020204" pitchFamily="34" charset="0"/>
              </a:rPr>
              <a:t> by API 20E or API 20F to be </a:t>
            </a:r>
            <a:r>
              <a:rPr lang="it-IT" sz="1600" b="1" i="1" dirty="0" err="1">
                <a:latin typeface="Arial" panose="020B0604020202020204" pitchFamily="34" charset="0"/>
                <a:cs typeface="Arial" panose="020B0604020202020204" pitchFamily="34" charset="0"/>
              </a:rPr>
              <a:t>submitted</a:t>
            </a:r>
            <a:r>
              <a:rPr lang="it-IT" sz="1600" b="1" i="1" dirty="0">
                <a:latin typeface="Arial" panose="020B0604020202020204" pitchFamily="34" charset="0"/>
                <a:cs typeface="Arial" panose="020B0604020202020204" pitchFamily="34" charset="0"/>
              </a:rPr>
              <a:t> to the  </a:t>
            </a:r>
            <a:r>
              <a:rPr lang="it-IT" sz="1600" b="1" i="1" dirty="0" err="1">
                <a:latin typeface="Arial" panose="020B0604020202020204" pitchFamily="34" charset="0"/>
                <a:cs typeface="Arial" panose="020B0604020202020204" pitchFamily="34" charset="0"/>
              </a:rPr>
              <a:t>purchaser</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maintained</a:t>
            </a:r>
            <a:r>
              <a:rPr lang="it-IT" sz="1600" i="1" dirty="0">
                <a:latin typeface="Arial" panose="020B0604020202020204" pitchFamily="34" charset="0"/>
                <a:cs typeface="Arial" panose="020B0604020202020204" pitchFamily="34" charset="0"/>
              </a:rPr>
              <a:t>. </a:t>
            </a:r>
          </a:p>
          <a:p>
            <a:pPr algn="just"/>
            <a:endParaRPr lang="it-IT" sz="1600" i="1" dirty="0">
              <a:latin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endParaRPr lang="en-US" i="1"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E4366890-5A56-0448-BEA2-56C45DAB76F2}"/>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9114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API product specifications mandatory requirements </a:t>
            </a:r>
          </a:p>
          <a:p>
            <a:endParaRPr lang="en-US" sz="2800" b="1">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608268"/>
            <a:ext cx="11515376" cy="5714321"/>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API 6A</a:t>
            </a:r>
          </a:p>
          <a:p>
            <a:pPr algn="ctr">
              <a:lnSpc>
                <a:spcPct val="150000"/>
              </a:lnSpc>
              <a:spcBef>
                <a:spcPts val="200"/>
              </a:spcBef>
              <a:spcAft>
                <a:spcPts val="200"/>
              </a:spcAft>
            </a:pP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Wellhead</a:t>
            </a:r>
            <a:r>
              <a:rPr lang="it-IT" i="1" dirty="0">
                <a:latin typeface="Arial" panose="020B0604020202020204" pitchFamily="34" charset="0"/>
                <a:cs typeface="Arial" panose="020B0604020202020204" pitchFamily="34" charset="0"/>
              </a:rPr>
              <a:t> and </a:t>
            </a:r>
            <a:r>
              <a:rPr lang="it-IT" i="1" dirty="0" err="1">
                <a:latin typeface="Arial" panose="020B0604020202020204" pitchFamily="34" charset="0"/>
                <a:cs typeface="Arial" panose="020B0604020202020204" pitchFamily="34" charset="0"/>
              </a:rPr>
              <a:t>Tree</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Equipment</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Twenty</a:t>
            </a:r>
            <a:r>
              <a:rPr lang="it-IT" i="1" dirty="0">
                <a:latin typeface="Arial" panose="020B0604020202020204" pitchFamily="34" charset="0"/>
                <a:cs typeface="Arial" panose="020B0604020202020204" pitchFamily="34" charset="0"/>
              </a:rPr>
              <a:t>-First Edition</a:t>
            </a:r>
          </a:p>
          <a:p>
            <a:pPr algn="ctr">
              <a:lnSpc>
                <a:spcPct val="150000"/>
              </a:lnSpc>
              <a:spcBef>
                <a:spcPts val="200"/>
              </a:spcBef>
              <a:spcAft>
                <a:spcPts val="200"/>
              </a:spcAft>
            </a:pPr>
            <a:endParaRPr lang="en-US" sz="400" i="1" dirty="0">
              <a:latin typeface="Arial" panose="020B0604020202020204" pitchFamily="34" charset="0"/>
              <a:cs typeface="Arial" panose="020B0604020202020204" pitchFamily="34" charset="0"/>
            </a:endParaRPr>
          </a:p>
          <a:p>
            <a:pPr algn="just">
              <a:spcBef>
                <a:spcPts val="200"/>
              </a:spcBef>
              <a:spcAft>
                <a:spcPts val="200"/>
              </a:spcAft>
            </a:pPr>
            <a:r>
              <a:rPr lang="en-US" sz="1600" i="1" dirty="0">
                <a:latin typeface="Arial" panose="020B0604020202020204" pitchFamily="34" charset="0"/>
                <a:cs typeface="Arial" panose="020B0604020202020204" pitchFamily="34" charset="0"/>
              </a:rPr>
              <a:t>§</a:t>
            </a:r>
            <a:r>
              <a:rPr lang="it-IT" sz="1600" i="1" dirty="0">
                <a:latin typeface="Arial" panose="020B0604020202020204" pitchFamily="34" charset="0"/>
                <a:cs typeface="Arial" panose="020B0604020202020204" pitchFamily="34" charset="0"/>
              </a:rPr>
              <a:t>7.4.3 </a:t>
            </a:r>
            <a:r>
              <a:rPr lang="it-IT" sz="1600" i="1" dirty="0" err="1">
                <a:latin typeface="Arial" panose="020B0604020202020204" pitchFamily="34" charset="0"/>
                <a:cs typeface="Arial" panose="020B0604020202020204" pitchFamily="34" charset="0"/>
              </a:rPr>
              <a:t>Weld</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Repair</a:t>
            </a:r>
            <a:r>
              <a:rPr lang="it-IT" sz="1600" i="1" dirty="0">
                <a:latin typeface="Arial" panose="020B0604020202020204" pitchFamily="34" charset="0"/>
                <a:cs typeface="Arial" panose="020B0604020202020204" pitchFamily="34" charset="0"/>
              </a:rPr>
              <a:t> of </a:t>
            </a:r>
            <a:r>
              <a:rPr lang="it-IT" sz="1600" i="1" dirty="0" err="1">
                <a:latin typeface="Arial" panose="020B0604020202020204" pitchFamily="34" charset="0"/>
                <a:cs typeface="Arial" panose="020B0604020202020204" pitchFamily="34" charset="0"/>
              </a:rPr>
              <a:t>Castings</a:t>
            </a:r>
            <a:r>
              <a:rPr lang="it-IT" sz="1600" i="1" dirty="0">
                <a:latin typeface="Arial" panose="020B0604020202020204" pitchFamily="34" charset="0"/>
                <a:cs typeface="Arial" panose="020B0604020202020204" pitchFamily="34" charset="0"/>
              </a:rPr>
              <a:t> -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conform</a:t>
            </a:r>
            <a:r>
              <a:rPr lang="it-IT" sz="1600" b="1" i="1" dirty="0">
                <a:latin typeface="Arial" panose="020B0604020202020204" pitchFamily="34" charset="0"/>
                <a:cs typeface="Arial" panose="020B0604020202020204" pitchFamily="34" charset="0"/>
              </a:rPr>
              <a:t> to the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of API 20A, CSL 3</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Weld</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repairs</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documented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API 20A</a:t>
            </a:r>
            <a:r>
              <a:rPr lang="it-IT" sz="1600" i="1" dirty="0">
                <a:latin typeface="Arial" panose="020B0604020202020204" pitchFamily="34" charset="0"/>
                <a:cs typeface="Arial" panose="020B0604020202020204" pitchFamily="34" charset="0"/>
              </a:rPr>
              <a:t>.</a:t>
            </a:r>
          </a:p>
          <a:p>
            <a:pPr algn="just">
              <a:spcBef>
                <a:spcPts val="200"/>
              </a:spcBef>
              <a:spcAft>
                <a:spcPts val="200"/>
              </a:spcAft>
            </a:pPr>
            <a:endParaRPr lang="it-IT" sz="4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§10.4.2.6.2 Test Method and </a:t>
            </a:r>
            <a:r>
              <a:rPr lang="it-IT" sz="1600" i="1" dirty="0" err="1">
                <a:latin typeface="Arial" panose="020B0604020202020204" pitchFamily="34" charset="0"/>
                <a:cs typeface="Arial" panose="020B0604020202020204" pitchFamily="34" charset="0"/>
              </a:rPr>
              <a:t>Acceptance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Criteria</a:t>
            </a:r>
            <a:r>
              <a:rPr lang="it-IT" sz="1600" i="1" dirty="0">
                <a:latin typeface="Arial" panose="020B0604020202020204" pitchFamily="34" charset="0"/>
                <a:cs typeface="Arial" panose="020B0604020202020204" pitchFamily="34" charset="0"/>
              </a:rPr>
              <a:t> - For PSL 1 and PSL 2, </a:t>
            </a:r>
            <a:r>
              <a:rPr lang="it-IT" sz="1600" b="1" i="1" dirty="0" err="1">
                <a:latin typeface="Arial" panose="020B0604020202020204" pitchFamily="34" charset="0"/>
                <a:cs typeface="Arial" panose="020B0604020202020204" pitchFamily="34" charset="0"/>
              </a:rPr>
              <a:t>visual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examinations</a:t>
            </a:r>
            <a:r>
              <a:rPr lang="it-IT" sz="1600" b="1" i="1" dirty="0">
                <a:latin typeface="Arial" panose="020B0604020202020204" pitchFamily="34" charset="0"/>
                <a:cs typeface="Arial" panose="020B0604020202020204" pitchFamily="34" charset="0"/>
              </a:rPr>
              <a:t> of </a:t>
            </a:r>
            <a:r>
              <a:rPr lang="it-IT" sz="1600" b="1" i="1" dirty="0" err="1">
                <a:latin typeface="Arial" panose="020B0604020202020204" pitchFamily="34" charset="0"/>
                <a:cs typeface="Arial" panose="020B0604020202020204" pitchFamily="34" charset="0"/>
              </a:rPr>
              <a:t>castings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performed</a:t>
            </a:r>
            <a:r>
              <a:rPr lang="it-IT" sz="1600" b="1" i="1" dirty="0">
                <a:latin typeface="Arial" panose="020B0604020202020204" pitchFamily="34" charset="0"/>
                <a:cs typeface="Arial" panose="020B0604020202020204" pitchFamily="34" charset="0"/>
              </a:rPr>
              <a:t>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t>
            </a:r>
            <a:r>
              <a:rPr lang="it-IT" sz="1600" b="1" i="1" dirty="0" err="1">
                <a:latin typeface="Arial" panose="020B0604020202020204" pitchFamily="34" charset="0"/>
                <a:cs typeface="Arial" panose="020B0604020202020204" pitchFamily="34" charset="0"/>
              </a:rPr>
              <a:t>procedures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in API 20A</a:t>
            </a:r>
            <a:r>
              <a:rPr lang="it-IT" sz="1600" i="1" dirty="0">
                <a:latin typeface="Arial" panose="020B0604020202020204" pitchFamily="34" charset="0"/>
                <a:cs typeface="Arial" panose="020B0604020202020204" pitchFamily="34" charset="0"/>
              </a:rPr>
              <a:t> </a:t>
            </a:r>
          </a:p>
          <a:p>
            <a:pPr algn="just">
              <a:spcBef>
                <a:spcPts val="200"/>
              </a:spcBef>
              <a:spcAft>
                <a:spcPts val="200"/>
              </a:spcAft>
            </a:pPr>
            <a:endParaRPr lang="it-IT" sz="4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§10.4.2.1 </a:t>
            </a:r>
            <a:r>
              <a:rPr lang="it-IT" sz="1600" i="1" dirty="0" err="1">
                <a:latin typeface="Arial" panose="020B0604020202020204" pitchFamily="34" charset="0"/>
                <a:cs typeface="Arial" panose="020B0604020202020204" pitchFamily="34" charset="0"/>
              </a:rPr>
              <a:t>Castings</a:t>
            </a:r>
            <a:r>
              <a:rPr lang="it-IT" sz="1600" i="1" dirty="0">
                <a:latin typeface="Arial" panose="020B0604020202020204" pitchFamily="34" charset="0"/>
                <a:cs typeface="Arial" panose="020B0604020202020204" pitchFamily="34" charset="0"/>
              </a:rPr>
              <a:t> - Production </a:t>
            </a:r>
            <a:r>
              <a:rPr lang="it-IT" sz="1600" i="1" dirty="0" err="1">
                <a:latin typeface="Arial" panose="020B0604020202020204" pitchFamily="34" charset="0"/>
                <a:cs typeface="Arial" panose="020B0604020202020204" pitchFamily="34" charset="0"/>
              </a:rPr>
              <a:t>castings</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meet</a:t>
            </a:r>
            <a:r>
              <a:rPr lang="it-IT" sz="1600" b="1" i="1" dirty="0">
                <a:latin typeface="Arial" panose="020B0604020202020204" pitchFamily="34" charset="0"/>
                <a:cs typeface="Arial" panose="020B0604020202020204" pitchFamily="34" charset="0"/>
              </a:rPr>
              <a:t> the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of API 20A and </a:t>
            </a:r>
            <a:r>
              <a:rPr lang="it-IT" sz="1600" b="1" i="1" dirty="0" err="1">
                <a:latin typeface="Arial" panose="020B0604020202020204" pitchFamily="34" charset="0"/>
                <a:cs typeface="Arial" panose="020B0604020202020204" pitchFamily="34" charset="0"/>
              </a:rPr>
              <a:t>this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specification</a:t>
            </a:r>
            <a:r>
              <a:rPr lang="it-IT" sz="1600" b="1" i="1" dirty="0">
                <a:latin typeface="Arial" panose="020B0604020202020204" pitchFamily="34" charset="0"/>
                <a:cs typeface="Arial" panose="020B0604020202020204" pitchFamily="34" charset="0"/>
              </a:rPr>
              <a:t>. </a:t>
            </a:r>
          </a:p>
          <a:p>
            <a:pPr algn="just">
              <a:spcBef>
                <a:spcPts val="200"/>
              </a:spcBef>
              <a:spcAft>
                <a:spcPts val="200"/>
              </a:spcAft>
            </a:pPr>
            <a:r>
              <a:rPr lang="it-IT" sz="1600" b="1" i="1" dirty="0">
                <a:latin typeface="Arial" panose="020B0604020202020204" pitchFamily="34" charset="0"/>
                <a:cs typeface="Arial" panose="020B0604020202020204" pitchFamily="34" charset="0"/>
              </a:rPr>
              <a:t>The API 20A CSL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t>
            </a:r>
            <a:r>
              <a:rPr lang="it-IT" sz="1600" b="1" i="1" dirty="0" err="1">
                <a:latin typeface="Arial" panose="020B0604020202020204" pitchFamily="34" charset="0"/>
                <a:cs typeface="Arial" panose="020B0604020202020204" pitchFamily="34" charset="0"/>
              </a:rPr>
              <a:t>Table</a:t>
            </a:r>
            <a:r>
              <a:rPr lang="it-IT" sz="1600" b="1" i="1" dirty="0">
                <a:latin typeface="Arial" panose="020B0604020202020204" pitchFamily="34" charset="0"/>
                <a:cs typeface="Arial" panose="020B0604020202020204" pitchFamily="34" charset="0"/>
              </a:rPr>
              <a:t> 19. </a:t>
            </a:r>
          </a:p>
          <a:p>
            <a:pPr algn="just">
              <a:spcBef>
                <a:spcPts val="200"/>
              </a:spcBef>
              <a:spcAft>
                <a:spcPts val="200"/>
              </a:spcAft>
            </a:pPr>
            <a:endParaRPr lang="it-IT" sz="400" i="1" dirty="0">
              <a:latin typeface="Arial" panose="020B0604020202020204" pitchFamily="34" charset="0"/>
              <a:cs typeface="Arial" panose="020B0604020202020204" pitchFamily="34" charset="0"/>
            </a:endParaRPr>
          </a:p>
          <a:p>
            <a:pPr algn="just">
              <a:spcBef>
                <a:spcPts val="200"/>
              </a:spcBef>
              <a:spcAft>
                <a:spcPts val="200"/>
              </a:spcAft>
            </a:pPr>
            <a:r>
              <a:rPr lang="it-IT" sz="1600" i="1" dirty="0">
                <a:latin typeface="Arial" panose="020B0604020202020204" pitchFamily="34" charset="0"/>
                <a:cs typeface="Arial" panose="020B0604020202020204" pitchFamily="34" charset="0"/>
              </a:rPr>
              <a:t>§6.3.3.1 Casting </a:t>
            </a:r>
            <a:r>
              <a:rPr lang="it-IT" sz="1600" i="1" dirty="0" err="1">
                <a:latin typeface="Arial" panose="020B0604020202020204" pitchFamily="34" charset="0"/>
                <a:cs typeface="Arial" panose="020B0604020202020204" pitchFamily="34" charset="0"/>
              </a:rPr>
              <a:t>Practices</a:t>
            </a:r>
            <a:r>
              <a:rPr lang="it-IT" sz="1600" i="1" dirty="0">
                <a:latin typeface="Arial" panose="020B0604020202020204" pitchFamily="34" charset="0"/>
                <a:cs typeface="Arial" panose="020B0604020202020204" pitchFamily="34" charset="0"/>
              </a:rPr>
              <a:t> - For PSL 1, </a:t>
            </a:r>
            <a:r>
              <a:rPr lang="it-IT" sz="1600" i="1" dirty="0" err="1">
                <a:latin typeface="Arial" panose="020B0604020202020204" pitchFamily="34" charset="0"/>
                <a:cs typeface="Arial" panose="020B0604020202020204" pitchFamily="34" charset="0"/>
              </a:rPr>
              <a:t>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castings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used</a:t>
            </a:r>
            <a:r>
              <a:rPr lang="it-IT" sz="1600" i="1" dirty="0">
                <a:latin typeface="Arial" panose="020B0604020202020204" pitchFamily="34" charset="0"/>
                <a:cs typeface="Arial" panose="020B0604020202020204" pitchFamily="34" charset="0"/>
              </a:rPr>
              <a:t> for </a:t>
            </a:r>
            <a:r>
              <a:rPr lang="it-IT" sz="1600" i="1" dirty="0" err="1">
                <a:latin typeface="Arial" panose="020B0604020202020204" pitchFamily="34" charset="0"/>
                <a:cs typeface="Arial" panose="020B0604020202020204" pitchFamily="34" charset="0"/>
              </a:rPr>
              <a:t>bodies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bonnets</a:t>
            </a:r>
            <a:r>
              <a:rPr lang="it-IT" sz="1600" i="1" dirty="0">
                <a:latin typeface="Arial" panose="020B0604020202020204" pitchFamily="34" charset="0"/>
                <a:cs typeface="Arial" panose="020B0604020202020204" pitchFamily="34" charset="0"/>
              </a:rPr>
              <a:t>, and end and outlet </a:t>
            </a:r>
            <a:r>
              <a:rPr lang="it-IT" sz="1600" i="1" dirty="0" err="1">
                <a:latin typeface="Arial" panose="020B0604020202020204" pitchFamily="34" charset="0"/>
                <a:cs typeface="Arial" panose="020B0604020202020204" pitchFamily="34" charset="0"/>
              </a:rPr>
              <a:t>connectors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meet</a:t>
            </a:r>
            <a:r>
              <a:rPr lang="it-IT" sz="1600" i="1" dirty="0">
                <a:latin typeface="Arial" panose="020B0604020202020204" pitchFamily="34" charset="0"/>
                <a:cs typeface="Arial" panose="020B0604020202020204" pitchFamily="34" charset="0"/>
              </a:rPr>
              <a:t> the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requirements</a:t>
            </a:r>
            <a:r>
              <a:rPr lang="it-IT" sz="1600" i="1" dirty="0">
                <a:latin typeface="Arial" panose="020B0604020202020204" pitchFamily="34" charset="0"/>
                <a:cs typeface="Arial" panose="020B0604020202020204" pitchFamily="34" charset="0"/>
              </a:rPr>
              <a:t> of </a:t>
            </a:r>
            <a:r>
              <a:rPr lang="it-IT" sz="1600" i="1" dirty="0" err="1">
                <a:latin typeface="Arial" panose="020B0604020202020204" pitchFamily="34" charset="0"/>
                <a:cs typeface="Arial" panose="020B0604020202020204" pitchFamily="34" charset="0"/>
              </a:rPr>
              <a:t>Section</a:t>
            </a:r>
            <a:r>
              <a:rPr lang="it-IT" sz="1600" i="1" dirty="0">
                <a:latin typeface="Arial" panose="020B0604020202020204" pitchFamily="34" charset="0"/>
                <a:cs typeface="Arial" panose="020B0604020202020204" pitchFamily="34" charset="0"/>
              </a:rPr>
              <a:t> 6 and </a:t>
            </a:r>
            <a:r>
              <a:rPr lang="it-IT" sz="1600" i="1" dirty="0" err="1">
                <a:latin typeface="Arial" panose="020B0604020202020204" pitchFamily="34" charset="0"/>
                <a:cs typeface="Arial" panose="020B0604020202020204" pitchFamily="34" charset="0"/>
              </a:rPr>
              <a:t>Section</a:t>
            </a:r>
            <a:r>
              <a:rPr lang="it-IT" sz="1600" i="1" dirty="0">
                <a:latin typeface="Arial" panose="020B0604020202020204" pitchFamily="34" charset="0"/>
                <a:cs typeface="Arial" panose="020B0604020202020204" pitchFamily="34" charset="0"/>
              </a:rPr>
              <a:t> 10. The </a:t>
            </a:r>
            <a:r>
              <a:rPr lang="it-IT" sz="1600" b="1" i="1" dirty="0">
                <a:latin typeface="Arial" panose="020B0604020202020204" pitchFamily="34" charset="0"/>
                <a:cs typeface="Arial" panose="020B0604020202020204" pitchFamily="34" charset="0"/>
              </a:rPr>
              <a:t>casting </a:t>
            </a:r>
            <a:r>
              <a:rPr lang="it-IT" sz="1600" b="1" i="1" dirty="0" err="1">
                <a:latin typeface="Arial" panose="020B0604020202020204" pitchFamily="34" charset="0"/>
                <a:cs typeface="Arial" panose="020B0604020202020204" pitchFamily="34" charset="0"/>
              </a:rPr>
              <a:t>practices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qualified</a:t>
            </a:r>
            <a:r>
              <a:rPr lang="it-IT" sz="1600" b="1" i="1" dirty="0">
                <a:latin typeface="Arial" panose="020B0604020202020204" pitchFamily="34" charset="0"/>
                <a:cs typeface="Arial" panose="020B0604020202020204" pitchFamily="34" charset="0"/>
              </a:rPr>
              <a:t> to casting </a:t>
            </a:r>
            <a:r>
              <a:rPr lang="it-IT" sz="1600" b="1" i="1" dirty="0" err="1">
                <a:latin typeface="Arial" panose="020B0604020202020204" pitchFamily="34" charset="0"/>
                <a:cs typeface="Arial" panose="020B0604020202020204" pitchFamily="34" charset="0"/>
              </a:rPr>
              <a:t>specification</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level</a:t>
            </a:r>
            <a:r>
              <a:rPr lang="it-IT" sz="1600" b="1" i="1" dirty="0">
                <a:latin typeface="Arial" panose="020B0604020202020204" pitchFamily="34" charset="0"/>
                <a:cs typeface="Arial" panose="020B0604020202020204" pitchFamily="34" charset="0"/>
              </a:rPr>
              <a:t> (CSL) 2 </a:t>
            </a:r>
            <a:r>
              <a:rPr lang="it-IT" sz="1600" b="1" i="1" dirty="0" err="1">
                <a:latin typeface="Arial" panose="020B0604020202020204" pitchFamily="34" charset="0"/>
                <a:cs typeface="Arial" panose="020B0604020202020204" pitchFamily="34" charset="0"/>
              </a:rPr>
              <a:t>foundry</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qualification</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in API 20A, </a:t>
            </a:r>
            <a:r>
              <a:rPr lang="it-IT" sz="1600" b="1" i="1" dirty="0" err="1">
                <a:latin typeface="Arial" panose="020B0604020202020204" pitchFamily="34" charset="0"/>
                <a:cs typeface="Arial" panose="020B0604020202020204" pitchFamily="34" charset="0"/>
              </a:rPr>
              <a:t>as</a:t>
            </a:r>
            <a:r>
              <a:rPr lang="it-IT" sz="1600" b="1" i="1" dirty="0">
                <a:latin typeface="Arial" panose="020B0604020202020204" pitchFamily="34" charset="0"/>
                <a:cs typeface="Arial" panose="020B0604020202020204" pitchFamily="34" charset="0"/>
              </a:rPr>
              <a:t> a minimum. </a:t>
            </a:r>
          </a:p>
          <a:p>
            <a:pPr algn="just">
              <a:spcBef>
                <a:spcPts val="200"/>
              </a:spcBef>
              <a:spcAft>
                <a:spcPts val="200"/>
              </a:spcAft>
            </a:pPr>
            <a:r>
              <a:rPr lang="it-IT" sz="1600" i="1" dirty="0">
                <a:latin typeface="Arial" panose="020B0604020202020204" pitchFamily="34" charset="0"/>
                <a:cs typeface="Arial" panose="020B0604020202020204" pitchFamily="34" charset="0"/>
              </a:rPr>
              <a:t>For PSL 2 and PSL 3, </a:t>
            </a:r>
            <a:r>
              <a:rPr lang="it-IT" sz="1600" i="1" dirty="0" err="1">
                <a:latin typeface="Arial" panose="020B0604020202020204" pitchFamily="34" charset="0"/>
                <a:cs typeface="Arial" panose="020B0604020202020204" pitchFamily="34" charset="0"/>
              </a:rPr>
              <a:t>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castings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used</a:t>
            </a:r>
            <a:r>
              <a:rPr lang="it-IT" sz="1600" i="1" dirty="0">
                <a:latin typeface="Arial" panose="020B0604020202020204" pitchFamily="34" charset="0"/>
                <a:cs typeface="Arial" panose="020B0604020202020204" pitchFamily="34" charset="0"/>
              </a:rPr>
              <a:t> for </a:t>
            </a:r>
            <a:r>
              <a:rPr lang="it-IT" sz="1600" i="1" dirty="0" err="1">
                <a:latin typeface="Arial" panose="020B0604020202020204" pitchFamily="34" charset="0"/>
                <a:cs typeface="Arial" panose="020B0604020202020204" pitchFamily="34" charset="0"/>
              </a:rPr>
              <a:t>bodies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bonnets</a:t>
            </a:r>
            <a:r>
              <a:rPr lang="it-IT" sz="1600" i="1" dirty="0">
                <a:latin typeface="Arial" panose="020B0604020202020204" pitchFamily="34" charset="0"/>
                <a:cs typeface="Arial" panose="020B0604020202020204" pitchFamily="34" charset="0"/>
              </a:rPr>
              <a:t>, and end and outlet </a:t>
            </a:r>
            <a:r>
              <a:rPr lang="it-IT" sz="1600" i="1" dirty="0" err="1">
                <a:latin typeface="Arial" panose="020B0604020202020204" pitchFamily="34" charset="0"/>
                <a:cs typeface="Arial" panose="020B0604020202020204" pitchFamily="34" charset="0"/>
              </a:rPr>
              <a:t>connectors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shall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meet</a:t>
            </a:r>
            <a:r>
              <a:rPr lang="it-IT" sz="1600" i="1" dirty="0">
                <a:latin typeface="Arial" panose="020B0604020202020204" pitchFamily="34" charset="0"/>
                <a:cs typeface="Arial" panose="020B0604020202020204" pitchFamily="34" charset="0"/>
              </a:rPr>
              <a:t> the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requirements</a:t>
            </a:r>
            <a:r>
              <a:rPr lang="it-IT" sz="1600" i="1" dirty="0">
                <a:latin typeface="Arial" panose="020B0604020202020204" pitchFamily="34" charset="0"/>
                <a:cs typeface="Arial" panose="020B0604020202020204" pitchFamily="34" charset="0"/>
              </a:rPr>
              <a:t> of </a:t>
            </a:r>
            <a:r>
              <a:rPr lang="it-IT" sz="1600" i="1" dirty="0" err="1">
                <a:latin typeface="Arial" panose="020B0604020202020204" pitchFamily="34" charset="0"/>
                <a:cs typeface="Arial" panose="020B0604020202020204" pitchFamily="34" charset="0"/>
              </a:rPr>
              <a:t>Section</a:t>
            </a:r>
            <a:r>
              <a:rPr lang="it-IT" sz="1600" i="1" dirty="0">
                <a:latin typeface="Arial" panose="020B0604020202020204" pitchFamily="34" charset="0"/>
                <a:cs typeface="Arial" panose="020B0604020202020204" pitchFamily="34" charset="0"/>
              </a:rPr>
              <a:t> 6 and </a:t>
            </a:r>
            <a:r>
              <a:rPr lang="it-IT" sz="1600" i="1" dirty="0" err="1">
                <a:latin typeface="Arial" panose="020B0604020202020204" pitchFamily="34" charset="0"/>
                <a:cs typeface="Arial" panose="020B0604020202020204" pitchFamily="34" charset="0"/>
              </a:rPr>
              <a:t>Section</a:t>
            </a:r>
            <a:r>
              <a:rPr lang="it-IT" sz="1600" i="1" dirty="0">
                <a:latin typeface="Arial" panose="020B0604020202020204" pitchFamily="34" charset="0"/>
                <a:cs typeface="Arial" panose="020B0604020202020204" pitchFamily="34" charset="0"/>
              </a:rPr>
              <a:t> 10. The </a:t>
            </a:r>
            <a:r>
              <a:rPr lang="it-IT" sz="1600" b="1" i="1" dirty="0">
                <a:latin typeface="Arial" panose="020B0604020202020204" pitchFamily="34" charset="0"/>
                <a:cs typeface="Arial" panose="020B0604020202020204" pitchFamily="34" charset="0"/>
              </a:rPr>
              <a:t>casting </a:t>
            </a:r>
            <a:r>
              <a:rPr lang="it-IT" sz="1600" b="1" i="1" dirty="0" err="1">
                <a:latin typeface="Arial" panose="020B0604020202020204" pitchFamily="34" charset="0"/>
                <a:cs typeface="Arial" panose="020B0604020202020204" pitchFamily="34" charset="0"/>
              </a:rPr>
              <a:t>practices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be </a:t>
            </a:r>
            <a:r>
              <a:rPr lang="it-IT" sz="1600" b="1" i="1" dirty="0" err="1">
                <a:latin typeface="Arial" panose="020B0604020202020204" pitchFamily="34" charset="0"/>
                <a:cs typeface="Arial" panose="020B0604020202020204" pitchFamily="34" charset="0"/>
              </a:rPr>
              <a:t>qualified</a:t>
            </a:r>
            <a:r>
              <a:rPr lang="it-IT" sz="1600" b="1" i="1" dirty="0">
                <a:latin typeface="Arial" panose="020B0604020202020204" pitchFamily="34" charset="0"/>
                <a:cs typeface="Arial" panose="020B0604020202020204" pitchFamily="34" charset="0"/>
              </a:rPr>
              <a:t> to CSL 3 </a:t>
            </a:r>
            <a:r>
              <a:rPr lang="it-IT" sz="1600" b="1" i="1" dirty="0" err="1">
                <a:latin typeface="Arial" panose="020B0604020202020204" pitchFamily="34" charset="0"/>
                <a:cs typeface="Arial" panose="020B0604020202020204" pitchFamily="34" charset="0"/>
              </a:rPr>
              <a:t>foundry</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qualification</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in API 20A. </a:t>
            </a:r>
          </a:p>
          <a:p>
            <a:endParaRPr lang="it-IT" dirty="0"/>
          </a:p>
          <a:p>
            <a:pPr marL="285750" indent="-285750" algn="just">
              <a:lnSpc>
                <a:spcPct val="150000"/>
              </a:lnSpc>
              <a:spcBef>
                <a:spcPts val="300"/>
              </a:spcBef>
              <a:spcAft>
                <a:spcPts val="3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F23EE24B-4D6A-ED45-B210-97F1C0F21BA5}"/>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7158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C8D38555-879E-448D-835D-74923D654CE5}"/>
              </a:ext>
            </a:extLst>
          </p:cNvPr>
          <p:cNvSpPr txBox="1"/>
          <p:nvPr/>
        </p:nvSpPr>
        <p:spPr>
          <a:xfrm>
            <a:off x="327194" y="1008848"/>
            <a:ext cx="232075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Biography</a:t>
            </a:r>
          </a:p>
        </p:txBody>
      </p:sp>
      <p:cxnSp>
        <p:nvCxnSpPr>
          <p:cNvPr id="4" name="Connettore diritto 20">
            <a:extLst>
              <a:ext uri="{FF2B5EF4-FFF2-40B4-BE49-F238E27FC236}">
                <a16:creationId xmlns:a16="http://schemas.microsoft.com/office/drawing/2014/main" id="{FFF45459-9F40-4C14-8E6D-5391B777D478}"/>
              </a:ext>
            </a:extLst>
          </p:cNvPr>
          <p:cNvCxnSpPr>
            <a:cxnSpLocks/>
          </p:cNvCxnSpPr>
          <p:nvPr/>
        </p:nvCxnSpPr>
        <p:spPr>
          <a:xfrm>
            <a:off x="442913" y="1532068"/>
            <a:ext cx="11233150"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7D6C48B0-9AAE-4631-AC62-5158F4EFFD31}"/>
              </a:ext>
            </a:extLst>
          </p:cNvPr>
          <p:cNvSpPr txBox="1"/>
          <p:nvPr/>
        </p:nvSpPr>
        <p:spPr>
          <a:xfrm>
            <a:off x="442913" y="1580918"/>
            <a:ext cx="11233150" cy="4832092"/>
          </a:xfrm>
          <a:prstGeom prst="rect">
            <a:avLst/>
          </a:prstGeom>
          <a:noFill/>
        </p:spPr>
        <p:txBody>
          <a:bodyPr wrap="square" rtlCol="0">
            <a:spAutoFit/>
          </a:bodyPr>
          <a:lstStyle/>
          <a:p>
            <a:pPr algn="ctr">
              <a:spcBef>
                <a:spcPts val="300"/>
              </a:spcBef>
              <a:spcAft>
                <a:spcPts val="300"/>
              </a:spcAft>
            </a:pPr>
            <a:r>
              <a:rPr lang="en-US" sz="1700" b="1" dirty="0">
                <a:latin typeface="Arial" panose="020B0604020202020204" pitchFamily="34" charset="0"/>
                <a:cs typeface="Arial" panose="020B0604020202020204" pitchFamily="34" charset="0"/>
              </a:rPr>
              <a:t>SPEAKER</a:t>
            </a:r>
          </a:p>
          <a:p>
            <a:pPr algn="just">
              <a:spcBef>
                <a:spcPts val="300"/>
              </a:spcBef>
              <a:spcAft>
                <a:spcPts val="300"/>
              </a:spcAft>
            </a:pPr>
            <a:r>
              <a:rPr lang="en-US" sz="1500" b="1" dirty="0">
                <a:latin typeface="Arial" panose="020B0604020202020204" pitchFamily="34" charset="0"/>
                <a:cs typeface="Arial" panose="020B0604020202020204" pitchFamily="34" charset="0"/>
              </a:rPr>
              <a:t>Massimiliano </a:t>
            </a:r>
            <a:r>
              <a:rPr lang="en-US" sz="1500" b="1" dirty="0" err="1">
                <a:latin typeface="Arial" panose="020B0604020202020204" pitchFamily="34" charset="0"/>
                <a:cs typeface="Arial" panose="020B0604020202020204" pitchFamily="34" charset="0"/>
              </a:rPr>
              <a:t>Gamba</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is an Oil &amp; Gas professional, certified NDE and welding inspector.</a:t>
            </a:r>
          </a:p>
          <a:p>
            <a:pPr algn="just">
              <a:spcBef>
                <a:spcPts val="300"/>
              </a:spcBef>
              <a:spcAft>
                <a:spcPts val="300"/>
              </a:spcAft>
            </a:pPr>
            <a:r>
              <a:rPr lang="en-US" sz="1500" dirty="0">
                <a:latin typeface="Arial" panose="020B0604020202020204" pitchFamily="34" charset="0"/>
                <a:cs typeface="Arial" panose="020B0604020202020204" pitchFamily="34" charset="0"/>
              </a:rPr>
              <a:t>API Senior Auditor for API Q1, API Q2 API 18LCM, ISO 9001 and Monogram Program.</a:t>
            </a:r>
          </a:p>
          <a:p>
            <a:pPr algn="just">
              <a:spcBef>
                <a:spcPts val="300"/>
              </a:spcBef>
              <a:spcAft>
                <a:spcPts val="300"/>
              </a:spcAft>
            </a:pPr>
            <a:r>
              <a:rPr lang="en-US" sz="1500" dirty="0">
                <a:latin typeface="Arial" panose="020B0604020202020204" pitchFamily="34" charset="0"/>
                <a:cs typeface="Arial" panose="020B0604020202020204" pitchFamily="34" charset="0"/>
              </a:rPr>
              <a:t>API University approved training provider</a:t>
            </a:r>
          </a:p>
          <a:p>
            <a:pPr algn="just">
              <a:spcBef>
                <a:spcPts val="300"/>
              </a:spcBef>
              <a:spcAft>
                <a:spcPts val="300"/>
              </a:spcAft>
            </a:pPr>
            <a:r>
              <a:rPr lang="en-US" sz="1500" dirty="0">
                <a:latin typeface="Arial" panose="020B0604020202020204" pitchFamily="34" charset="0"/>
                <a:cs typeface="Arial" panose="020B0604020202020204" pitchFamily="34" charset="0"/>
              </a:rPr>
              <a:t>Roster of API Committees on Standardization of Oilfield Equipment and Materials (CSOEM):</a:t>
            </a:r>
          </a:p>
          <a:p>
            <a:pPr marL="285750" indent="-285750" algn="just">
              <a:spcBef>
                <a:spcPts val="300"/>
              </a:spcBef>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SC20 – Supply Chain Management Task Groups 20A, 20B, 20C, 20D, 20G, 20J, 20M</a:t>
            </a:r>
          </a:p>
          <a:p>
            <a:pPr marL="285750" indent="-285750" algn="just">
              <a:spcBef>
                <a:spcPts val="300"/>
              </a:spcBef>
              <a:spcAft>
                <a:spcPts val="300"/>
              </a:spcAft>
              <a:buFont typeface="Arial" panose="020B0604020202020204" pitchFamily="34" charset="0"/>
              <a:buChar char="•"/>
            </a:pPr>
            <a:r>
              <a:rPr lang="en-US" sz="1500" dirty="0">
                <a:latin typeface="Arial" panose="020B0604020202020204" pitchFamily="34" charset="0"/>
                <a:cs typeface="Arial" panose="020B0604020202020204" pitchFamily="34" charset="0"/>
              </a:rPr>
              <a:t>SC06 – Valves &amp; Wellhead Equipment  </a:t>
            </a:r>
          </a:p>
          <a:p>
            <a:pPr algn="just">
              <a:spcBef>
                <a:spcPts val="300"/>
              </a:spcBef>
              <a:spcAft>
                <a:spcPts val="300"/>
              </a:spcAft>
            </a:pPr>
            <a:r>
              <a:rPr lang="en-US" sz="1500" dirty="0">
                <a:latin typeface="Arial" panose="020B0604020202020204" pitchFamily="34" charset="0"/>
                <a:cs typeface="Arial" panose="020B0604020202020204" pitchFamily="34" charset="0"/>
              </a:rPr>
              <a:t>Member of ASTM Committees A01 (Steel, Stainless Steel and Related Alloy) and C01 (Cement).</a:t>
            </a:r>
          </a:p>
          <a:p>
            <a:pPr algn="just">
              <a:spcBef>
                <a:spcPts val="300"/>
              </a:spcBef>
              <a:spcAft>
                <a:spcPts val="300"/>
              </a:spcAft>
            </a:pPr>
            <a:r>
              <a:rPr lang="en-US" sz="1500" dirty="0">
                <a:latin typeface="Arial" panose="020B0604020202020204" pitchFamily="34" charset="0"/>
                <a:cs typeface="Arial" panose="020B0604020202020204" pitchFamily="34" charset="0"/>
              </a:rPr>
              <a:t>More than 20 years experience on Oil &amp; Gas Industry.</a:t>
            </a:r>
          </a:p>
          <a:p>
            <a:pPr algn="just">
              <a:spcBef>
                <a:spcPts val="300"/>
              </a:spcBef>
              <a:spcAft>
                <a:spcPts val="300"/>
              </a:spcAft>
            </a:pPr>
            <a:endParaRPr lang="en-US" sz="400" dirty="0">
              <a:latin typeface="Arial" panose="020B0604020202020204" pitchFamily="34" charset="0"/>
              <a:cs typeface="Arial" panose="020B0604020202020204" pitchFamily="34" charset="0"/>
            </a:endParaRPr>
          </a:p>
          <a:p>
            <a:pPr algn="just">
              <a:spcBef>
                <a:spcPts val="300"/>
              </a:spcBef>
              <a:spcAft>
                <a:spcPts val="300"/>
              </a:spcAft>
            </a:pPr>
            <a:r>
              <a:rPr lang="en-US" sz="1400" dirty="0">
                <a:latin typeface="Arial" panose="020B0604020202020204" pitchFamily="34" charset="0"/>
                <a:cs typeface="Arial" panose="020B0604020202020204" pitchFamily="34" charset="0"/>
              </a:rPr>
              <a:t>📞 +39 338 5264889 </a:t>
            </a:r>
          </a:p>
          <a:p>
            <a:pPr algn="just">
              <a:spcBef>
                <a:spcPts val="300"/>
              </a:spcBef>
              <a:spcAft>
                <a:spcPts val="300"/>
              </a:spcAft>
            </a:pP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3"/>
              </a:rPr>
              <a:t>max@studiogamba.info</a:t>
            </a:r>
            <a:r>
              <a:rPr lang="en-US" sz="1400" dirty="0">
                <a:latin typeface="Arial" panose="020B0604020202020204" pitchFamily="34" charset="0"/>
                <a:cs typeface="Arial" panose="020B0604020202020204" pitchFamily="34" charset="0"/>
              </a:rPr>
              <a:t> </a:t>
            </a:r>
          </a:p>
          <a:p>
            <a:pPr algn="ctr">
              <a:spcBef>
                <a:spcPts val="300"/>
              </a:spcBef>
              <a:spcAft>
                <a:spcPts val="300"/>
              </a:spcAft>
            </a:pPr>
            <a:r>
              <a:rPr lang="en-US" sz="1700" b="1" dirty="0">
                <a:latin typeface="Arial" panose="020B0604020202020204" pitchFamily="34" charset="0"/>
                <a:cs typeface="Arial" panose="020B0604020202020204" pitchFamily="34" charset="0"/>
              </a:rPr>
              <a:t>TESTIMONIAL</a:t>
            </a:r>
          </a:p>
          <a:p>
            <a:pPr algn="just">
              <a:spcBef>
                <a:spcPts val="300"/>
              </a:spcBef>
              <a:spcAft>
                <a:spcPts val="300"/>
              </a:spcAft>
            </a:pPr>
            <a:r>
              <a:rPr lang="en-US" sz="1500" b="1" dirty="0" err="1">
                <a:latin typeface="Arial" panose="020B0604020202020204" pitchFamily="34" charset="0"/>
                <a:cs typeface="Arial" panose="020B0604020202020204" pitchFamily="34" charset="0"/>
              </a:rPr>
              <a:t>Pierluigi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Moretta</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is </a:t>
            </a:r>
            <a:r>
              <a:rPr lang="it-IT" sz="1500" dirty="0">
                <a:latin typeface="Arial" panose="020B0604020202020204" pitchFamily="34" charset="0"/>
                <a:cs typeface="Arial" panose="020B0604020202020204" pitchFamily="34" charset="0"/>
              </a:rPr>
              <a:t>the </a:t>
            </a:r>
            <a:r>
              <a:rPr lang="it-IT" sz="1500" dirty="0" err="1">
                <a:latin typeface="Arial" panose="020B0604020202020204" pitchFamily="34" charset="0"/>
                <a:cs typeface="Arial" panose="020B0604020202020204" pitchFamily="34" charset="0"/>
              </a:rPr>
              <a:t>owner</a:t>
            </a:r>
            <a:r>
              <a:rPr lang="it-IT" sz="1500" dirty="0">
                <a:latin typeface="Arial" panose="020B0604020202020204" pitchFamily="34" charset="0"/>
                <a:cs typeface="Arial" panose="020B0604020202020204" pitchFamily="34" charset="0"/>
              </a:rPr>
              <a:t> of ITALIAN CASTING </a:t>
            </a:r>
            <a:r>
              <a:rPr lang="it-IT" sz="1500" dirty="0" err="1">
                <a:latin typeface="Arial" panose="020B0604020202020204" pitchFamily="34" charset="0"/>
                <a:cs typeface="Arial" panose="020B0604020202020204" pitchFamily="34" charset="0"/>
              </a:rPr>
              <a:t>Srl</a:t>
            </a:r>
            <a:r>
              <a:rPr lang="it-IT" sz="1500" dirty="0">
                <a:latin typeface="Arial" panose="020B0604020202020204" pitchFamily="34" charset="0"/>
                <a:cs typeface="Arial" panose="020B0604020202020204" pitchFamily="34" charset="0"/>
              </a:rPr>
              <a:t> and VALVOSIDER </a:t>
            </a:r>
            <a:r>
              <a:rPr lang="it-IT" sz="1500" dirty="0" err="1">
                <a:latin typeface="Arial" panose="020B0604020202020204" pitchFamily="34" charset="0"/>
                <a:cs typeface="Arial" panose="020B0604020202020204" pitchFamily="34" charset="0"/>
              </a:rPr>
              <a:t>Srl</a:t>
            </a:r>
            <a:endParaRPr lang="it-IT" sz="1500" dirty="0">
              <a:latin typeface="Arial" panose="020B0604020202020204" pitchFamily="34" charset="0"/>
              <a:cs typeface="Arial" panose="020B0604020202020204" pitchFamily="34" charset="0"/>
            </a:endParaRPr>
          </a:p>
          <a:p>
            <a:pPr algn="just">
              <a:spcBef>
                <a:spcPts val="300"/>
              </a:spcBef>
              <a:spcAft>
                <a:spcPts val="300"/>
              </a:spcAft>
            </a:pPr>
            <a:r>
              <a:rPr lang="en-US" sz="1400" dirty="0">
                <a:latin typeface="Arial" panose="020B0604020202020204" pitchFamily="34" charset="0"/>
                <a:cs typeface="Arial" panose="020B0604020202020204" pitchFamily="34" charset="0"/>
              </a:rPr>
              <a:t>📞 +39 335 6278032</a:t>
            </a:r>
            <a:r>
              <a:rPr lang="it-IT" sz="1400" dirty="0">
                <a:latin typeface="Arial" panose="020B0604020202020204" pitchFamily="34" charset="0"/>
                <a:cs typeface="Arial" panose="020B0604020202020204" pitchFamily="34" charset="0"/>
              </a:rPr>
              <a:t> </a:t>
            </a:r>
          </a:p>
          <a:p>
            <a:pPr algn="just">
              <a:spcBef>
                <a:spcPts val="300"/>
              </a:spcBef>
              <a:spcAft>
                <a:spcPts val="300"/>
              </a:spcAft>
            </a:pP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a:rPr>
              <a:t>pl.moretta@valvosider.com</a:t>
            </a:r>
            <a:r>
              <a:rPr lang="en-US" sz="1400" dirty="0">
                <a:latin typeface="Arial" panose="020B0604020202020204" pitchFamily="34" charset="0"/>
                <a:cs typeface="Arial" panose="020B0604020202020204" pitchFamily="34" charset="0"/>
              </a:rPr>
              <a:t>   </a:t>
            </a:r>
          </a:p>
        </p:txBody>
      </p:sp>
      <p:sp>
        <p:nvSpPr>
          <p:cNvPr id="6" name="Segnaposto piè di pagina 3">
            <a:extLst>
              <a:ext uri="{FF2B5EF4-FFF2-40B4-BE49-F238E27FC236}">
                <a16:creationId xmlns:a16="http://schemas.microsoft.com/office/drawing/2014/main" id="{EF811EAB-843E-D544-9CCA-DD626169EABC}"/>
              </a:ext>
            </a:extLst>
          </p:cNvPr>
          <p:cNvSpPr txBox="1">
            <a:spLocks/>
          </p:cNvSpPr>
          <p:nvPr/>
        </p:nvSpPr>
        <p:spPr>
          <a:xfrm>
            <a:off x="10230678" y="6386506"/>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808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API product specifications mandatory requirements </a:t>
            </a:r>
          </a:p>
          <a:p>
            <a:endParaRPr lang="en-US" sz="2800" b="1">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608268"/>
            <a:ext cx="11515376" cy="4414863"/>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API 6D 25</a:t>
            </a:r>
            <a:r>
              <a:rPr lang="en-US" sz="2200" b="1" baseline="30000" dirty="0">
                <a:latin typeface="Arial" panose="020B0604020202020204" pitchFamily="34" charset="0"/>
                <a:cs typeface="Arial" panose="020B0604020202020204" pitchFamily="34" charset="0"/>
              </a:rPr>
              <a:t>th</a:t>
            </a:r>
            <a:r>
              <a:rPr lang="en-US" sz="2200" b="1" dirty="0">
                <a:latin typeface="Arial" panose="020B0604020202020204" pitchFamily="34" charset="0"/>
                <a:cs typeface="Arial" panose="020B0604020202020204" pitchFamily="34" charset="0"/>
              </a:rPr>
              <a:t> edition</a:t>
            </a:r>
          </a:p>
          <a:p>
            <a:pPr algn="ctr">
              <a:lnSpc>
                <a:spcPct val="150000"/>
              </a:lnSpc>
              <a:spcBef>
                <a:spcPts val="200"/>
              </a:spcBef>
              <a:spcAft>
                <a:spcPts val="200"/>
              </a:spcAft>
            </a:pPr>
            <a:r>
              <a:rPr lang="en-US" i="1" dirty="0">
                <a:latin typeface="Arial" panose="020B0604020202020204" pitchFamily="34" charset="0"/>
                <a:cs typeface="Arial" panose="020B0604020202020204" pitchFamily="34" charset="0"/>
              </a:rPr>
              <a:t>Specification for valves</a:t>
            </a:r>
          </a:p>
          <a:p>
            <a:pPr algn="ctr">
              <a:lnSpc>
                <a:spcPct val="150000"/>
              </a:lnSpc>
              <a:spcBef>
                <a:spcPts val="200"/>
              </a:spcBef>
              <a:spcAft>
                <a:spcPts val="200"/>
              </a:spcAft>
            </a:pPr>
            <a:endParaRPr lang="en-US" sz="400" i="1"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600" b="1" i="1" dirty="0">
                <a:latin typeface="Arial" panose="020B0604020202020204" pitchFamily="34" charset="0"/>
                <a:cs typeface="Arial" panose="020B0604020202020204" pitchFamily="34" charset="0"/>
              </a:rPr>
              <a:t>§8.1 </a:t>
            </a:r>
            <a:r>
              <a:rPr lang="en-US" sz="1600" i="1" dirty="0">
                <a:latin typeface="Arial" panose="020B0604020202020204" pitchFamily="34" charset="0"/>
                <a:cs typeface="Arial" panose="020B0604020202020204" pitchFamily="34" charset="0"/>
              </a:rPr>
              <a:t>– Pressure boundary bolting bolting shall conform to </a:t>
            </a:r>
            <a:r>
              <a:rPr lang="en-US" sz="1600" b="1" i="1" dirty="0">
                <a:latin typeface="Arial" panose="020B0604020202020204" pitchFamily="34" charset="0"/>
                <a:cs typeface="Arial" panose="020B0604020202020204" pitchFamily="34" charset="0"/>
              </a:rPr>
              <a:t>API 20E</a:t>
            </a:r>
            <a:r>
              <a:rPr lang="en-US" sz="1600" i="1" dirty="0">
                <a:latin typeface="Arial" panose="020B0604020202020204" pitchFamily="34" charset="0"/>
                <a:cs typeface="Arial" panose="020B0604020202020204" pitchFamily="34" charset="0"/>
              </a:rPr>
              <a:t>, BSL-1 when using alloy and carbon steel bolting or </a:t>
            </a:r>
            <a:r>
              <a:rPr lang="en-US" sz="1600" b="1" i="1" dirty="0">
                <a:latin typeface="Arial" panose="020B0604020202020204" pitchFamily="34" charset="0"/>
                <a:cs typeface="Arial" panose="020B0604020202020204" pitchFamily="34" charset="0"/>
              </a:rPr>
              <a:t>API 20F, </a:t>
            </a:r>
            <a:r>
              <a:rPr lang="en-US" sz="1600" i="1" dirty="0">
                <a:latin typeface="Arial" panose="020B0604020202020204" pitchFamily="34" charset="0"/>
                <a:cs typeface="Arial" panose="020B0604020202020204" pitchFamily="34" charset="0"/>
              </a:rPr>
              <a:t>BSL-2 when using corrosion-resistant bolting</a:t>
            </a:r>
            <a:r>
              <a:rPr lang="en-US" i="1" dirty="0">
                <a:latin typeface="Arial" panose="020B0604020202020204" pitchFamily="34" charset="0"/>
                <a:cs typeface="Arial" panose="020B0604020202020204" pitchFamily="34" charset="0"/>
              </a:rPr>
              <a:t>.</a:t>
            </a:r>
          </a:p>
          <a:p>
            <a:pPr algn="just"/>
            <a:r>
              <a:rPr lang="en-US" sz="1500" i="1" dirty="0">
                <a:latin typeface="Arial" panose="020B0604020202020204" pitchFamily="34" charset="0"/>
                <a:cs typeface="Arial" panose="020B0604020202020204" pitchFamily="34" charset="0"/>
              </a:rPr>
              <a:t>NOTE 1 Use of bolting that conforms to API 20E and API 20F does not require that the bolting be supplied from a facility that has been licensed to API 20E or API 20F.</a:t>
            </a:r>
            <a:endParaRPr lang="en-US" dirty="0">
              <a:latin typeface="Arial" panose="020B0604020202020204" pitchFamily="34" charset="0"/>
              <a:cs typeface="Arial" panose="020B0604020202020204" pitchFamily="34" charset="0"/>
            </a:endParaRPr>
          </a:p>
          <a:p>
            <a:pPr algn="just">
              <a:lnSpc>
                <a:spcPct val="150000"/>
              </a:lnSpc>
            </a:pPr>
            <a:endParaRPr lang="en-US" sz="1600" b="1" i="1" dirty="0">
              <a:latin typeface="Arial" panose="020B0604020202020204" pitchFamily="34" charset="0"/>
              <a:cs typeface="Arial" panose="020B0604020202020204" pitchFamily="34" charset="0"/>
            </a:endParaRPr>
          </a:p>
          <a:p>
            <a:pPr algn="just">
              <a:lnSpc>
                <a:spcPct val="150000"/>
              </a:lnSpc>
            </a:pPr>
            <a:r>
              <a:rPr lang="en-US" sz="1600" b="1" i="1" dirty="0">
                <a:latin typeface="Arial" panose="020B0604020202020204" pitchFamily="34" charset="0"/>
                <a:cs typeface="Arial" panose="020B0604020202020204" pitchFamily="34" charset="0"/>
              </a:rPr>
              <a:t>Production material requirements for QSLs</a:t>
            </a:r>
          </a:p>
          <a:p>
            <a:pPr algn="just">
              <a:lnSpc>
                <a:spcPct val="150000"/>
              </a:lnSpc>
            </a:pPr>
            <a:r>
              <a:rPr lang="en-US" sz="1600" b="1" i="1" dirty="0">
                <a:latin typeface="Arial" panose="020B0604020202020204" pitchFamily="34" charset="0"/>
                <a:cs typeface="Arial" panose="020B0604020202020204" pitchFamily="34" charset="0"/>
              </a:rPr>
              <a:t>Table I.3 </a:t>
            </a:r>
            <a:r>
              <a:rPr lang="en-US"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QSL level, cites as mandatory applicable references (API 20A/B/C/E/F) and relevant levels (PMR/CSL/FSL/BSL)</a:t>
            </a:r>
          </a:p>
          <a:p>
            <a:pPr algn="just">
              <a:lnSpc>
                <a:spcPct val="150000"/>
              </a:lnSpc>
              <a:spcBef>
                <a:spcPts val="300"/>
              </a:spcBef>
              <a:spcAft>
                <a:spcPts val="300"/>
              </a:spcAft>
            </a:pPr>
            <a:r>
              <a:rPr lang="en-US" sz="1500" i="1" dirty="0">
                <a:latin typeface="Arial" panose="020B0604020202020204" pitchFamily="34" charset="0"/>
                <a:cs typeface="Arial" panose="020B0604020202020204" pitchFamily="34" charset="0"/>
              </a:rPr>
              <a:t>NOTE Use of materials or services that conform to API 20A, API 20B, API 20C, API 20E, or API 20F does not require the material or service to be provided by a facility that is specifically licensed to API 20A, API 20B, API 20C, API 20E, or API 20F, respectively.</a:t>
            </a:r>
          </a:p>
        </p:txBody>
      </p:sp>
      <p:sp>
        <p:nvSpPr>
          <p:cNvPr id="6" name="Segnaposto piè di pagina 3">
            <a:extLst>
              <a:ext uri="{FF2B5EF4-FFF2-40B4-BE49-F238E27FC236}">
                <a16:creationId xmlns:a16="http://schemas.microsoft.com/office/drawing/2014/main" id="{F23EE24B-4D6A-ED45-B210-97F1C0F21BA5}"/>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4471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API product specifications mandatory requirements </a:t>
            </a:r>
          </a:p>
          <a:p>
            <a:endParaRPr lang="en-US" sz="2800" b="1">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5211620"/>
          </a:xfrm>
          <a:prstGeom prst="rect">
            <a:avLst/>
          </a:prstGeom>
          <a:noFill/>
        </p:spPr>
        <p:txBody>
          <a:bodyPr wrap="square" rtlCol="0">
            <a:spAutoFit/>
          </a:bodyPr>
          <a:lstStyle/>
          <a:p>
            <a:pPr algn="ctr">
              <a:lnSpc>
                <a:spcPct val="150000"/>
              </a:lnSpc>
              <a:spcBef>
                <a:spcPts val="300"/>
              </a:spcBef>
              <a:spcAft>
                <a:spcPts val="300"/>
              </a:spcAft>
            </a:pPr>
            <a:r>
              <a:rPr lang="en-US" sz="2200" b="1" dirty="0">
                <a:latin typeface="Arial" panose="020B0604020202020204" pitchFamily="34" charset="0"/>
                <a:cs typeface="Arial" panose="020B0604020202020204" pitchFamily="34" charset="0"/>
              </a:rPr>
              <a:t>API 6DSS</a:t>
            </a:r>
          </a:p>
          <a:p>
            <a:pPr algn="ctr">
              <a:lnSpc>
                <a:spcPct val="150000"/>
              </a:lnSpc>
              <a:spcBef>
                <a:spcPts val="300"/>
              </a:spcBef>
              <a:spcAft>
                <a:spcPts val="300"/>
              </a:spcAft>
            </a:pPr>
            <a:r>
              <a:rPr lang="it-IT" i="1" dirty="0" err="1">
                <a:latin typeface="Arial" panose="020B0604020202020204" pitchFamily="34" charset="0"/>
                <a:cs typeface="Arial" panose="020B0604020202020204" pitchFamily="34" charset="0"/>
              </a:rPr>
              <a:t>Specification</a:t>
            </a:r>
            <a:r>
              <a:rPr lang="it-IT" i="1" dirty="0">
                <a:latin typeface="Arial" panose="020B0604020202020204" pitchFamily="34" charset="0"/>
                <a:cs typeface="Arial" panose="020B0604020202020204" pitchFamily="34" charset="0"/>
              </a:rPr>
              <a:t> for </a:t>
            </a:r>
            <a:r>
              <a:rPr lang="it-IT" i="1" dirty="0" err="1">
                <a:latin typeface="Arial" panose="020B0604020202020204" pitchFamily="34" charset="0"/>
                <a:cs typeface="Arial" panose="020B0604020202020204" pitchFamily="34" charset="0"/>
              </a:rPr>
              <a:t>Subsea</a:t>
            </a:r>
            <a:r>
              <a:rPr lang="it-IT" i="1" dirty="0">
                <a:latin typeface="Arial" panose="020B0604020202020204" pitchFamily="34" charset="0"/>
                <a:cs typeface="Arial" panose="020B0604020202020204" pitchFamily="34" charset="0"/>
              </a:rPr>
              <a:t> Pipeline </a:t>
            </a:r>
            <a:r>
              <a:rPr lang="it-IT" i="1" dirty="0" err="1">
                <a:latin typeface="Arial" panose="020B0604020202020204" pitchFamily="34" charset="0"/>
                <a:cs typeface="Arial" panose="020B0604020202020204" pitchFamily="34" charset="0"/>
              </a:rPr>
              <a:t>Valves</a:t>
            </a:r>
            <a:endParaRPr lang="en-US" b="1" dirty="0">
              <a:latin typeface="Arial" panose="020B0604020202020204" pitchFamily="34" charset="0"/>
              <a:cs typeface="Arial" panose="020B0604020202020204" pitchFamily="34" charset="0"/>
            </a:endParaRPr>
          </a:p>
          <a:p>
            <a:pPr algn="just">
              <a:spcBef>
                <a:spcPts val="300"/>
              </a:spcBef>
              <a:spcAft>
                <a:spcPts val="300"/>
              </a:spcAft>
            </a:pPr>
            <a:endParaRPr lang="it-IT" sz="1600" i="1" dirty="0">
              <a:latin typeface="Arial" panose="020B0604020202020204" pitchFamily="34" charset="0"/>
              <a:cs typeface="Arial" panose="020B0604020202020204" pitchFamily="34" charset="0"/>
            </a:endParaRPr>
          </a:p>
          <a:p>
            <a:pPr algn="just">
              <a:spcBef>
                <a:spcPts val="300"/>
              </a:spcBef>
              <a:spcAft>
                <a:spcPts val="300"/>
              </a:spcAft>
            </a:pPr>
            <a:r>
              <a:rPr lang="it-IT" sz="1600" i="1" dirty="0">
                <a:latin typeface="Arial" panose="020B0604020202020204" pitchFamily="34" charset="0"/>
                <a:cs typeface="Arial" panose="020B0604020202020204" pitchFamily="34" charset="0"/>
              </a:rPr>
              <a:t>§6.8 Pressure </a:t>
            </a:r>
            <a:r>
              <a:rPr lang="it-IT" sz="1600" i="1" dirty="0" err="1">
                <a:latin typeface="Arial" panose="020B0604020202020204" pitchFamily="34" charset="0"/>
                <a:cs typeface="Arial" panose="020B0604020202020204" pitchFamily="34" charset="0"/>
              </a:rPr>
              <a:t>boundary</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conform</a:t>
            </a:r>
            <a:r>
              <a:rPr lang="it-IT" sz="1600" b="1" i="1" dirty="0">
                <a:latin typeface="Arial" panose="020B0604020202020204" pitchFamily="34" charset="0"/>
                <a:cs typeface="Arial" panose="020B0604020202020204" pitchFamily="34" charset="0"/>
              </a:rPr>
              <a:t> to the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of API 20E or API 20F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t>
            </a:r>
            <a:r>
              <a:rPr lang="it-IT" sz="1600" b="1" i="1" dirty="0" err="1">
                <a:latin typeface="Arial" panose="020B0604020202020204" pitchFamily="34" charset="0"/>
                <a:cs typeface="Arial" panose="020B0604020202020204" pitchFamily="34" charset="0"/>
              </a:rPr>
              <a:t>Annex</a:t>
            </a:r>
            <a:r>
              <a:rPr lang="it-IT" sz="1600" b="1" i="1" dirty="0">
                <a:latin typeface="Arial" panose="020B0604020202020204" pitchFamily="34" charset="0"/>
                <a:cs typeface="Arial" panose="020B0604020202020204" pitchFamily="34" charset="0"/>
              </a:rPr>
              <a:t> H. </a:t>
            </a:r>
          </a:p>
          <a:p>
            <a:pPr>
              <a:spcBef>
                <a:spcPts val="300"/>
              </a:spcBef>
              <a:spcAft>
                <a:spcPts val="300"/>
              </a:spcAft>
            </a:pPr>
            <a:endParaRPr lang="it-IT" sz="1600" i="1" dirty="0">
              <a:latin typeface="Arial" panose="020B0604020202020204" pitchFamily="34" charset="0"/>
              <a:cs typeface="Arial" panose="020B0604020202020204" pitchFamily="34" charset="0"/>
            </a:endParaRPr>
          </a:p>
          <a:p>
            <a:pPr>
              <a:spcBef>
                <a:spcPts val="300"/>
              </a:spcBef>
              <a:spcAft>
                <a:spcPts val="300"/>
              </a:spcAft>
            </a:pPr>
            <a:r>
              <a:rPr lang="it-IT" sz="1600" i="1" dirty="0" err="1">
                <a:latin typeface="Arial" panose="020B0604020202020204" pitchFamily="34" charset="0"/>
                <a:cs typeface="Arial" panose="020B0604020202020204" pitchFamily="34" charset="0"/>
              </a:rPr>
              <a:t>Annex</a:t>
            </a:r>
            <a:r>
              <a:rPr lang="it-IT" sz="1600" i="1" dirty="0">
                <a:latin typeface="Arial" panose="020B0604020202020204" pitchFamily="34" charset="0"/>
                <a:cs typeface="Arial" panose="020B0604020202020204" pitchFamily="34" charset="0"/>
              </a:rPr>
              <a:t> H (normative) - Pressure </a:t>
            </a:r>
            <a:r>
              <a:rPr lang="it-IT" sz="1600" i="1" dirty="0" err="1">
                <a:latin typeface="Arial" panose="020B0604020202020204" pitchFamily="34" charset="0"/>
                <a:cs typeface="Arial" panose="020B0604020202020204" pitchFamily="34" charset="0"/>
              </a:rPr>
              <a:t>Boundary</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p>
          <a:p>
            <a:pPr>
              <a:spcBef>
                <a:spcPts val="300"/>
              </a:spcBef>
              <a:spcAft>
                <a:spcPts val="300"/>
              </a:spcAft>
            </a:pPr>
            <a:endParaRPr lang="it-IT" sz="1600" i="1" dirty="0">
              <a:latin typeface="Arial" panose="020B0604020202020204" pitchFamily="34" charset="0"/>
              <a:cs typeface="Arial" panose="020B0604020202020204" pitchFamily="34" charset="0"/>
            </a:endParaRPr>
          </a:p>
          <a:p>
            <a:pPr>
              <a:spcBef>
                <a:spcPts val="300"/>
              </a:spcBef>
              <a:spcAft>
                <a:spcPts val="300"/>
              </a:spcAft>
            </a:pPr>
            <a:r>
              <a:rPr lang="it-IT" sz="1600" i="1" dirty="0">
                <a:latin typeface="Arial" panose="020B0604020202020204" pitchFamily="34" charset="0"/>
                <a:cs typeface="Arial" panose="020B0604020202020204" pitchFamily="34" charset="0"/>
              </a:rPr>
              <a:t>§H.2 Carbon and </a:t>
            </a:r>
            <a:r>
              <a:rPr lang="it-IT" sz="1600" i="1" dirty="0" err="1">
                <a:latin typeface="Arial" panose="020B0604020202020204" pitchFamily="34" charset="0"/>
                <a:cs typeface="Arial" panose="020B0604020202020204" pitchFamily="34" charset="0"/>
              </a:rPr>
              <a:t>Alloy</a:t>
            </a:r>
            <a:r>
              <a:rPr lang="it-IT" sz="1600" i="1" dirty="0">
                <a:latin typeface="Arial" panose="020B0604020202020204" pitchFamily="34" charset="0"/>
                <a:cs typeface="Arial" panose="020B0604020202020204" pitchFamily="34" charset="0"/>
              </a:rPr>
              <a:t> Steel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p>
          <a:p>
            <a:pPr algn="just">
              <a:spcBef>
                <a:spcPts val="300"/>
              </a:spcBef>
              <a:spcAft>
                <a:spcPts val="300"/>
              </a:spcAft>
            </a:pPr>
            <a:r>
              <a:rPr lang="it-IT" sz="1600" i="1" dirty="0" err="1">
                <a:latin typeface="Arial" panose="020B0604020202020204" pitchFamily="34" charset="0"/>
                <a:cs typeface="Arial" panose="020B0604020202020204" pitchFamily="34" charset="0"/>
              </a:rPr>
              <a:t>Alloy</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steel</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meet</a:t>
            </a:r>
            <a:r>
              <a:rPr lang="it-IT" sz="1600" b="1" i="1" dirty="0">
                <a:latin typeface="Arial" panose="020B0604020202020204" pitchFamily="34" charset="0"/>
                <a:cs typeface="Arial" panose="020B0604020202020204" pitchFamily="34" charset="0"/>
              </a:rPr>
              <a:t> the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per API 20E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specification</a:t>
            </a:r>
            <a:r>
              <a:rPr lang="it-IT" sz="1600" b="1" i="1" dirty="0">
                <a:latin typeface="Arial" panose="020B0604020202020204" pitchFamily="34" charset="0"/>
                <a:cs typeface="Arial" panose="020B0604020202020204" pitchFamily="34" charset="0"/>
              </a:rPr>
              <a:t> level-2 (BSL-2) minimum </a:t>
            </a:r>
            <a:r>
              <a:rPr lang="it-IT" sz="1600" i="1" dirty="0">
                <a:latin typeface="Arial" panose="020B0604020202020204" pitchFamily="34" charset="0"/>
                <a:cs typeface="Arial" panose="020B0604020202020204" pitchFamily="34" charset="0"/>
              </a:rPr>
              <a:t>for </a:t>
            </a:r>
            <a:r>
              <a:rPr lang="it-IT" sz="1600" i="1" dirty="0" err="1">
                <a:latin typeface="Arial" panose="020B0604020202020204" pitchFamily="34" charset="0"/>
                <a:cs typeface="Arial" panose="020B0604020202020204" pitchFamily="34" charset="0"/>
              </a:rPr>
              <a:t>each</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type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p>
          <a:p>
            <a:pPr algn="just">
              <a:spcBef>
                <a:spcPts val="300"/>
              </a:spcBef>
              <a:spcAft>
                <a:spcPts val="300"/>
              </a:spcAft>
            </a:pPr>
            <a:endParaRPr lang="it-IT" sz="1600" i="1" dirty="0">
              <a:latin typeface="Arial" panose="020B0604020202020204" pitchFamily="34" charset="0"/>
              <a:cs typeface="Arial" panose="020B0604020202020204" pitchFamily="34" charset="0"/>
            </a:endParaRPr>
          </a:p>
          <a:p>
            <a:pPr algn="just">
              <a:spcBef>
                <a:spcPts val="300"/>
              </a:spcBef>
              <a:spcAft>
                <a:spcPts val="300"/>
              </a:spcAft>
            </a:pPr>
            <a:r>
              <a:rPr lang="it-IT" sz="1600" i="1" dirty="0">
                <a:latin typeface="Arial" panose="020B0604020202020204" pitchFamily="34" charset="0"/>
                <a:cs typeface="Arial" panose="020B0604020202020204" pitchFamily="34" charset="0"/>
              </a:rPr>
              <a:t>§H.3 CRA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shall</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meet</a:t>
            </a:r>
            <a:r>
              <a:rPr lang="it-IT" sz="1600" b="1" i="1" dirty="0">
                <a:latin typeface="Arial" panose="020B0604020202020204" pitchFamily="34" charset="0"/>
                <a:cs typeface="Arial" panose="020B0604020202020204" pitchFamily="34" charset="0"/>
              </a:rPr>
              <a:t> the </a:t>
            </a:r>
            <a:r>
              <a:rPr lang="it-IT" sz="1600" b="1" i="1" dirty="0" err="1">
                <a:latin typeface="Arial" panose="020B0604020202020204" pitchFamily="34" charset="0"/>
                <a:cs typeface="Arial" panose="020B0604020202020204" pitchFamily="34" charset="0"/>
              </a:rPr>
              <a:t>requirements</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specified</a:t>
            </a:r>
            <a:r>
              <a:rPr lang="it-IT" sz="1600" b="1" i="1" dirty="0">
                <a:latin typeface="Arial" panose="020B0604020202020204" pitchFamily="34" charset="0"/>
                <a:cs typeface="Arial" panose="020B0604020202020204" pitchFamily="34" charset="0"/>
              </a:rPr>
              <a:t> per API 20F in </a:t>
            </a:r>
            <a:r>
              <a:rPr lang="it-IT" sz="1600" b="1" i="1" dirty="0" err="1">
                <a:latin typeface="Arial" panose="020B0604020202020204" pitchFamily="34" charset="0"/>
                <a:cs typeface="Arial" panose="020B0604020202020204" pitchFamily="34" charset="0"/>
              </a:rPr>
              <a:t>accordance</a:t>
            </a:r>
            <a:r>
              <a:rPr lang="it-IT" sz="1600" b="1" i="1" dirty="0">
                <a:latin typeface="Arial" panose="020B0604020202020204" pitchFamily="34" charset="0"/>
                <a:cs typeface="Arial" panose="020B0604020202020204" pitchFamily="34" charset="0"/>
              </a:rPr>
              <a:t> with </a:t>
            </a:r>
            <a:r>
              <a:rPr lang="it-IT" sz="1600" b="1" i="1" dirty="0" err="1">
                <a:latin typeface="Arial" panose="020B0604020202020204" pitchFamily="34" charset="0"/>
                <a:cs typeface="Arial" panose="020B0604020202020204" pitchFamily="34" charset="0"/>
              </a:rPr>
              <a:t>bolting</a:t>
            </a:r>
            <a:r>
              <a:rPr lang="it-IT" sz="1600" b="1" i="1" dirty="0">
                <a:latin typeface="Arial" panose="020B0604020202020204" pitchFamily="34" charset="0"/>
                <a:cs typeface="Arial" panose="020B0604020202020204" pitchFamily="34" charset="0"/>
              </a:rPr>
              <a:t> </a:t>
            </a:r>
            <a:r>
              <a:rPr lang="it-IT" sz="1600" b="1" i="1" dirty="0" err="1">
                <a:latin typeface="Arial" panose="020B0604020202020204" pitchFamily="34" charset="0"/>
                <a:cs typeface="Arial" panose="020B0604020202020204" pitchFamily="34" charset="0"/>
              </a:rPr>
              <a:t>specification</a:t>
            </a:r>
            <a:r>
              <a:rPr lang="it-IT" sz="1600" b="1" i="1" dirty="0">
                <a:latin typeface="Arial" panose="020B0604020202020204" pitchFamily="34" charset="0"/>
                <a:cs typeface="Arial" panose="020B0604020202020204" pitchFamily="34" charset="0"/>
              </a:rPr>
              <a:t> level-2 (BSL-2) </a:t>
            </a:r>
            <a:r>
              <a:rPr lang="it-IT" sz="1600" i="1" dirty="0">
                <a:latin typeface="Arial" panose="020B0604020202020204" pitchFamily="34" charset="0"/>
                <a:cs typeface="Arial" panose="020B0604020202020204" pitchFamily="34" charset="0"/>
              </a:rPr>
              <a:t>minimum for </a:t>
            </a:r>
            <a:r>
              <a:rPr lang="it-IT" sz="1600" i="1" dirty="0" err="1">
                <a:latin typeface="Arial" panose="020B0604020202020204" pitchFamily="34" charset="0"/>
                <a:cs typeface="Arial" panose="020B0604020202020204" pitchFamily="34" charset="0"/>
              </a:rPr>
              <a:t>each</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bolting</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type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as</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applicable</a:t>
            </a:r>
            <a:r>
              <a:rPr lang="it-IT" sz="1600" i="1" dirty="0">
                <a:latin typeface="Arial" panose="020B0604020202020204" pitchFamily="34" charset="0"/>
                <a:cs typeface="Arial" panose="020B0604020202020204" pitchFamily="34" charset="0"/>
              </a:rPr>
              <a:t>. </a:t>
            </a:r>
          </a:p>
          <a:p>
            <a:endParaRPr lang="it-IT" dirty="0">
              <a:solidFill>
                <a:srgbClr val="FF0000"/>
              </a:solidFill>
            </a:endParaRPr>
          </a:p>
          <a:p>
            <a:pPr marL="285750" indent="-285750" algn="just">
              <a:lnSpc>
                <a:spcPct val="150000"/>
              </a:lnSpc>
              <a:spcBef>
                <a:spcPts val="300"/>
              </a:spcBef>
              <a:spcAft>
                <a:spcPts val="300"/>
              </a:spcAft>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5F6008C1-9F4E-6846-AE55-3C97A58D3947}"/>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0070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Status of published API 20 series</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for Use in the Petroleum and Natural Gas Industry</a:t>
            </a:r>
            <a:r>
              <a:rPr lang="en-US" b="1" i="1" dirty="0">
                <a:latin typeface="Arial" panose="020B0604020202020204" pitchFamily="34" charset="0"/>
                <a:cs typeface="Arial" panose="020B0604020202020204" pitchFamily="34" charset="0"/>
              </a:rPr>
              <a:t>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425631" y="1833555"/>
            <a:ext cx="11515376" cy="4539704"/>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API 20A</a:t>
            </a:r>
          </a:p>
          <a:p>
            <a:pPr lvl="0"/>
            <a:r>
              <a:rPr lang="en-US" dirty="0">
                <a:latin typeface="Arial" panose="020B0604020202020204" pitchFamily="34" charset="0"/>
                <a:cs typeface="Arial" panose="020B0604020202020204" pitchFamily="34" charset="0"/>
              </a:rPr>
              <a:t>Carbon Steel, Alloy Steel, Stainless Steel, and Nickel Base Alloy </a:t>
            </a:r>
            <a:r>
              <a:rPr lang="en-US" b="1" dirty="0">
                <a:latin typeface="Arial" panose="020B0604020202020204" pitchFamily="34" charset="0"/>
                <a:cs typeface="Arial" panose="020B0604020202020204" pitchFamily="34" charset="0"/>
              </a:rPr>
              <a:t>Castings</a:t>
            </a:r>
            <a:r>
              <a:rPr lang="en-US" dirty="0">
                <a:latin typeface="Arial" panose="020B0604020202020204" pitchFamily="34" charset="0"/>
                <a:cs typeface="Arial" panose="020B0604020202020204" pitchFamily="34" charset="0"/>
              </a:rPr>
              <a:t> - Second Edition, Addendum 2</a:t>
            </a:r>
          </a:p>
          <a:p>
            <a:pPr lvl="0"/>
            <a:endParaRPr lang="en-US" sz="10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20B</a:t>
            </a:r>
          </a:p>
          <a:p>
            <a:pPr algn="just"/>
            <a:r>
              <a:rPr lang="en-US" dirty="0">
                <a:latin typeface="Arial" panose="020B0604020202020204" pitchFamily="34" charset="0"/>
                <a:cs typeface="Arial" panose="020B0604020202020204" pitchFamily="34" charset="0"/>
              </a:rPr>
              <a:t>Open Die Shaped </a:t>
            </a:r>
            <a:r>
              <a:rPr lang="en-US" b="1" dirty="0">
                <a:latin typeface="Arial" panose="020B0604020202020204" pitchFamily="34" charset="0"/>
                <a:cs typeface="Arial" panose="020B0604020202020204" pitchFamily="34" charset="0"/>
              </a:rPr>
              <a:t>Forgings</a:t>
            </a:r>
            <a:r>
              <a:rPr lang="en-US" dirty="0">
                <a:latin typeface="Arial" panose="020B0604020202020204" pitchFamily="34" charset="0"/>
                <a:cs typeface="Arial" panose="020B0604020202020204" pitchFamily="34" charset="0"/>
              </a:rPr>
              <a:t> - Second Edition</a:t>
            </a:r>
          </a:p>
          <a:p>
            <a:pPr algn="just"/>
            <a:endParaRPr lang="it-IT" sz="1000" dirty="0">
              <a:latin typeface="Arial" panose="020B0604020202020204" pitchFamily="34" charset="0"/>
              <a:cs typeface="Arial" panose="020B0604020202020204" pitchFamily="34" charset="0"/>
            </a:endParaRPr>
          </a:p>
          <a:p>
            <a:pPr lvl="0" algn="just"/>
            <a:endParaRPr lang="en-US" sz="5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20C</a:t>
            </a:r>
          </a:p>
          <a:p>
            <a:pPr algn="just"/>
            <a:r>
              <a:rPr lang="en-US" dirty="0">
                <a:latin typeface="Arial" panose="020B0604020202020204" pitchFamily="34" charset="0"/>
                <a:cs typeface="Arial" panose="020B0604020202020204" pitchFamily="34" charset="0"/>
              </a:rPr>
              <a:t>Closed Die </a:t>
            </a:r>
            <a:r>
              <a:rPr lang="en-US" b="1" dirty="0">
                <a:latin typeface="Arial" panose="020B0604020202020204" pitchFamily="34" charset="0"/>
                <a:cs typeface="Arial" panose="020B0604020202020204" pitchFamily="34" charset="0"/>
              </a:rPr>
              <a:t>Forgings</a:t>
            </a:r>
            <a:r>
              <a:rPr lang="en-US" dirty="0">
                <a:latin typeface="Arial" panose="020B0604020202020204" pitchFamily="34" charset="0"/>
                <a:cs typeface="Arial" panose="020B0604020202020204" pitchFamily="34" charset="0"/>
              </a:rPr>
              <a:t> - Third Edition</a:t>
            </a:r>
          </a:p>
          <a:p>
            <a:pPr algn="just"/>
            <a:endParaRPr lang="it-IT" sz="1000" dirty="0">
              <a:latin typeface="Arial" panose="020B0604020202020204" pitchFamily="34" charset="0"/>
              <a:cs typeface="Arial" panose="020B0604020202020204" pitchFamily="34" charset="0"/>
            </a:endParaRPr>
          </a:p>
          <a:p>
            <a:pPr lvl="0" algn="just"/>
            <a:endParaRPr lang="en-US" sz="5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20D</a:t>
            </a:r>
          </a:p>
          <a:p>
            <a:pPr algn="just"/>
            <a:r>
              <a:rPr lang="en-US" dirty="0">
                <a:latin typeface="Arial" panose="020B0604020202020204" pitchFamily="34" charset="0"/>
                <a:cs typeface="Arial" panose="020B0604020202020204" pitchFamily="34" charset="0"/>
              </a:rPr>
              <a:t>Qualification of </a:t>
            </a:r>
            <a:r>
              <a:rPr lang="en-US" b="1" dirty="0">
                <a:latin typeface="Arial" panose="020B0604020202020204" pitchFamily="34" charset="0"/>
                <a:cs typeface="Arial" panose="020B0604020202020204" pitchFamily="34" charset="0"/>
              </a:rPr>
              <a:t>Nondestructive Examination Services - </a:t>
            </a:r>
            <a:r>
              <a:rPr lang="en-US" dirty="0">
                <a:latin typeface="Arial" panose="020B0604020202020204" pitchFamily="34" charset="0"/>
                <a:cs typeface="Arial" panose="020B0604020202020204" pitchFamily="34" charset="0"/>
              </a:rPr>
              <a:t>Second Edition</a:t>
            </a:r>
          </a:p>
          <a:p>
            <a:pPr algn="just"/>
            <a:endParaRPr lang="en-US" sz="1000" dirty="0">
              <a:latin typeface="Arial" panose="020B0604020202020204" pitchFamily="34" charset="0"/>
              <a:cs typeface="Arial" panose="020B0604020202020204" pitchFamily="34" charset="0"/>
            </a:endParaRPr>
          </a:p>
          <a:p>
            <a:pPr lvl="0" algn="just"/>
            <a:endParaRPr lang="en-US" sz="5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20E</a:t>
            </a:r>
          </a:p>
          <a:p>
            <a:pPr algn="just"/>
            <a:r>
              <a:rPr lang="en-US" dirty="0">
                <a:latin typeface="Arial" panose="020B0604020202020204" pitchFamily="34" charset="0"/>
                <a:cs typeface="Arial" panose="020B0604020202020204" pitchFamily="34" charset="0"/>
              </a:rPr>
              <a:t>Alloy and Carbon Steel </a:t>
            </a:r>
            <a:r>
              <a:rPr lang="en-US" b="1" dirty="0">
                <a:latin typeface="Arial" panose="020B0604020202020204" pitchFamily="34" charset="0"/>
                <a:cs typeface="Arial" panose="020B0604020202020204" pitchFamily="34" charset="0"/>
              </a:rPr>
              <a:t>Bolting</a:t>
            </a:r>
            <a:r>
              <a:rPr lang="en-US" dirty="0">
                <a:latin typeface="Arial" panose="020B0604020202020204" pitchFamily="34" charset="0"/>
                <a:cs typeface="Arial" panose="020B0604020202020204" pitchFamily="34" charset="0"/>
              </a:rPr>
              <a:t> - Second Edition, Errata 2, Addendum 2</a:t>
            </a:r>
          </a:p>
          <a:p>
            <a:pPr algn="just"/>
            <a:endParaRPr lang="en-US" sz="10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20F</a:t>
            </a:r>
          </a:p>
          <a:p>
            <a:pPr algn="just"/>
            <a:r>
              <a:rPr lang="en-US" dirty="0">
                <a:latin typeface="Arial" panose="020B0604020202020204" pitchFamily="34" charset="0"/>
                <a:cs typeface="Arial" panose="020B0604020202020204" pitchFamily="34" charset="0"/>
              </a:rPr>
              <a:t>Corrosion Resistant </a:t>
            </a:r>
            <a:r>
              <a:rPr lang="en-US" b="1" dirty="0">
                <a:latin typeface="Arial" panose="020B0604020202020204" pitchFamily="34" charset="0"/>
                <a:cs typeface="Arial" panose="020B0604020202020204" pitchFamily="34" charset="0"/>
              </a:rPr>
              <a:t>Bolting</a:t>
            </a:r>
            <a:r>
              <a:rPr lang="en-US" dirty="0">
                <a:latin typeface="Arial" panose="020B0604020202020204" pitchFamily="34" charset="0"/>
                <a:cs typeface="Arial" panose="020B0604020202020204" pitchFamily="34" charset="0"/>
              </a:rPr>
              <a:t> - Second Edition, Errata 1, Addendum 1</a:t>
            </a:r>
            <a:endParaRPr lang="it-IT"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7CEA0629-E0AA-CC48-9D0F-64D084F2D048}"/>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2560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Status of published API 20 series </a:t>
            </a:r>
          </a:p>
          <a:p>
            <a:endParaRPr lang="en-US"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5001369"/>
          </a:xfrm>
          <a:prstGeom prst="rect">
            <a:avLst/>
          </a:prstGeom>
          <a:noFill/>
        </p:spPr>
        <p:txBody>
          <a:bodyPr wrap="square" rtlCol="0">
            <a:spAutoFit/>
          </a:bodyPr>
          <a:lstStyle/>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20G</a:t>
            </a:r>
          </a:p>
          <a:p>
            <a:pPr algn="just"/>
            <a:r>
              <a:rPr lang="en-US" b="1" dirty="0">
                <a:latin typeface="Arial" panose="020B0604020202020204" pitchFamily="34" charset="0"/>
                <a:cs typeface="Arial" panose="020B0604020202020204" pitchFamily="34" charset="0"/>
              </a:rPr>
              <a:t>Welding </a:t>
            </a:r>
            <a:r>
              <a:rPr lang="en-US" dirty="0">
                <a:latin typeface="Arial" panose="020B0604020202020204" pitchFamily="34" charset="0"/>
                <a:cs typeface="Arial" panose="020B0604020202020204" pitchFamily="34" charset="0"/>
              </a:rPr>
              <a:t>Services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First Edition</a:t>
            </a:r>
          </a:p>
          <a:p>
            <a:pPr algn="just"/>
            <a:endParaRPr lang="en-US" sz="1000"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20H</a:t>
            </a:r>
          </a:p>
          <a:p>
            <a:pPr algn="just"/>
            <a:r>
              <a:rPr lang="en-US" b="1" dirty="0">
                <a:latin typeface="Arial" panose="020B0604020202020204" pitchFamily="34" charset="0"/>
                <a:cs typeface="Arial" panose="020B0604020202020204" pitchFamily="34" charset="0"/>
              </a:rPr>
              <a:t>Heat Treatment</a:t>
            </a:r>
            <a:r>
              <a:rPr lang="en-US" dirty="0">
                <a:latin typeface="Arial" panose="020B0604020202020204" pitchFamily="34" charset="0"/>
                <a:cs typeface="Arial" panose="020B0604020202020204" pitchFamily="34" charset="0"/>
              </a:rPr>
              <a:t> Services - Batch Type - Second Edition.</a:t>
            </a:r>
          </a:p>
          <a:p>
            <a:pPr algn="just"/>
            <a:endParaRPr lang="it-IT" sz="10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20J</a:t>
            </a:r>
          </a:p>
          <a:p>
            <a:pPr algn="just"/>
            <a:r>
              <a:rPr lang="en-US" dirty="0">
                <a:latin typeface="Arial" panose="020B0604020202020204" pitchFamily="34" charset="0"/>
                <a:cs typeface="Arial" panose="020B0604020202020204" pitchFamily="34" charset="0"/>
              </a:rPr>
              <a:t>Qualification of </a:t>
            </a:r>
            <a:r>
              <a:rPr lang="en-US" b="1" dirty="0">
                <a:latin typeface="Arial" panose="020B0604020202020204" pitchFamily="34" charset="0"/>
                <a:cs typeface="Arial" panose="020B0604020202020204" pitchFamily="34" charset="0"/>
              </a:rPr>
              <a:t>Distributors of Metallic Materials </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Second Edition.</a:t>
            </a:r>
            <a:endParaRPr lang="en-US" dirty="0">
              <a:latin typeface="Arial" panose="020B0604020202020204" pitchFamily="34" charset="0"/>
              <a:cs typeface="Arial" panose="020B0604020202020204" pitchFamily="34" charset="0"/>
            </a:endParaRPr>
          </a:p>
          <a:p>
            <a:pPr algn="just"/>
            <a:endParaRPr lang="en-US" sz="1000" b="1"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20L</a:t>
            </a:r>
          </a:p>
          <a:p>
            <a:pPr algn="just"/>
            <a:r>
              <a:rPr lang="en-US" dirty="0">
                <a:latin typeface="Arial" panose="020B0604020202020204" pitchFamily="34" charset="0"/>
                <a:cs typeface="Arial" panose="020B0604020202020204" pitchFamily="34" charset="0"/>
              </a:rPr>
              <a:t>Qualification of </a:t>
            </a:r>
            <a:r>
              <a:rPr lang="en-US" b="1" dirty="0">
                <a:latin typeface="Arial" panose="020B0604020202020204" pitchFamily="34" charset="0"/>
                <a:cs typeface="Arial" panose="020B0604020202020204" pitchFamily="34" charset="0"/>
              </a:rPr>
              <a:t>Polymeric Seal</a:t>
            </a:r>
            <a:r>
              <a:rPr lang="en-US" dirty="0">
                <a:latin typeface="Arial" panose="020B0604020202020204" pitchFamily="34" charset="0"/>
                <a:cs typeface="Arial" panose="020B0604020202020204" pitchFamily="34" charset="0"/>
              </a:rPr>
              <a:t> Manufacturers - First Edition.</a:t>
            </a:r>
          </a:p>
          <a:p>
            <a:pPr algn="just"/>
            <a:endParaRPr lang="it-IT" sz="1000"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20M</a:t>
            </a:r>
          </a:p>
          <a:p>
            <a:pPr algn="just"/>
            <a:r>
              <a:rPr lang="en-US" dirty="0">
                <a:latin typeface="Arial" panose="020B0604020202020204" pitchFamily="34" charset="0"/>
                <a:cs typeface="Arial" panose="020B0604020202020204" pitchFamily="34" charset="0"/>
              </a:rPr>
              <a:t>Qualification of Suppliers of </a:t>
            </a:r>
            <a:r>
              <a:rPr lang="en-US" b="1" dirty="0">
                <a:latin typeface="Arial" panose="020B0604020202020204" pitchFamily="34" charset="0"/>
                <a:cs typeface="Arial" panose="020B0604020202020204" pitchFamily="34" charset="0"/>
              </a:rPr>
              <a:t>Machining</a:t>
            </a:r>
            <a:r>
              <a:rPr lang="en-US" dirty="0">
                <a:latin typeface="Arial" panose="020B0604020202020204" pitchFamily="34" charset="0"/>
                <a:cs typeface="Arial" panose="020B0604020202020204" pitchFamily="34" charset="0"/>
              </a:rPr>
              <a:t> Services - First Edition</a:t>
            </a:r>
          </a:p>
          <a:p>
            <a:pPr algn="just"/>
            <a:endParaRPr lang="it-IT" sz="1000" dirty="0">
              <a:latin typeface="Arial" panose="020B0604020202020204" pitchFamily="34" charset="0"/>
              <a:cs typeface="Arial" panose="020B0604020202020204" pitchFamily="34" charset="0"/>
            </a:endParaRPr>
          </a:p>
          <a:p>
            <a:pPr lvl="0" algn="just"/>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20N</a:t>
            </a:r>
          </a:p>
          <a:p>
            <a:pPr algn="just"/>
            <a:r>
              <a:rPr lang="en-US" b="1" dirty="0">
                <a:latin typeface="Arial" panose="020B0604020202020204" pitchFamily="34" charset="0"/>
                <a:cs typeface="Arial" panose="020B0604020202020204" pitchFamily="34" charset="0"/>
              </a:rPr>
              <a:t>Heat Treatment </a:t>
            </a:r>
            <a:r>
              <a:rPr lang="en-US" dirty="0">
                <a:latin typeface="Arial" panose="020B0604020202020204" pitchFamily="34" charset="0"/>
                <a:cs typeface="Arial" panose="020B0604020202020204" pitchFamily="34" charset="0"/>
              </a:rPr>
              <a:t>Services - Continuous Line - First Edition</a:t>
            </a:r>
          </a:p>
          <a:p>
            <a:pPr algn="just"/>
            <a:endParaRPr lang="en-US" sz="1000"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API 20S </a:t>
            </a:r>
          </a:p>
          <a:p>
            <a:pPr algn="just"/>
            <a:r>
              <a:rPr lang="en-US" b="1" dirty="0">
                <a:latin typeface="Arial" panose="020B0604020202020204" pitchFamily="34" charset="0"/>
                <a:cs typeface="Arial" panose="020B0604020202020204" pitchFamily="34" charset="0"/>
              </a:rPr>
              <a:t>Additively Manufactured Metallic Components </a:t>
            </a:r>
            <a:r>
              <a:rPr lang="en-US" dirty="0">
                <a:latin typeface="Arial" panose="020B0604020202020204" pitchFamily="34" charset="0"/>
                <a:cs typeface="Arial" panose="020B0604020202020204" pitchFamily="34" charset="0"/>
              </a:rPr>
              <a:t>- First Edition</a:t>
            </a:r>
          </a:p>
        </p:txBody>
      </p:sp>
      <p:sp>
        <p:nvSpPr>
          <p:cNvPr id="6" name="CasellaDiTesto 18">
            <a:extLst>
              <a:ext uri="{FF2B5EF4-FFF2-40B4-BE49-F238E27FC236}">
                <a16:creationId xmlns:a16="http://schemas.microsoft.com/office/drawing/2014/main" id="{4E0BDDF0-C33B-F44F-9BA3-ADFCE5E0B83D}"/>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Status of published API 20 series</a:t>
            </a:r>
            <a:r>
              <a:rPr lang="en-US" b="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for Use in the Petroleum and Natural Gas Industry</a:t>
            </a:r>
            <a:r>
              <a:rPr lang="en-US" b="1" i="1" dirty="0">
                <a:latin typeface="Arial" panose="020B0604020202020204" pitchFamily="34" charset="0"/>
                <a:cs typeface="Arial" panose="020B0604020202020204" pitchFamily="34" charset="0"/>
              </a:rPr>
              <a:t> </a:t>
            </a:r>
          </a:p>
        </p:txBody>
      </p:sp>
      <p:sp>
        <p:nvSpPr>
          <p:cNvPr id="7" name="Segnaposto piè di pagina 3">
            <a:extLst>
              <a:ext uri="{FF2B5EF4-FFF2-40B4-BE49-F238E27FC236}">
                <a16:creationId xmlns:a16="http://schemas.microsoft.com/office/drawing/2014/main" id="{ED474DF7-E025-5B4F-AD09-A353D1A68610}"/>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947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under development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2875403"/>
          </a:xfrm>
          <a:prstGeom prst="rect">
            <a:avLst/>
          </a:prstGeom>
          <a:noFill/>
        </p:spPr>
        <p:txBody>
          <a:bodyPr wrap="square" rtlCol="0">
            <a:spAutoFit/>
          </a:bodyPr>
          <a:lstStyle/>
          <a:p>
            <a:pPr lvl="0">
              <a:lnSpc>
                <a:spcPct val="150000"/>
              </a:lnSpc>
              <a:spcBef>
                <a:spcPts val="300"/>
              </a:spcBef>
              <a:spcAft>
                <a:spcPts val="300"/>
              </a:spcAft>
            </a:pPr>
            <a:r>
              <a:rPr lang="en-US" dirty="0">
                <a:latin typeface="Arial" panose="020B0604020202020204" pitchFamily="34" charset="0"/>
                <a:cs typeface="Arial" panose="020B0604020202020204" pitchFamily="34" charset="0"/>
              </a:rPr>
              <a:t>Specifications still under development by SC20 respective Task Groups</a:t>
            </a:r>
          </a:p>
          <a:p>
            <a:pPr lvl="0">
              <a:lnSpc>
                <a:spcPct val="150000"/>
              </a:lnSpc>
              <a:spcBef>
                <a:spcPts val="300"/>
              </a:spcBef>
              <a:spcAft>
                <a:spcPts val="300"/>
              </a:spcAft>
            </a:pPr>
            <a:endParaRPr lang="en-US" b="1" dirty="0">
              <a:solidFill>
                <a:srgbClr val="FF0000"/>
              </a:solidFill>
              <a:latin typeface="Arial" panose="020B0604020202020204" pitchFamily="34" charset="0"/>
              <a:cs typeface="Arial" panose="020B0604020202020204" pitchFamily="34" charset="0"/>
            </a:endParaRPr>
          </a:p>
          <a:p>
            <a:pPr marL="285750" lvl="0" indent="-285750">
              <a:lnSpc>
                <a:spcPct val="150000"/>
              </a:lnSpc>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API 20P - </a:t>
            </a:r>
            <a:r>
              <a:rPr lang="en-US" dirty="0">
                <a:latin typeface="Arial" panose="020B0604020202020204" pitchFamily="34" charset="0"/>
                <a:cs typeface="Arial" panose="020B0604020202020204" pitchFamily="34" charset="0"/>
              </a:rPr>
              <a:t>Plating and coating</a:t>
            </a:r>
            <a:endParaRPr lang="en-US" b="1" dirty="0">
              <a:latin typeface="Arial" panose="020B0604020202020204" pitchFamily="34" charset="0"/>
              <a:cs typeface="Arial" panose="020B0604020202020204" pitchFamily="34" charset="0"/>
            </a:endParaRPr>
          </a:p>
          <a:p>
            <a:pPr marL="285750" indent="-285750">
              <a:lnSpc>
                <a:spcPct val="150000"/>
              </a:lnSpc>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API 20R - </a:t>
            </a:r>
            <a:r>
              <a:rPr lang="en-US" dirty="0">
                <a:latin typeface="Arial" panose="020B0604020202020204" pitchFamily="34" charset="0"/>
                <a:cs typeface="Arial" panose="020B0604020202020204" pitchFamily="34" charset="0"/>
              </a:rPr>
              <a:t>Subsurface electronics</a:t>
            </a:r>
          </a:p>
          <a:p>
            <a:pPr marL="285750" indent="-285750">
              <a:lnSpc>
                <a:spcPct val="150000"/>
              </a:lnSpc>
              <a:spcBef>
                <a:spcPts val="300"/>
              </a:spcBef>
              <a:spcAft>
                <a:spcPts val="300"/>
              </a:spcAft>
              <a:buFont typeface="Arial" panose="020B0604020202020204" pitchFamily="34" charset="0"/>
              <a:buChar char="•"/>
            </a:pPr>
            <a:r>
              <a:rPr lang="en-US" b="1" dirty="0">
                <a:latin typeface="Arial" panose="020B0604020202020204" pitchFamily="34" charset="0"/>
                <a:cs typeface="Arial" panose="020B0604020202020204" pitchFamily="34" charset="0"/>
              </a:rPr>
              <a:t>API 20T </a:t>
            </a:r>
            <a:r>
              <a:rPr lang="en-US" dirty="0">
                <a:latin typeface="Arial" panose="020B0604020202020204" pitchFamily="34" charset="0"/>
                <a:cs typeface="Arial" panose="020B0604020202020204" pitchFamily="34" charset="0"/>
              </a:rPr>
              <a:t>- Additively Manufactured Polymer-Based Components</a:t>
            </a:r>
          </a:p>
          <a:p>
            <a:pPr>
              <a:lnSpc>
                <a:spcPct val="150000"/>
              </a:lnSpc>
              <a:spcBef>
                <a:spcPts val="300"/>
              </a:spcBef>
              <a:spcAft>
                <a:spcPts val="300"/>
              </a:spcAft>
            </a:pPr>
            <a:endParaRPr lang="en-US" sz="1700" dirty="0">
              <a:solidFill>
                <a:srgbClr val="FF0000"/>
              </a:solidFill>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082A8CCA-669A-FB4D-A281-B713209BD287}"/>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9389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falling into API Monogram Program</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3698705"/>
          </a:xfrm>
          <a:prstGeom prst="rect">
            <a:avLst/>
          </a:prstGeom>
          <a:noFill/>
        </p:spPr>
        <p:txBody>
          <a:bodyPr wrap="square" rtlCol="0">
            <a:spAutoFit/>
          </a:bodyPr>
          <a:lstStyle/>
          <a:p>
            <a:pPr lvl="0">
              <a:lnSpc>
                <a:spcPct val="150000"/>
              </a:lnSpc>
              <a:spcBef>
                <a:spcPts val="300"/>
              </a:spcBef>
              <a:spcAft>
                <a:spcPts val="300"/>
              </a:spcAft>
            </a:pPr>
            <a:r>
              <a:rPr lang="en-US" dirty="0">
                <a:latin typeface="Arial" panose="020B0604020202020204" pitchFamily="34" charset="0"/>
                <a:cs typeface="Arial" panose="020B0604020202020204" pitchFamily="34" charset="0"/>
              </a:rPr>
              <a:t>Specifications for which is possible to apply for an API License</a:t>
            </a:r>
            <a:endParaRPr lang="en-US" b="1" dirty="0">
              <a:solidFill>
                <a:srgbClr val="FF0000"/>
              </a:solidFill>
              <a:latin typeface="Arial" panose="020B0604020202020204" pitchFamily="34" charset="0"/>
              <a:cs typeface="Arial" panose="020B0604020202020204" pitchFamily="34" charset="0"/>
            </a:endParaRPr>
          </a:p>
          <a:p>
            <a:pPr lvl="0"/>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b="1" dirty="0">
                <a:latin typeface="Arial" panose="020B0604020202020204" pitchFamily="34" charset="0"/>
                <a:cs typeface="Arial" panose="020B0604020202020204" pitchFamily="34" charset="0"/>
              </a:rPr>
              <a:t>API 20A - </a:t>
            </a:r>
            <a:r>
              <a:rPr lang="en-US" dirty="0">
                <a:latin typeface="Arial" panose="020B0604020202020204" pitchFamily="34" charset="0"/>
                <a:cs typeface="Arial" panose="020B0604020202020204" pitchFamily="34" charset="0"/>
              </a:rPr>
              <a:t>Castings</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20B - </a:t>
            </a:r>
            <a:r>
              <a:rPr lang="en-US" dirty="0">
                <a:latin typeface="Arial" panose="020B0604020202020204" pitchFamily="34" charset="0"/>
                <a:cs typeface="Arial" panose="020B0604020202020204" pitchFamily="34" charset="0"/>
              </a:rPr>
              <a:t>Open Die Shaped Forgings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API</a:t>
            </a:r>
            <a:r>
              <a:rPr lang="it-IT" b="1" dirty="0">
                <a:latin typeface="Arial" panose="020B0604020202020204" pitchFamily="34" charset="0"/>
                <a:cs typeface="Arial" panose="020B0604020202020204" pitchFamily="34" charset="0"/>
              </a:rPr>
              <a:t> 20C - </a:t>
            </a:r>
            <a:r>
              <a:rPr lang="en-US" dirty="0">
                <a:latin typeface="Arial" panose="020B0604020202020204" pitchFamily="34" charset="0"/>
                <a:cs typeface="Arial" panose="020B0604020202020204" pitchFamily="34" charset="0"/>
              </a:rPr>
              <a:t>Closed Die Forgings</a:t>
            </a:r>
            <a:endParaRPr lang="it-IT"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b="1" dirty="0">
                <a:latin typeface="Arial" panose="020B0604020202020204" pitchFamily="34" charset="0"/>
                <a:cs typeface="Arial" panose="020B0604020202020204" pitchFamily="34" charset="0"/>
              </a:rPr>
              <a:t>API 20E - </a:t>
            </a:r>
            <a:r>
              <a:rPr lang="en-US" dirty="0">
                <a:latin typeface="Arial" panose="020B0604020202020204" pitchFamily="34" charset="0"/>
                <a:cs typeface="Arial" panose="020B0604020202020204" pitchFamily="34" charset="0"/>
              </a:rPr>
              <a:t>Alloy and Carbon Steel Bolting</a:t>
            </a:r>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b="1" dirty="0">
                <a:latin typeface="Arial" panose="020B0604020202020204" pitchFamily="34" charset="0"/>
                <a:cs typeface="Arial" panose="020B0604020202020204" pitchFamily="34" charset="0"/>
              </a:rPr>
              <a:t>API 20F - </a:t>
            </a:r>
            <a:r>
              <a:rPr lang="en-US" dirty="0">
                <a:latin typeface="Arial" panose="020B0604020202020204" pitchFamily="34" charset="0"/>
                <a:cs typeface="Arial" panose="020B0604020202020204" pitchFamily="34" charset="0"/>
              </a:rPr>
              <a:t>Corrosion Resistant Bolting</a:t>
            </a:r>
            <a:endParaRPr lang="it-IT" dirty="0">
              <a:latin typeface="Arial" panose="020B0604020202020204" pitchFamily="34" charset="0"/>
              <a:cs typeface="Arial" panose="020B0604020202020204" pitchFamily="34" charset="0"/>
            </a:endParaRPr>
          </a:p>
          <a:p>
            <a:pPr>
              <a:lnSpc>
                <a:spcPct val="150000"/>
              </a:lnSpc>
              <a:spcBef>
                <a:spcPts val="300"/>
              </a:spcBef>
              <a:spcAft>
                <a:spcPts val="300"/>
              </a:spcAft>
            </a:pPr>
            <a:endParaRPr lang="en-US" sz="1700" dirty="0">
              <a:solidFill>
                <a:srgbClr val="FF0000"/>
              </a:solidFill>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B1D356BB-594F-574F-86C4-F5F43F1304D8}"/>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638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overview</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graphicFrame>
        <p:nvGraphicFramePr>
          <p:cNvPr id="6" name="Table 3">
            <a:extLst>
              <a:ext uri="{FF2B5EF4-FFF2-40B4-BE49-F238E27FC236}">
                <a16:creationId xmlns:a16="http://schemas.microsoft.com/office/drawing/2014/main" id="{BA124146-2E46-A244-AEAA-0D13D9F4DD92}"/>
              </a:ext>
            </a:extLst>
          </p:cNvPr>
          <p:cNvGraphicFramePr>
            <a:graphicFrameLocks noGrp="1"/>
          </p:cNvGraphicFramePr>
          <p:nvPr>
            <p:extLst>
              <p:ext uri="{D42A27DB-BD31-4B8C-83A1-F6EECF244321}">
                <p14:modId xmlns:p14="http://schemas.microsoft.com/office/powerpoint/2010/main" val="566068013"/>
              </p:ext>
            </p:extLst>
          </p:nvPr>
        </p:nvGraphicFramePr>
        <p:xfrm>
          <a:off x="303006" y="1478832"/>
          <a:ext cx="11433588" cy="4636159"/>
        </p:xfrm>
        <a:graphic>
          <a:graphicData uri="http://schemas.openxmlformats.org/drawingml/2006/table">
            <a:tbl>
              <a:tblPr firstRow="1" bandRow="1">
                <a:tableStyleId>{5C22544A-7EE6-4342-B048-85BDC9FD1C3A}</a:tableStyleId>
              </a:tblPr>
              <a:tblGrid>
                <a:gridCol w="3811196">
                  <a:extLst>
                    <a:ext uri="{9D8B030D-6E8A-4147-A177-3AD203B41FA5}">
                      <a16:colId xmlns:a16="http://schemas.microsoft.com/office/drawing/2014/main" val="2184679605"/>
                    </a:ext>
                  </a:extLst>
                </a:gridCol>
                <a:gridCol w="3811196">
                  <a:extLst>
                    <a:ext uri="{9D8B030D-6E8A-4147-A177-3AD203B41FA5}">
                      <a16:colId xmlns:a16="http://schemas.microsoft.com/office/drawing/2014/main" val="2978386488"/>
                    </a:ext>
                  </a:extLst>
                </a:gridCol>
                <a:gridCol w="3811196">
                  <a:extLst>
                    <a:ext uri="{9D8B030D-6E8A-4147-A177-3AD203B41FA5}">
                      <a16:colId xmlns:a16="http://schemas.microsoft.com/office/drawing/2014/main" val="283596817"/>
                    </a:ext>
                  </a:extLst>
                </a:gridCol>
              </a:tblGrid>
              <a:tr h="592854">
                <a:tc gridSpan="3">
                  <a:txBody>
                    <a:bodyPr/>
                    <a:lstStyle/>
                    <a:p>
                      <a:pPr algn="ctr">
                        <a:spcBef>
                          <a:spcPts val="300"/>
                        </a:spcBef>
                        <a:spcAft>
                          <a:spcPts val="300"/>
                        </a:spcAft>
                      </a:pPr>
                      <a:endParaRPr lang="en-US" sz="18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anchor="ct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52155264"/>
                  </a:ext>
                </a:extLst>
              </a:tr>
              <a:tr h="72297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20A</a:t>
                      </a:r>
                      <a:r>
                        <a:rPr lang="en-US" altLang="en-US" sz="1400" kern="1200" spc="200" baseline="0" dirty="0">
                          <a:solidFill>
                            <a:schemeClr val="accent1">
                              <a:lumMod val="75000"/>
                            </a:schemeClr>
                          </a:solidFill>
                          <a:latin typeface="Arial" panose="020B0604020202020204" pitchFamily="34" charset="0"/>
                          <a:ea typeface="+mn-ea"/>
                          <a:cs typeface="Arial" panose="020B0604020202020204" pitchFamily="34" charset="0"/>
                        </a:rPr>
                        <a:t>:</a:t>
                      </a:r>
                      <a:r>
                        <a:rPr lang="en-US" altLang="en-US" sz="1400" kern="1200" spc="200" baseline="0" dirty="0">
                          <a:solidFill>
                            <a:schemeClr val="tx1"/>
                          </a:solidFill>
                          <a:latin typeface="Arial" panose="020B0604020202020204" pitchFamily="34" charset="0"/>
                          <a:ea typeface="+mn-ea"/>
                          <a:cs typeface="Arial" panose="020B0604020202020204" pitchFamily="34" charset="0"/>
                        </a:rPr>
                        <a:t>Casting</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20F</a:t>
                      </a:r>
                      <a:r>
                        <a:rPr lang="en-US" altLang="en-US" sz="1400" kern="1200" spc="200" baseline="0" dirty="0">
                          <a:solidFill>
                            <a:schemeClr val="accent1">
                              <a:lumMod val="75000"/>
                            </a:schemeClr>
                          </a:solidFill>
                          <a:latin typeface="Arial" panose="020B0604020202020204" pitchFamily="34" charset="0"/>
                          <a:ea typeface="+mn-ea"/>
                          <a:cs typeface="Arial" panose="020B0604020202020204" pitchFamily="34" charset="0"/>
                        </a:rPr>
                        <a:t>:</a:t>
                      </a:r>
                      <a:r>
                        <a:rPr lang="en-US" altLang="en-US" sz="1400" kern="1200" spc="200" baseline="0" dirty="0">
                          <a:solidFill>
                            <a:schemeClr val="tx1"/>
                          </a:solidFill>
                          <a:latin typeface="Arial" panose="020B0604020202020204" pitchFamily="34" charset="0"/>
                          <a:ea typeface="+mn-ea"/>
                          <a:cs typeface="Arial" panose="020B0604020202020204" pitchFamily="34" charset="0"/>
                        </a:rPr>
                        <a:t>Corrosion Resistant Bolting</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20L: </a:t>
                      </a:r>
                      <a:r>
                        <a:rPr lang="en-US" sz="1400" kern="1200" spc="200" baseline="0" dirty="0">
                          <a:solidFill>
                            <a:schemeClr val="tx1"/>
                          </a:solidFill>
                          <a:latin typeface="Arial" panose="020B0604020202020204" pitchFamily="34" charset="0"/>
                          <a:ea typeface="+mn-ea"/>
                          <a:cs typeface="Arial" panose="020B0604020202020204" pitchFamily="34" charset="0"/>
                        </a:rPr>
                        <a:t>Polymeric Seal Manufacturers</a:t>
                      </a:r>
                    </a:p>
                  </a:txBody>
                  <a:tcPr anchor="ctr">
                    <a:solidFill>
                      <a:schemeClr val="bg1"/>
                    </a:solidFill>
                  </a:tcPr>
                </a:tc>
                <a:extLst>
                  <a:ext uri="{0D108BD9-81ED-4DB2-BD59-A6C34878D82A}">
                    <a16:rowId xmlns:a16="http://schemas.microsoft.com/office/drawing/2014/main" val="2172630423"/>
                  </a:ext>
                </a:extLst>
              </a:tr>
              <a:tr h="72297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20B:</a:t>
                      </a:r>
                      <a:r>
                        <a:rPr lang="en-US" altLang="en-US" sz="1400" kern="1200" spc="200" baseline="0" dirty="0">
                          <a:solidFill>
                            <a:schemeClr val="tx1"/>
                          </a:solidFill>
                          <a:latin typeface="Arial" panose="020B0604020202020204" pitchFamily="34" charset="0"/>
                          <a:ea typeface="+mn-ea"/>
                          <a:cs typeface="Arial" panose="020B0604020202020204" pitchFamily="34" charset="0"/>
                        </a:rPr>
                        <a:t>Open Die Forgings</a:t>
                      </a:r>
                      <a:endParaRPr lang="en-US" sz="1400" spc="200" baseline="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indent="0" algn="ctr">
                        <a:spcBef>
                          <a:spcPts val="300"/>
                        </a:spcBef>
                        <a:spcAft>
                          <a:spcPts val="300"/>
                        </a:spcAft>
                        <a:buFont typeface="Arial" panose="020B0604020202020204" pitchFamily="34" charset="0"/>
                        <a:buNone/>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20G</a:t>
                      </a:r>
                      <a:r>
                        <a:rPr lang="en-US" altLang="en-US" sz="1400" kern="1200" spc="200" baseline="0" dirty="0">
                          <a:solidFill>
                            <a:schemeClr val="accent1">
                              <a:lumMod val="75000"/>
                            </a:schemeClr>
                          </a:solidFill>
                          <a:latin typeface="Arial" panose="020B0604020202020204" pitchFamily="34" charset="0"/>
                          <a:ea typeface="+mn-ea"/>
                          <a:cs typeface="Arial" panose="020B0604020202020204" pitchFamily="34" charset="0"/>
                        </a:rPr>
                        <a:t>:</a:t>
                      </a:r>
                      <a:r>
                        <a:rPr lang="en-US" altLang="en-US" sz="1400" kern="1200" spc="200" baseline="0" dirty="0">
                          <a:solidFill>
                            <a:schemeClr val="tx1"/>
                          </a:solidFill>
                          <a:latin typeface="Arial" panose="020B0604020202020204" pitchFamily="34" charset="0"/>
                          <a:ea typeface="+mn-ea"/>
                          <a:cs typeface="Arial" panose="020B0604020202020204" pitchFamily="34" charset="0"/>
                        </a:rPr>
                        <a:t>Welding Services</a:t>
                      </a:r>
                    </a:p>
                  </a:txBody>
                  <a:tcPr anchor="ctr">
                    <a:solidFill>
                      <a:schemeClr val="bg1"/>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20M: </a:t>
                      </a:r>
                      <a:r>
                        <a:rPr lang="en-US" sz="1400" kern="1200" spc="200" baseline="0" dirty="0">
                          <a:solidFill>
                            <a:schemeClr val="tx1"/>
                          </a:solidFill>
                          <a:latin typeface="Arial" panose="020B0604020202020204" pitchFamily="34" charset="0"/>
                          <a:ea typeface="+mn-ea"/>
                          <a:cs typeface="Arial" panose="020B0604020202020204" pitchFamily="34" charset="0"/>
                        </a:rPr>
                        <a:t>Machining Services </a:t>
                      </a:r>
                    </a:p>
                    <a:p>
                      <a:pPr algn="ctr">
                        <a:spcBef>
                          <a:spcPts val="300"/>
                        </a:spcBef>
                        <a:spcAft>
                          <a:spcPts val="300"/>
                        </a:spcAft>
                      </a:pPr>
                      <a:endParaRPr lang="en-US" sz="1400" spc="200" baseline="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304810531"/>
                  </a:ext>
                </a:extLst>
              </a:tr>
              <a:tr h="72297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20C:</a:t>
                      </a:r>
                      <a:r>
                        <a:rPr lang="en-US" altLang="en-US" sz="1400" kern="1200" spc="200" baseline="0" dirty="0">
                          <a:solidFill>
                            <a:schemeClr val="tx1"/>
                          </a:solidFill>
                          <a:latin typeface="Arial" panose="020B0604020202020204" pitchFamily="34" charset="0"/>
                          <a:ea typeface="+mn-ea"/>
                          <a:cs typeface="Arial" panose="020B0604020202020204" pitchFamily="34" charset="0"/>
                        </a:rPr>
                        <a:t>Closed Die Forgings</a:t>
                      </a:r>
                      <a:endParaRPr lang="en-US" sz="1400" spc="200" baseline="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spc="200" baseline="0" dirty="0">
                          <a:solidFill>
                            <a:schemeClr val="accent1">
                              <a:lumMod val="75000"/>
                            </a:schemeClr>
                          </a:solidFill>
                          <a:latin typeface="Arial" panose="020B0604020202020204" pitchFamily="34" charset="0"/>
                          <a:cs typeface="Arial" panose="020B0604020202020204" pitchFamily="34" charset="0"/>
                        </a:rPr>
                        <a:t>API 20H</a:t>
                      </a:r>
                      <a:r>
                        <a:rPr lang="en-US" altLang="en-US" sz="1400" spc="200" baseline="0" dirty="0">
                          <a:solidFill>
                            <a:schemeClr val="accent1">
                              <a:lumMod val="75000"/>
                            </a:schemeClr>
                          </a:solidFill>
                          <a:latin typeface="Arial" panose="020B0604020202020204" pitchFamily="34" charset="0"/>
                          <a:cs typeface="Arial" panose="020B0604020202020204" pitchFamily="34" charset="0"/>
                        </a:rPr>
                        <a:t>:</a:t>
                      </a:r>
                      <a:r>
                        <a:rPr lang="en-US" altLang="en-US" sz="1400" spc="200" baseline="0" dirty="0">
                          <a:solidFill>
                            <a:schemeClr val="tx1"/>
                          </a:solidFill>
                          <a:latin typeface="Arial" panose="020B0604020202020204" pitchFamily="34" charset="0"/>
                          <a:cs typeface="Arial" panose="020B0604020202020204" pitchFamily="34" charset="0"/>
                        </a:rPr>
                        <a:t>Batch Heat Treat Services</a:t>
                      </a:r>
                    </a:p>
                  </a:txBody>
                  <a:tcPr anchor="ctr">
                    <a:solidFill>
                      <a:schemeClr val="bg1"/>
                    </a:solidFill>
                  </a:tcPr>
                </a:tc>
                <a:tc rowSpan="2">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20P: </a:t>
                      </a:r>
                      <a:r>
                        <a:rPr lang="en-US" altLang="en-US" sz="1400" kern="1200" spc="200" baseline="0" dirty="0">
                          <a:solidFill>
                            <a:schemeClr val="tx1"/>
                          </a:solidFill>
                          <a:latin typeface="Arial" panose="020B0604020202020204" pitchFamily="34" charset="0"/>
                          <a:ea typeface="+mn-ea"/>
                          <a:cs typeface="Arial" panose="020B0604020202020204" pitchFamily="34" charset="0"/>
                        </a:rPr>
                        <a:t>Plating and Coating</a:t>
                      </a:r>
                      <a:r>
                        <a:rPr lang="en-US" sz="1400" spc="200" baseline="0" dirty="0">
                          <a:solidFill>
                            <a:schemeClr val="tx1"/>
                          </a:solidFill>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20R: </a:t>
                      </a:r>
                      <a:r>
                        <a:rPr lang="en-US" altLang="en-US" sz="1400" kern="1200" spc="200" baseline="0" dirty="0">
                          <a:solidFill>
                            <a:schemeClr val="tx1"/>
                          </a:solidFill>
                          <a:latin typeface="Arial" panose="020B0604020202020204" pitchFamily="34" charset="0"/>
                          <a:ea typeface="+mn-ea"/>
                          <a:cs typeface="Arial" panose="020B0604020202020204" pitchFamily="34" charset="0"/>
                        </a:rPr>
                        <a:t>Subsurface Electronics</a:t>
                      </a: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20T: </a:t>
                      </a:r>
                      <a:r>
                        <a:rPr lang="en-US" altLang="en-US" sz="1400" kern="1200" spc="200" baseline="0" dirty="0">
                          <a:solidFill>
                            <a:schemeClr val="tx1"/>
                          </a:solidFill>
                          <a:latin typeface="Arial" panose="020B0604020202020204" pitchFamily="34" charset="0"/>
                          <a:ea typeface="+mn-ea"/>
                          <a:cs typeface="Arial" panose="020B0604020202020204" pitchFamily="34" charset="0"/>
                        </a:rPr>
                        <a:t>Additively Manufactured Polymer-Based Components</a:t>
                      </a:r>
                    </a:p>
                  </a:txBody>
                  <a:tcPr anchor="ctr">
                    <a:solidFill>
                      <a:schemeClr val="accent6">
                        <a:lumMod val="40000"/>
                        <a:lumOff val="60000"/>
                      </a:schemeClr>
                    </a:solidFill>
                  </a:tcPr>
                </a:tc>
                <a:extLst>
                  <a:ext uri="{0D108BD9-81ED-4DB2-BD59-A6C34878D82A}">
                    <a16:rowId xmlns:a16="http://schemas.microsoft.com/office/drawing/2014/main" val="3579990121"/>
                  </a:ext>
                </a:extLst>
              </a:tr>
              <a:tr h="9371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20D</a:t>
                      </a:r>
                      <a:r>
                        <a:rPr lang="en-US" altLang="en-US" sz="1400" kern="1200" spc="200" baseline="0" dirty="0">
                          <a:solidFill>
                            <a:schemeClr val="accent1">
                              <a:lumMod val="75000"/>
                            </a:schemeClr>
                          </a:solidFill>
                          <a:latin typeface="Arial" panose="020B0604020202020204" pitchFamily="34" charset="0"/>
                          <a:ea typeface="+mn-ea"/>
                          <a:cs typeface="Arial" panose="020B0604020202020204" pitchFamily="34" charset="0"/>
                        </a:rPr>
                        <a:t>:</a:t>
                      </a:r>
                      <a:r>
                        <a:rPr lang="en-US" altLang="en-US" sz="1400" kern="1200" spc="200" baseline="0" dirty="0">
                          <a:solidFill>
                            <a:schemeClr val="tx2"/>
                          </a:solidFill>
                          <a:latin typeface="Arial" panose="020B0604020202020204" pitchFamily="34" charset="0"/>
                          <a:ea typeface="+mn-ea"/>
                          <a:cs typeface="Arial" panose="020B0604020202020204" pitchFamily="34" charset="0"/>
                        </a:rPr>
                        <a:t> </a:t>
                      </a:r>
                      <a:r>
                        <a:rPr lang="en-US" altLang="en-US" sz="1400" kern="1200" spc="200" baseline="0" dirty="0">
                          <a:solidFill>
                            <a:schemeClr val="tx1"/>
                          </a:solidFill>
                          <a:latin typeface="Arial" panose="020B0604020202020204" pitchFamily="34" charset="0"/>
                          <a:ea typeface="+mn-ea"/>
                          <a:cs typeface="Arial" panose="020B0604020202020204" pitchFamily="34" charset="0"/>
                        </a:rPr>
                        <a:t>Nondestructive Examination Services</a:t>
                      </a:r>
                    </a:p>
                  </a:txBody>
                  <a:tcPr anchor="ctr">
                    <a:solidFill>
                      <a:schemeClr val="bg1"/>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spc="200" baseline="0" dirty="0">
                          <a:solidFill>
                            <a:schemeClr val="accent1">
                              <a:lumMod val="75000"/>
                            </a:schemeClr>
                          </a:solidFill>
                          <a:latin typeface="Arial" panose="020B0604020202020204" pitchFamily="34" charset="0"/>
                          <a:cs typeface="Arial" panose="020B0604020202020204" pitchFamily="34" charset="0"/>
                        </a:rPr>
                        <a:t>API 20N</a:t>
                      </a:r>
                      <a:r>
                        <a:rPr lang="en-US" altLang="en-US" sz="1400" spc="200" baseline="0" dirty="0">
                          <a:solidFill>
                            <a:schemeClr val="accent1">
                              <a:lumMod val="75000"/>
                            </a:schemeClr>
                          </a:solidFill>
                          <a:latin typeface="Arial" panose="020B0604020202020204" pitchFamily="34" charset="0"/>
                          <a:cs typeface="Arial" panose="020B0604020202020204" pitchFamily="34" charset="0"/>
                        </a:rPr>
                        <a:t>:</a:t>
                      </a:r>
                      <a:r>
                        <a:rPr lang="en-US" altLang="en-US" sz="1400" spc="200" baseline="0" dirty="0">
                          <a:solidFill>
                            <a:schemeClr val="tx1"/>
                          </a:solidFill>
                          <a:latin typeface="Arial" panose="020B0604020202020204" pitchFamily="34" charset="0"/>
                          <a:cs typeface="Arial" panose="020B0604020202020204" pitchFamily="34" charset="0"/>
                        </a:rPr>
                        <a:t>Continuous Heat Treat Services</a:t>
                      </a:r>
                    </a:p>
                  </a:txBody>
                  <a:tcPr anchor="ctr">
                    <a:solidFill>
                      <a:schemeClr val="bg1"/>
                    </a:solidFill>
                  </a:tcPr>
                </a:tc>
                <a:tc vMerge="1">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Standard 20R: </a:t>
                      </a:r>
                      <a:r>
                        <a:rPr lang="en-US" altLang="en-US" sz="1400" kern="1200" spc="200" baseline="0" dirty="0">
                          <a:solidFill>
                            <a:schemeClr val="tx1"/>
                          </a:solidFill>
                          <a:latin typeface="Arial" panose="020B0604020202020204" pitchFamily="34" charset="0"/>
                          <a:ea typeface="+mn-ea"/>
                          <a:cs typeface="Arial" panose="020B0604020202020204" pitchFamily="34" charset="0"/>
                        </a:rPr>
                        <a:t>Subsurface Electronics</a:t>
                      </a:r>
                      <a:r>
                        <a:rPr lang="en-US" sz="1400" spc="200" baseline="0" dirty="0">
                          <a:solidFill>
                            <a:schemeClr val="tx1"/>
                          </a:solidFill>
                          <a:latin typeface="Arial" panose="020B0604020202020204" pitchFamily="34" charset="0"/>
                          <a:cs typeface="Arial" panose="020B0604020202020204" pitchFamily="34" charset="0"/>
                        </a:rPr>
                        <a:t> (under development)</a:t>
                      </a:r>
                      <a:endParaRPr lang="en-US" altLang="en-US" sz="1400" kern="1200" spc="200" baseline="0" dirty="0">
                        <a:solidFill>
                          <a:schemeClr val="tx1"/>
                        </a:solidFill>
                        <a:latin typeface="Arial" panose="020B0604020202020204" pitchFamily="34" charset="0"/>
                        <a:ea typeface="+mn-ea"/>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val="3961505712"/>
                  </a:ext>
                </a:extLst>
              </a:tr>
              <a:tr h="9371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alt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API 20E</a:t>
                      </a:r>
                      <a:r>
                        <a:rPr lang="en-US" altLang="en-US" sz="1400" kern="1200" spc="200" baseline="0" dirty="0">
                          <a:solidFill>
                            <a:schemeClr val="tx2"/>
                          </a:solidFill>
                          <a:latin typeface="Arial" panose="020B0604020202020204" pitchFamily="34" charset="0"/>
                          <a:ea typeface="+mn-ea"/>
                          <a:cs typeface="Arial" panose="020B0604020202020204" pitchFamily="34" charset="0"/>
                        </a:rPr>
                        <a:t>:</a:t>
                      </a:r>
                      <a:r>
                        <a:rPr lang="en-US" altLang="en-US" sz="1400" kern="1200" spc="200" baseline="0" dirty="0">
                          <a:solidFill>
                            <a:schemeClr val="tx1"/>
                          </a:solidFill>
                          <a:latin typeface="Arial" panose="020B0604020202020204" pitchFamily="34" charset="0"/>
                          <a:ea typeface="+mn-ea"/>
                          <a:cs typeface="Arial" panose="020B0604020202020204" pitchFamily="34" charset="0"/>
                        </a:rPr>
                        <a:t>Alloy &amp; Carbon Steel Bolting</a:t>
                      </a:r>
                      <a:endParaRPr lang="en-US" sz="1400" spc="200" baseline="0"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indent="0" algn="ctr">
                        <a:spcBef>
                          <a:spcPts val="300"/>
                        </a:spcBef>
                        <a:spcAft>
                          <a:spcPts val="300"/>
                        </a:spcAft>
                        <a:buFont typeface="Arial" panose="020B0604020202020204" pitchFamily="34" charset="0"/>
                        <a:buNone/>
                        <a:defRPr/>
                      </a:pPr>
                      <a:r>
                        <a:rPr lang="en-US" altLang="en-US" sz="1400" b="1" spc="200" baseline="0" dirty="0">
                          <a:solidFill>
                            <a:schemeClr val="accent1">
                              <a:lumMod val="75000"/>
                            </a:schemeClr>
                          </a:solidFill>
                          <a:latin typeface="Arial" panose="020B0604020202020204" pitchFamily="34" charset="0"/>
                          <a:cs typeface="Arial" panose="020B0604020202020204" pitchFamily="34" charset="0"/>
                        </a:rPr>
                        <a:t>API 20J</a:t>
                      </a:r>
                      <a:r>
                        <a:rPr lang="en-US" altLang="en-US" sz="1400" spc="200" baseline="0" dirty="0">
                          <a:solidFill>
                            <a:schemeClr val="accent1">
                              <a:lumMod val="75000"/>
                            </a:schemeClr>
                          </a:solidFill>
                          <a:latin typeface="Arial" panose="020B0604020202020204" pitchFamily="34" charset="0"/>
                          <a:cs typeface="Arial" panose="020B0604020202020204" pitchFamily="34" charset="0"/>
                        </a:rPr>
                        <a:t>:</a:t>
                      </a:r>
                      <a:r>
                        <a:rPr lang="en-US" altLang="en-US" sz="1400" spc="200" baseline="0" dirty="0">
                          <a:solidFill>
                            <a:schemeClr val="tx1"/>
                          </a:solidFill>
                          <a:latin typeface="Arial" panose="020B0604020202020204" pitchFamily="34" charset="0"/>
                          <a:cs typeface="Arial" panose="020B0604020202020204" pitchFamily="34" charset="0"/>
                        </a:rPr>
                        <a:t>Metallic Materials</a:t>
                      </a:r>
                      <a:endParaRPr lang="en-US" sz="1400" spc="200" baseline="0" dirty="0">
                        <a:solidFill>
                          <a:schemeClr val="tx1"/>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400" b="1" kern="1200" spc="200" baseline="0" dirty="0">
                          <a:solidFill>
                            <a:schemeClr val="accent1">
                              <a:lumMod val="75000"/>
                            </a:schemeClr>
                          </a:solidFill>
                          <a:latin typeface="Arial" panose="020B0604020202020204" pitchFamily="34" charset="0"/>
                          <a:ea typeface="+mn-ea"/>
                          <a:cs typeface="Arial" panose="020B0604020202020204" pitchFamily="34" charset="0"/>
                        </a:rPr>
                        <a:t>Standard 20S: </a:t>
                      </a:r>
                      <a:r>
                        <a:rPr lang="en-US" altLang="en-US" sz="1400" kern="1200" spc="200" baseline="0" dirty="0">
                          <a:solidFill>
                            <a:schemeClr val="tx1"/>
                          </a:solidFill>
                          <a:latin typeface="Arial" panose="020B0604020202020204" pitchFamily="34" charset="0"/>
                          <a:ea typeface="+mn-ea"/>
                          <a:cs typeface="Arial" panose="020B0604020202020204" pitchFamily="34" charset="0"/>
                        </a:rPr>
                        <a:t>Additively Manufactured Metallic Components </a:t>
                      </a:r>
                      <a:endParaRPr lang="en-US" sz="1400" kern="1200" spc="200" baseline="0" dirty="0">
                        <a:solidFill>
                          <a:schemeClr val="tx1"/>
                        </a:solidFill>
                        <a:latin typeface="Arial" panose="020B0604020202020204" pitchFamily="34" charset="0"/>
                        <a:ea typeface="+mn-ea"/>
                        <a:cs typeface="Arial" panose="020B0604020202020204" pitchFamily="34" charset="0"/>
                      </a:endParaRPr>
                    </a:p>
                  </a:txBody>
                  <a:tcPr anchor="ctr">
                    <a:noFill/>
                  </a:tcPr>
                </a:tc>
                <a:extLst>
                  <a:ext uri="{0D108BD9-81ED-4DB2-BD59-A6C34878D82A}">
                    <a16:rowId xmlns:a16="http://schemas.microsoft.com/office/drawing/2014/main" val="2956115705"/>
                  </a:ext>
                </a:extLst>
              </a:tr>
            </a:tbl>
          </a:graphicData>
        </a:graphic>
      </p:graphicFrame>
      <p:sp>
        <p:nvSpPr>
          <p:cNvPr id="7" name="Segnaposto piè di pagina 3">
            <a:extLst>
              <a:ext uri="{FF2B5EF4-FFF2-40B4-BE49-F238E27FC236}">
                <a16:creationId xmlns:a16="http://schemas.microsoft.com/office/drawing/2014/main" id="{9C205B82-5026-5449-A8D4-4C079F9C70A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2956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43917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Licenses status </a:t>
            </a:r>
            <a:r>
              <a:rPr lang="en-US" sz="2000" dirty="0">
                <a:latin typeface="Arial" panose="020B0604020202020204" pitchFamily="34" charset="0"/>
                <a:cs typeface="Arial" panose="020B0604020202020204" pitchFamily="34" charset="0"/>
              </a:rPr>
              <a:t>– API Composite List online public register </a:t>
            </a: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upd</a:t>
            </a:r>
            <a:r>
              <a:rPr lang="en-US" sz="1400" i="1" dirty="0">
                <a:latin typeface="Arial" panose="020B0604020202020204" pitchFamily="34" charset="0"/>
                <a:cs typeface="Arial" panose="020B0604020202020204" pitchFamily="34" charset="0"/>
              </a:rPr>
              <a:t>. April 2022)</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graphicFrame>
        <p:nvGraphicFramePr>
          <p:cNvPr id="5" name="Tabella 4">
            <a:extLst>
              <a:ext uri="{FF2B5EF4-FFF2-40B4-BE49-F238E27FC236}">
                <a16:creationId xmlns:a16="http://schemas.microsoft.com/office/drawing/2014/main" id="{C39D355D-33CB-104D-AA51-86F80331282D}"/>
              </a:ext>
            </a:extLst>
          </p:cNvPr>
          <p:cNvGraphicFramePr>
            <a:graphicFrameLocks noGrp="1"/>
          </p:cNvGraphicFramePr>
          <p:nvPr>
            <p:extLst>
              <p:ext uri="{D42A27DB-BD31-4B8C-83A1-F6EECF244321}">
                <p14:modId xmlns:p14="http://schemas.microsoft.com/office/powerpoint/2010/main" val="4075329602"/>
              </p:ext>
            </p:extLst>
          </p:nvPr>
        </p:nvGraphicFramePr>
        <p:xfrm>
          <a:off x="425631" y="2066750"/>
          <a:ext cx="11250431" cy="4068997"/>
        </p:xfrm>
        <a:graphic>
          <a:graphicData uri="http://schemas.openxmlformats.org/drawingml/2006/table">
            <a:tbl>
              <a:tblPr firstRow="1" bandRow="1">
                <a:solidFill>
                  <a:schemeClr val="bg1">
                    <a:lumMod val="95000"/>
                  </a:schemeClr>
                </a:solidFill>
                <a:tableStyleId>{5C22544A-7EE6-4342-B048-85BDC9FD1C3A}</a:tableStyleId>
              </a:tblPr>
              <a:tblGrid>
                <a:gridCol w="2542955">
                  <a:extLst>
                    <a:ext uri="{9D8B030D-6E8A-4147-A177-3AD203B41FA5}">
                      <a16:colId xmlns:a16="http://schemas.microsoft.com/office/drawing/2014/main" val="3307874358"/>
                    </a:ext>
                  </a:extLst>
                </a:gridCol>
                <a:gridCol w="1961234">
                  <a:extLst>
                    <a:ext uri="{9D8B030D-6E8A-4147-A177-3AD203B41FA5}">
                      <a16:colId xmlns:a16="http://schemas.microsoft.com/office/drawing/2014/main" val="3142800663"/>
                    </a:ext>
                  </a:extLst>
                </a:gridCol>
                <a:gridCol w="1084496">
                  <a:extLst>
                    <a:ext uri="{9D8B030D-6E8A-4147-A177-3AD203B41FA5}">
                      <a16:colId xmlns:a16="http://schemas.microsoft.com/office/drawing/2014/main" val="927365322"/>
                    </a:ext>
                  </a:extLst>
                </a:gridCol>
                <a:gridCol w="1320400">
                  <a:extLst>
                    <a:ext uri="{9D8B030D-6E8A-4147-A177-3AD203B41FA5}">
                      <a16:colId xmlns:a16="http://schemas.microsoft.com/office/drawing/2014/main" val="1683098659"/>
                    </a:ext>
                  </a:extLst>
                </a:gridCol>
                <a:gridCol w="1448872">
                  <a:extLst>
                    <a:ext uri="{9D8B030D-6E8A-4147-A177-3AD203B41FA5}">
                      <a16:colId xmlns:a16="http://schemas.microsoft.com/office/drawing/2014/main" val="3787905626"/>
                    </a:ext>
                  </a:extLst>
                </a:gridCol>
                <a:gridCol w="1491360">
                  <a:extLst>
                    <a:ext uri="{9D8B030D-6E8A-4147-A177-3AD203B41FA5}">
                      <a16:colId xmlns:a16="http://schemas.microsoft.com/office/drawing/2014/main" val="2226544134"/>
                    </a:ext>
                  </a:extLst>
                </a:gridCol>
                <a:gridCol w="1401114">
                  <a:extLst>
                    <a:ext uri="{9D8B030D-6E8A-4147-A177-3AD203B41FA5}">
                      <a16:colId xmlns:a16="http://schemas.microsoft.com/office/drawing/2014/main" val="738330451"/>
                    </a:ext>
                  </a:extLst>
                </a:gridCol>
              </a:tblGrid>
              <a:tr h="953749">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Specifications</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Total Licenses </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Active</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Applicant</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Withdrawn</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Suspended</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a:solidFill>
                            <a:schemeClr val="tx1"/>
                          </a:solidFill>
                          <a:effectLst/>
                          <a:latin typeface="Arial" panose="020B0604020202020204" pitchFamily="34" charset="0"/>
                          <a:cs typeface="Arial" panose="020B0604020202020204" pitchFamily="34" charset="0"/>
                        </a:rPr>
                        <a:t>Cancelled </a:t>
                      </a:r>
                      <a:endParaRPr lang="en-US" sz="1400" b="1"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43918758"/>
                  </a:ext>
                </a:extLst>
              </a:tr>
              <a:tr h="519208">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API 20A</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33</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19</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0</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12</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a:solidFill>
                            <a:schemeClr val="tx1"/>
                          </a:solidFill>
                          <a:effectLst/>
                          <a:latin typeface="Arial" panose="020B0604020202020204" pitchFamily="34" charset="0"/>
                          <a:cs typeface="Arial" panose="020B0604020202020204" pitchFamily="34" charset="0"/>
                        </a:rPr>
                        <a:t>0</a:t>
                      </a:r>
                      <a:endParaRPr lang="en-US" sz="1400" b="0"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2</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17443187"/>
                  </a:ext>
                </a:extLst>
              </a:tr>
              <a:tr h="519208">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API 20B</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79</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46</a:t>
                      </a: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6</a:t>
                      </a: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17</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0</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10</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96768907"/>
                  </a:ext>
                </a:extLst>
              </a:tr>
              <a:tr h="519208">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API 20C</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34</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18</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2</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10</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a:solidFill>
                            <a:schemeClr val="tx1"/>
                          </a:solidFill>
                          <a:effectLst/>
                          <a:latin typeface="Arial" panose="020B0604020202020204" pitchFamily="34" charset="0"/>
                          <a:cs typeface="Arial" panose="020B0604020202020204" pitchFamily="34" charset="0"/>
                        </a:rPr>
                        <a:t>0</a:t>
                      </a:r>
                      <a:endParaRPr lang="en-US" sz="1400" b="0"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4</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2353227"/>
                  </a:ext>
                </a:extLst>
              </a:tr>
              <a:tr h="519208">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API 20E</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110</a:t>
                      </a: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76</a:t>
                      </a: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6</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25</a:t>
                      </a: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2</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50915510"/>
                  </a:ext>
                </a:extLst>
              </a:tr>
              <a:tr h="519208">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API 20F</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b="0" i="0" u="none" strike="noStrike" cap="none" spc="0" noProof="0" dirty="0">
                          <a:solidFill>
                            <a:schemeClr val="tx1"/>
                          </a:solidFill>
                          <a:effectLst/>
                          <a:latin typeface="Arial" panose="020B0604020202020204" pitchFamily="34" charset="0"/>
                          <a:cs typeface="Arial" panose="020B0604020202020204" pitchFamily="34" charset="0"/>
                        </a:rPr>
                        <a:t>54</a:t>
                      </a: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38</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4</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11</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1</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sz="1400" u="none" strike="noStrike" cap="none" spc="0" noProof="0" dirty="0">
                          <a:solidFill>
                            <a:schemeClr val="tx1"/>
                          </a:solidFill>
                          <a:effectLst/>
                          <a:latin typeface="Arial" panose="020B0604020202020204" pitchFamily="34" charset="0"/>
                          <a:cs typeface="Arial" panose="020B0604020202020204" pitchFamily="34" charset="0"/>
                        </a:rPr>
                        <a:t>0</a:t>
                      </a:r>
                      <a:endParaRPr lang="en-US" sz="1400" b="0"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43365922"/>
                  </a:ext>
                </a:extLst>
              </a:tr>
              <a:tr h="519208">
                <a:tc>
                  <a:txBody>
                    <a:bodyPr/>
                    <a:lstStyle/>
                    <a:p>
                      <a:pPr algn="ctr" fontAlgn="ctr"/>
                      <a:endParaRPr lang="en-US" sz="1400" b="0" i="0" u="none" strike="noStrike" cap="none" spc="0" noProof="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ap="flat" cmpd="sng" algn="ctr">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311</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197</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i="0" u="none" strike="noStrike" cap="none" spc="0" noProof="0" dirty="0">
                          <a:solidFill>
                            <a:schemeClr val="tx1"/>
                          </a:solidFill>
                          <a:effectLst/>
                          <a:latin typeface="Arial" panose="020B0604020202020204" pitchFamily="34" charset="0"/>
                          <a:cs typeface="Arial" panose="020B0604020202020204" pitchFamily="34" charset="0"/>
                        </a:rPr>
                        <a:t>19</a:t>
                      </a: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i="0" u="none" strike="noStrike" cap="none" spc="0" noProof="0" dirty="0">
                          <a:solidFill>
                            <a:schemeClr val="tx1"/>
                          </a:solidFill>
                          <a:effectLst/>
                          <a:latin typeface="Arial" panose="020B0604020202020204" pitchFamily="34" charset="0"/>
                          <a:cs typeface="Arial" panose="020B0604020202020204" pitchFamily="34" charset="0"/>
                        </a:rPr>
                        <a:t>75</a:t>
                      </a: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2</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1400" b="1" u="none" strike="noStrike" cap="none" spc="0" noProof="0" dirty="0">
                          <a:solidFill>
                            <a:schemeClr val="tx1"/>
                          </a:solidFill>
                          <a:effectLst/>
                          <a:latin typeface="Arial" panose="020B0604020202020204" pitchFamily="34" charset="0"/>
                          <a:cs typeface="Arial" panose="020B0604020202020204" pitchFamily="34" charset="0"/>
                        </a:rPr>
                        <a:t>18</a:t>
                      </a:r>
                      <a:endParaRPr lang="en-US" sz="1400" b="1" i="0" u="none" strike="noStrike" cap="none" spc="0" noProof="0" dirty="0">
                        <a:solidFill>
                          <a:schemeClr val="tx1"/>
                        </a:solidFill>
                        <a:effectLst/>
                        <a:latin typeface="Arial" panose="020B0604020202020204" pitchFamily="34" charset="0"/>
                        <a:cs typeface="Arial" panose="020B0604020202020204" pitchFamily="34" charset="0"/>
                      </a:endParaRPr>
                    </a:p>
                  </a:txBody>
                  <a:tcPr marL="77964" marR="11602" marT="2227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87084120"/>
                  </a:ext>
                </a:extLst>
              </a:tr>
            </a:tbl>
          </a:graphicData>
        </a:graphic>
      </p:graphicFrame>
      <p:sp>
        <p:nvSpPr>
          <p:cNvPr id="7" name="Segnaposto piè di pagina 3">
            <a:extLst>
              <a:ext uri="{FF2B5EF4-FFF2-40B4-BE49-F238E27FC236}">
                <a16:creationId xmlns:a16="http://schemas.microsoft.com/office/drawing/2014/main" id="{9DFBE825-91CB-8543-82A4-CAACC88806B2}"/>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3498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43917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Licenses worldwide distribution</a:t>
            </a:r>
            <a:endParaRPr lang="en-US" sz="1400" i="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graphicFrame>
        <p:nvGraphicFramePr>
          <p:cNvPr id="6" name="Tabella 5">
            <a:extLst>
              <a:ext uri="{FF2B5EF4-FFF2-40B4-BE49-F238E27FC236}">
                <a16:creationId xmlns:a16="http://schemas.microsoft.com/office/drawing/2014/main" id="{335CE7FE-2BEE-BF47-B09D-D5D565FCD302}"/>
              </a:ext>
            </a:extLst>
          </p:cNvPr>
          <p:cNvGraphicFramePr>
            <a:graphicFrameLocks noGrp="1"/>
          </p:cNvGraphicFramePr>
          <p:nvPr>
            <p:extLst>
              <p:ext uri="{D42A27DB-BD31-4B8C-83A1-F6EECF244321}">
                <p14:modId xmlns:p14="http://schemas.microsoft.com/office/powerpoint/2010/main" val="558711713"/>
              </p:ext>
            </p:extLst>
          </p:nvPr>
        </p:nvGraphicFramePr>
        <p:xfrm>
          <a:off x="251791" y="2107095"/>
          <a:ext cx="11688417" cy="3935896"/>
        </p:xfrm>
        <a:graphic>
          <a:graphicData uri="http://schemas.openxmlformats.org/drawingml/2006/table">
            <a:tbl>
              <a:tblPr firstRow="1" bandRow="1">
                <a:tableStyleId>{9D7B26C5-4107-4FEC-AEDC-1716B250A1EF}</a:tableStyleId>
              </a:tblPr>
              <a:tblGrid>
                <a:gridCol w="1150006">
                  <a:extLst>
                    <a:ext uri="{9D8B030D-6E8A-4147-A177-3AD203B41FA5}">
                      <a16:colId xmlns:a16="http://schemas.microsoft.com/office/drawing/2014/main" val="579647178"/>
                    </a:ext>
                  </a:extLst>
                </a:gridCol>
                <a:gridCol w="584107">
                  <a:extLst>
                    <a:ext uri="{9D8B030D-6E8A-4147-A177-3AD203B41FA5}">
                      <a16:colId xmlns:a16="http://schemas.microsoft.com/office/drawing/2014/main" val="3545080879"/>
                    </a:ext>
                  </a:extLst>
                </a:gridCol>
                <a:gridCol w="563465">
                  <a:extLst>
                    <a:ext uri="{9D8B030D-6E8A-4147-A177-3AD203B41FA5}">
                      <a16:colId xmlns:a16="http://schemas.microsoft.com/office/drawing/2014/main" val="3033288282"/>
                    </a:ext>
                  </a:extLst>
                </a:gridCol>
                <a:gridCol w="437899">
                  <a:extLst>
                    <a:ext uri="{9D8B030D-6E8A-4147-A177-3AD203B41FA5}">
                      <a16:colId xmlns:a16="http://schemas.microsoft.com/office/drawing/2014/main" val="1058693540"/>
                    </a:ext>
                  </a:extLst>
                </a:gridCol>
                <a:gridCol w="491222">
                  <a:extLst>
                    <a:ext uri="{9D8B030D-6E8A-4147-A177-3AD203B41FA5}">
                      <a16:colId xmlns:a16="http://schemas.microsoft.com/office/drawing/2014/main" val="1973285389"/>
                    </a:ext>
                  </a:extLst>
                </a:gridCol>
                <a:gridCol w="609907">
                  <a:extLst>
                    <a:ext uri="{9D8B030D-6E8A-4147-A177-3AD203B41FA5}">
                      <a16:colId xmlns:a16="http://schemas.microsoft.com/office/drawing/2014/main" val="94514585"/>
                    </a:ext>
                  </a:extLst>
                </a:gridCol>
                <a:gridCol w="783633">
                  <a:extLst>
                    <a:ext uri="{9D8B030D-6E8A-4147-A177-3AD203B41FA5}">
                      <a16:colId xmlns:a16="http://schemas.microsoft.com/office/drawing/2014/main" val="3361515725"/>
                    </a:ext>
                  </a:extLst>
                </a:gridCol>
                <a:gridCol w="783633">
                  <a:extLst>
                    <a:ext uri="{9D8B030D-6E8A-4147-A177-3AD203B41FA5}">
                      <a16:colId xmlns:a16="http://schemas.microsoft.com/office/drawing/2014/main" val="2258881840"/>
                    </a:ext>
                  </a:extLst>
                </a:gridCol>
                <a:gridCol w="647747">
                  <a:extLst>
                    <a:ext uri="{9D8B030D-6E8A-4147-A177-3AD203B41FA5}">
                      <a16:colId xmlns:a16="http://schemas.microsoft.com/office/drawing/2014/main" val="2782378588"/>
                    </a:ext>
                  </a:extLst>
                </a:gridCol>
                <a:gridCol w="738911">
                  <a:extLst>
                    <a:ext uri="{9D8B030D-6E8A-4147-A177-3AD203B41FA5}">
                      <a16:colId xmlns:a16="http://schemas.microsoft.com/office/drawing/2014/main" val="3902970227"/>
                    </a:ext>
                  </a:extLst>
                </a:gridCol>
                <a:gridCol w="546265">
                  <a:extLst>
                    <a:ext uri="{9D8B030D-6E8A-4147-A177-3AD203B41FA5}">
                      <a16:colId xmlns:a16="http://schemas.microsoft.com/office/drawing/2014/main" val="1739624261"/>
                    </a:ext>
                  </a:extLst>
                </a:gridCol>
                <a:gridCol w="573785">
                  <a:extLst>
                    <a:ext uri="{9D8B030D-6E8A-4147-A177-3AD203B41FA5}">
                      <a16:colId xmlns:a16="http://schemas.microsoft.com/office/drawing/2014/main" val="2082095831"/>
                    </a:ext>
                  </a:extLst>
                </a:gridCol>
                <a:gridCol w="838676">
                  <a:extLst>
                    <a:ext uri="{9D8B030D-6E8A-4147-A177-3AD203B41FA5}">
                      <a16:colId xmlns:a16="http://schemas.microsoft.com/office/drawing/2014/main" val="776446309"/>
                    </a:ext>
                  </a:extLst>
                </a:gridCol>
                <a:gridCol w="656350">
                  <a:extLst>
                    <a:ext uri="{9D8B030D-6E8A-4147-A177-3AD203B41FA5}">
                      <a16:colId xmlns:a16="http://schemas.microsoft.com/office/drawing/2014/main" val="3957897938"/>
                    </a:ext>
                  </a:extLst>
                </a:gridCol>
                <a:gridCol w="709670">
                  <a:extLst>
                    <a:ext uri="{9D8B030D-6E8A-4147-A177-3AD203B41FA5}">
                      <a16:colId xmlns:a16="http://schemas.microsoft.com/office/drawing/2014/main" val="855979121"/>
                    </a:ext>
                  </a:extLst>
                </a:gridCol>
                <a:gridCol w="883397">
                  <a:extLst>
                    <a:ext uri="{9D8B030D-6E8A-4147-A177-3AD203B41FA5}">
                      <a16:colId xmlns:a16="http://schemas.microsoft.com/office/drawing/2014/main" val="3053397942"/>
                    </a:ext>
                  </a:extLst>
                </a:gridCol>
                <a:gridCol w="689744">
                  <a:extLst>
                    <a:ext uri="{9D8B030D-6E8A-4147-A177-3AD203B41FA5}">
                      <a16:colId xmlns:a16="http://schemas.microsoft.com/office/drawing/2014/main" val="1872938334"/>
                    </a:ext>
                  </a:extLst>
                </a:gridCol>
              </a:tblGrid>
              <a:tr h="618619">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Specifications</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Active</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China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rgbClr val="00B050"/>
                          </a:solidFill>
                          <a:effectLst/>
                          <a:latin typeface="Arial" panose="020B0604020202020204" pitchFamily="34" charset="0"/>
                          <a:cs typeface="Arial" panose="020B0604020202020204" pitchFamily="34" charset="0"/>
                        </a:rPr>
                        <a:t>Italy</a:t>
                      </a:r>
                      <a:endParaRPr lang="it-IT" sz="1300" b="0" i="0" u="none" strike="noStrike" cap="none" spc="0" dirty="0">
                        <a:solidFill>
                          <a:srgbClr val="00B050"/>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India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United</a:t>
                      </a:r>
                      <a:r>
                        <a:rPr lang="it-IT" sz="1300" b="0" u="none" strike="noStrike" cap="none" spc="0" dirty="0">
                          <a:solidFill>
                            <a:schemeClr val="tx1"/>
                          </a:solidFill>
                          <a:effectLst/>
                          <a:latin typeface="Arial" panose="020B0604020202020204" pitchFamily="34" charset="0"/>
                          <a:cs typeface="Arial" panose="020B0604020202020204" pitchFamily="34" charset="0"/>
                        </a:rPr>
                        <a:t> </a:t>
                      </a:r>
                      <a:r>
                        <a:rPr lang="it-IT" sz="1300" b="0" u="none" strike="noStrike" cap="none" spc="0" dirty="0" err="1">
                          <a:solidFill>
                            <a:schemeClr val="tx1"/>
                          </a:solidFill>
                          <a:effectLst/>
                          <a:latin typeface="Arial" panose="020B0604020202020204" pitchFamily="34" charset="0"/>
                          <a:cs typeface="Arial" panose="020B0604020202020204" pitchFamily="34" charset="0"/>
                        </a:rPr>
                        <a:t>States</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United</a:t>
                      </a:r>
                      <a:r>
                        <a:rPr lang="it-IT" sz="1300" b="0" u="none" strike="noStrike" cap="none" spc="0" dirty="0">
                          <a:solidFill>
                            <a:schemeClr val="tx1"/>
                          </a:solidFill>
                          <a:effectLst/>
                          <a:latin typeface="Arial" panose="020B0604020202020204" pitchFamily="34" charset="0"/>
                          <a:cs typeface="Arial" panose="020B0604020202020204" pitchFamily="34" charset="0"/>
                        </a:rPr>
                        <a:t> Kingdom</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Malaysia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France</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Norway</a:t>
                      </a:r>
                      <a:r>
                        <a:rPr lang="it-IT" sz="1300" b="0" u="none" strike="noStrike" cap="none" spc="0" dirty="0">
                          <a:solidFill>
                            <a:schemeClr val="tx1"/>
                          </a:solidFill>
                          <a:effectLst/>
                          <a:latin typeface="Arial" panose="020B0604020202020204" pitchFamily="34" charset="0"/>
                          <a:cs typeface="Arial" panose="020B0604020202020204" pitchFamily="34" charset="0"/>
                        </a:rPr>
                        <a:t> </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err="1">
                          <a:solidFill>
                            <a:schemeClr val="tx1"/>
                          </a:solidFill>
                          <a:effectLst/>
                          <a:latin typeface="Arial" panose="020B0604020202020204" pitchFamily="34" charset="0"/>
                          <a:cs typeface="Arial" panose="020B0604020202020204" pitchFamily="34" charset="0"/>
                        </a:rPr>
                        <a:t>Brasil</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South Korea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Argentina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Mexico</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Canada</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u="none" strike="noStrike" cap="none" spc="0" dirty="0">
                          <a:solidFill>
                            <a:schemeClr val="tx1"/>
                          </a:solidFill>
                          <a:effectLst/>
                          <a:latin typeface="Arial" panose="020B0604020202020204" pitchFamily="34" charset="0"/>
                          <a:cs typeface="Arial" panose="020B0604020202020204" pitchFamily="34" charset="0"/>
                        </a:rPr>
                        <a:t>Singapore</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UAE</a:t>
                      </a:r>
                    </a:p>
                  </a:txBody>
                  <a:tcPr marL="7148" marR="7148" marT="56917" marB="56917" anchor="ctr"/>
                </a:tc>
                <a:extLst>
                  <a:ext uri="{0D108BD9-81ED-4DB2-BD59-A6C34878D82A}">
                    <a16:rowId xmlns:a16="http://schemas.microsoft.com/office/drawing/2014/main" val="4158713350"/>
                  </a:ext>
                </a:extLst>
              </a:tr>
              <a:tr h="584246">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API 20A</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19</a:t>
                      </a: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14</a:t>
                      </a:r>
                    </a:p>
                  </a:txBody>
                  <a:tcPr marL="7148" marR="7148" marT="56917" marB="56917" anchor="ctr"/>
                </a:tc>
                <a:tc>
                  <a:txBody>
                    <a:bodyPr/>
                    <a:lstStyle/>
                    <a:p>
                      <a:pPr algn="ctr" fontAlgn="ctr"/>
                      <a:r>
                        <a:rPr lang="it-IT" sz="1300" u="none" strike="noStrike" cap="none" spc="0" dirty="0">
                          <a:solidFill>
                            <a:srgbClr val="00B050"/>
                          </a:solidFill>
                          <a:effectLst/>
                          <a:latin typeface="Arial" panose="020B0604020202020204" pitchFamily="34" charset="0"/>
                          <a:cs typeface="Arial" panose="020B0604020202020204" pitchFamily="34" charset="0"/>
                        </a:rPr>
                        <a:t>1</a:t>
                      </a:r>
                      <a:endParaRPr lang="it-IT" sz="1300" b="0" i="0" u="none" strike="noStrike" cap="none" spc="0" dirty="0">
                        <a:solidFill>
                          <a:srgbClr val="00B050"/>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4</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0</a:t>
                      </a:r>
                    </a:p>
                  </a:txBody>
                  <a:tcPr marL="7148" marR="7148" marT="56917" marB="56917" anchor="ctr"/>
                </a:tc>
                <a:extLst>
                  <a:ext uri="{0D108BD9-81ED-4DB2-BD59-A6C34878D82A}">
                    <a16:rowId xmlns:a16="http://schemas.microsoft.com/office/drawing/2014/main" val="684030215"/>
                  </a:ext>
                </a:extLst>
              </a:tr>
              <a:tr h="584246">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API 20B</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46</a:t>
                      </a: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43</a:t>
                      </a:r>
                    </a:p>
                  </a:txBody>
                  <a:tcPr marL="7148" marR="7148" marT="56917" marB="56917" anchor="ctr"/>
                </a:tc>
                <a:tc>
                  <a:txBody>
                    <a:bodyPr/>
                    <a:lstStyle/>
                    <a:p>
                      <a:pPr algn="ctr" fontAlgn="ctr"/>
                      <a:r>
                        <a:rPr lang="it-IT" sz="1300" u="none" strike="noStrike" cap="none" spc="0" dirty="0">
                          <a:solidFill>
                            <a:srgbClr val="00B050"/>
                          </a:solidFill>
                          <a:effectLst/>
                          <a:latin typeface="Arial" panose="020B0604020202020204" pitchFamily="34" charset="0"/>
                          <a:cs typeface="Arial" panose="020B0604020202020204" pitchFamily="34" charset="0"/>
                        </a:rPr>
                        <a:t>0</a:t>
                      </a:r>
                      <a:endParaRPr lang="it-IT" sz="1300" b="0" i="0" u="none" strike="noStrike" cap="none" spc="0" dirty="0">
                        <a:solidFill>
                          <a:srgbClr val="00B050"/>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3</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0</a:t>
                      </a:r>
                    </a:p>
                  </a:txBody>
                  <a:tcPr marL="7148" marR="7148" marT="56917" marB="56917" anchor="ctr"/>
                </a:tc>
                <a:extLst>
                  <a:ext uri="{0D108BD9-81ED-4DB2-BD59-A6C34878D82A}">
                    <a16:rowId xmlns:a16="http://schemas.microsoft.com/office/drawing/2014/main" val="316245775"/>
                  </a:ext>
                </a:extLst>
              </a:tr>
              <a:tr h="584246">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API 20C</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18</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13</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rgbClr val="00B050"/>
                          </a:solidFill>
                          <a:effectLst/>
                          <a:latin typeface="Arial" panose="020B0604020202020204" pitchFamily="34" charset="0"/>
                          <a:cs typeface="Arial" panose="020B0604020202020204" pitchFamily="34" charset="0"/>
                        </a:rPr>
                        <a:t>0</a:t>
                      </a:r>
                      <a:endParaRPr lang="it-IT" sz="1300" b="0" i="0" u="none" strike="noStrike" cap="none" spc="0" dirty="0">
                        <a:solidFill>
                          <a:srgbClr val="00B050"/>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5</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a:solidFill>
                            <a:schemeClr val="tx1"/>
                          </a:solidFill>
                          <a:effectLst/>
                          <a:latin typeface="Arial" panose="020B0604020202020204" pitchFamily="34" charset="0"/>
                          <a:cs typeface="Arial" panose="020B0604020202020204" pitchFamily="34" charset="0"/>
                        </a:rPr>
                        <a:t>0</a:t>
                      </a: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0</a:t>
                      </a:r>
                    </a:p>
                  </a:txBody>
                  <a:tcPr marL="7148" marR="7148" marT="56917" marB="56917" anchor="ctr"/>
                </a:tc>
                <a:extLst>
                  <a:ext uri="{0D108BD9-81ED-4DB2-BD59-A6C34878D82A}">
                    <a16:rowId xmlns:a16="http://schemas.microsoft.com/office/drawing/2014/main" val="3428579765"/>
                  </a:ext>
                </a:extLst>
              </a:tr>
              <a:tr h="584246">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API 20E</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76</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25</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rgbClr val="00B050"/>
                          </a:solidFill>
                          <a:effectLst/>
                          <a:latin typeface="Arial" panose="020B0604020202020204" pitchFamily="34" charset="0"/>
                          <a:cs typeface="Arial" panose="020B0604020202020204" pitchFamily="34" charset="0"/>
                        </a:rPr>
                        <a:t>3</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9</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15</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8</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2</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4</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3</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a:t>
                      </a:r>
                    </a:p>
                  </a:txBody>
                  <a:tcPr marL="7148" marR="7148" marT="56917" marB="56917" anchor="ctr"/>
                </a:tc>
                <a:extLst>
                  <a:ext uri="{0D108BD9-81ED-4DB2-BD59-A6C34878D82A}">
                    <a16:rowId xmlns:a16="http://schemas.microsoft.com/office/drawing/2014/main" val="1698754588"/>
                  </a:ext>
                </a:extLst>
              </a:tr>
              <a:tr h="584246">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API 20F</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38</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5</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rgbClr val="00B050"/>
                          </a:solidFill>
                          <a:effectLst/>
                          <a:latin typeface="Arial" panose="020B0604020202020204" pitchFamily="34" charset="0"/>
                          <a:cs typeface="Arial" panose="020B0604020202020204" pitchFamily="34" charset="0"/>
                        </a:rPr>
                        <a:t>3</a:t>
                      </a: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8</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2</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2</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0</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u="none" strike="noStrike" cap="none" spc="0" dirty="0">
                          <a:solidFill>
                            <a:schemeClr val="tx1"/>
                          </a:solidFill>
                          <a:effectLst/>
                          <a:latin typeface="Arial" panose="020B0604020202020204" pitchFamily="34" charset="0"/>
                          <a:cs typeface="Arial" panose="020B0604020202020204" pitchFamily="34" charset="0"/>
                        </a:rPr>
                        <a:t>1</a:t>
                      </a:r>
                      <a:endParaRPr lang="it-IT" sz="1300" b="0"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0" i="0" u="none" strike="noStrike" cap="none" spc="0" dirty="0">
                          <a:solidFill>
                            <a:schemeClr val="tx1"/>
                          </a:solidFill>
                          <a:effectLst/>
                          <a:latin typeface="Arial" panose="020B0604020202020204" pitchFamily="34" charset="0"/>
                          <a:cs typeface="Arial" panose="020B0604020202020204" pitchFamily="34" charset="0"/>
                        </a:rPr>
                        <a:t>1</a:t>
                      </a:r>
                    </a:p>
                  </a:txBody>
                  <a:tcPr marL="7148" marR="7148" marT="56917" marB="56917" anchor="ctr"/>
                </a:tc>
                <a:extLst>
                  <a:ext uri="{0D108BD9-81ED-4DB2-BD59-A6C34878D82A}">
                    <a16:rowId xmlns:a16="http://schemas.microsoft.com/office/drawing/2014/main" val="249432022"/>
                  </a:ext>
                </a:extLst>
              </a:tr>
              <a:tr h="396047">
                <a:tc>
                  <a:txBody>
                    <a:bodyPr/>
                    <a:lstStyle/>
                    <a:p>
                      <a:pPr algn="ctr" fontAlgn="ctr"/>
                      <a:endParaRPr lang="it-IT" sz="1300" b="0" i="0" u="none" strike="noStrike" cap="none" spc="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197</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100</a:t>
                      </a:r>
                    </a:p>
                  </a:txBody>
                  <a:tcPr marL="7148" marR="7148" marT="56917" marB="56917" anchor="ctr"/>
                </a:tc>
                <a:tc>
                  <a:txBody>
                    <a:bodyPr/>
                    <a:lstStyle/>
                    <a:p>
                      <a:pPr algn="ctr" fontAlgn="ctr"/>
                      <a:r>
                        <a:rPr lang="it-IT" sz="1300" b="1" i="0" u="none" strike="noStrike" cap="none" spc="0" dirty="0">
                          <a:solidFill>
                            <a:srgbClr val="00B050"/>
                          </a:solidFill>
                          <a:effectLst/>
                          <a:latin typeface="Arial" panose="020B0604020202020204" pitchFamily="34" charset="0"/>
                          <a:cs typeface="Arial" panose="020B0604020202020204" pitchFamily="34" charset="0"/>
                        </a:rPr>
                        <a:t>7</a:t>
                      </a: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22</a:t>
                      </a: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26</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16</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3</a:t>
                      </a: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2</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1</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6</a:t>
                      </a: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5</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1</a:t>
                      </a: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2</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2</a:t>
                      </a:r>
                    </a:p>
                  </a:txBody>
                  <a:tcPr marL="7148" marR="7148" marT="56917" marB="56917" anchor="ctr"/>
                </a:tc>
                <a:tc>
                  <a:txBody>
                    <a:bodyPr/>
                    <a:lstStyle/>
                    <a:p>
                      <a:pPr algn="ctr" fontAlgn="ctr"/>
                      <a:r>
                        <a:rPr lang="it-IT" sz="1300" b="1" u="none" strike="noStrike" cap="none" spc="0" dirty="0">
                          <a:solidFill>
                            <a:schemeClr val="tx1"/>
                          </a:solidFill>
                          <a:effectLst/>
                          <a:latin typeface="Arial" panose="020B0604020202020204" pitchFamily="34" charset="0"/>
                          <a:cs typeface="Arial" panose="020B0604020202020204" pitchFamily="34" charset="0"/>
                        </a:rPr>
                        <a:t>2</a:t>
                      </a:r>
                      <a:endParaRPr lang="it-IT" sz="1300" b="1" i="0" u="none" strike="noStrike" cap="none" spc="0" dirty="0">
                        <a:solidFill>
                          <a:schemeClr val="tx1"/>
                        </a:solidFill>
                        <a:effectLst/>
                        <a:latin typeface="Arial" panose="020B0604020202020204" pitchFamily="34" charset="0"/>
                        <a:cs typeface="Arial" panose="020B0604020202020204" pitchFamily="34" charset="0"/>
                      </a:endParaRPr>
                    </a:p>
                  </a:txBody>
                  <a:tcPr marL="7148" marR="7148" marT="56917" marB="56917" anchor="ctr"/>
                </a:tc>
                <a:tc>
                  <a:txBody>
                    <a:bodyPr/>
                    <a:lstStyle/>
                    <a:p>
                      <a:pPr algn="ctr" fontAlgn="ctr"/>
                      <a:r>
                        <a:rPr lang="it-IT" sz="1300" b="1" i="0" u="none" strike="noStrike" cap="none" spc="0" dirty="0">
                          <a:solidFill>
                            <a:schemeClr val="tx1"/>
                          </a:solidFill>
                          <a:effectLst/>
                          <a:latin typeface="Arial" panose="020B0604020202020204" pitchFamily="34" charset="0"/>
                          <a:cs typeface="Arial" panose="020B0604020202020204" pitchFamily="34" charset="0"/>
                        </a:rPr>
                        <a:t>2</a:t>
                      </a:r>
                    </a:p>
                  </a:txBody>
                  <a:tcPr marL="7148" marR="7148" marT="56917" marB="56917" anchor="ctr"/>
                </a:tc>
                <a:extLst>
                  <a:ext uri="{0D108BD9-81ED-4DB2-BD59-A6C34878D82A}">
                    <a16:rowId xmlns:a16="http://schemas.microsoft.com/office/drawing/2014/main" val="347845877"/>
                  </a:ext>
                </a:extLst>
              </a:tr>
            </a:tbl>
          </a:graphicData>
        </a:graphic>
      </p:graphicFrame>
      <p:sp>
        <p:nvSpPr>
          <p:cNvPr id="7" name="Segnaposto piè di pagina 3">
            <a:extLst>
              <a:ext uri="{FF2B5EF4-FFF2-40B4-BE49-F238E27FC236}">
                <a16:creationId xmlns:a16="http://schemas.microsoft.com/office/drawing/2014/main" id="{41293380-DF32-CE45-98EB-16399723606E}"/>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3024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43917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requirements comparison (licensable only)</a:t>
            </a:r>
            <a:endParaRPr lang="en-US" sz="1400" i="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tavolo&#10;&#10;Descrizione generata automaticamente">
            <a:extLst>
              <a:ext uri="{FF2B5EF4-FFF2-40B4-BE49-F238E27FC236}">
                <a16:creationId xmlns:a16="http://schemas.microsoft.com/office/drawing/2014/main" id="{F52FF8F9-95E9-094C-A278-D6534A8A9AF2}"/>
              </a:ext>
            </a:extLst>
          </p:cNvPr>
          <p:cNvPicPr>
            <a:picLocks noChangeAspect="1"/>
          </p:cNvPicPr>
          <p:nvPr/>
        </p:nvPicPr>
        <p:blipFill>
          <a:blip r:embed="rId3"/>
          <a:stretch>
            <a:fillRect/>
          </a:stretch>
        </p:blipFill>
        <p:spPr>
          <a:xfrm>
            <a:off x="352071" y="1684469"/>
            <a:ext cx="11487857" cy="4819467"/>
          </a:xfrm>
          <a:prstGeom prst="rect">
            <a:avLst/>
          </a:prstGeom>
        </p:spPr>
      </p:pic>
      <p:sp>
        <p:nvSpPr>
          <p:cNvPr id="7" name="Segnaposto piè di pagina 3">
            <a:extLst>
              <a:ext uri="{FF2B5EF4-FFF2-40B4-BE49-F238E27FC236}">
                <a16:creationId xmlns:a16="http://schemas.microsoft.com/office/drawing/2014/main" id="{5E269EED-F468-AD44-8ED5-7D703C09D18B}"/>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452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3487569"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Speech agenda</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925246"/>
            <a:ext cx="11617282" cy="4396012"/>
          </a:xfrm>
          <a:prstGeom prst="rect">
            <a:avLst/>
          </a:prstGeom>
          <a:noFill/>
        </p:spPr>
        <p:txBody>
          <a:bodyPr wrap="square" rtlCol="0">
            <a:spAutoFit/>
          </a:bodyPr>
          <a:lstStyle/>
          <a:p>
            <a:pPr marL="571500"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Supply chain definitions and concept </a:t>
            </a:r>
          </a:p>
          <a:p>
            <a:pPr marL="571500"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API CSOEM and SC20</a:t>
            </a:r>
          </a:p>
          <a:p>
            <a:pPr marL="571500"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API 20 specifications</a:t>
            </a:r>
          </a:p>
          <a:p>
            <a:pPr marL="1028700" lvl="1"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Referenced guidelines, requests, requirements</a:t>
            </a:r>
          </a:p>
          <a:p>
            <a:pPr marL="1028700" lvl="1"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Status of publication (licensable and not licensable)</a:t>
            </a:r>
          </a:p>
          <a:p>
            <a:pPr marL="1028700" lvl="1"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Current API Licenses and geographic distribution</a:t>
            </a:r>
          </a:p>
          <a:p>
            <a:pPr marL="1028700" lvl="1"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APIQR (non licensable)</a:t>
            </a:r>
          </a:p>
          <a:p>
            <a:pPr marL="571500"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Common requirements between API 20 series specifications</a:t>
            </a:r>
          </a:p>
          <a:p>
            <a:pPr marL="571500" indent="-571500">
              <a:lnSpc>
                <a:spcPct val="150000"/>
              </a:lnSpc>
              <a:spcBef>
                <a:spcPts val="300"/>
              </a:spcBef>
              <a:spcAft>
                <a:spcPts val="300"/>
              </a:spcAft>
              <a:buFont typeface="Arial" panose="020B0604020202020204" pitchFamily="34" charset="0"/>
              <a:buChar char="•"/>
            </a:pPr>
            <a:r>
              <a:rPr lang="en-US" altLang="ja-JP" dirty="0">
                <a:latin typeface="Arial" panose="020B0604020202020204" pitchFamily="34" charset="0"/>
                <a:cs typeface="Arial" panose="020B0604020202020204" pitchFamily="34" charset="0"/>
              </a:rPr>
              <a:t>Testimonial: owner of first Company in the world which obtained API Monogram on API 20 Series</a:t>
            </a:r>
          </a:p>
        </p:txBody>
      </p:sp>
      <p:sp>
        <p:nvSpPr>
          <p:cNvPr id="6" name="Segnaposto piè di pagina 3">
            <a:extLst>
              <a:ext uri="{FF2B5EF4-FFF2-40B4-BE49-F238E27FC236}">
                <a16:creationId xmlns:a16="http://schemas.microsoft.com/office/drawing/2014/main" id="{B5457A9D-24F0-3443-BE89-E9E6AB6A224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7025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 series implementation “non licensable”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3895875"/>
          </a:xfrm>
          <a:prstGeom prst="rect">
            <a:avLst/>
          </a:prstGeom>
          <a:noFill/>
        </p:spPr>
        <p:txBody>
          <a:bodyPr wrap="square" rtlCol="0">
            <a:spAutoFit/>
          </a:bodyPr>
          <a:lstStyle/>
          <a:p>
            <a:pPr lvl="0">
              <a:lnSpc>
                <a:spcPct val="150000"/>
              </a:lnSpc>
              <a:spcBef>
                <a:spcPts val="300"/>
              </a:spcBef>
              <a:spcAft>
                <a:spcPts val="300"/>
              </a:spcAft>
            </a:pPr>
            <a:r>
              <a:rPr lang="en-US" dirty="0">
                <a:latin typeface="Arial" panose="020B0604020202020204" pitchFamily="34" charset="0"/>
                <a:cs typeface="Arial" panose="020B0604020202020204" pitchFamily="34" charset="0"/>
              </a:rPr>
              <a:t>For all API 20 series specs. for which is not available API Monogram Program (License)</a:t>
            </a:r>
          </a:p>
          <a:p>
            <a:pPr lvl="0">
              <a:lnSpc>
                <a:spcPct val="150000"/>
              </a:lnSpc>
              <a:spcBef>
                <a:spcPts val="300"/>
              </a:spcBef>
              <a:spcAft>
                <a:spcPts val="300"/>
              </a:spcAft>
            </a:pPr>
            <a:endParaRPr lang="en-US" b="1"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Implementation a Quality Management System according to API Q1 requirements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Integration of Quality Management System with relevant API 20 specs requirements </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QMS scope focused on relevant API 20 specs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API application and audit for APIQR registration </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Upon audit successfully completion, release of APIQR</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Publication into API Composite List (web register)</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API auditing cycle (3 year) </a:t>
            </a:r>
          </a:p>
        </p:txBody>
      </p:sp>
      <p:sp>
        <p:nvSpPr>
          <p:cNvPr id="6" name="Segnaposto piè di pagina 3">
            <a:extLst>
              <a:ext uri="{FF2B5EF4-FFF2-40B4-BE49-F238E27FC236}">
                <a16:creationId xmlns:a16="http://schemas.microsoft.com/office/drawing/2014/main" id="{5E9D16C9-E784-1C44-A47D-6714AE8F901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0088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20A WHY</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2572435"/>
          </a:xfrm>
          <a:prstGeom prst="rect">
            <a:avLst/>
          </a:prstGeom>
          <a:noFill/>
        </p:spPr>
        <p:txBody>
          <a:bodyPr wrap="square" rtlCol="0">
            <a:spAutoFit/>
          </a:bodyPr>
          <a:lstStyle/>
          <a:p>
            <a:pPr lvl="0">
              <a:lnSpc>
                <a:spcPct val="150000"/>
              </a:lnSpc>
              <a:spcBef>
                <a:spcPts val="300"/>
              </a:spcBef>
              <a:spcAft>
                <a:spcPts val="300"/>
              </a:spcAft>
            </a:pPr>
            <a:endParaRPr lang="en-US" b="1"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Beginning of the new foundry way back in January 2012</a:t>
            </a:r>
          </a:p>
          <a:p>
            <a:pPr marL="285750" lvl="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Searching for an organizational model, product and casting processes oriented</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Comparison and Gap Analysis with ISO 9000, DIN 1690, AD 2000, </a:t>
            </a:r>
            <a:r>
              <a:rPr lang="it-IT" dirty="0">
                <a:latin typeface="Arial" charset="0"/>
              </a:rPr>
              <a:t>NORSOK M-650</a:t>
            </a:r>
            <a:r>
              <a:rPr lang="en-US" dirty="0">
                <a:latin typeface="Arial" panose="020B0604020202020204" pitchFamily="34" charset="0"/>
                <a:cs typeface="Arial" panose="020B0604020202020204" pitchFamily="34" charset="0"/>
              </a:rPr>
              <a:t> standards</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Previous experience and background with API specs. (API 600, API 6D, API 6A) and APIQ1 knowledge</a:t>
            </a:r>
          </a:p>
          <a:p>
            <a:pPr marL="285750" lvl="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Choice for 20A requirements </a:t>
            </a:r>
          </a:p>
        </p:txBody>
      </p:sp>
      <p:sp>
        <p:nvSpPr>
          <p:cNvPr id="6" name="Segnaposto piè di pagina 3">
            <a:extLst>
              <a:ext uri="{FF2B5EF4-FFF2-40B4-BE49-F238E27FC236}">
                <a16:creationId xmlns:a16="http://schemas.microsoft.com/office/drawing/2014/main" id="{5E9D16C9-E784-1C44-A47D-6714AE8F901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9931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20A HOW</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515376" cy="4611455"/>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Integration of Quality Management System with relevant API 20 specs requirements </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QMS scope focused on relevant API 20 specs</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Created a group dedicated to the new initiative with previous expertise in API specifications</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Transposal of APIQ1 knowledge and skills to the new foundry</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Gap Analysis of requirements for product qualification</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Iplementation of all aplicable requirements API Q1 and API 20A </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Application for and API 20A License</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Successfully completion of initial audit</a:t>
            </a:r>
          </a:p>
          <a:p>
            <a:pPr marL="285750" lvl="0"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API 20A license obtained in July 2014</a:t>
            </a:r>
          </a:p>
          <a:p>
            <a:pPr marL="742950" lvl="1"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First issued API 20 series certificate worldwide</a:t>
            </a:r>
          </a:p>
          <a:p>
            <a:pPr marL="742950" lvl="1" indent="-285750">
              <a:lnSpc>
                <a:spcPct val="150000"/>
              </a:lnSpc>
              <a:buFont typeface="Arial" panose="020B0604020202020204" pitchFamily="34" charset="0"/>
              <a:buChar char="•"/>
            </a:pPr>
            <a:r>
              <a:rPr lang="en-US">
                <a:latin typeface="Arial" panose="020B0604020202020204" pitchFamily="34" charset="0"/>
                <a:cs typeface="Arial" panose="020B0604020202020204" pitchFamily="34" charset="0"/>
              </a:rPr>
              <a:t>First issued API 20A certificate worldwide</a:t>
            </a:r>
          </a:p>
        </p:txBody>
      </p:sp>
      <p:sp>
        <p:nvSpPr>
          <p:cNvPr id="6" name="Segnaposto piè di pagina 3">
            <a:extLst>
              <a:ext uri="{FF2B5EF4-FFF2-40B4-BE49-F238E27FC236}">
                <a16:creationId xmlns:a16="http://schemas.microsoft.com/office/drawing/2014/main" id="{5E9D16C9-E784-1C44-A47D-6714AE8F901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4991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982802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API 20A NOW</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38312" y="1608268"/>
            <a:ext cx="11681410" cy="4396012"/>
          </a:xfrm>
          <a:prstGeom prst="rect">
            <a:avLst/>
          </a:prstGeom>
          <a:noFill/>
        </p:spPr>
        <p:txBody>
          <a:bodyPr wrap="square" rtlCol="0">
            <a:spAutoFit/>
          </a:bodyPr>
          <a:lstStyle/>
          <a:p>
            <a:pPr>
              <a:lnSpc>
                <a:spcPct val="150000"/>
              </a:lnSpc>
              <a:spcBef>
                <a:spcPts val="300"/>
              </a:spcBef>
              <a:spcAft>
                <a:spcPts val="300"/>
              </a:spcAft>
            </a:pPr>
            <a:endParaRPr lang="en-US" dirty="0">
              <a:latin typeface="Arial" panose="020B0604020202020204" pitchFamily="34" charset="0"/>
              <a:cs typeface="Arial" panose="020B0604020202020204" pitchFamily="34" charset="0"/>
            </a:endParaRPr>
          </a:p>
          <a:p>
            <a:pPr marL="28575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We offer our contribution to API 20A spec. trough constant presence into API Committee SC20 task group 20A </a:t>
            </a:r>
          </a:p>
          <a:p>
            <a:pPr marL="28575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Evaluation of the other method opportunities encoded in the API 20 specifications</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Implementation of new requirements into our Quality Management system during year 2021 including</a:t>
            </a:r>
          </a:p>
          <a:p>
            <a:pPr marL="742950" lvl="1"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API 20D Qualification of nondestructive examination</a:t>
            </a:r>
          </a:p>
          <a:p>
            <a:pPr marL="742950" lvl="1"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ISO 17025 General requirements for the competence of testing and calibration laboratories</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Applied for ISO 17025 Accreditation </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Successfully completion of audit and accreditation ISO 17025 obtained during year 2022</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Assessment of organizational, technical and commercial expectations and results</a:t>
            </a:r>
          </a:p>
        </p:txBody>
      </p:sp>
      <p:sp>
        <p:nvSpPr>
          <p:cNvPr id="6" name="Segnaposto piè di pagina 3">
            <a:extLst>
              <a:ext uri="{FF2B5EF4-FFF2-40B4-BE49-F238E27FC236}">
                <a16:creationId xmlns:a16="http://schemas.microsoft.com/office/drawing/2014/main" id="{5E9D16C9-E784-1C44-A47D-6714AE8F901F}"/>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1003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a:extLst>
              <a:ext uri="{FF2B5EF4-FFF2-40B4-BE49-F238E27FC236}">
                <a16:creationId xmlns:a16="http://schemas.microsoft.com/office/drawing/2014/main" id="{BDC810A2-AC76-45EB-95D4-842012D07374}"/>
              </a:ext>
            </a:extLst>
          </p:cNvPr>
          <p:cNvPicPr>
            <a:picLocks noChangeAspect="1"/>
          </p:cNvPicPr>
          <p:nvPr/>
        </p:nvPicPr>
        <p:blipFill rotWithShape="1">
          <a:blip r:embed="rId2">
            <a:extLst>
              <a:ext uri="{28A0092B-C50C-407E-A947-70E740481C1C}">
                <a14:useLocalDpi xmlns:a14="http://schemas.microsoft.com/office/drawing/2010/main" val="0"/>
              </a:ext>
            </a:extLst>
          </a:blip>
          <a:srcRect t="20235" b="27482"/>
          <a:stretch/>
        </p:blipFill>
        <p:spPr>
          <a:xfrm>
            <a:off x="1240" y="3126528"/>
            <a:ext cx="12191999" cy="2883853"/>
          </a:xfrm>
          <a:prstGeom prst="rect">
            <a:avLst/>
          </a:prstGeom>
        </p:spPr>
      </p:pic>
      <p:sp>
        <p:nvSpPr>
          <p:cNvPr id="2" name="Titolo 1"/>
          <p:cNvSpPr>
            <a:spLocks noGrp="1"/>
          </p:cNvSpPr>
          <p:nvPr>
            <p:ph type="ctrTitle"/>
          </p:nvPr>
        </p:nvSpPr>
        <p:spPr>
          <a:xfrm>
            <a:off x="590698" y="2125991"/>
            <a:ext cx="7874229" cy="1111055"/>
          </a:xfrm>
        </p:spPr>
        <p:txBody>
          <a:bodyPr vert="horz" lIns="0" tIns="0" rIns="0" bIns="0" rtlCol="0" anchor="b">
            <a:noAutofit/>
          </a:bodyPr>
          <a:lstStyle/>
          <a:p>
            <a:pPr algn="l"/>
            <a:r>
              <a:rPr lang="it-IT" sz="7200" b="1" spc="-500" dirty="0">
                <a:solidFill>
                  <a:srgbClr val="286AA6"/>
                </a:solidFill>
                <a:latin typeface="Arial" panose="020B0604020202020204" pitchFamily="34" charset="0"/>
                <a:ea typeface="Arial" charset="0"/>
                <a:cs typeface="Arial" panose="020B0604020202020204" pitchFamily="34" charset="0"/>
              </a:rPr>
              <a:t>Q &amp; A  SESSION</a:t>
            </a:r>
          </a:p>
        </p:txBody>
      </p:sp>
      <p:grpSp>
        <p:nvGrpSpPr>
          <p:cNvPr id="27" name="Gruppieren 26">
            <a:extLst>
              <a:ext uri="{FF2B5EF4-FFF2-40B4-BE49-F238E27FC236}">
                <a16:creationId xmlns:a16="http://schemas.microsoft.com/office/drawing/2014/main" id="{FA0D6B01-06CB-40C5-8670-B3331875621F}"/>
              </a:ext>
            </a:extLst>
          </p:cNvPr>
          <p:cNvGrpSpPr/>
          <p:nvPr/>
        </p:nvGrpSpPr>
        <p:grpSpPr>
          <a:xfrm>
            <a:off x="7773004" y="383063"/>
            <a:ext cx="1757109" cy="534102"/>
            <a:chOff x="9797761" y="496391"/>
            <a:chExt cx="1757109" cy="534102"/>
          </a:xfrm>
        </p:grpSpPr>
        <p:grpSp>
          <p:nvGrpSpPr>
            <p:cNvPr id="10" name="Gruppo 9"/>
            <p:cNvGrpSpPr/>
            <p:nvPr/>
          </p:nvGrpSpPr>
          <p:grpSpPr>
            <a:xfrm>
              <a:off x="9797761" y="671289"/>
              <a:ext cx="1757109" cy="100583"/>
              <a:chOff x="611187" y="1916113"/>
              <a:chExt cx="7921626" cy="593005"/>
            </a:xfrm>
          </p:grpSpPr>
          <p:cxnSp>
            <p:nvCxnSpPr>
              <p:cNvPr id="11" name="Connettore 1 10"/>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17" name="CasellaDiTesto 16"/>
            <p:cNvSpPr txBox="1"/>
            <p:nvPr/>
          </p:nvSpPr>
          <p:spPr>
            <a:xfrm>
              <a:off x="9797845" y="496391"/>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ORGANIZERS</a:t>
              </a:r>
            </a:p>
          </p:txBody>
        </p:sp>
        <p:grpSp>
          <p:nvGrpSpPr>
            <p:cNvPr id="5" name="Gruppo 4"/>
            <p:cNvGrpSpPr/>
            <p:nvPr/>
          </p:nvGrpSpPr>
          <p:grpSpPr>
            <a:xfrm>
              <a:off x="9879113" y="790093"/>
              <a:ext cx="1594402" cy="240400"/>
              <a:chOff x="6874403" y="603438"/>
              <a:chExt cx="1594402" cy="240400"/>
            </a:xfrm>
          </p:grpSpPr>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904" y="603438"/>
                <a:ext cx="724901" cy="240399"/>
              </a:xfrm>
              <a:prstGeom prst="rect">
                <a:avLst/>
              </a:prstGeom>
            </p:spPr>
          </p:pic>
          <p:pic>
            <p:nvPicPr>
              <p:cNvPr id="19" name="Immagin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403" y="616909"/>
                <a:ext cx="789886" cy="226929"/>
              </a:xfrm>
              <a:prstGeom prst="rect">
                <a:avLst/>
              </a:prstGeom>
            </p:spPr>
          </p:pic>
        </p:grpSp>
      </p:grpSp>
      <p:pic>
        <p:nvPicPr>
          <p:cNvPr id="9" name="Grafik 8" descr="Ein Bild, das Text enthält.&#10;&#10;Automatisch generierte Beschreibung">
            <a:extLst>
              <a:ext uri="{FF2B5EF4-FFF2-40B4-BE49-F238E27FC236}">
                <a16:creationId xmlns:a16="http://schemas.microsoft.com/office/drawing/2014/main" id="{6A62DC5C-A03F-493D-B2B1-453052F45D37}"/>
              </a:ext>
            </a:extLst>
          </p:cNvPr>
          <p:cNvPicPr>
            <a:picLocks noChangeAspect="1"/>
          </p:cNvPicPr>
          <p:nvPr/>
        </p:nvPicPr>
        <p:blipFill>
          <a:blip r:embed="rId5"/>
          <a:stretch>
            <a:fillRect/>
          </a:stretch>
        </p:blipFill>
        <p:spPr>
          <a:xfrm>
            <a:off x="-644" y="40835"/>
            <a:ext cx="7559040" cy="1402080"/>
          </a:xfrm>
          <a:prstGeom prst="rect">
            <a:avLst/>
          </a:prstGeom>
        </p:spPr>
      </p:pic>
      <p:grpSp>
        <p:nvGrpSpPr>
          <p:cNvPr id="22" name="Gruppo 9">
            <a:extLst>
              <a:ext uri="{FF2B5EF4-FFF2-40B4-BE49-F238E27FC236}">
                <a16:creationId xmlns:a16="http://schemas.microsoft.com/office/drawing/2014/main" id="{BC2D4515-7E22-40AE-8593-9F7D9A585239}"/>
              </a:ext>
            </a:extLst>
          </p:cNvPr>
          <p:cNvGrpSpPr/>
          <p:nvPr/>
        </p:nvGrpSpPr>
        <p:grpSpPr>
          <a:xfrm>
            <a:off x="10014775" y="557961"/>
            <a:ext cx="1757109" cy="100583"/>
            <a:chOff x="611187" y="1916113"/>
            <a:chExt cx="7921626" cy="593005"/>
          </a:xfrm>
        </p:grpSpPr>
        <p:cxnSp>
          <p:nvCxnSpPr>
            <p:cNvPr id="23" name="Connettore 1 10">
              <a:extLst>
                <a:ext uri="{FF2B5EF4-FFF2-40B4-BE49-F238E27FC236}">
                  <a16:creationId xmlns:a16="http://schemas.microsoft.com/office/drawing/2014/main" id="{F4E25FE4-2731-402C-A406-960893A06EBB}"/>
                </a:ext>
              </a:extLst>
            </p:cNvPr>
            <p:cNvCxnSpPr/>
            <p:nvPr/>
          </p:nvCxnSpPr>
          <p:spPr>
            <a:xfrm flipV="1">
              <a:off x="616952"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4" name="Connettore 1 11">
              <a:extLst>
                <a:ext uri="{FF2B5EF4-FFF2-40B4-BE49-F238E27FC236}">
                  <a16:creationId xmlns:a16="http://schemas.microsoft.com/office/drawing/2014/main" id="{EC75598E-8003-4B6D-974A-AE6F8945D76A}"/>
                </a:ext>
              </a:extLst>
            </p:cNvPr>
            <p:cNvCxnSpPr/>
            <p:nvPr/>
          </p:nvCxnSpPr>
          <p:spPr>
            <a:xfrm flipV="1">
              <a:off x="611187" y="1916113"/>
              <a:ext cx="7921626" cy="3862"/>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cxnSp>
          <p:nvCxnSpPr>
            <p:cNvPr id="25" name="Connettore 1 15">
              <a:extLst>
                <a:ext uri="{FF2B5EF4-FFF2-40B4-BE49-F238E27FC236}">
                  <a16:creationId xmlns:a16="http://schemas.microsoft.com/office/drawing/2014/main" id="{C6BA1391-56A8-4722-B872-ECB8630CF84B}"/>
                </a:ext>
              </a:extLst>
            </p:cNvPr>
            <p:cNvCxnSpPr/>
            <p:nvPr/>
          </p:nvCxnSpPr>
          <p:spPr>
            <a:xfrm flipV="1">
              <a:off x="8529724" y="1916113"/>
              <a:ext cx="0" cy="593005"/>
            </a:xfrm>
            <a:prstGeom prst="line">
              <a:avLst/>
            </a:prstGeom>
            <a:ln w="12700">
              <a:solidFill>
                <a:srgbClr val="343433"/>
              </a:solidFill>
            </a:ln>
          </p:spPr>
          <p:style>
            <a:lnRef idx="1">
              <a:schemeClr val="accent1"/>
            </a:lnRef>
            <a:fillRef idx="0">
              <a:schemeClr val="accent1"/>
            </a:fillRef>
            <a:effectRef idx="0">
              <a:schemeClr val="accent1"/>
            </a:effectRef>
            <a:fontRef idx="minor">
              <a:schemeClr val="tx1"/>
            </a:fontRef>
          </p:style>
        </p:cxnSp>
      </p:grpSp>
      <p:sp>
        <p:nvSpPr>
          <p:cNvPr id="26" name="CasellaDiTesto 16">
            <a:extLst>
              <a:ext uri="{FF2B5EF4-FFF2-40B4-BE49-F238E27FC236}">
                <a16:creationId xmlns:a16="http://schemas.microsoft.com/office/drawing/2014/main" id="{767C732D-B4A9-4B91-8A75-597569E323EB}"/>
              </a:ext>
            </a:extLst>
          </p:cNvPr>
          <p:cNvSpPr txBox="1"/>
          <p:nvPr/>
        </p:nvSpPr>
        <p:spPr>
          <a:xfrm>
            <a:off x="10014859" y="383063"/>
            <a:ext cx="1598739" cy="123111"/>
          </a:xfrm>
          <a:prstGeom prst="rect">
            <a:avLst/>
          </a:prstGeom>
          <a:noFill/>
        </p:spPr>
        <p:txBody>
          <a:bodyPr wrap="square" lIns="0" tIns="0" rIns="0" bIns="0" rtlCol="0">
            <a:spAutoFit/>
          </a:bodyPr>
          <a:lstStyle/>
          <a:p>
            <a:r>
              <a:rPr lang="it-IT" sz="800" b="1" dirty="0">
                <a:solidFill>
                  <a:srgbClr val="343433"/>
                </a:solidFill>
                <a:latin typeface="Arial" charset="0"/>
              </a:rPr>
              <a:t>SCIENTIFIC COMMITTEE</a:t>
            </a:r>
          </a:p>
        </p:txBody>
      </p:sp>
      <p:pic>
        <p:nvPicPr>
          <p:cNvPr id="14" name="Grafik 13">
            <a:extLst>
              <a:ext uri="{FF2B5EF4-FFF2-40B4-BE49-F238E27FC236}">
                <a16:creationId xmlns:a16="http://schemas.microsoft.com/office/drawing/2014/main" id="{0C4C7C0B-5809-4CFF-AAF8-BC7DD94C14E2}"/>
              </a:ext>
            </a:extLst>
          </p:cNvPr>
          <p:cNvPicPr>
            <a:picLocks noChangeAspect="1"/>
          </p:cNvPicPr>
          <p:nvPr/>
        </p:nvPicPr>
        <p:blipFill>
          <a:blip r:embed="rId6"/>
          <a:stretch>
            <a:fillRect/>
          </a:stretch>
        </p:blipFill>
        <p:spPr>
          <a:xfrm>
            <a:off x="10434436" y="590774"/>
            <a:ext cx="917787" cy="644152"/>
          </a:xfrm>
          <a:prstGeom prst="rect">
            <a:avLst/>
          </a:prstGeom>
        </p:spPr>
      </p:pic>
      <p:sp>
        <p:nvSpPr>
          <p:cNvPr id="28" name="Titolo 1">
            <a:extLst>
              <a:ext uri="{FF2B5EF4-FFF2-40B4-BE49-F238E27FC236}">
                <a16:creationId xmlns:a16="http://schemas.microsoft.com/office/drawing/2014/main" id="{F41DB3D2-224A-4ECD-8EEA-46409D221DCD}"/>
              </a:ext>
            </a:extLst>
          </p:cNvPr>
          <p:cNvSpPr txBox="1">
            <a:spLocks/>
          </p:cNvSpPr>
          <p:nvPr/>
        </p:nvSpPr>
        <p:spPr>
          <a:xfrm>
            <a:off x="630026" y="3310184"/>
            <a:ext cx="9674180"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en-US" sz="5400" b="1" spc="-200" dirty="0">
                <a:solidFill>
                  <a:schemeClr val="bg1"/>
                </a:solidFill>
                <a:ea typeface="Arial" charset="0"/>
                <a:cs typeface="Arial" charset="0"/>
              </a:rPr>
              <a:t>Thank you for your attention!</a:t>
            </a:r>
          </a:p>
        </p:txBody>
      </p:sp>
      <p:sp>
        <p:nvSpPr>
          <p:cNvPr id="31" name="Titolo 1">
            <a:extLst>
              <a:ext uri="{FF2B5EF4-FFF2-40B4-BE49-F238E27FC236}">
                <a16:creationId xmlns:a16="http://schemas.microsoft.com/office/drawing/2014/main" id="{59C9008D-8B36-4B54-A289-98729AC43C00}"/>
              </a:ext>
            </a:extLst>
          </p:cNvPr>
          <p:cNvSpPr txBox="1">
            <a:spLocks/>
          </p:cNvSpPr>
          <p:nvPr/>
        </p:nvSpPr>
        <p:spPr>
          <a:xfrm>
            <a:off x="506200" y="5913529"/>
            <a:ext cx="8657255" cy="880242"/>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Arial" charset="0"/>
                <a:ea typeface="+mj-ea"/>
                <a:cs typeface="+mj-cs"/>
              </a:defRPr>
            </a:lvl1pPr>
          </a:lstStyle>
          <a:p>
            <a:pPr algn="l"/>
            <a:r>
              <a:rPr lang="it-IT" sz="2800" b="1" spc="-60" dirty="0">
                <a:solidFill>
                  <a:schemeClr val="accent1">
                    <a:lumMod val="50000"/>
                  </a:schemeClr>
                </a:solidFill>
                <a:latin typeface="Arial" panose="020B0604020202020204" pitchFamily="34" charset="0"/>
                <a:ea typeface="+mn-ea"/>
                <a:cs typeface="Arial" panose="020B0604020202020204" pitchFamily="34" charset="0"/>
              </a:rPr>
              <a:t>IVS 2022</a:t>
            </a:r>
          </a:p>
          <a:p>
            <a:pPr algn="l"/>
            <a:r>
              <a:rPr lang="it-IT" sz="2400" spc="-60" dirty="0">
                <a:solidFill>
                  <a:schemeClr val="accent1">
                    <a:lumMod val="50000"/>
                  </a:schemeClr>
                </a:solidFill>
                <a:latin typeface="Arial" panose="020B0604020202020204" pitchFamily="34" charset="0"/>
                <a:ea typeface="+mn-ea"/>
                <a:cs typeface="Arial" panose="020B0604020202020204" pitchFamily="34" charset="0"/>
              </a:rPr>
              <a:t>Technical Conference</a:t>
            </a:r>
          </a:p>
        </p:txBody>
      </p:sp>
      <p:sp>
        <p:nvSpPr>
          <p:cNvPr id="30" name="Segnaposto piè di pagina 3">
            <a:extLst>
              <a:ext uri="{FF2B5EF4-FFF2-40B4-BE49-F238E27FC236}">
                <a16:creationId xmlns:a16="http://schemas.microsoft.com/office/drawing/2014/main" id="{DA5E03A8-49F9-8140-90F3-A86527630A3F}"/>
              </a:ext>
            </a:extLst>
          </p:cNvPr>
          <p:cNvSpPr txBox="1">
            <a:spLocks/>
          </p:cNvSpPr>
          <p:nvPr/>
        </p:nvSpPr>
        <p:spPr>
          <a:xfrm>
            <a:off x="10230678" y="6577809"/>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3556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Supply Chain general definition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BABDEB75-CAA3-4048-ABB5-8AA9C5A0DD12}"/>
              </a:ext>
            </a:extLst>
          </p:cNvPr>
          <p:cNvSpPr/>
          <p:nvPr/>
        </p:nvSpPr>
        <p:spPr>
          <a:xfrm>
            <a:off x="425631" y="1783507"/>
            <a:ext cx="11220225" cy="3364960"/>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The supply chain is the </a:t>
            </a:r>
            <a:r>
              <a:rPr lang="en-US" b="1" dirty="0">
                <a:latin typeface="Arial" panose="020B0604020202020204" pitchFamily="34" charset="0"/>
                <a:cs typeface="Arial" panose="020B0604020202020204" pitchFamily="34" charset="0"/>
              </a:rPr>
              <a:t>network</a:t>
            </a:r>
            <a:r>
              <a:rPr lang="en-US" dirty="0">
                <a:latin typeface="Arial" panose="020B0604020202020204" pitchFamily="34" charset="0"/>
                <a:cs typeface="Arial" panose="020B0604020202020204" pitchFamily="34" charset="0"/>
              </a:rPr>
              <a:t> of activities and processes involved for manufacture and selling finished goods; starting from raw material suppliers up to the customers. </a:t>
            </a: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US" dirty="0">
              <a:latin typeface="Arial" panose="020B0604020202020204" pitchFamily="34" charset="0"/>
              <a:cs typeface="Arial" panose="020B0604020202020204" pitchFamily="34" charset="0"/>
            </a:endParaRPr>
          </a:p>
        </p:txBody>
      </p:sp>
      <p:pic>
        <p:nvPicPr>
          <p:cNvPr id="16" name="Elemento grafico 15">
            <a:extLst>
              <a:ext uri="{FF2B5EF4-FFF2-40B4-BE49-F238E27FC236}">
                <a16:creationId xmlns:a16="http://schemas.microsoft.com/office/drawing/2014/main" id="{997E925C-2FF9-9E44-B784-638695E819B8}"/>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2444090">
            <a:off x="1930485" y="3353003"/>
            <a:ext cx="1302243" cy="1141497"/>
          </a:xfrm>
          <a:prstGeom prst="rect">
            <a:avLst/>
          </a:prstGeom>
        </p:spPr>
      </p:pic>
      <p:pic>
        <p:nvPicPr>
          <p:cNvPr id="17" name="Elemento grafico 16">
            <a:extLst>
              <a:ext uri="{FF2B5EF4-FFF2-40B4-BE49-F238E27FC236}">
                <a16:creationId xmlns:a16="http://schemas.microsoft.com/office/drawing/2014/main" id="{2A59999F-F2E4-3E4C-BE2C-9C629F3BDA43}"/>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2444090">
            <a:off x="9042399" y="3353002"/>
            <a:ext cx="1302243" cy="1141497"/>
          </a:xfrm>
          <a:prstGeom prst="rect">
            <a:avLst/>
          </a:prstGeom>
        </p:spPr>
      </p:pic>
      <p:pic>
        <p:nvPicPr>
          <p:cNvPr id="18" name="Elemento grafico 17">
            <a:extLst>
              <a:ext uri="{FF2B5EF4-FFF2-40B4-BE49-F238E27FC236}">
                <a16:creationId xmlns:a16="http://schemas.microsoft.com/office/drawing/2014/main" id="{0A0F48B2-A214-BF4E-8BE9-49F1D31D5447}"/>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2444090">
            <a:off x="5495963" y="3353005"/>
            <a:ext cx="1302243" cy="1141497"/>
          </a:xfrm>
          <a:prstGeom prst="rect">
            <a:avLst/>
          </a:prstGeom>
        </p:spPr>
      </p:pic>
      <p:sp>
        <p:nvSpPr>
          <p:cNvPr id="19" name="Ovale 18">
            <a:extLst>
              <a:ext uri="{FF2B5EF4-FFF2-40B4-BE49-F238E27FC236}">
                <a16:creationId xmlns:a16="http://schemas.microsoft.com/office/drawing/2014/main" id="{D79F991D-7BC3-0244-9B7C-4A66F03DDD5A}"/>
              </a:ext>
            </a:extLst>
          </p:cNvPr>
          <p:cNvSpPr/>
          <p:nvPr/>
        </p:nvSpPr>
        <p:spPr>
          <a:xfrm>
            <a:off x="392296" y="3411244"/>
            <a:ext cx="1356819" cy="10250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000" dirty="0">
                <a:latin typeface="Arial" panose="020B0604020202020204" pitchFamily="34" charset="0"/>
                <a:cs typeface="Arial" panose="020B0604020202020204" pitchFamily="34" charset="0"/>
              </a:rPr>
              <a:t>RAW MATERIAL</a:t>
            </a:r>
          </a:p>
          <a:p>
            <a:pPr algn="ctr"/>
            <a:r>
              <a:rPr lang="it-IT" sz="1000" dirty="0">
                <a:latin typeface="Arial" panose="020B0604020202020204" pitchFamily="34" charset="0"/>
                <a:cs typeface="Arial" panose="020B0604020202020204" pitchFamily="34" charset="0"/>
              </a:rPr>
              <a:t>SUPPLIER</a:t>
            </a:r>
          </a:p>
        </p:txBody>
      </p:sp>
      <p:sp>
        <p:nvSpPr>
          <p:cNvPr id="20" name="Ovale 19">
            <a:extLst>
              <a:ext uri="{FF2B5EF4-FFF2-40B4-BE49-F238E27FC236}">
                <a16:creationId xmlns:a16="http://schemas.microsoft.com/office/drawing/2014/main" id="{DF04B80C-D4EF-5346-81E9-1B3D9A2DF13E}"/>
              </a:ext>
            </a:extLst>
          </p:cNvPr>
          <p:cNvSpPr/>
          <p:nvPr/>
        </p:nvSpPr>
        <p:spPr>
          <a:xfrm>
            <a:off x="3379752" y="3288890"/>
            <a:ext cx="1945998" cy="11473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000" dirty="0">
                <a:latin typeface="Arial" panose="020B0604020202020204" pitchFamily="34" charset="0"/>
                <a:cs typeface="Arial" panose="020B0604020202020204" pitchFamily="34" charset="0"/>
              </a:rPr>
              <a:t>MANUFACTURER</a:t>
            </a:r>
          </a:p>
        </p:txBody>
      </p:sp>
      <p:sp>
        <p:nvSpPr>
          <p:cNvPr id="21" name="Ovale 20">
            <a:extLst>
              <a:ext uri="{FF2B5EF4-FFF2-40B4-BE49-F238E27FC236}">
                <a16:creationId xmlns:a16="http://schemas.microsoft.com/office/drawing/2014/main" id="{301F115C-9E4E-7947-9BEE-8D985020B70C}"/>
              </a:ext>
            </a:extLst>
          </p:cNvPr>
          <p:cNvSpPr/>
          <p:nvPr/>
        </p:nvSpPr>
        <p:spPr>
          <a:xfrm>
            <a:off x="6938973" y="3350066"/>
            <a:ext cx="1945998" cy="11473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000" dirty="0">
                <a:latin typeface="Arial" panose="020B0604020202020204" pitchFamily="34" charset="0"/>
                <a:cs typeface="Arial" panose="020B0604020202020204" pitchFamily="34" charset="0"/>
              </a:rPr>
              <a:t>DISTRIBUTORS</a:t>
            </a:r>
          </a:p>
        </p:txBody>
      </p:sp>
      <p:sp>
        <p:nvSpPr>
          <p:cNvPr id="22" name="Ovale 21">
            <a:extLst>
              <a:ext uri="{FF2B5EF4-FFF2-40B4-BE49-F238E27FC236}">
                <a16:creationId xmlns:a16="http://schemas.microsoft.com/office/drawing/2014/main" id="{1190F88B-D1FE-994C-9267-57C4063406BB}"/>
              </a:ext>
            </a:extLst>
          </p:cNvPr>
          <p:cNvSpPr/>
          <p:nvPr/>
        </p:nvSpPr>
        <p:spPr>
          <a:xfrm>
            <a:off x="10511719" y="3420800"/>
            <a:ext cx="1356819" cy="10250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000" dirty="0">
                <a:latin typeface="Arial" panose="020B0604020202020204" pitchFamily="34" charset="0"/>
                <a:cs typeface="Arial" panose="020B0604020202020204" pitchFamily="34" charset="0"/>
              </a:rPr>
              <a:t>CUSTOMER</a:t>
            </a:r>
          </a:p>
        </p:txBody>
      </p:sp>
      <p:sp>
        <p:nvSpPr>
          <p:cNvPr id="24" name="Freccia destra con strisce 23">
            <a:extLst>
              <a:ext uri="{FF2B5EF4-FFF2-40B4-BE49-F238E27FC236}">
                <a16:creationId xmlns:a16="http://schemas.microsoft.com/office/drawing/2014/main" id="{61C8770C-B37F-5F4B-8274-23876F224E26}"/>
              </a:ext>
            </a:extLst>
          </p:cNvPr>
          <p:cNvSpPr/>
          <p:nvPr/>
        </p:nvSpPr>
        <p:spPr>
          <a:xfrm>
            <a:off x="7067354" y="4691267"/>
            <a:ext cx="4860177" cy="91440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Arial" panose="020B0604020202020204" pitchFamily="34" charset="0"/>
                <a:cs typeface="Arial" panose="020B0604020202020204" pitchFamily="34" charset="0"/>
              </a:rPr>
              <a:t>DOWNSTREAM</a:t>
            </a:r>
          </a:p>
        </p:txBody>
      </p:sp>
      <p:sp>
        <p:nvSpPr>
          <p:cNvPr id="25" name="Freccia destra con strisce 24">
            <a:extLst>
              <a:ext uri="{FF2B5EF4-FFF2-40B4-BE49-F238E27FC236}">
                <a16:creationId xmlns:a16="http://schemas.microsoft.com/office/drawing/2014/main" id="{4DF5C457-7A5F-1042-82EB-3A6477547F6F}"/>
              </a:ext>
            </a:extLst>
          </p:cNvPr>
          <p:cNvSpPr/>
          <p:nvPr/>
        </p:nvSpPr>
        <p:spPr>
          <a:xfrm>
            <a:off x="479239" y="4693913"/>
            <a:ext cx="4860177" cy="914400"/>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latin typeface="Arial" panose="020B0604020202020204" pitchFamily="34" charset="0"/>
                <a:cs typeface="Arial" panose="020B0604020202020204" pitchFamily="34" charset="0"/>
              </a:rPr>
              <a:t>UPSTREAM</a:t>
            </a:r>
          </a:p>
        </p:txBody>
      </p:sp>
      <p:sp>
        <p:nvSpPr>
          <p:cNvPr id="14" name="Segnaposto piè di pagina 3">
            <a:extLst>
              <a:ext uri="{FF2B5EF4-FFF2-40B4-BE49-F238E27FC236}">
                <a16:creationId xmlns:a16="http://schemas.microsoft.com/office/drawing/2014/main" id="{8B47D286-0BF0-4143-857A-4AD259F38354}"/>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1424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Supply Chain in Oil &amp; Gas Industry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BABDEB75-CAA3-4048-ABB5-8AA9C5A0DD12}"/>
              </a:ext>
            </a:extLst>
          </p:cNvPr>
          <p:cNvSpPr/>
          <p:nvPr/>
        </p:nvSpPr>
        <p:spPr>
          <a:xfrm>
            <a:off x="425631" y="1680271"/>
            <a:ext cx="11250432" cy="871970"/>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Is a </a:t>
            </a:r>
            <a:r>
              <a:rPr lang="en-US" b="1" dirty="0">
                <a:latin typeface="Arial" panose="020B0604020202020204" pitchFamily="34" charset="0"/>
                <a:cs typeface="Arial" panose="020B0604020202020204" pitchFamily="34" charset="0"/>
              </a:rPr>
              <a:t>network</a:t>
            </a:r>
            <a:r>
              <a:rPr lang="en-US" dirty="0">
                <a:latin typeface="Arial" panose="020B0604020202020204" pitchFamily="34" charset="0"/>
                <a:cs typeface="Arial" panose="020B0604020202020204" pitchFamily="34" charset="0"/>
              </a:rPr>
              <a:t> of activities and processes starting with crude oil production provided to the refineries and petrochemical and then supplied worldwide</a:t>
            </a:r>
            <a:r>
              <a:rPr lang="it-IT" dirty="0">
                <a:latin typeface="Arial" panose="020B0604020202020204" pitchFamily="34" charset="0"/>
                <a:cs typeface="Arial" panose="020B0604020202020204" pitchFamily="34" charset="0"/>
              </a:rPr>
              <a:t>. </a:t>
            </a:r>
          </a:p>
        </p:txBody>
      </p:sp>
      <p:pic>
        <p:nvPicPr>
          <p:cNvPr id="8" name="Immagine 7">
            <a:extLst>
              <a:ext uri="{FF2B5EF4-FFF2-40B4-BE49-F238E27FC236}">
                <a16:creationId xmlns:a16="http://schemas.microsoft.com/office/drawing/2014/main" id="{45CEFDED-0A5E-7F47-939D-AF18BCF143AE}"/>
              </a:ext>
            </a:extLst>
          </p:cNvPr>
          <p:cNvPicPr>
            <a:picLocks noChangeAspect="1"/>
          </p:cNvPicPr>
          <p:nvPr/>
        </p:nvPicPr>
        <p:blipFill>
          <a:blip r:embed="rId2"/>
          <a:stretch>
            <a:fillRect/>
          </a:stretch>
        </p:blipFill>
        <p:spPr>
          <a:xfrm>
            <a:off x="928816" y="2552241"/>
            <a:ext cx="10334368" cy="3737963"/>
          </a:xfrm>
          <a:prstGeom prst="rect">
            <a:avLst/>
          </a:prstGeom>
        </p:spPr>
      </p:pic>
      <p:sp>
        <p:nvSpPr>
          <p:cNvPr id="7" name="Segnaposto piè di pagina 3">
            <a:extLst>
              <a:ext uri="{FF2B5EF4-FFF2-40B4-BE49-F238E27FC236}">
                <a16:creationId xmlns:a16="http://schemas.microsoft.com/office/drawing/2014/main" id="{588053E4-55FB-F748-A0F3-7230C8924676}"/>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9142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Upstream Supply Chain in Oil &amp; Gas Industry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BABDEB75-CAA3-4048-ABB5-8AA9C5A0DD12}"/>
              </a:ext>
            </a:extLst>
          </p:cNvPr>
          <p:cNvSpPr/>
          <p:nvPr/>
        </p:nvSpPr>
        <p:spPr>
          <a:xfrm>
            <a:off x="425631" y="1680271"/>
            <a:ext cx="11348870" cy="4619150"/>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upstream</a:t>
            </a:r>
            <a:r>
              <a:rPr lang="en-US" dirty="0">
                <a:latin typeface="Arial" panose="020B0604020202020204" pitchFamily="34" charset="0"/>
                <a:cs typeface="Arial" panose="020B0604020202020204" pitchFamily="34" charset="0"/>
              </a:rPr>
              <a:t>” is a part of value stream it includes: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Exploration searching crude oil and natural gas fields (underground or underwater)</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Field's development/construction </a:t>
            </a:r>
          </a:p>
          <a:p>
            <a:pPr marL="28575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Oil &amp; Gas production (drilling, extraction, and recovery). </a:t>
            </a:r>
          </a:p>
          <a:p>
            <a:pPr algn="ctr">
              <a:lnSpc>
                <a:spcPct val="150000"/>
              </a:lnSpc>
              <a:spcBef>
                <a:spcPts val="300"/>
              </a:spcBef>
              <a:spcAft>
                <a:spcPts val="300"/>
              </a:spcAft>
            </a:pPr>
            <a:r>
              <a:rPr lang="en-US" b="1" dirty="0">
                <a:latin typeface="Arial" panose="020B0604020202020204" pitchFamily="34" charset="0"/>
                <a:cs typeface="Arial" panose="020B0604020202020204" pitchFamily="34" charset="0"/>
              </a:rPr>
              <a:t>Background</a:t>
            </a:r>
          </a:p>
          <a:p>
            <a:pPr>
              <a:lnSpc>
                <a:spcPct val="150000"/>
              </a:lnSpc>
              <a:spcBef>
                <a:spcPts val="300"/>
              </a:spcBef>
              <a:spcAft>
                <a:spcPts val="300"/>
              </a:spcAft>
            </a:pPr>
            <a:r>
              <a:rPr lang="en-US" dirty="0">
                <a:latin typeface="Arial" panose="020B0604020202020204" pitchFamily="34" charset="0"/>
                <a:cs typeface="Arial" panose="020B0604020202020204" pitchFamily="34" charset="0"/>
              </a:rPr>
              <a:t>The Horizon Deepwater disaster (Macondo well in Gulf of Mexico), </a:t>
            </a:r>
            <a:r>
              <a:rPr lang="en-US" b="1" dirty="0">
                <a:latin typeface="Arial" panose="020B0604020202020204" pitchFamily="34" charset="0"/>
                <a:cs typeface="Arial" panose="020B0604020202020204" pitchFamily="34" charset="0"/>
              </a:rPr>
              <a:t>change the rules</a:t>
            </a:r>
            <a:endParaRPr lang="en-US" dirty="0">
              <a:latin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 dirty="0">
                <a:latin typeface="Arial" panose="020B0604020202020204" pitchFamily="34" charset="0"/>
                <a:cs typeface="Arial" panose="020B0604020202020204" pitchFamily="34" charset="0"/>
              </a:rPr>
              <a:t>API SC20 has been nominated to develops and maintains specifications </a:t>
            </a:r>
            <a:r>
              <a:rPr lang="en-US" dirty="0">
                <a:latin typeface="Arial" panose="020B0604020202020204" pitchFamily="34" charset="0"/>
                <a:cs typeface="Arial" panose="020B0604020202020204" pitchFamily="34" charset="0"/>
              </a:rPr>
              <a:t>for Supply Chain Management</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The activity of standardization of Oil &amp; Gas Industry’s best practices by API SC20 become the base for a concrete and sustainable development</a:t>
            </a:r>
          </a:p>
          <a:p>
            <a:pPr marL="28575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Defined “supply chain framework” to control the network between a company and its suppliers into API Q1.</a:t>
            </a:r>
          </a:p>
        </p:txBody>
      </p:sp>
      <p:pic>
        <p:nvPicPr>
          <p:cNvPr id="8" name="Immagine 7">
            <a:extLst>
              <a:ext uri="{FF2B5EF4-FFF2-40B4-BE49-F238E27FC236}">
                <a16:creationId xmlns:a16="http://schemas.microsoft.com/office/drawing/2014/main" id="{71623E80-D5F8-2241-8E3D-1BBD0A468D54}"/>
              </a:ext>
            </a:extLst>
          </p:cNvPr>
          <p:cNvPicPr>
            <a:picLocks noChangeAspect="1"/>
          </p:cNvPicPr>
          <p:nvPr/>
        </p:nvPicPr>
        <p:blipFill>
          <a:blip r:embed="rId3"/>
          <a:stretch>
            <a:fillRect/>
          </a:stretch>
        </p:blipFill>
        <p:spPr>
          <a:xfrm>
            <a:off x="9850523" y="1881809"/>
            <a:ext cx="2341477" cy="2051719"/>
          </a:xfrm>
          <a:prstGeom prst="rect">
            <a:avLst/>
          </a:prstGeom>
        </p:spPr>
      </p:pic>
      <p:sp>
        <p:nvSpPr>
          <p:cNvPr id="7" name="Segnaposto piè di pagina 3">
            <a:extLst>
              <a:ext uri="{FF2B5EF4-FFF2-40B4-BE49-F238E27FC236}">
                <a16:creationId xmlns:a16="http://schemas.microsoft.com/office/drawing/2014/main" id="{C85E3C2A-2142-5B42-81B4-2F7DDD65B92C}"/>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8032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dissolve">
                                      <p:cBhvr>
                                        <p:cTn id="25" dur="500"/>
                                        <p:tgtEl>
                                          <p:spTgt spid="6">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dissolve">
                                      <p:cBhvr>
                                        <p:cTn id="28" dur="500"/>
                                        <p:tgtEl>
                                          <p:spTgt spid="6">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dissolve">
                                      <p:cBhvr>
                                        <p:cTn id="3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Supply chain and API Q1</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D5AFB7AD-9DB5-A943-B402-9A8E4FC1F8B8}"/>
              </a:ext>
            </a:extLst>
          </p:cNvPr>
          <p:cNvSpPr txBox="1"/>
          <p:nvPr/>
        </p:nvSpPr>
        <p:spPr>
          <a:xfrm>
            <a:off x="327193" y="2381118"/>
            <a:ext cx="7173537" cy="3154646"/>
          </a:xfrm>
          <a:prstGeom prst="rect">
            <a:avLst/>
          </a:prstGeom>
          <a:noFill/>
        </p:spPr>
        <p:txBody>
          <a:bodyPr wrap="square" rtlCol="0">
            <a:spAutoFit/>
          </a:bodyPr>
          <a:lstStyle/>
          <a:p>
            <a:pPr>
              <a:lnSpc>
                <a:spcPct val="150000"/>
              </a:lnSpc>
              <a:spcBef>
                <a:spcPts val="200"/>
              </a:spcBef>
              <a:spcAft>
                <a:spcPts val="200"/>
              </a:spcAft>
            </a:pPr>
            <a:r>
              <a:rPr lang="en-US" dirty="0">
                <a:latin typeface="Arial" panose="020B0604020202020204" pitchFamily="34" charset="0"/>
                <a:cs typeface="Arial" panose="020B0604020202020204" pitchFamily="34" charset="0"/>
              </a:rPr>
              <a:t>Definition</a:t>
            </a:r>
            <a:r>
              <a:rPr lang="en-US" b="1" dirty="0">
                <a:latin typeface="Arial" panose="020B0604020202020204" pitchFamily="34" charset="0"/>
                <a:cs typeface="Arial" panose="020B0604020202020204" pitchFamily="34" charset="0"/>
              </a:rPr>
              <a:t> §3.1.22 Supply Chain</a:t>
            </a:r>
            <a:endParaRPr lang="en-US" dirty="0">
              <a:latin typeface="Arial" panose="020B0604020202020204" pitchFamily="34" charset="0"/>
              <a:cs typeface="Arial" panose="020B0604020202020204" pitchFamily="34" charset="0"/>
            </a:endParaRPr>
          </a:p>
          <a:p>
            <a:pPr>
              <a:lnSpc>
                <a:spcPct val="150000"/>
              </a:lnSpc>
              <a:spcBef>
                <a:spcPts val="200"/>
              </a:spcBef>
              <a:spcAft>
                <a:spcPts val="200"/>
              </a:spcAft>
            </a:pPr>
            <a:r>
              <a:rPr lang="en-US" dirty="0">
                <a:latin typeface="Arial" panose="020B0604020202020204" pitchFamily="34" charset="0"/>
                <a:cs typeface="Arial" panose="020B0604020202020204" pitchFamily="34" charset="0"/>
              </a:rPr>
              <a:t>Suppliers and associated sub-supplier(s) required for product realization.</a:t>
            </a:r>
          </a:p>
          <a:p>
            <a:pPr>
              <a:lnSpc>
                <a:spcPct val="150000"/>
              </a:lnSpc>
              <a:spcBef>
                <a:spcPts val="200"/>
              </a:spcBef>
              <a:spcAft>
                <a:spcPts val="200"/>
              </a:spcAft>
            </a:pPr>
            <a:endParaRPr lang="it-IT" dirty="0">
              <a:latin typeface="Arial" panose="020B0604020202020204" pitchFamily="34" charset="0"/>
              <a:cs typeface="Arial" panose="020B0604020202020204" pitchFamily="34" charset="0"/>
            </a:endParaRPr>
          </a:p>
          <a:p>
            <a:pPr>
              <a:lnSpc>
                <a:spcPct val="150000"/>
              </a:lnSpc>
              <a:spcBef>
                <a:spcPts val="200"/>
              </a:spcBef>
              <a:spcAft>
                <a:spcPts val="200"/>
              </a:spcAft>
            </a:pPr>
            <a:r>
              <a:rPr lang="en-US" b="1" dirty="0">
                <a:latin typeface="Arial" panose="020B0604020202020204" pitchFamily="34" charset="0"/>
                <a:cs typeface="Arial" panose="020B0604020202020204" pitchFamily="34" charset="0"/>
              </a:rPr>
              <a:t>§5.6.11 </a:t>
            </a:r>
            <a:r>
              <a:rPr lang="en-US" dirty="0">
                <a:latin typeface="Arial" panose="020B0604020202020204" pitchFamily="34" charset="0"/>
                <a:cs typeface="Arial" panose="020B0604020202020204" pitchFamily="34" charset="0"/>
              </a:rPr>
              <a:t>– Mandatory content of </a:t>
            </a:r>
            <a:r>
              <a:rPr lang="en-US" b="1" dirty="0">
                <a:latin typeface="Arial" panose="020B0604020202020204" pitchFamily="34" charset="0"/>
                <a:cs typeface="Arial" panose="020B0604020202020204" pitchFamily="34" charset="0"/>
              </a:rPr>
              <a:t>purchasing procedure</a:t>
            </a:r>
          </a:p>
          <a:p>
            <a:pPr>
              <a:lnSpc>
                <a:spcPct val="150000"/>
              </a:lnSpc>
              <a:spcBef>
                <a:spcPts val="200"/>
              </a:spcBef>
              <a:spcAft>
                <a:spcPts val="200"/>
              </a:spcAft>
            </a:pPr>
            <a:r>
              <a:rPr lang="en-US" dirty="0">
                <a:latin typeface="Arial" panose="020B0604020202020204" pitchFamily="34" charset="0"/>
                <a:cs typeface="Arial" panose="020B0604020202020204" pitchFamily="34" charset="0"/>
              </a:rPr>
              <a:t>c) type and extent of control applied to the supply chain for critical products, components, or activities;</a:t>
            </a:r>
          </a:p>
        </p:txBody>
      </p:sp>
      <p:graphicFrame>
        <p:nvGraphicFramePr>
          <p:cNvPr id="9" name="Content Placeholder 4">
            <a:extLst>
              <a:ext uri="{FF2B5EF4-FFF2-40B4-BE49-F238E27FC236}">
                <a16:creationId xmlns:a16="http://schemas.microsoft.com/office/drawing/2014/main" id="{283B965D-10D5-A54D-8990-C338689EBA16}"/>
              </a:ext>
            </a:extLst>
          </p:cNvPr>
          <p:cNvGraphicFramePr>
            <a:graphicFrameLocks/>
          </p:cNvGraphicFramePr>
          <p:nvPr>
            <p:extLst>
              <p:ext uri="{D42A27DB-BD31-4B8C-83A1-F6EECF244321}">
                <p14:modId xmlns:p14="http://schemas.microsoft.com/office/powerpoint/2010/main" val="1590256931"/>
              </p:ext>
            </p:extLst>
          </p:nvPr>
        </p:nvGraphicFramePr>
        <p:xfrm>
          <a:off x="5279678" y="2271463"/>
          <a:ext cx="6324599" cy="3373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5">
            <a:extLst>
              <a:ext uri="{FF2B5EF4-FFF2-40B4-BE49-F238E27FC236}">
                <a16:creationId xmlns:a16="http://schemas.microsoft.com/office/drawing/2014/main" id="{90E8ECB5-7FB7-AF48-8CD6-9D66C0F73CB4}"/>
              </a:ext>
            </a:extLst>
          </p:cNvPr>
          <p:cNvSpPr/>
          <p:nvPr/>
        </p:nvSpPr>
        <p:spPr>
          <a:xfrm>
            <a:off x="9381066" y="2499044"/>
            <a:ext cx="342875" cy="29187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CasellaDiTesto 10">
            <a:extLst>
              <a:ext uri="{FF2B5EF4-FFF2-40B4-BE49-F238E27FC236}">
                <a16:creationId xmlns:a16="http://schemas.microsoft.com/office/drawing/2014/main" id="{4D111728-D377-3740-89A0-E49F29F5E780}"/>
              </a:ext>
            </a:extLst>
          </p:cNvPr>
          <p:cNvSpPr txBox="1"/>
          <p:nvPr/>
        </p:nvSpPr>
        <p:spPr>
          <a:xfrm>
            <a:off x="9882736" y="3789164"/>
            <a:ext cx="1982071" cy="338554"/>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SUPPLY CHAIN</a:t>
            </a:r>
          </a:p>
        </p:txBody>
      </p:sp>
      <p:sp>
        <p:nvSpPr>
          <p:cNvPr id="12" name="Segnaposto piè di pagina 3">
            <a:extLst>
              <a:ext uri="{FF2B5EF4-FFF2-40B4-BE49-F238E27FC236}">
                <a16:creationId xmlns:a16="http://schemas.microsoft.com/office/drawing/2014/main" id="{E13D08E8-B330-EB45-A8BA-D042829BEEA0}"/>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5805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Effective Supply Chain in Oil &amp; Gas Industry </a:t>
            </a: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3FC3CBAE-7CED-9C4C-938C-14863318A14A}"/>
              </a:ext>
            </a:extLst>
          </p:cNvPr>
          <p:cNvSpPr/>
          <p:nvPr/>
        </p:nvSpPr>
        <p:spPr>
          <a:xfrm>
            <a:off x="485887" y="1782379"/>
            <a:ext cx="11220225" cy="4419095"/>
          </a:xfrm>
          <a:prstGeom prst="rect">
            <a:avLst/>
          </a:prstGeom>
        </p:spPr>
        <p:txBody>
          <a:bodyPr wrap="square">
            <a:spAutoFit/>
          </a:bodyPr>
          <a:lstStyle/>
          <a:p>
            <a:pPr>
              <a:lnSpc>
                <a:spcPct val="150000"/>
              </a:lnSpc>
              <a:spcBef>
                <a:spcPts val="300"/>
              </a:spcBef>
              <a:spcAft>
                <a:spcPts val="300"/>
              </a:spcAft>
            </a:pPr>
            <a:r>
              <a:rPr lang="en-US" b="1" dirty="0">
                <a:latin typeface="Arial" panose="020B0604020202020204" pitchFamily="34" charset="0"/>
                <a:cs typeface="Arial" panose="020B0604020202020204" pitchFamily="34" charset="0"/>
              </a:rPr>
              <a:t>Main Drivers</a:t>
            </a:r>
          </a:p>
          <a:p>
            <a:pPr marL="285750" lvl="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AWARENESS </a:t>
            </a:r>
            <a:r>
              <a:rPr lang="it-IT" dirty="0">
                <a:latin typeface="Arial" panose="020B0604020202020204" pitchFamily="34" charset="0"/>
                <a:cs typeface="Arial" panose="020B0604020202020204" pitchFamily="34" charset="0"/>
              </a:rPr>
              <a:t>of stakeholder </a:t>
            </a:r>
          </a:p>
          <a:p>
            <a:pPr marL="285750" lvl="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RECCOMENDATION for suppliers to be compliant </a:t>
            </a:r>
            <a:endParaRPr lang="it-IT" dirty="0">
              <a:latin typeface="Arial" panose="020B0604020202020204" pitchFamily="34" charset="0"/>
              <a:cs typeface="Arial" panose="020B0604020202020204" pitchFamily="34" charset="0"/>
            </a:endParaRPr>
          </a:p>
          <a:p>
            <a:pPr marL="285750" lvl="0" indent="-285750">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REQUIREMENTS for suppliers and manufacturers to be fully compliant </a:t>
            </a:r>
            <a:endParaRPr lang="en-US" b="1" dirty="0">
              <a:latin typeface="Arial" panose="020B0604020202020204" pitchFamily="34" charset="0"/>
              <a:cs typeface="Arial" panose="020B0604020202020204" pitchFamily="34" charset="0"/>
            </a:endParaRPr>
          </a:p>
          <a:p>
            <a:pPr>
              <a:lnSpc>
                <a:spcPct val="150000"/>
              </a:lnSpc>
            </a:pPr>
            <a:r>
              <a:rPr lang="it-IT" b="1" dirty="0">
                <a:latin typeface="Arial" panose="020B0604020202020204" pitchFamily="34" charset="0"/>
                <a:cs typeface="Arial" panose="020B0604020202020204" pitchFamily="34" charset="0"/>
              </a:rPr>
              <a:t>Benefit</a:t>
            </a:r>
          </a:p>
          <a:p>
            <a:pPr marL="285750" lvl="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MITIGATE risk of failure of products </a:t>
            </a:r>
          </a:p>
          <a:p>
            <a:pPr marL="285750" lvl="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INCREASE the overall level of materials, products and processes relevant to the Oil &amp; Gas Industry</a:t>
            </a:r>
          </a:p>
          <a:p>
            <a:pPr marL="28575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BOOST profitability   </a:t>
            </a:r>
            <a:endParaRPr lang="it-IT" dirty="0">
              <a:latin typeface="Arial" panose="020B0604020202020204" pitchFamily="34" charset="0"/>
              <a:cs typeface="Arial" panose="020B0604020202020204" pitchFamily="34" charset="0"/>
            </a:endParaRPr>
          </a:p>
          <a:p>
            <a:pPr marL="285750" lvl="0" indent="-285750" algn="just">
              <a:lnSpc>
                <a:spcPct val="150000"/>
              </a:lnSpc>
              <a:spcBef>
                <a:spcPts val="300"/>
              </a:spcBef>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REDUCE Company's overall costs </a:t>
            </a:r>
          </a:p>
        </p:txBody>
      </p:sp>
      <p:sp>
        <p:nvSpPr>
          <p:cNvPr id="5" name="Segnaposto piè di pagina 3">
            <a:extLst>
              <a:ext uri="{FF2B5EF4-FFF2-40B4-BE49-F238E27FC236}">
                <a16:creationId xmlns:a16="http://schemas.microsoft.com/office/drawing/2014/main" id="{3B62C6B3-9D5C-D647-9E74-E93C42F0DB8B}"/>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811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8">
            <a:extLst>
              <a:ext uri="{FF2B5EF4-FFF2-40B4-BE49-F238E27FC236}">
                <a16:creationId xmlns:a16="http://schemas.microsoft.com/office/drawing/2014/main" id="{03B4F088-5471-4374-B288-1616CFEAA28F}"/>
              </a:ext>
            </a:extLst>
          </p:cNvPr>
          <p:cNvSpPr txBox="1"/>
          <p:nvPr/>
        </p:nvSpPr>
        <p:spPr>
          <a:xfrm>
            <a:off x="327193" y="1008848"/>
            <a:ext cx="11348870" cy="523220"/>
          </a:xfrm>
          <a:prstGeom prst="rect">
            <a:avLst/>
          </a:prstGeom>
          <a:noFill/>
        </p:spPr>
        <p:txBody>
          <a:bodyPr wrap="square" rtlCol="0">
            <a:spAutoFit/>
          </a:bodyPr>
          <a:lstStyle/>
          <a:p>
            <a:r>
              <a:rPr lang="en-US" sz="2800" b="1" dirty="0">
                <a:latin typeface="Arial" panose="020B0604020202020204" pitchFamily="34" charset="0"/>
                <a:ea typeface="Times New Roman" panose="02020603050405020304" pitchFamily="18" charset="0"/>
              </a:rPr>
              <a:t>API CSOEM and Subcommittee SC20</a:t>
            </a:r>
            <a:endParaRPr lang="en-US" sz="2800" b="1" dirty="0">
              <a:latin typeface="Arial" panose="020B0604020202020204" pitchFamily="34" charset="0"/>
              <a:cs typeface="Arial" panose="020B0604020202020204" pitchFamily="34" charset="0"/>
            </a:endParaRPr>
          </a:p>
        </p:txBody>
      </p:sp>
      <p:cxnSp>
        <p:nvCxnSpPr>
          <p:cNvPr id="4" name="Connettore diritto 20">
            <a:extLst>
              <a:ext uri="{FF2B5EF4-FFF2-40B4-BE49-F238E27FC236}">
                <a16:creationId xmlns:a16="http://schemas.microsoft.com/office/drawing/2014/main" id="{DBD0480C-E0BE-403E-81E5-5EA4D6457E29}"/>
              </a:ext>
            </a:extLst>
          </p:cNvPr>
          <p:cNvCxnSpPr>
            <a:cxnSpLocks/>
          </p:cNvCxnSpPr>
          <p:nvPr/>
        </p:nvCxnSpPr>
        <p:spPr>
          <a:xfrm>
            <a:off x="425631" y="1608268"/>
            <a:ext cx="11250432" cy="0"/>
          </a:xfrm>
          <a:prstGeom prst="line">
            <a:avLst/>
          </a:prstGeom>
          <a:ln w="38100">
            <a:solidFill>
              <a:srgbClr val="1B70B7"/>
            </a:solidFill>
          </a:ln>
        </p:spPr>
        <p:style>
          <a:lnRef idx="1">
            <a:schemeClr val="accent1"/>
          </a:lnRef>
          <a:fillRef idx="0">
            <a:schemeClr val="accent1"/>
          </a:fillRef>
          <a:effectRef idx="0">
            <a:schemeClr val="accent1"/>
          </a:effectRef>
          <a:fontRef idx="minor">
            <a:schemeClr val="tx1"/>
          </a:fontRef>
        </p:style>
      </p:cxnSp>
      <p:sp>
        <p:nvSpPr>
          <p:cNvPr id="5" name="CasellaDiTesto 25">
            <a:extLst>
              <a:ext uri="{FF2B5EF4-FFF2-40B4-BE49-F238E27FC236}">
                <a16:creationId xmlns:a16="http://schemas.microsoft.com/office/drawing/2014/main" id="{19FB97B9-E909-4B3B-933B-0EC2382E6AC1}"/>
              </a:ext>
            </a:extLst>
          </p:cNvPr>
          <p:cNvSpPr txBox="1"/>
          <p:nvPr/>
        </p:nvSpPr>
        <p:spPr>
          <a:xfrm>
            <a:off x="349431" y="1748784"/>
            <a:ext cx="11489643" cy="3757119"/>
          </a:xfrm>
          <a:prstGeom prst="rect">
            <a:avLst/>
          </a:prstGeom>
          <a:noFill/>
        </p:spPr>
        <p:txBody>
          <a:bodyPr wrap="square" rtlCol="0">
            <a:spAutoFit/>
          </a:bodyPr>
          <a:lstStyle/>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What is API CSOEM?</a:t>
            </a:r>
          </a:p>
          <a:p>
            <a:pPr algn="just">
              <a:lnSpc>
                <a:spcPct val="150000"/>
              </a:lnSpc>
              <a:spcBef>
                <a:spcPts val="300"/>
              </a:spcBef>
              <a:spcAft>
                <a:spcPts val="300"/>
              </a:spcAft>
            </a:pPr>
            <a:r>
              <a:rPr lang="en-US" dirty="0">
                <a:latin typeface="Arial" panose="020B0604020202020204" pitchFamily="34" charset="0"/>
                <a:cs typeface="Arial" panose="020B0604020202020204" pitchFamily="34" charset="0"/>
              </a:rPr>
              <a:t>Is part of Upstream Standards Committees it is the </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ommittee on </a:t>
            </a:r>
            <a:r>
              <a:rPr lang="en-US" b="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tandardization of </a:t>
            </a:r>
            <a:r>
              <a:rPr lang="en-US" b="1" dirty="0">
                <a:latin typeface="Arial" panose="020B0604020202020204" pitchFamily="34" charset="0"/>
                <a:cs typeface="Arial" panose="020B0604020202020204" pitchFamily="34" charset="0"/>
              </a:rPr>
              <a:t>O</a:t>
            </a:r>
            <a:r>
              <a:rPr lang="en-US" dirty="0">
                <a:latin typeface="Arial" panose="020B0604020202020204" pitchFamily="34" charset="0"/>
                <a:cs typeface="Arial" panose="020B0604020202020204" pitchFamily="34" charset="0"/>
              </a:rPr>
              <a:t>ilfield </a:t>
            </a:r>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quipment and </a:t>
            </a:r>
            <a:r>
              <a:rPr lang="en-US" b="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aterials (CSOEM) and supervises work of subcommittees.</a:t>
            </a:r>
          </a:p>
          <a:p>
            <a:pPr>
              <a:spcBef>
                <a:spcPts val="300"/>
              </a:spcBef>
              <a:spcAft>
                <a:spcPts val="300"/>
              </a:spcAft>
            </a:pPr>
            <a:endParaRPr lang="en-US" sz="400" dirty="0">
              <a:latin typeface="Arial" panose="020B0604020202020204" pitchFamily="34" charset="0"/>
              <a:cs typeface="Arial" panose="020B0604020202020204" pitchFamily="34" charset="0"/>
            </a:endParaRPr>
          </a:p>
          <a:p>
            <a:pPr>
              <a:spcBef>
                <a:spcPts val="300"/>
              </a:spcBef>
              <a:spcAft>
                <a:spcPts val="300"/>
              </a:spcAft>
            </a:pPr>
            <a:r>
              <a:rPr lang="en-US" dirty="0">
                <a:latin typeface="Arial" panose="020B0604020202020204" pitchFamily="34" charset="0"/>
                <a:cs typeface="Arial" panose="020B0604020202020204" pitchFamily="34" charset="0"/>
              </a:rPr>
              <a:t>Each subcommittee works with a specific area of exploration and production of oilfield equipment. </a:t>
            </a:r>
            <a:endParaRPr lang="it-IT" dirty="0">
              <a:latin typeface="Arial" panose="020B0604020202020204" pitchFamily="34" charset="0"/>
              <a:cs typeface="Arial" panose="020B0604020202020204" pitchFamily="34" charset="0"/>
            </a:endParaRPr>
          </a:p>
          <a:p>
            <a:pPr algn="just">
              <a:lnSpc>
                <a:spcPct val="150000"/>
              </a:lnSpc>
              <a:spcBef>
                <a:spcPts val="300"/>
              </a:spcBef>
              <a:spcAft>
                <a:spcPts val="300"/>
              </a:spcAft>
            </a:pPr>
            <a:endParaRPr lang="en-US" sz="400" b="1" dirty="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b="1" dirty="0">
                <a:latin typeface="Arial" panose="020B0604020202020204" pitchFamily="34" charset="0"/>
                <a:cs typeface="Arial" panose="020B0604020202020204" pitchFamily="34" charset="0"/>
              </a:rPr>
              <a:t>What does Subcommittee SC20 do?</a:t>
            </a:r>
          </a:p>
          <a:p>
            <a:pPr algn="just">
              <a:lnSpc>
                <a:spcPct val="150000"/>
              </a:lnSpc>
              <a:spcBef>
                <a:spcPts val="300"/>
              </a:spcBef>
              <a:spcAft>
                <a:spcPts val="300"/>
              </a:spcAft>
            </a:pPr>
            <a:r>
              <a:rPr lang="en-US" dirty="0">
                <a:latin typeface="Arial" panose="020B0604020202020204" pitchFamily="34" charset="0"/>
                <a:cs typeface="Arial" panose="020B0604020202020204" pitchFamily="34" charset="0"/>
              </a:rPr>
              <a:t>API SC20 develops and maintains standards on supply chain management for critical materials, products and processes used in oil and natural gas exploration and production.</a:t>
            </a:r>
          </a:p>
          <a:p>
            <a:pPr algn="just">
              <a:lnSpc>
                <a:spcPct val="150000"/>
              </a:lnSpc>
              <a:spcBef>
                <a:spcPts val="300"/>
              </a:spcBef>
              <a:spcAft>
                <a:spcPts val="300"/>
              </a:spcAft>
            </a:pPr>
            <a:endParaRPr lang="en-US" sz="1000" dirty="0">
              <a:latin typeface="Arial" panose="020B0604020202020204" pitchFamily="34" charset="0"/>
              <a:cs typeface="Arial" panose="020B0604020202020204" pitchFamily="34" charset="0"/>
            </a:endParaRPr>
          </a:p>
        </p:txBody>
      </p:sp>
      <p:sp>
        <p:nvSpPr>
          <p:cNvPr id="6" name="Segnaposto piè di pagina 3">
            <a:extLst>
              <a:ext uri="{FF2B5EF4-FFF2-40B4-BE49-F238E27FC236}">
                <a16:creationId xmlns:a16="http://schemas.microsoft.com/office/drawing/2014/main" id="{087BE062-2370-D34B-BCE2-1006748EF88D}"/>
              </a:ext>
            </a:extLst>
          </p:cNvPr>
          <p:cNvSpPr txBox="1">
            <a:spLocks/>
          </p:cNvSpPr>
          <p:nvPr/>
        </p:nvSpPr>
        <p:spPr>
          <a:xfrm>
            <a:off x="10230678" y="6358044"/>
            <a:ext cx="1961322" cy="28019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latin typeface="Arial" panose="020B0604020202020204" pitchFamily="34" charset="0"/>
                <a:cs typeface="Arial" panose="020B0604020202020204" pitchFamily="34" charset="0"/>
              </a:rPr>
              <a:t>Copyright</a:t>
            </a:r>
            <a:r>
              <a:rPr lang="en-US" sz="800" baseline="30000" dirty="0">
                <a:latin typeface="Arial" panose="020B0604020202020204" pitchFamily="34" charset="0"/>
                <a:cs typeface="Arial" panose="020B0604020202020204" pitchFamily="34" charset="0"/>
              </a:rPr>
              <a:t> © </a:t>
            </a:r>
            <a:r>
              <a:rPr lang="en-US" sz="800" dirty="0">
                <a:latin typeface="Arial" panose="020B0604020202020204" pitchFamily="34" charset="0"/>
                <a:cs typeface="Arial" panose="020B0604020202020204" pitchFamily="34" charset="0"/>
              </a:rPr>
              <a:t>2022 Massimiliano </a:t>
            </a:r>
            <a:r>
              <a:rPr lang="en-US" sz="800" dirty="0" err="1">
                <a:latin typeface="Arial" panose="020B0604020202020204" pitchFamily="34" charset="0"/>
                <a:cs typeface="Arial" panose="020B0604020202020204" pitchFamily="34" charset="0"/>
              </a:rPr>
              <a:t>Gamba</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8104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TotalTime>
  <Words>3610</Words>
  <Application>Microsoft Office PowerPoint</Application>
  <PresentationFormat>Widescreen</PresentationFormat>
  <Paragraphs>584</Paragraphs>
  <Slides>34</Slides>
  <Notes>17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Calibri</vt:lpstr>
      <vt:lpstr>Calibri Light</vt:lpstr>
      <vt:lpstr>Tema di Office</vt:lpstr>
      <vt:lpstr>MASSIMILIANO GAMBA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 &amp; A  SESSION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IVS Bergamo - maggio 2022 - </dc:title>
  <dc:subject>API 18LCM presentation</dc:subject>
  <dc:creator>Massimiliano Gamba</dc:creator>
  <cp:keywords/>
  <dc:description/>
  <cp:lastModifiedBy>Veniero Facchetti</cp:lastModifiedBy>
  <cp:revision>146</cp:revision>
  <dcterms:created xsi:type="dcterms:W3CDTF">2017-04-05T07:21:29Z</dcterms:created>
  <dcterms:modified xsi:type="dcterms:W3CDTF">2022-05-17T08:42:16Z</dcterms:modified>
  <cp:category/>
</cp:coreProperties>
</file>