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39"/>
  </p:notesMasterIdLst>
  <p:sldIdLst>
    <p:sldId id="266" r:id="rId2"/>
    <p:sldId id="276" r:id="rId3"/>
    <p:sldId id="273" r:id="rId4"/>
    <p:sldId id="277" r:id="rId5"/>
    <p:sldId id="616" r:id="rId6"/>
    <p:sldId id="617" r:id="rId7"/>
    <p:sldId id="618" r:id="rId8"/>
    <p:sldId id="621" r:id="rId9"/>
    <p:sldId id="623" r:id="rId10"/>
    <p:sldId id="620" r:id="rId11"/>
    <p:sldId id="622" r:id="rId12"/>
    <p:sldId id="624" r:id="rId13"/>
    <p:sldId id="631" r:id="rId14"/>
    <p:sldId id="632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53" r:id="rId27"/>
    <p:sldId id="645" r:id="rId28"/>
    <p:sldId id="654" r:id="rId29"/>
    <p:sldId id="65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2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6"/>
    <p:restoredTop sz="75634"/>
  </p:normalViewPr>
  <p:slideViewPr>
    <p:cSldViewPr snapToGrid="0" snapToObjects="1">
      <p:cViewPr varScale="1">
        <p:scale>
          <a:sx n="84" d="100"/>
          <a:sy n="84" d="100"/>
        </p:scale>
        <p:origin x="1488" y="60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A152F2C7-8A15-4643-A8BE-3AA885102693}"/>
    <pc:docChg chg="modSld">
      <pc:chgData name="Veniero Facchetti" userId="f2c6c99af91c4974" providerId="LiveId" clId="{A152F2C7-8A15-4643-A8BE-3AA885102693}" dt="2022-05-10T10:38:52.818" v="6" actId="14100"/>
      <pc:docMkLst>
        <pc:docMk/>
      </pc:docMkLst>
      <pc:sldChg chg="modSp mod">
        <pc:chgData name="Veniero Facchetti" userId="f2c6c99af91c4974" providerId="LiveId" clId="{A152F2C7-8A15-4643-A8BE-3AA885102693}" dt="2022-05-10T10:38:52.818" v="6" actId="14100"/>
        <pc:sldMkLst>
          <pc:docMk/>
          <pc:sldMk cId="2498219969" sldId="266"/>
        </pc:sldMkLst>
        <pc:spChg chg="mod">
          <ac:chgData name="Veniero Facchetti" userId="f2c6c99af91c4974" providerId="LiveId" clId="{A152F2C7-8A15-4643-A8BE-3AA885102693}" dt="2022-05-10T10:38:44.423" v="4" actId="2711"/>
          <ac:spMkLst>
            <pc:docMk/>
            <pc:sldMk cId="2498219969" sldId="266"/>
            <ac:spMk id="2" creationId="{00000000-0000-0000-0000-000000000000}"/>
          </ac:spMkLst>
        </pc:spChg>
        <pc:spChg chg="mod">
          <ac:chgData name="Veniero Facchetti" userId="f2c6c99af91c4974" providerId="LiveId" clId="{A152F2C7-8A15-4643-A8BE-3AA885102693}" dt="2022-05-10T10:38:52.818" v="6" actId="14100"/>
          <ac:spMkLst>
            <pc:docMk/>
            <pc:sldMk cId="2498219969" sldId="266"/>
            <ac:spMk id="2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410B4-6ABB-1240-A03A-9E45BF34D21E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D79E9505-93EC-2843-80E2-36BDB33F10D6}">
      <dgm:prSet phldrT="[Testo]" custT="1"/>
      <dgm:spPr/>
      <dgm:t>
        <a:bodyPr/>
        <a:lstStyle/>
        <a:p>
          <a:r>
            <a:rPr lang="it-IT" sz="1500" dirty="0">
              <a:latin typeface="Arial" panose="020B0604020202020204" pitchFamily="34" charset="0"/>
              <a:cs typeface="Arial" panose="020B0604020202020204" pitchFamily="34" charset="0"/>
            </a:rPr>
            <a:t>November 2021</a:t>
          </a:r>
        </a:p>
      </dgm:t>
    </dgm:pt>
    <dgm:pt modelId="{2245F8F8-544B-9B40-A034-B4A22CA95AF7}" type="parTrans" cxnId="{6FF3CC96-4960-6849-9993-5DDEE7ADAB38}">
      <dgm:prSet/>
      <dgm:spPr/>
      <dgm:t>
        <a:bodyPr/>
        <a:lstStyle/>
        <a:p>
          <a:endParaRPr lang="it-IT"/>
        </a:p>
      </dgm:t>
    </dgm:pt>
    <dgm:pt modelId="{CF4672A0-ADFB-DB49-BAAE-0AAD149BA62A}" type="sibTrans" cxnId="{6FF3CC96-4960-6849-9993-5DDEE7ADAB38}">
      <dgm:prSet/>
      <dgm:spPr/>
      <dgm:t>
        <a:bodyPr/>
        <a:lstStyle/>
        <a:p>
          <a:endParaRPr lang="it-IT"/>
        </a:p>
      </dgm:t>
    </dgm:pt>
    <dgm:pt modelId="{90F45E2F-A180-254E-8F82-A91F774EE0F1}">
      <dgm:prSet phldrT="[Testo]" custT="1"/>
      <dgm:spPr/>
      <dgm:t>
        <a:bodyPr/>
        <a:lstStyle/>
        <a:p>
          <a:r>
            <a:rPr lang="en-US" sz="1500" noProof="0" dirty="0">
              <a:latin typeface="Arial" panose="020B0604020202020204" pitchFamily="34" charset="0"/>
              <a:cs typeface="Arial" panose="020B0604020202020204" pitchFamily="34" charset="0"/>
            </a:rPr>
            <a:t>Transition period</a:t>
          </a:r>
        </a:p>
      </dgm:t>
    </dgm:pt>
    <dgm:pt modelId="{151D4EBC-C2F3-7043-AA14-568DA7253E08}" type="parTrans" cxnId="{EB1B35F6-19CE-AB49-B106-317C2507A789}">
      <dgm:prSet/>
      <dgm:spPr/>
      <dgm:t>
        <a:bodyPr/>
        <a:lstStyle/>
        <a:p>
          <a:endParaRPr lang="it-IT"/>
        </a:p>
      </dgm:t>
    </dgm:pt>
    <dgm:pt modelId="{E6EBAADB-1375-8D40-BBCE-0CFE8F618C96}" type="sibTrans" cxnId="{EB1B35F6-19CE-AB49-B106-317C2507A789}">
      <dgm:prSet/>
      <dgm:spPr/>
      <dgm:t>
        <a:bodyPr/>
        <a:lstStyle/>
        <a:p>
          <a:endParaRPr lang="it-IT"/>
        </a:p>
      </dgm:t>
    </dgm:pt>
    <dgm:pt modelId="{E9B3DC3B-13BA-A248-A845-E8438FE4D6EF}">
      <dgm:prSet phldrT="[Testo]" custT="1"/>
      <dgm:spPr/>
      <dgm:t>
        <a:bodyPr/>
        <a:lstStyle/>
        <a:p>
          <a:r>
            <a:rPr lang="it-IT" sz="1500" dirty="0">
              <a:latin typeface="Arial" panose="020B0604020202020204" pitchFamily="34" charset="0"/>
              <a:cs typeface="Arial" panose="020B0604020202020204" pitchFamily="34" charset="0"/>
            </a:rPr>
            <a:t>November 2022</a:t>
          </a:r>
          <a:endParaRPr lang="it-IT" sz="1500" dirty="0"/>
        </a:p>
      </dgm:t>
    </dgm:pt>
    <dgm:pt modelId="{3AB0AFD0-74D0-F54B-83FA-3FD81FE197D9}" type="parTrans" cxnId="{C3A23793-3AC9-9345-9588-8C04D7F04064}">
      <dgm:prSet/>
      <dgm:spPr/>
      <dgm:t>
        <a:bodyPr/>
        <a:lstStyle/>
        <a:p>
          <a:endParaRPr lang="it-IT"/>
        </a:p>
      </dgm:t>
    </dgm:pt>
    <dgm:pt modelId="{7E75F214-83D9-3C4E-A944-66DEFABAF564}" type="sibTrans" cxnId="{C3A23793-3AC9-9345-9588-8C04D7F04064}">
      <dgm:prSet/>
      <dgm:spPr/>
      <dgm:t>
        <a:bodyPr/>
        <a:lstStyle/>
        <a:p>
          <a:endParaRPr lang="it-IT"/>
        </a:p>
      </dgm:t>
    </dgm:pt>
    <dgm:pt modelId="{274D7882-12A7-6B46-8DC7-3D3E5938D777}" type="pres">
      <dgm:prSet presAssocID="{AD9410B4-6ABB-1240-A03A-9E45BF34D21E}" presName="arrowDiagram" presStyleCnt="0">
        <dgm:presLayoutVars>
          <dgm:chMax val="5"/>
          <dgm:dir/>
          <dgm:resizeHandles val="exact"/>
        </dgm:presLayoutVars>
      </dgm:prSet>
      <dgm:spPr/>
    </dgm:pt>
    <dgm:pt modelId="{6BD51C90-C5E2-B141-BC9F-32854299E1FB}" type="pres">
      <dgm:prSet presAssocID="{AD9410B4-6ABB-1240-A03A-9E45BF34D21E}" presName="arrow" presStyleLbl="bgShp" presStyleIdx="0" presStyleCnt="1"/>
      <dgm:spPr/>
    </dgm:pt>
    <dgm:pt modelId="{CB96603E-3BA5-0541-9B23-36759F83FE1A}" type="pres">
      <dgm:prSet presAssocID="{AD9410B4-6ABB-1240-A03A-9E45BF34D21E}" presName="arrowDiagram3" presStyleCnt="0"/>
      <dgm:spPr/>
    </dgm:pt>
    <dgm:pt modelId="{DF2ABEAD-1C5E-384C-AE71-AEA526362931}" type="pres">
      <dgm:prSet presAssocID="{D79E9505-93EC-2843-80E2-36BDB33F10D6}" presName="bullet3a" presStyleLbl="node1" presStyleIdx="0" presStyleCnt="3"/>
      <dgm:spPr/>
    </dgm:pt>
    <dgm:pt modelId="{887B183F-60FB-154E-A704-55379F3EF413}" type="pres">
      <dgm:prSet presAssocID="{D79E9505-93EC-2843-80E2-36BDB33F10D6}" presName="textBox3a" presStyleLbl="revTx" presStyleIdx="0" presStyleCnt="3" custScaleX="236758" custScaleY="49278">
        <dgm:presLayoutVars>
          <dgm:bulletEnabled val="1"/>
        </dgm:presLayoutVars>
      </dgm:prSet>
      <dgm:spPr/>
    </dgm:pt>
    <dgm:pt modelId="{95FD9474-296B-C540-9BC6-20CA2639AC99}" type="pres">
      <dgm:prSet presAssocID="{90F45E2F-A180-254E-8F82-A91F774EE0F1}" presName="bullet3b" presStyleLbl="node1" presStyleIdx="1" presStyleCnt="3"/>
      <dgm:spPr/>
    </dgm:pt>
    <dgm:pt modelId="{C52ECE2C-235D-F544-A1E4-894B74CDD31E}" type="pres">
      <dgm:prSet presAssocID="{90F45E2F-A180-254E-8F82-A91F774EE0F1}" presName="textBox3b" presStyleLbl="revTx" presStyleIdx="1" presStyleCnt="3" custScaleX="182845" custScaleY="31102" custLinFactNeighborX="-17204" custLinFactNeighborY="-16517">
        <dgm:presLayoutVars>
          <dgm:bulletEnabled val="1"/>
        </dgm:presLayoutVars>
      </dgm:prSet>
      <dgm:spPr/>
    </dgm:pt>
    <dgm:pt modelId="{FEE1DD79-7539-9A4C-AFE9-F6084F11E3F0}" type="pres">
      <dgm:prSet presAssocID="{E9B3DC3B-13BA-A248-A845-E8438FE4D6EF}" presName="bullet3c" presStyleLbl="node1" presStyleIdx="2" presStyleCnt="3"/>
      <dgm:spPr/>
    </dgm:pt>
    <dgm:pt modelId="{BED77A91-C7AC-454C-AEF0-1E249CCC2A2B}" type="pres">
      <dgm:prSet presAssocID="{E9B3DC3B-13BA-A248-A845-E8438FE4D6EF}" presName="textBox3c" presStyleLbl="revTx" presStyleIdx="2" presStyleCnt="3" custScaleX="238077" custScaleY="27060" custLinFactNeighborX="41560" custLinFactNeighborY="-24196">
        <dgm:presLayoutVars>
          <dgm:bulletEnabled val="1"/>
        </dgm:presLayoutVars>
      </dgm:prSet>
      <dgm:spPr/>
    </dgm:pt>
  </dgm:ptLst>
  <dgm:cxnLst>
    <dgm:cxn modelId="{0537A41A-BE9E-8B4F-8689-ECECB5B0803F}" type="presOf" srcId="{D79E9505-93EC-2843-80E2-36BDB33F10D6}" destId="{887B183F-60FB-154E-A704-55379F3EF413}" srcOrd="0" destOrd="0" presId="urn:microsoft.com/office/officeart/2005/8/layout/arrow2"/>
    <dgm:cxn modelId="{2F1FA83C-072C-DA45-BAF3-BDAE041BA741}" type="presOf" srcId="{90F45E2F-A180-254E-8F82-A91F774EE0F1}" destId="{C52ECE2C-235D-F544-A1E4-894B74CDD31E}" srcOrd="0" destOrd="0" presId="urn:microsoft.com/office/officeart/2005/8/layout/arrow2"/>
    <dgm:cxn modelId="{C3A23793-3AC9-9345-9588-8C04D7F04064}" srcId="{AD9410B4-6ABB-1240-A03A-9E45BF34D21E}" destId="{E9B3DC3B-13BA-A248-A845-E8438FE4D6EF}" srcOrd="2" destOrd="0" parTransId="{3AB0AFD0-74D0-F54B-83FA-3FD81FE197D9}" sibTransId="{7E75F214-83D9-3C4E-A944-66DEFABAF564}"/>
    <dgm:cxn modelId="{6FF3CC96-4960-6849-9993-5DDEE7ADAB38}" srcId="{AD9410B4-6ABB-1240-A03A-9E45BF34D21E}" destId="{D79E9505-93EC-2843-80E2-36BDB33F10D6}" srcOrd="0" destOrd="0" parTransId="{2245F8F8-544B-9B40-A034-B4A22CA95AF7}" sibTransId="{CF4672A0-ADFB-DB49-BAAE-0AAD149BA62A}"/>
    <dgm:cxn modelId="{0A0FC1EC-CD23-F449-AF1D-F871AE6620DF}" type="presOf" srcId="{E9B3DC3B-13BA-A248-A845-E8438FE4D6EF}" destId="{BED77A91-C7AC-454C-AEF0-1E249CCC2A2B}" srcOrd="0" destOrd="0" presId="urn:microsoft.com/office/officeart/2005/8/layout/arrow2"/>
    <dgm:cxn modelId="{365450F3-7A08-8F43-B34D-36C6F86EA784}" type="presOf" srcId="{AD9410B4-6ABB-1240-A03A-9E45BF34D21E}" destId="{274D7882-12A7-6B46-8DC7-3D3E5938D777}" srcOrd="0" destOrd="0" presId="urn:microsoft.com/office/officeart/2005/8/layout/arrow2"/>
    <dgm:cxn modelId="{EB1B35F6-19CE-AB49-B106-317C2507A789}" srcId="{AD9410B4-6ABB-1240-A03A-9E45BF34D21E}" destId="{90F45E2F-A180-254E-8F82-A91F774EE0F1}" srcOrd="1" destOrd="0" parTransId="{151D4EBC-C2F3-7043-AA14-568DA7253E08}" sibTransId="{E6EBAADB-1375-8D40-BBCE-0CFE8F618C96}"/>
    <dgm:cxn modelId="{6B0F9044-050A-B143-B43C-1042437F2127}" type="presParOf" srcId="{274D7882-12A7-6B46-8DC7-3D3E5938D777}" destId="{6BD51C90-C5E2-B141-BC9F-32854299E1FB}" srcOrd="0" destOrd="0" presId="urn:microsoft.com/office/officeart/2005/8/layout/arrow2"/>
    <dgm:cxn modelId="{2C0422D6-9702-4F4B-B11B-6115F69D82F6}" type="presParOf" srcId="{274D7882-12A7-6B46-8DC7-3D3E5938D777}" destId="{CB96603E-3BA5-0541-9B23-36759F83FE1A}" srcOrd="1" destOrd="0" presId="urn:microsoft.com/office/officeart/2005/8/layout/arrow2"/>
    <dgm:cxn modelId="{32AD2AE7-1187-0B42-8E8F-67BF3D3CF3A4}" type="presParOf" srcId="{CB96603E-3BA5-0541-9B23-36759F83FE1A}" destId="{DF2ABEAD-1C5E-384C-AE71-AEA526362931}" srcOrd="0" destOrd="0" presId="urn:microsoft.com/office/officeart/2005/8/layout/arrow2"/>
    <dgm:cxn modelId="{FE99BD76-A7E2-9D41-902D-EC2530358BE5}" type="presParOf" srcId="{CB96603E-3BA5-0541-9B23-36759F83FE1A}" destId="{887B183F-60FB-154E-A704-55379F3EF413}" srcOrd="1" destOrd="0" presId="urn:microsoft.com/office/officeart/2005/8/layout/arrow2"/>
    <dgm:cxn modelId="{3F83CF78-759F-5A47-8C68-1D852CC60F0F}" type="presParOf" srcId="{CB96603E-3BA5-0541-9B23-36759F83FE1A}" destId="{95FD9474-296B-C540-9BC6-20CA2639AC99}" srcOrd="2" destOrd="0" presId="urn:microsoft.com/office/officeart/2005/8/layout/arrow2"/>
    <dgm:cxn modelId="{4B1B4063-EF15-FB4C-92A5-3488BA36352C}" type="presParOf" srcId="{CB96603E-3BA5-0541-9B23-36759F83FE1A}" destId="{C52ECE2C-235D-F544-A1E4-894B74CDD31E}" srcOrd="3" destOrd="0" presId="urn:microsoft.com/office/officeart/2005/8/layout/arrow2"/>
    <dgm:cxn modelId="{09C7ECFA-60E7-4044-B1AC-3289A073D45C}" type="presParOf" srcId="{CB96603E-3BA5-0541-9B23-36759F83FE1A}" destId="{FEE1DD79-7539-9A4C-AFE9-F6084F11E3F0}" srcOrd="4" destOrd="0" presId="urn:microsoft.com/office/officeart/2005/8/layout/arrow2"/>
    <dgm:cxn modelId="{6A0B8D41-8C3A-244C-841B-0154F9A014DA}" type="presParOf" srcId="{CB96603E-3BA5-0541-9B23-36759F83FE1A}" destId="{BED77A91-C7AC-454C-AEF0-1E249CCC2A2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51C90-C5E2-B141-BC9F-32854299E1FB}">
      <dsp:nvSpPr>
        <dsp:cNvPr id="0" name=""/>
        <dsp:cNvSpPr/>
      </dsp:nvSpPr>
      <dsp:spPr>
        <a:xfrm>
          <a:off x="1615895" y="0"/>
          <a:ext cx="3929097" cy="24556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ABEAD-1C5E-384C-AE71-AEA526362931}">
      <dsp:nvSpPr>
        <dsp:cNvPr id="0" name=""/>
        <dsp:cNvSpPr/>
      </dsp:nvSpPr>
      <dsp:spPr>
        <a:xfrm>
          <a:off x="2114890" y="1694914"/>
          <a:ext cx="102156" cy="10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B183F-60FB-154E-A704-55379F3EF413}">
      <dsp:nvSpPr>
        <dsp:cNvPr id="0" name=""/>
        <dsp:cNvSpPr/>
      </dsp:nvSpPr>
      <dsp:spPr>
        <a:xfrm>
          <a:off x="1539972" y="1925978"/>
          <a:ext cx="2167471" cy="34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31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Arial" panose="020B0604020202020204" pitchFamily="34" charset="0"/>
              <a:cs typeface="Arial" panose="020B0604020202020204" pitchFamily="34" charset="0"/>
            </a:rPr>
            <a:t>November 2021</a:t>
          </a:r>
        </a:p>
      </dsp:txBody>
      <dsp:txXfrm>
        <a:off x="1539972" y="1925978"/>
        <a:ext cx="2167471" cy="349722"/>
      </dsp:txXfrm>
    </dsp:sp>
    <dsp:sp modelId="{95FD9474-296B-C540-9BC6-20CA2639AC99}">
      <dsp:nvSpPr>
        <dsp:cNvPr id="0" name=""/>
        <dsp:cNvSpPr/>
      </dsp:nvSpPr>
      <dsp:spPr>
        <a:xfrm>
          <a:off x="3016618" y="1027459"/>
          <a:ext cx="184667" cy="184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ECE2C-235D-F544-A1E4-894B74CDD31E}">
      <dsp:nvSpPr>
        <dsp:cNvPr id="0" name=""/>
        <dsp:cNvSpPr/>
      </dsp:nvSpPr>
      <dsp:spPr>
        <a:xfrm>
          <a:off x="2556114" y="1359345"/>
          <a:ext cx="1724198" cy="415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52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Transition period</a:t>
          </a:r>
        </a:p>
      </dsp:txBody>
      <dsp:txXfrm>
        <a:off x="2556114" y="1359345"/>
        <a:ext cx="1724198" cy="415489"/>
      </dsp:txXfrm>
    </dsp:sp>
    <dsp:sp modelId="{FEE1DD79-7539-9A4C-AFE9-F6084F11E3F0}">
      <dsp:nvSpPr>
        <dsp:cNvPr id="0" name=""/>
        <dsp:cNvSpPr/>
      </dsp:nvSpPr>
      <dsp:spPr>
        <a:xfrm>
          <a:off x="4101049" y="621288"/>
          <a:ext cx="255391" cy="255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77A91-C7AC-454C-AEF0-1E249CCC2A2B}">
      <dsp:nvSpPr>
        <dsp:cNvPr id="0" name=""/>
        <dsp:cNvSpPr/>
      </dsp:nvSpPr>
      <dsp:spPr>
        <a:xfrm>
          <a:off x="3969627" y="958464"/>
          <a:ext cx="2245026" cy="461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27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Arial" panose="020B0604020202020204" pitchFamily="34" charset="0"/>
              <a:cs typeface="Arial" panose="020B0604020202020204" pitchFamily="34" charset="0"/>
            </a:rPr>
            <a:t>November 2022</a:t>
          </a:r>
          <a:endParaRPr lang="it-IT" sz="1500" kern="1200" dirty="0"/>
        </a:p>
      </dsp:txBody>
      <dsp:txXfrm>
        <a:off x="3969627" y="958464"/>
        <a:ext cx="2245026" cy="46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3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ANNESSI </a:t>
            </a:r>
            <a:r>
              <a:rPr lang="it-IT" b="1" dirty="0"/>
              <a:t>passano da 15 a 12</a:t>
            </a:r>
          </a:p>
          <a:p>
            <a:endParaRPr lang="it-IT" b="1" dirty="0"/>
          </a:p>
          <a:p>
            <a:r>
              <a:rPr lang="it-IT" b="1" dirty="0"/>
              <a:t>Da 6 normativi, sono diventati 5</a:t>
            </a:r>
          </a:p>
          <a:p>
            <a:endParaRPr lang="it-IT" dirty="0"/>
          </a:p>
          <a:p>
            <a:r>
              <a:rPr lang="it-IT" dirty="0"/>
              <a:t>VERDE – Confermati con stesso identificativo o con lettera differente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B –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 –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D –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K – 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 – 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F</a:t>
            </a:r>
            <a:r>
              <a:rPr lang="it-IT" dirty="0"/>
              <a:t> – 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I – </a:t>
            </a:r>
            <a:r>
              <a:rPr lang="it-IT" dirty="0" err="1"/>
              <a:t>J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ROSSI – cancellati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VIOLA – nuovi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MARORNE – combinati (G, H, </a:t>
            </a:r>
            <a:r>
              <a:rPr lang="it-IT" dirty="0" err="1"/>
              <a:t>J</a:t>
            </a:r>
            <a:r>
              <a:rPr lang="it-IT" dirty="0"/>
              <a:t>, </a:t>
            </a:r>
            <a:r>
              <a:rPr lang="it-IT" dirty="0" err="1"/>
              <a:t>N</a:t>
            </a:r>
            <a:r>
              <a:rPr lang="it-IT" dirty="0"/>
              <a:t> – confluiti in </a:t>
            </a:r>
            <a:r>
              <a:rPr lang="it-IT" dirty="0" err="1"/>
              <a:t>Annex</a:t>
            </a:r>
            <a:r>
              <a:rPr lang="it-IT" dirty="0"/>
              <a:t> I «normativo)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83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46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80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NON Standard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08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verifying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bolt stress at the outer seal diameter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 bolting stress shall not exceed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0.83 of SMYS at test condition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08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Formerly</a:t>
            </a:r>
            <a:r>
              <a:rPr lang="it-IT" dirty="0"/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6DX 1</a:t>
            </a:r>
            <a:r>
              <a:rPr lang="en-US" sz="1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clarified by API 6D Errata 10 of July 2021)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b="0" dirty="0"/>
              <a:t>The 24th </a:t>
            </a:r>
            <a:r>
              <a:rPr lang="it-IT" b="0" dirty="0" err="1"/>
              <a:t>edition</a:t>
            </a:r>
            <a:r>
              <a:rPr lang="it-IT" b="0" dirty="0"/>
              <a:t> </a:t>
            </a:r>
            <a:r>
              <a:rPr lang="it-IT" b="0" dirty="0" err="1"/>
              <a:t>simply</a:t>
            </a:r>
            <a:r>
              <a:rPr lang="it-IT" b="0" dirty="0"/>
              <a:t> </a:t>
            </a:r>
            <a:r>
              <a:rPr lang="it-IT" b="0" dirty="0" err="1"/>
              <a:t>said</a:t>
            </a:r>
            <a:r>
              <a:rPr lang="it-IT" b="0" dirty="0"/>
              <a:t> </a:t>
            </a:r>
            <a:r>
              <a:rPr lang="it-IT" b="0" dirty="0" err="1"/>
              <a:t>that</a:t>
            </a:r>
            <a:r>
              <a:rPr lang="it-IT" b="0" dirty="0"/>
              <a:t> the</a:t>
            </a:r>
            <a:r>
              <a:rPr lang="it-IT" b="1" dirty="0"/>
              <a:t> </a:t>
            </a:r>
            <a:r>
              <a:rPr lang="it-IT" b="1" dirty="0" err="1"/>
              <a:t>sizing</a:t>
            </a:r>
            <a:r>
              <a:rPr lang="it-IT" b="1" dirty="0"/>
              <a:t> </a:t>
            </a:r>
            <a:r>
              <a:rPr lang="it-IT" b="0" dirty="0"/>
              <a:t>of an </a:t>
            </a:r>
            <a:r>
              <a:rPr lang="it-IT" b="0" dirty="0" err="1"/>
              <a:t>actuator</a:t>
            </a:r>
            <a:r>
              <a:rPr lang="it-IT" b="0" dirty="0"/>
              <a:t> </a:t>
            </a:r>
            <a:r>
              <a:rPr lang="it-IT" b="0" dirty="0" err="1"/>
              <a:t>had</a:t>
            </a:r>
            <a:r>
              <a:rPr lang="it-IT" b="0" dirty="0"/>
              <a:t> to be in </a:t>
            </a:r>
            <a:r>
              <a:rPr lang="it-IT" b="0" dirty="0" err="1"/>
              <a:t>accordance</a:t>
            </a:r>
            <a:r>
              <a:rPr lang="it-IT" b="0" dirty="0"/>
              <a:t> with 6DX.</a:t>
            </a:r>
            <a:r>
              <a:rPr lang="it-IT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b="0" dirty="0"/>
              <a:t>The 25th </a:t>
            </a:r>
            <a:r>
              <a:rPr lang="it-IT" b="0" dirty="0" err="1"/>
              <a:t>edition</a:t>
            </a:r>
            <a:r>
              <a:rPr lang="it-IT" b="0" dirty="0"/>
              <a:t> </a:t>
            </a:r>
            <a:r>
              <a:rPr lang="it-IT" b="0" dirty="0" err="1"/>
              <a:t>says</a:t>
            </a:r>
            <a:r>
              <a:rPr lang="it-IT" b="0" dirty="0"/>
              <a:t> </a:t>
            </a:r>
            <a:r>
              <a:rPr lang="it-IT" b="0" dirty="0" err="1"/>
              <a:t>that</a:t>
            </a:r>
            <a:r>
              <a:rPr lang="it-IT" b="0" dirty="0"/>
              <a:t> the </a:t>
            </a:r>
            <a:r>
              <a:rPr lang="it-IT" b="1" dirty="0" err="1"/>
              <a:t>entire</a:t>
            </a:r>
            <a:r>
              <a:rPr lang="it-IT" b="1" dirty="0"/>
              <a:t> </a:t>
            </a:r>
            <a:r>
              <a:rPr lang="it-IT" b="1" dirty="0" err="1"/>
              <a:t>actuator</a:t>
            </a:r>
            <a:r>
              <a:rPr lang="it-IT" b="1" dirty="0"/>
              <a:t> </a:t>
            </a:r>
            <a:r>
              <a:rPr lang="it-IT" b="0" dirty="0" err="1"/>
              <a:t>has</a:t>
            </a:r>
            <a:r>
              <a:rPr lang="it-IT" b="0" dirty="0"/>
              <a:t> to be in </a:t>
            </a:r>
            <a:r>
              <a:rPr lang="it-IT" b="0" dirty="0" err="1"/>
              <a:t>accordance</a:t>
            </a:r>
            <a:r>
              <a:rPr lang="it-IT" b="0" dirty="0"/>
              <a:t> with 6DX.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0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Sketches and handling instructions - </a:t>
            </a: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</a:t>
            </a:r>
            <a:r>
              <a:rPr lang="it-I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it-IT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weighing</a:t>
            </a:r>
            <a:r>
              <a:rPr lang="it-IT" sz="1200" b="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it-I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200" b="0" dirty="0">
                <a:latin typeface="Arial" panose="020B0604020202020204" pitchFamily="34" charset="0"/>
                <a:cs typeface="Arial" panose="020B0604020202020204" pitchFamily="34" charset="0"/>
              </a:rPr>
              <a:t> 55 lbs (25 kg). 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401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API 20B, and API 20C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does not require that the materials be supplied from a facility that has been licensed to API 20A, API 20B, or API 20C.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Formerly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(API 20A, B, C), included into Annex E (informative)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«API 20 Series Supply Chain Management»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FORGING RATIO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shall be: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least 3:1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Documented into material certification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90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b="0" dirty="0"/>
              <a:t>TUS (</a:t>
            </a:r>
            <a:r>
              <a:rPr lang="it-IT" b="0" dirty="0" err="1"/>
              <a:t>previously</a:t>
            </a:r>
            <a:r>
              <a:rPr lang="it-IT" b="0" dirty="0"/>
              <a:t> </a:t>
            </a:r>
            <a:r>
              <a:rPr lang="it-IT" b="0" dirty="0" err="1"/>
              <a:t>included</a:t>
            </a:r>
            <a:r>
              <a:rPr lang="it-IT" b="0" dirty="0"/>
              <a:t> </a:t>
            </a:r>
            <a:r>
              <a:rPr lang="it-IT" b="0" dirty="0" err="1"/>
              <a:t>into</a:t>
            </a:r>
            <a:r>
              <a:rPr lang="it-IT" b="0" dirty="0"/>
              <a:t> ANNEX </a:t>
            </a:r>
            <a:r>
              <a:rPr lang="it-IT" b="0" dirty="0" err="1"/>
              <a:t>F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6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HVOF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spray coating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class Fe 10: </a:t>
            </a:r>
            <a:r>
              <a:rPr lang="en-AU" sz="1200" b="0" dirty="0">
                <a:latin typeface="Arial" panose="020B0604020202020204" pitchFamily="34" charset="0"/>
                <a:cs typeface="Arial" panose="020B0604020202020204" pitchFamily="34" charset="0"/>
              </a:rPr>
              <a:t>iron mass fraction 10.0 % maximum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the purchaser specifies otherwise (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see K.10 </a:t>
            </a:r>
            <a:r>
              <a:rPr lang="en-A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includes formerly option “When specified by the purchaser, an iron dilution Class Fe 5 iron mass fraction 5.0 % maximum shall be used”). </a:t>
            </a:r>
            <a:r>
              <a:rPr lang="it-IT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8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437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just">
              <a:lnSpc>
                <a:spcPct val="150000"/>
              </a:lnSpc>
              <a:buFontTx/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 that the bolting be supplied from a facility that has been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licensed to API 20E or API 20F</a:t>
            </a:r>
            <a:endParaRPr lang="en-US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Bolting materials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listed in API 20E or API 20F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 conform to the manufacturer’s documented 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507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Changed 3 months calibration interval in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90 days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(increment of 90 days up to 1 year)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The calibration interval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shall start on the date of first use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not to exceed three months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from the date of calibration. The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first use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shall be recorded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If the calibration interval is not started within three months of the date of calibration, the equipment shall be identified as out of calibration.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446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919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088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542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68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940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127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159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1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SC6 - </a:t>
            </a:r>
            <a:r>
              <a:rPr lang="it-IT" dirty="0" err="1"/>
              <a:t>Subcommittee</a:t>
            </a:r>
            <a:r>
              <a:rPr lang="it-IT" dirty="0"/>
              <a:t> on </a:t>
            </a:r>
            <a:r>
              <a:rPr lang="it-IT" dirty="0" err="1"/>
              <a:t>Valves</a:t>
            </a:r>
            <a:r>
              <a:rPr lang="it-IT" dirty="0"/>
              <a:t> and </a:t>
            </a:r>
            <a:r>
              <a:rPr lang="it-IT" dirty="0" err="1"/>
              <a:t>Wellhead</a:t>
            </a:r>
            <a:r>
              <a:rPr lang="it-IT" dirty="0"/>
              <a:t> </a:t>
            </a:r>
            <a:r>
              <a:rPr lang="it-IT" dirty="0" err="1"/>
              <a:t>Equipment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164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66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348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706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1687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4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Errata 2 -  </a:t>
            </a:r>
            <a:r>
              <a:rPr lang="it-IT" b="1" dirty="0"/>
              <a:t>ANNEX </a:t>
            </a:r>
            <a:r>
              <a:rPr lang="it-IT" b="1" dirty="0" err="1"/>
              <a:t>N</a:t>
            </a:r>
            <a:r>
              <a:rPr lang="it-IT" b="1" dirty="0"/>
              <a:t>, </a:t>
            </a:r>
            <a:r>
              <a:rPr lang="it-IT" b="1" dirty="0" err="1"/>
              <a:t>J</a:t>
            </a:r>
            <a:r>
              <a:rPr lang="it-IT" b="1" dirty="0"/>
              <a:t>, H, G </a:t>
            </a:r>
            <a:r>
              <a:rPr lang="it-IT" b="1" dirty="0" err="1"/>
              <a:t>undergo</a:t>
            </a:r>
            <a:r>
              <a:rPr lang="it-IT" b="1" dirty="0"/>
              <a:t> </a:t>
            </a:r>
            <a:r>
              <a:rPr lang="it-IT" b="1" dirty="0" err="1"/>
              <a:t>into</a:t>
            </a:r>
            <a:r>
              <a:rPr lang="it-IT" b="1" dirty="0"/>
              <a:t> </a:t>
            </a:r>
            <a:r>
              <a:rPr lang="it-IT" b="1" dirty="0" err="1"/>
              <a:t>Annex</a:t>
            </a:r>
            <a:r>
              <a:rPr lang="it-IT" b="1" dirty="0"/>
              <a:t> 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99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75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332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CONFIRMED 14 SECTIONS with some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thet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gonna go to review in the </a:t>
            </a:r>
            <a:r>
              <a:rPr lang="it-IT" dirty="0" err="1"/>
              <a:t>next</a:t>
            </a:r>
            <a:r>
              <a:rPr lang="it-IT" dirty="0"/>
              <a:t>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56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63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ANNESSI </a:t>
            </a:r>
            <a:r>
              <a:rPr lang="it-IT" b="1" dirty="0"/>
              <a:t>passano da 15 a 12</a:t>
            </a:r>
          </a:p>
          <a:p>
            <a:endParaRPr lang="it-IT" b="1" dirty="0"/>
          </a:p>
          <a:p>
            <a:r>
              <a:rPr lang="it-IT" b="1" dirty="0"/>
              <a:t>Da 6 normativi, sono diventati 5</a:t>
            </a:r>
          </a:p>
          <a:p>
            <a:endParaRPr lang="it-IT" dirty="0"/>
          </a:p>
          <a:p>
            <a:r>
              <a:rPr lang="it-IT" dirty="0"/>
              <a:t>VERDE – Confermati con stesso identificativo o con lettera differente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ROSSI – cancellati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VIOLA – nuovi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MARORNE – combinati (G, H, </a:t>
            </a:r>
            <a:r>
              <a:rPr lang="it-IT" dirty="0" err="1"/>
              <a:t>J</a:t>
            </a:r>
            <a:r>
              <a:rPr lang="it-IT" dirty="0"/>
              <a:t>, </a:t>
            </a:r>
            <a:r>
              <a:rPr lang="it-IT" dirty="0" err="1"/>
              <a:t>N</a:t>
            </a:r>
            <a:r>
              <a:rPr lang="it-IT" dirty="0"/>
              <a:t> – confluiti in </a:t>
            </a:r>
            <a:r>
              <a:rPr lang="it-IT" dirty="0" err="1"/>
              <a:t>Annex</a:t>
            </a:r>
            <a:r>
              <a:rPr lang="it-IT" dirty="0"/>
              <a:t> I «normativo)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32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x@studiogamba.inf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542111"/>
            <a:ext cx="7874229" cy="65683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MASSIMILIANO GAMBA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06200" y="3798123"/>
            <a:ext cx="11600062" cy="1610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-200" dirty="0">
                <a:solidFill>
                  <a:schemeClr val="bg1"/>
                </a:solidFill>
                <a:ea typeface="Arial" charset="0"/>
                <a:cs typeface="Arial" charset="0"/>
              </a:rPr>
              <a:t>API 6D 25</a:t>
            </a:r>
            <a:r>
              <a:rPr lang="en-US" sz="4800" spc="-2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th</a:t>
            </a:r>
            <a:r>
              <a:rPr lang="en-US" sz="4800" spc="-200" dirty="0">
                <a:solidFill>
                  <a:schemeClr val="bg1"/>
                </a:solidFill>
                <a:ea typeface="Arial" charset="0"/>
                <a:cs typeface="Arial" charset="0"/>
              </a:rPr>
              <a:t> Edition </a:t>
            </a:r>
          </a:p>
          <a:p>
            <a:pPr algn="l"/>
            <a:r>
              <a:rPr lang="en-US" sz="4800" spc="-200" dirty="0">
                <a:solidFill>
                  <a:schemeClr val="bg1"/>
                </a:solidFill>
                <a:ea typeface="Arial" charset="0"/>
                <a:cs typeface="Arial" charset="0"/>
              </a:rPr>
              <a:t>Specification for valves, main changes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0" y="3213694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 Professional 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7732B3E-4140-A084-9C3E-03372E4F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30678" y="6586330"/>
            <a:ext cx="1961322" cy="280191"/>
          </a:xfrm>
        </p:spPr>
        <p:txBody>
          <a:bodyPr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layout changes overview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C6718-0081-2FF2-34A8-E282D8F0696C}"/>
              </a:ext>
            </a:extLst>
          </p:cNvPr>
          <p:cNvSpPr txBox="1">
            <a:spLocks/>
          </p:cNvSpPr>
          <p:nvPr/>
        </p:nvSpPr>
        <p:spPr>
          <a:xfrm>
            <a:off x="425631" y="1551948"/>
            <a:ext cx="11250432" cy="47030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SECTIONS RENUMBERED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§8 quality control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become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§9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§10 coating/painting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§11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§11 marking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become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§12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§13 documentation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become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§14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SECTION ADDED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§8 BOLTING, including extended requirements for bolting.</a:t>
            </a:r>
          </a:p>
          <a:p>
            <a:pPr marL="0" indent="0"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SECTION INTEGRATION/COMBINED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Former §14 FACILITY REQUIREMENTS and table 8,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now integrated into §4.5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MANUFACTURING PROCESSES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Table 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(process control requirements)</a:t>
            </a:r>
          </a:p>
          <a:p>
            <a:pPr marL="0" indent="0"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RENUMBERING AND REWORDING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PRESSURE TESTING (§9)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FACTORY ACCEPTANCE TESTING into §10</a:t>
            </a:r>
          </a:p>
          <a:p>
            <a:pPr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PREPARATION FOR SHIPMENT (§12)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Draining, protection and preparation for transport into §13 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Annexes comparison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118C4-EC5B-05D5-C0BB-B261530123A7}"/>
              </a:ext>
            </a:extLst>
          </p:cNvPr>
          <p:cNvSpPr txBox="1">
            <a:spLocks/>
          </p:cNvSpPr>
          <p:nvPr/>
        </p:nvSpPr>
        <p:spPr>
          <a:xfrm>
            <a:off x="327193" y="1684469"/>
            <a:ext cx="5580062" cy="427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 6D 24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edition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A (informative) API Monogram Program Use of the API Monogram by Licensees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B (informative) Valve Configurations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C (normative) Valve End-to-end and Face-to-face Dimensions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D (informative) Guidance for Travel Stops by Valve Type</a:t>
            </a:r>
          </a:p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E (informative) API 20 Series Supply Chain Management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F (normative) Qualification of Heat-treating Equipment</a:t>
            </a:r>
          </a:p>
          <a:p>
            <a:pPr algn="just"/>
            <a:r>
              <a:rPr lang="en-US" sz="12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G (normative) Requirements for NDE</a:t>
            </a:r>
          </a:p>
          <a:p>
            <a:pPr algn="just"/>
            <a:r>
              <a:rPr lang="en-US" sz="12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H (normative) Supplementary Test Requirements 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I (informative) Requirements for Extended Hydrostatic Shell Test Duration and Records Retention for Valves in Jurisdictional Pipeline Systems</a:t>
            </a:r>
          </a:p>
          <a:p>
            <a:pPr algn="just"/>
            <a:r>
              <a:rPr lang="en-US" sz="12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J (normative) Quality Specification Level (QSL) for Pipeline Valves 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K (informative) Isolation Valve Features</a:t>
            </a:r>
          </a:p>
          <a:p>
            <a:pPr algn="just"/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L (normative) External Coating for End Connections</a:t>
            </a:r>
          </a:p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M (informative) Marking Example</a:t>
            </a:r>
          </a:p>
          <a:p>
            <a:pPr algn="just"/>
            <a:r>
              <a:rPr lang="en-US" sz="12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N (informative) Supplementary Documentation Requirements</a:t>
            </a:r>
          </a:p>
          <a:p>
            <a:pPr algn="just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O (informative) Purchasing Guidelines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0AD592-F165-4E3A-647A-176360E89E71}"/>
              </a:ext>
            </a:extLst>
          </p:cNvPr>
          <p:cNvSpPr txBox="1">
            <a:spLocks/>
          </p:cNvSpPr>
          <p:nvPr/>
        </p:nvSpPr>
        <p:spPr>
          <a:xfrm>
            <a:off x="6095999" y="1684471"/>
            <a:ext cx="5580063" cy="480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 6D 25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edition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(informative)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Remanufacture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endParaRPr lang="it-IT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(informative)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Valve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(normative) Valve End-to-end and Face-to-face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(informative)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Travel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Valve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(informative)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(informative) Design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(normative)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End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Connectors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(normative)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Heat-treat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endParaRPr lang="it-IT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(normative) </a:t>
            </a:r>
            <a:r>
              <a:rPr lang="it-IT" sz="13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sz="13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it-IT" sz="13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(QSL) and </a:t>
            </a:r>
            <a:r>
              <a:rPr lang="it-IT" sz="13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it-IT" sz="13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it-IT" sz="1300" dirty="0">
              <a:solidFill>
                <a:srgbClr val="8A7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(informative)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Extended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Hydrostatic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Shell Test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it-IT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Pipeline Systems</a:t>
            </a:r>
          </a:p>
          <a:p>
            <a:pPr algn="just"/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(normative)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Purchaser-specified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Deviations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Manufacturing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it-IT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(informative)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Manufacturing </a:t>
            </a:r>
            <a:r>
              <a:rPr lang="it-IT" sz="13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it-IT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3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Annexes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A00827-C479-902F-1D8D-C27C9158F91B}"/>
              </a:ext>
            </a:extLst>
          </p:cNvPr>
          <p:cNvSpPr txBox="1">
            <a:spLocks/>
          </p:cNvSpPr>
          <p:nvPr/>
        </p:nvSpPr>
        <p:spPr>
          <a:xfrm>
            <a:off x="425631" y="1709533"/>
            <a:ext cx="11348870" cy="469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</a:p>
          <a:p>
            <a:pPr algn="just"/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A (informative) API Monogram Program Use of the API Monogram by Licensees</a:t>
            </a:r>
          </a:p>
          <a:p>
            <a:pPr algn="just"/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E (informative) API 20 Series Supply Chain Management</a:t>
            </a:r>
          </a:p>
          <a:p>
            <a:pPr algn="just"/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M (informative) Marking Example</a:t>
            </a:r>
          </a:p>
          <a:p>
            <a:pPr algn="just"/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Annex O (informative) Purchasing Guidelines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(also with different letter, in some case)</a:t>
            </a: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(informative)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Valve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(normative) Valve End-to-end and Face-to-face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(informative)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Travel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Valve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(informative)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(normative)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End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Connectors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(normative)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Heat-treat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endParaRPr lang="it-IT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algn="just" defTabSz="914400"/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(informative)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Extended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Hydrostatic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Shell Test Duration and Records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it-IT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Pipeline Systems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(previous Annexes N, J, H and G) </a:t>
            </a:r>
          </a:p>
          <a:p>
            <a:pPr marL="0" indent="0" algn="just" defTabSz="914400">
              <a:buNone/>
            </a:pPr>
            <a:r>
              <a:rPr lang="it-IT" sz="10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(normative) Quality </a:t>
            </a:r>
            <a:r>
              <a:rPr lang="it-IT" sz="10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it-IT" sz="10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(QSL) and </a:t>
            </a:r>
            <a:r>
              <a:rPr lang="it-IT" sz="1000" dirty="0" err="1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it-IT" sz="1000" dirty="0">
                <a:solidFill>
                  <a:srgbClr val="8A7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ADDED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(informative)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Remanufacture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endParaRPr lang="it-IT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(informative) Design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(normative)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Purchaser-specified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Deviations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Manufacturing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it-IT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(informative)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Manufacturing </a:t>
            </a:r>
            <a:r>
              <a:rPr lang="it-IT" sz="1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it-IT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0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§2 - Normative references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0738AF-D0BD-AB2C-A2B1-7C3A45BEAB82}"/>
              </a:ext>
            </a:extLst>
          </p:cNvPr>
          <p:cNvSpPr txBox="1">
            <a:spLocks/>
          </p:cNvSpPr>
          <p:nvPr/>
        </p:nvSpPr>
        <p:spPr>
          <a:xfrm>
            <a:off x="614375" y="1503348"/>
            <a:ext cx="6894789" cy="4730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GROUPED BY SOURCE</a:t>
            </a:r>
          </a:p>
          <a:p>
            <a:pPr marL="0" indent="0" algn="ctr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AMPP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(formerly NACE International)</a:t>
            </a:r>
          </a:p>
          <a:p>
            <a:pPr marL="0" indent="0" algn="just"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Performance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ASME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American Society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ASNT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American Society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Nondestructive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ASTM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American Society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International Organization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MSS</a:t>
            </a:r>
          </a:p>
          <a:p>
            <a:pPr marL="0" indent="0" algn="just"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Society of the Valve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SAE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Society of Automotive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7CFEF7-83F3-2EF9-2DC4-FE48BAC7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75" y="5354652"/>
            <a:ext cx="671731" cy="365626"/>
          </a:xfrm>
          <a:prstGeom prst="rect">
            <a:avLst/>
          </a:prstGeom>
        </p:spPr>
      </p:pic>
      <p:pic>
        <p:nvPicPr>
          <p:cNvPr id="11" name="Picture 2" descr="ISO">
            <a:extLst>
              <a:ext uri="{FF2B5EF4-FFF2-40B4-BE49-F238E27FC236}">
                <a16:creationId xmlns:a16="http://schemas.microsoft.com/office/drawing/2014/main" id="{B35AF985-E6C4-DA4D-46A5-48872D8E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34" y="4843801"/>
            <a:ext cx="671730" cy="6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nsob: via libera all'opa di Naf 2 su Astm - MilanoFinanza.it">
            <a:extLst>
              <a:ext uri="{FF2B5EF4-FFF2-40B4-BE49-F238E27FC236}">
                <a16:creationId xmlns:a16="http://schemas.microsoft.com/office/drawing/2014/main" id="{377BCD1D-42C3-4B7F-21C2-E5889129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09" y="4292323"/>
            <a:ext cx="551478" cy="5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SNT Central Certification Program">
            <a:extLst>
              <a:ext uri="{FF2B5EF4-FFF2-40B4-BE49-F238E27FC236}">
                <a16:creationId xmlns:a16="http://schemas.microsoft.com/office/drawing/2014/main" id="{ABA26DF7-D8F3-CEC2-0BA9-730FF764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83" y="3790729"/>
            <a:ext cx="671731" cy="4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sme Logos">
            <a:extLst>
              <a:ext uri="{FF2B5EF4-FFF2-40B4-BE49-F238E27FC236}">
                <a16:creationId xmlns:a16="http://schemas.microsoft.com/office/drawing/2014/main" id="{D504D955-7871-D169-AFE3-E40E2533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1" y="3209904"/>
            <a:ext cx="1015537" cy="4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'American Petroleum Institute (API) presenta lo “Standard (Std) 20S” per  aiutare l'adozione della stampa 3d nel settore petrolifero e del gas –  Stampare in 3D">
            <a:extLst>
              <a:ext uri="{FF2B5EF4-FFF2-40B4-BE49-F238E27FC236}">
                <a16:creationId xmlns:a16="http://schemas.microsoft.com/office/drawing/2014/main" id="{350BD0B9-36BC-AD6F-B5B8-DA4EF46B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66" y="2673248"/>
            <a:ext cx="1181566" cy="6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ACE International and SSPC Merge to Form AMPP | Products Finishing">
            <a:extLst>
              <a:ext uri="{FF2B5EF4-FFF2-40B4-BE49-F238E27FC236}">
                <a16:creationId xmlns:a16="http://schemas.microsoft.com/office/drawing/2014/main" id="{B17C9085-2774-57D5-368A-AEB6C719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31" y="2204278"/>
            <a:ext cx="928437" cy="6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E International - Wikipedia">
            <a:extLst>
              <a:ext uri="{FF2B5EF4-FFF2-40B4-BE49-F238E27FC236}">
                <a16:creationId xmlns:a16="http://schemas.microsoft.com/office/drawing/2014/main" id="{EBFE78CA-A575-1789-579F-7E208237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63" y="5837815"/>
            <a:ext cx="551479" cy="3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7CBE10-F363-A2FE-F3BE-5060A76DBA3F}"/>
              </a:ext>
            </a:extLst>
          </p:cNvPr>
          <p:cNvSpPr txBox="1"/>
          <p:nvPr/>
        </p:nvSpPr>
        <p:spPr>
          <a:xfrm>
            <a:off x="7796346" y="2653413"/>
            <a:ext cx="365584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UPDATED, DELATED and ADED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normative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REMOVED ALL EDITIONS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excluding those relevant to API 20 series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latest editions are applicable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§3 - Terms and definitions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32068"/>
            <a:ext cx="11250432" cy="400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definitions such as: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§3.1.13 - Design review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§3.1.14 - Design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§3.1.21 – Manufacturer 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§3.1.22 – Maximum allowable working pressure MAWP 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§3.1.23 – Maximum allowable stem torque/thrust MAST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§3.1.37 - Purchaser 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§3.1.38 – Remanufacturer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§3.1.39 – Repairer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§3.1.54 – Visible leakage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627535A-C0E6-B7E7-A70B-B26C4CF59EDB}"/>
              </a:ext>
            </a:extLst>
          </p:cNvPr>
          <p:cNvSpPr/>
          <p:nvPr/>
        </p:nvSpPr>
        <p:spPr>
          <a:xfrm>
            <a:off x="5745777" y="1532068"/>
            <a:ext cx="6446223" cy="494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definitions such as: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§3.1.35 – Pressure-containing parts. </a:t>
            </a: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 -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 not include bolting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(see Section 8).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§3.1.36 – Pressure controlling parts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§3.1.10 – Closure member</a:t>
            </a:r>
          </a:p>
          <a:p>
            <a:pPr lv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 - Earlier editions of API 6D ref. to the closure member as an “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obturator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various abbreviations, such as:</a:t>
            </a:r>
          </a:p>
          <a:p>
            <a:pPr marL="285750" lvl="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BSL (bolting specification level)</a:t>
            </a:r>
          </a:p>
          <a:p>
            <a:pPr marL="285750" lvl="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BTC (break‐to‐close) and BTO (break‐to‐open)</a:t>
            </a:r>
          </a:p>
          <a:p>
            <a:pPr marL="285750" lvl="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ETC (end‐to‐close) and ETO (end‐to‐open) </a:t>
            </a:r>
          </a:p>
          <a:p>
            <a:pPr marL="285750" lvl="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MDP (maximum pressure differential)</a:t>
            </a:r>
          </a:p>
        </p:txBody>
      </p:sp>
    </p:spTree>
    <p:extLst>
      <p:ext uri="{BB962C8B-B14F-4D97-AF65-F5344CB8AC3E}">
        <p14:creationId xmlns:p14="http://schemas.microsoft.com/office/powerpoint/2010/main" val="17033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§4 - Application, Configuration, and Performance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87484"/>
            <a:ext cx="11250432" cy="466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title, former 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Valve Types and Configurations”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Deleted pressure class 400 for standard valves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NON-STANDARD VALVES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(intermediate pressure and temperature rating)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AXIAL VALVES as new product together with existing (ball, check, gate and plug)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Axial valve nomenclature and configuration into Figure B.1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Axial valve end to end and face to face dimensions into Table C.1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table 2 – Process control formerly included into §14 and table 8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longer identified location (on-site, off-site, and/or outsourced) but “Performed by”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Modified process control activities and added requirements for processes outsourced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 process requiring validation formerly included into §1.4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Delated coating/component plating (previously by agreement),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Added visual examination</a:t>
            </a:r>
          </a:p>
        </p:txBody>
      </p:sp>
    </p:spTree>
    <p:extLst>
      <p:ext uri="{BB962C8B-B14F-4D97-AF65-F5344CB8AC3E}">
        <p14:creationId xmlns:p14="http://schemas.microsoft.com/office/powerpoint/2010/main" val="42670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§5 - Design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95981"/>
            <a:ext cx="11250432" cy="489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new requirements for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bolted joint design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SPLITTED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standard and non-standard face to face/end to end dimensions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Renumbered dimensions tables and some minor changes on dimensions and tolerances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sizes added for check and axial valves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REMOVED references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manufacturing method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flange alignment of flanged connectors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studded-end valve end connectors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weld end connectors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mating pipes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drive train torque/thrust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different type of valves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drive train allowable stress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face of maximum allowable temperature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drive train bolting for Quarter-turn valves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relevant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 of operation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(manual gearbox and rotary motion)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 operational data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(upon request – Annex L – flow coefficient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71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§5 - Design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95981"/>
            <a:ext cx="11250432" cy="442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for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wrenches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(longer than 24 in - 600 mm)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indicators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closure members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travel stop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Annex D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Split ball valves into quarter turn valves and rising stem valves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Added expanding plug valves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Actuators and mounting kits shall conform to API 6DX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latest edition (formerly limited to sizing and ref. 6DX 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provided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extended stem and shaft assembly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cavity pressure relief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face of service condition and temperature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CLARIFIED and ADDEDED details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vent, drains and injection points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 details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drain connection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(if requested by customer)</a:t>
            </a:r>
          </a:p>
        </p:txBody>
      </p:sp>
    </p:spTree>
    <p:extLst>
      <p:ext uri="{BB962C8B-B14F-4D97-AF65-F5344CB8AC3E}">
        <p14:creationId xmlns:p14="http://schemas.microsoft.com/office/powerpoint/2010/main" val="967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§5 - Design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95981"/>
            <a:ext cx="11250432" cy="498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lifting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Sketches and handling instructions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safe lifting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 working limit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(SWL)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process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Conformity of design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documented procedure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applicable QMS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documentation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review and verification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validation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and procedure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ANNEX 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(informative) provides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 for design validation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combination of pressure, temperature and operating cycles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be normative if required by the purchaser or if self invocated by the manufacturer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used on prototype or production unit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for scaling</a:t>
            </a:r>
          </a:p>
        </p:txBody>
      </p:sp>
    </p:spTree>
    <p:extLst>
      <p:ext uri="{BB962C8B-B14F-4D97-AF65-F5344CB8AC3E}">
        <p14:creationId xmlns:p14="http://schemas.microsoft.com/office/powerpoint/2010/main" val="20184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§6 - Materials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425631" y="1846704"/>
            <a:ext cx="11250432" cy="369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nonmetallic seals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documented material specification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CLARIFIED  items that shall be reported into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metallic material test certificates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references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API 20A, 20B and 20C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guidance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qualification and production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(casting and forging)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references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API 20J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guidance on the use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outsourced distributors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metallic material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new section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casted parts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forged parts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(forging ratio)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impact test requirements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V-notch impact requirements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Duplex and Super Duplex Stainless Steel and Others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adjustment factors for subsize specimens</a:t>
            </a:r>
          </a:p>
        </p:txBody>
      </p:sp>
    </p:spTree>
    <p:extLst>
      <p:ext uri="{BB962C8B-B14F-4D97-AF65-F5344CB8AC3E}">
        <p14:creationId xmlns:p14="http://schemas.microsoft.com/office/powerpoint/2010/main" val="334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42913" y="1532068"/>
            <a:ext cx="11233150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7D6C48B0-9AAE-4631-AC62-5158F4EFFD31}"/>
              </a:ext>
            </a:extLst>
          </p:cNvPr>
          <p:cNvSpPr txBox="1"/>
          <p:nvPr/>
        </p:nvSpPr>
        <p:spPr>
          <a:xfrm>
            <a:off x="442913" y="1580918"/>
            <a:ext cx="1123315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Massimiliano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is an Oil &amp; Gas professional, certified NDE and welding inspector.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API Senior Auditor for API Q1, API Q2 API 18LCM, ISO 9001 and Monogram Program.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API University approved training provider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Roster of API Committees on Standardization of Oilfield Equipment and Materials (CSOEM):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SC20 – Supply Chain Management Task Groups 20A, 20B, 20C, 20D, 20G, 20J, 20M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SC06 – Valves &amp; Wellhead Equipment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Member of ASTM Committees A01 (Steel, Stainless Steel and Related Alloy) and C01 (Cement).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More than 20 years experience on Oil &amp; Gas Industry.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📞 +39 338 5264889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✉️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max@studiogamba.info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4E1A323B-F5BF-D603-FC63-B1CE550E1250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§6 - Materials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95981"/>
            <a:ext cx="11250432" cy="475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ADDED/MODIFIED/MOVED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heat treatment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production heat treating equipment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Excluded application of 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surface coatings or localized PWHT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Identified 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record retention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Split 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each type of heat treatment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related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new allowed tolerances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Moved 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calibration and accuracy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from Annex F to chapter 6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multiple use furnaces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Thermal Uniformity Surveys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requirements better defined into Annex H and into section 6 considering: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Heat treatment type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Furnace classes as per SAE AMS2750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Changed the thermocouple placement into figures from 2D to 3D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Better clarified number of required thermocouples (aligned to API 6A)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§7 - Welding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713965"/>
            <a:ext cx="11250432" cy="44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EXCLUDED application of the welding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HVOF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coating process.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reference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API 20G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guidance on the use of outsourced welding services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hardness survey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iron dilution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any CRA weld overlay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nickel-based alloy UNS N06625)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CRA weld overlay NDE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final supplied conditions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NDE inspection of: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Weld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pressure containing parts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pipe pups to valve 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manufacturing repair welding and relevant inspections: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Casting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Forgings and plates</a:t>
            </a:r>
          </a:p>
        </p:txBody>
      </p:sp>
    </p:spTree>
    <p:extLst>
      <p:ext uri="{BB962C8B-B14F-4D97-AF65-F5344CB8AC3E}">
        <p14:creationId xmlns:p14="http://schemas.microsoft.com/office/powerpoint/2010/main" val="14225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§8 - Bolting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713965"/>
            <a:ext cx="11250432" cy="362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section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Pressure boundary bolting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conform to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API 20E, BSL-1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when using alloy and carbon steel bolting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conform to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API 20F, BSL-2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when using corrosion-resistant bolting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bolting not listed into API 20E and API 20F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requirements for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hardness limits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low temperature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bolting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confirm to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accepted industry specifications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conform to the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manufacturer’s documented material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9454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§9 – Quality control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81233"/>
            <a:ext cx="11250432" cy="551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MODIFIED/ADDED requirements relevant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pressure measuring devices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 recording devices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procedure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interval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(length and date of starting)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MODIFIED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personnel qualification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relevant to: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other personnel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performing other quality control activities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NDE personnel 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Welding inspectors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visual inspection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Castings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Forgings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Finished machined parts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§9 – Quality control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581233"/>
            <a:ext cx="11250432" cy="369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relevant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storage of nonmetallic seals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Manufacturer written requirements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minimum content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Packaging and storage of elastomeric 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 assembly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relevant to: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Documented procedure 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Bolt tightening 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Interface pressure controlling parts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free of any sealant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Lubricant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</a:p>
          <a:p>
            <a:pPr marL="742950" lvl="1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Welding inspectors</a:t>
            </a:r>
          </a:p>
        </p:txBody>
      </p:sp>
    </p:spTree>
    <p:extLst>
      <p:ext uri="{BB962C8B-B14F-4D97-AF65-F5344CB8AC3E}">
        <p14:creationId xmlns:p14="http://schemas.microsoft.com/office/powerpoint/2010/main" val="20346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§10 – Factory Acceptance Testing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699217"/>
            <a:ext cx="11250432" cy="410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section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previously §9 “Pressure testing”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documented procedure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Duration and acceptance criteria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Stabilization criteria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testing equipment external force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testing one piece body in non-assembled conditions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RE-ORGANIZED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pressure tests based on valve type configuration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 temperature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CHANGED testing media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chloride contents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§11 – Coating/Painting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699217"/>
            <a:ext cx="11250432" cy="336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CHANGED - Manufacturer’s standard BECOME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manufacturer’s documented requirements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2 notes: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1 - See Section 13 on corrosion protection for details.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2 - See L.13 for requirements for coating of corrosion-resistant valves.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requirements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external coatings for end connectors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Annex L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Annex 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§12 – Marking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699217"/>
            <a:ext cx="11250432" cy="41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marking example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(formerly in Annex M)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marking requirements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one location with different tables: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 body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marking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nameplate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some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marking requirements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valves, nameplate and additional marking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allowance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laser engraved marking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QSL1 marking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longer required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(only QSL 2 or greater needs to be marked)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serial number and manufacturer’s name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on both the body and the namep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§13 – Draining, Protection, and Preparation for Transport 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699217"/>
            <a:ext cx="11250432" cy="253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documented procedure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its minimum contents, such as: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bare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metallic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machined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metallic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steels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15 %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chromium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on flange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weld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bevel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stems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temperature of minimum 200 °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(93 °C) </a:t>
            </a:r>
          </a:p>
        </p:txBody>
      </p:sp>
    </p:spTree>
    <p:extLst>
      <p:ext uri="{BB962C8B-B14F-4D97-AF65-F5344CB8AC3E}">
        <p14:creationId xmlns:p14="http://schemas.microsoft.com/office/powerpoint/2010/main" val="93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§14 – Documentation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2" y="1699217"/>
            <a:ext cx="11250432" cy="389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ADDED Minimum documentation requirements and retention, for instance:</a:t>
            </a:r>
            <a:endParaRPr lang="en-GB" sz="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retention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visual inspection records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(§9.3)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retention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chloride content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hydrostatic test water (§10.1.3)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Documentation provided with the valve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Documentation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shall be provided to the valve purchaser.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Additional requirements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Certificate of conformance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Additional requirements when specified by the manufacturer or purchaser in Annex F, Annex I, Annex J, Annex K, and Annex L;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Design code for pressure-containing parts and pressure-boundary bolting (see 5.1.1);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Code used for pressure-temperature rating (see 4.3). </a:t>
            </a:r>
          </a:p>
          <a:p>
            <a:pPr algn="just">
              <a:lnSpc>
                <a:spcPct val="150000"/>
              </a:lnSpc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348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Speech agenda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27193" y="1799902"/>
            <a:ext cx="11404419" cy="439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API 25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edition publication and effectiveness </a:t>
            </a:r>
          </a:p>
          <a:p>
            <a:pPr marL="57150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Brief history of API 6D specification</a:t>
            </a:r>
          </a:p>
          <a:p>
            <a:pPr marL="57150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Main changes overview </a:t>
            </a:r>
          </a:p>
          <a:p>
            <a:pPr marL="1028700" lvl="1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pPr marL="1028700" lvl="1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</a:p>
          <a:p>
            <a:pPr marL="1028700" lvl="1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</a:p>
          <a:p>
            <a:pPr marL="57150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Focus on main changes </a:t>
            </a:r>
          </a:p>
          <a:p>
            <a:pPr marL="1028700" lvl="1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chapters</a:t>
            </a:r>
          </a:p>
          <a:p>
            <a:pPr marL="1028700" lvl="1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annexes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A9FC2AEE-BBC3-235E-5329-E96728A6B2F8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Purchaser defined requirements – Annex K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1" y="1684469"/>
            <a:ext cx="11555033" cy="428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customization requirements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outlined into Annexes K (normative) and L (informative), against mandatory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(“shall”)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included into API 6D body (from §4 to 14).</a:t>
            </a:r>
          </a:p>
          <a:p>
            <a:pPr algn="just">
              <a:lnSpc>
                <a:spcPct val="150000"/>
              </a:lnSpc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ANNEX 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Purchaser-specified customization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Permissible Design and Manufacturing Requirements.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permissible deviations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specified design and manufacturing requirements.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deviations must be specified by the  purchaser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(customer/end user/distributor)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 manufacture isn’t allowed to self invoked deviations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Annex 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Annex K includes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 of permissible variation and addresses the 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valve manufacture isn’t allowed to self invoked deviations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Annex 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Deviations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 be traceable to the purchaser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(purchase order)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designed and manufactured with deviation of Annex 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be API 6D conforming</a:t>
            </a:r>
          </a:p>
        </p:txBody>
      </p:sp>
    </p:spTree>
    <p:extLst>
      <p:ext uri="{BB962C8B-B14F-4D97-AF65-F5344CB8AC3E}">
        <p14:creationId xmlns:p14="http://schemas.microsoft.com/office/powerpoint/2010/main" val="22947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Purchaser defined requirements – Annex L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76411" y="1743461"/>
            <a:ext cx="11555033" cy="424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ANNEX 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Specified Customization.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Supplemental Options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Specified Design and Manufacturing Requirements. Identifies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requirements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shall be performed by the manufacturer when specified by the purchaser.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Either upon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purchaser’s request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self invoked by the valve manufacturer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requirements for documentation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selection of Annex L, unless otherwise specified or unless required by the purchaser.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Annex L includes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 of options variation and addresses the 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designed and manufactured with option of Annex 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be API 6D conforming</a:t>
            </a:r>
          </a:p>
          <a:p>
            <a:pPr algn="just">
              <a:lnSpc>
                <a:spcPct val="150000"/>
              </a:lnSpc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Purchaser defined requirements – Annex K and Annex L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C8304E-A5B5-3C90-A190-A3D2C1630939}"/>
              </a:ext>
            </a:extLst>
          </p:cNvPr>
          <p:cNvSpPr txBox="1"/>
          <p:nvPr/>
        </p:nvSpPr>
        <p:spPr>
          <a:xfrm>
            <a:off x="232821" y="2847190"/>
            <a:ext cx="5768807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K.2 - Intermediate Pressures and Temperature Ratings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4.3.1)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K.3 - Valve Bore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4.4.1)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K.4 - Non-standard Face-to face and End-to-end Dimensions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5.2.1) 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K.5 - End Connectors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5.2.3.1.1, 5.2.3.2, 5.2.3)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K.6 - Flange Bolting for Studded-outlet End Connectors  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K.7 - Other Drain Connectors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5.6.1)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K.8 - Lifting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5.9)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K.9 - Chemical Composition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6.3)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K.10 - Welding Overlay Iron Dilution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7.5.3.1)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K.11 - Weld Repair of Forgings and Plate Material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7.11.3)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K.12 - Pressure Boundary Bolting Hardness Testing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8.1) </a:t>
            </a:r>
            <a:endParaRPr lang="it-IT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K.13 - Use of Assembly Lubricant 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K.14 - Hydrostatic Shell Testing of One-piece Bodies 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K.15 - Alternate Seat Test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(see 10.4 – I.8.3)</a:t>
            </a:r>
            <a:endParaRPr lang="it-IT" sz="1300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16C213-3BDD-224F-3999-A38F2677907E}"/>
              </a:ext>
            </a:extLst>
          </p:cNvPr>
          <p:cNvSpPr txBox="1"/>
          <p:nvPr/>
        </p:nvSpPr>
        <p:spPr>
          <a:xfrm>
            <a:off x="6153926" y="2468982"/>
            <a:ext cx="5880597" cy="4093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L.2 - Reduced-opening Valves with Circular Openings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L.3 - Valve Operational Data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L.4 - Extended Stem and Shaft Assemblies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L.5 - Antistatic Testing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L.6 - Service Compatibility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L.7 - Bolting for Sour Service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L.8 - NDE of Weld End Connector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L.9 - Double Block and Bleed (DBB) Valves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L.10 - Double Isolation and Bleed DIB-1 (Both Seats Bidirectional)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L.11 - Double Isolation and Bleed DIB-2 (One Unidirectional and One Bidirectional Seat)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L.12 - Operations Testing—Valves Required for Double Isolation and Bleed (DIB-1 or DIB-2)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L.13 - External Coating or Painting of Corrosion-resistant Valves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L.14 - Drive Train Strength Test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L.15 - Drain, Vent, and Injection Lines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L.16 - Drain, Vent, and Injection Valves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L.17 - Corrosion-resistant Metallic Surfaces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L.18 - Hardness Testing - Production Parts for Sour Service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L.19 - Low-pressure Gas Seat Testing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L.20 - High-pressure Gas Testing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L.21 - Valve Orientation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L.22 - Disassembly/Maintenance Tools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L.23 - Pressure Balance Hole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L.24 - Fugitive Emissions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L.27 - Fire Testing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L.28 - Pressure Testing Valves with Hydrostatic End Load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L.29 - External Loads</a:t>
            </a:r>
          </a:p>
        </p:txBody>
      </p:sp>
      <p:sp>
        <p:nvSpPr>
          <p:cNvPr id="18" name="Onda 17">
            <a:extLst>
              <a:ext uri="{FF2B5EF4-FFF2-40B4-BE49-F238E27FC236}">
                <a16:creationId xmlns:a16="http://schemas.microsoft.com/office/drawing/2014/main" id="{937D01F4-29B3-2455-D748-3E6C68E24AA2}"/>
              </a:ext>
            </a:extLst>
          </p:cNvPr>
          <p:cNvSpPr/>
          <p:nvPr/>
        </p:nvSpPr>
        <p:spPr>
          <a:xfrm>
            <a:off x="8204554" y="1640977"/>
            <a:ext cx="2605805" cy="79415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Additional optons</a:t>
            </a:r>
          </a:p>
        </p:txBody>
      </p:sp>
      <p:sp>
        <p:nvSpPr>
          <p:cNvPr id="19" name="Onda 18">
            <a:extLst>
              <a:ext uri="{FF2B5EF4-FFF2-40B4-BE49-F238E27FC236}">
                <a16:creationId xmlns:a16="http://schemas.microsoft.com/office/drawing/2014/main" id="{02380A8F-7291-AB3D-D7C6-1FB2DF16D222}"/>
              </a:ext>
            </a:extLst>
          </p:cNvPr>
          <p:cNvSpPr/>
          <p:nvPr/>
        </p:nvSpPr>
        <p:spPr>
          <a:xfrm>
            <a:off x="1805647" y="2041948"/>
            <a:ext cx="2623153" cy="756755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Permissible deviations</a:t>
            </a:r>
          </a:p>
        </p:txBody>
      </p:sp>
    </p:spTree>
    <p:extLst>
      <p:ext uri="{BB962C8B-B14F-4D97-AF65-F5344CB8AC3E}">
        <p14:creationId xmlns:p14="http://schemas.microsoft.com/office/powerpoint/2010/main" val="5165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Quality Specification Levels – QSL (Annex I)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27193" y="1511283"/>
            <a:ext cx="11555033" cy="546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MERGED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QSL and supplemental testing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into Annex 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(normative)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QSL can be: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by purchaser (customer/end user/distributor)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 invoked by the valve manufacturer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QSL1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QSL1 meeting the requirements of the main body (§4 to 14) of API 6D, hence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there's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need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call that out as a QSL1 (as well as to mark it)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QSL1 become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basic product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per API 6D requirements “no Quality Specification level”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QSL3G and QSL 4G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existing QSL2, QSL3 and QSL4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QSLs testing (table I.4) when test references back to FAT section the number of tests listed include those required into FAT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(table make reference to section 10 – No extra tests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are required)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Unlike to provisions of API 6A,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QSL 3G and QSL 4G aren’t QSL 3 or QSL4 plus gas testing,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hydro and gas testing are treated separately.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Quality Specification Levels – QSL (Annex I)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417E3-A572-88D5-C9DC-001EF01029C1}"/>
              </a:ext>
            </a:extLst>
          </p:cNvPr>
          <p:cNvSpPr/>
          <p:nvPr/>
        </p:nvSpPr>
        <p:spPr>
          <a:xfrm>
            <a:off x="327193" y="1608268"/>
            <a:ext cx="11555033" cy="4914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Annex I requirements and tables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outlines specific requirements of QSL, relevant to: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NDE inspections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 I.1 – Requirements for NDE considering parts, wrought and casts options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 I.2 – NDE extent, methodologies and acceptance criteria for each type of NDE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Production material requirements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 I.3 – QSL level, applicable references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(PMR, API 20A/B/C/E/F)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relevant levels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(PMR/CSL/FSL/BSL)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Testing 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 I.4 – Pressure test for each QSL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Table I.6 – Documentation requirements for each QSL</a:t>
            </a:r>
          </a:p>
        </p:txBody>
      </p:sp>
      <p:sp>
        <p:nvSpPr>
          <p:cNvPr id="5" name="Pentagono 4">
            <a:extLst>
              <a:ext uri="{FF2B5EF4-FFF2-40B4-BE49-F238E27FC236}">
                <a16:creationId xmlns:a16="http://schemas.microsoft.com/office/drawing/2014/main" id="{4B57D6E7-1554-3ACF-8546-D35C223F2F2B}"/>
              </a:ext>
            </a:extLst>
          </p:cNvPr>
          <p:cNvSpPr/>
          <p:nvPr/>
        </p:nvSpPr>
        <p:spPr>
          <a:xfrm>
            <a:off x="2325283" y="1761362"/>
            <a:ext cx="2772696" cy="66367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QSL1, QSL2, QSL3, QSL4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BE0697-2620-3E9D-34D3-7B53F5D0C5DB}"/>
              </a:ext>
            </a:extLst>
          </p:cNvPr>
          <p:cNvSpPr txBox="1"/>
          <p:nvPr/>
        </p:nvSpPr>
        <p:spPr>
          <a:xfrm>
            <a:off x="5209178" y="19062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</a:p>
        </p:txBody>
      </p:sp>
      <p:sp>
        <p:nvSpPr>
          <p:cNvPr id="8" name="Pentagono 7">
            <a:extLst>
              <a:ext uri="{FF2B5EF4-FFF2-40B4-BE49-F238E27FC236}">
                <a16:creationId xmlns:a16="http://schemas.microsoft.com/office/drawing/2014/main" id="{F40F1EF1-F398-F25B-7FFB-51FB4D903D5B}"/>
              </a:ext>
            </a:extLst>
          </p:cNvPr>
          <p:cNvSpPr/>
          <p:nvPr/>
        </p:nvSpPr>
        <p:spPr>
          <a:xfrm>
            <a:off x="6595179" y="1761362"/>
            <a:ext cx="2976524" cy="66367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QSL2, QSL3/3G, QSL4/4G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1CCA13-1228-005D-8611-D19A05A8443D}"/>
              </a:ext>
            </a:extLst>
          </p:cNvPr>
          <p:cNvSpPr txBox="1"/>
          <p:nvPr/>
        </p:nvSpPr>
        <p:spPr>
          <a:xfrm>
            <a:off x="557944" y="1929317"/>
            <a:ext cx="16834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6D 24 edition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BAF0DB-FE73-AEB8-5706-2B175AEE4641}"/>
              </a:ext>
            </a:extLst>
          </p:cNvPr>
          <p:cNvSpPr txBox="1"/>
          <p:nvPr/>
        </p:nvSpPr>
        <p:spPr>
          <a:xfrm>
            <a:off x="9701970" y="1931617"/>
            <a:ext cx="17540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API 6D 25 edition</a:t>
            </a:r>
          </a:p>
        </p:txBody>
      </p:sp>
    </p:spTree>
    <p:extLst>
      <p:ext uri="{BB962C8B-B14F-4D97-AF65-F5344CB8AC3E}">
        <p14:creationId xmlns:p14="http://schemas.microsoft.com/office/powerpoint/2010/main" val="35927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09774" y="917181"/>
            <a:ext cx="11348870" cy="69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Repair or Remanufacture of Valves – Annex A 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(informative) 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F056C-C93F-CD77-13AE-2F608AFBC2B6}"/>
              </a:ext>
            </a:extLst>
          </p:cNvPr>
          <p:cNvSpPr txBox="1">
            <a:spLocks/>
          </p:cNvSpPr>
          <p:nvPr/>
        </p:nvSpPr>
        <p:spPr>
          <a:xfrm>
            <a:off x="425631" y="1608269"/>
            <a:ext cx="11233013" cy="47792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Annex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(formerly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API 6DR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repair or remanufacture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valves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originally manufactured in accordance with API 6D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which shall be applied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when specified by the manufacturer or purchaser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2789D8-676C-C701-D8FC-1B5D6DBD1E25}"/>
              </a:ext>
            </a:extLst>
          </p:cNvPr>
          <p:cNvSpPr txBox="1"/>
          <p:nvPr/>
        </p:nvSpPr>
        <p:spPr>
          <a:xfrm>
            <a:off x="6905491" y="3228923"/>
            <a:ext cx="4869010" cy="22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NOT APPLICABLE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valves damaged by fire;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field repair (with or without the replacement of parts) and modification of equipment;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surplus equipment intended for resale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719736-BE1D-2A0B-EC5A-A07D0128690F}"/>
              </a:ext>
            </a:extLst>
          </p:cNvPr>
          <p:cNvSpPr txBox="1"/>
          <p:nvPr/>
        </p:nvSpPr>
        <p:spPr>
          <a:xfrm>
            <a:off x="965319" y="2856635"/>
            <a:ext cx="3235005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requirements for: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materials,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control,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welding,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NDE,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 testing,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marking,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</p:txBody>
      </p:sp>
      <p:pic>
        <p:nvPicPr>
          <p:cNvPr id="11" name="Picture 2" descr="Simbolo Di Zecca Verde E Segno Di Croce Rossa In Cerchio Icone Per Il Quiz  Di Valutazione Vettore - Immagini vettoriali stock e altre immagini di  Segno di spunta - iStock">
            <a:extLst>
              <a:ext uri="{FF2B5EF4-FFF2-40B4-BE49-F238E27FC236}">
                <a16:creationId xmlns:a16="http://schemas.microsoft.com/office/drawing/2014/main" id="{77D82053-CBD0-9805-7DFF-43B49D45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40" y="3739871"/>
            <a:ext cx="2009936" cy="1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09774" y="917181"/>
            <a:ext cx="11348870" cy="69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 validation – Annex F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(informative) 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F056C-C93F-CD77-13AE-2F608AFBC2B6}"/>
              </a:ext>
            </a:extLst>
          </p:cNvPr>
          <p:cNvSpPr txBox="1">
            <a:spLocks/>
          </p:cNvSpPr>
          <p:nvPr/>
        </p:nvSpPr>
        <p:spPr>
          <a:xfrm>
            <a:off x="425631" y="1608269"/>
            <a:ext cx="11233013" cy="47792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Annex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which shall be applied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when specified by the manufacturer or required by the purchaser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validation testing shall include: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Temperatures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(high/low)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Pressures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(high/low)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Dynamic cycles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37460D6-73A9-F846-1A3F-20F0D401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92" y="2540601"/>
            <a:ext cx="5241830" cy="38469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E5A44F4-6254-4A83-3DFC-C765939A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594" y="3567550"/>
            <a:ext cx="4311337" cy="28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US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you for your attention!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it-IT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748784"/>
            <a:ext cx="11489643" cy="193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Publication Date: November 2021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Date: November 2022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Errata 1, has been published in December 2021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Errata 2, has been published in April 2022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0C26C47-387F-4A91-A174-676948062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048777"/>
              </p:ext>
            </p:extLst>
          </p:nvPr>
        </p:nvGraphicFramePr>
        <p:xfrm>
          <a:off x="182201" y="3950786"/>
          <a:ext cx="7362723" cy="245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842D65-3581-E159-D7B0-50A796293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485" y="1824985"/>
            <a:ext cx="3822854" cy="43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API 6D brief history and continous evolution 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748784"/>
            <a:ext cx="11489643" cy="462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 6D (identified as API 5G1) was published in September 1936, went through 5 different revisions and was officially published in June 1947 as API 6D 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 6D 22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edition, published on January 2002 BECOME equivalent of ISO 14313.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 6D 24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edition, published on August 2014 NOT LONGER equivalent of ISO 14313.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 6D 24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revision process has been initiated in 2018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API Subcommittee SC6.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behind the new edition: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accommodate the needs of industry 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address many interpretations and harmonize 10 Errata and 2 Addendum of 24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edition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move the specification to a higher level of service to the petroleum and natural gas industry. 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edition key changes overview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51178" y="1617515"/>
            <a:ext cx="11489643" cy="491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Specification TITLE and SCOPE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REORGANIZING the requirements in an order more aligned with the manufacturing process 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Addition of AXIAL VALVES to the types of valves covered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Removal of CLASS ASME 400 as standard pressure class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Required conformance to API 6DX for valves supplied with actuators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Identifying allowable adjustment for SUBSIZE IMPACT SPECIMENS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Identifying MINIMUM HEAT TREATMENT requirements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Identifying MINIMUM BOLTING requirements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Revising MARKING requirements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Providing new DESIGN VALIDATION GUIDANCE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Addition of requirements for REPAIR AND REMANUFACTURE of valves from API 6DR in new Annex A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Collecting all PURCHASER-SPECIFIED REQUIREMENTS into Annexes (Annex K and Annex L)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Combining QSL requirements from Annexes N, J, H and G into one Annex I 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Adding guidance throughout the DOCUMENT REFERENCE to API 20 series specifications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Title and Scope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4EAB1CA-EFC4-8A75-ACB3-D9B74E3F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3" y="1761739"/>
            <a:ext cx="2323129" cy="286327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2F218F-D85F-9A93-5B5A-D57ED5271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28" y="3429000"/>
            <a:ext cx="2765573" cy="2995473"/>
          </a:xfrm>
          <a:prstGeom prst="rect">
            <a:avLst/>
          </a:prstGeom>
        </p:spPr>
      </p:pic>
      <p:sp>
        <p:nvSpPr>
          <p:cNvPr id="9" name="Freccia destra rientrata 8">
            <a:extLst>
              <a:ext uri="{FF2B5EF4-FFF2-40B4-BE49-F238E27FC236}">
                <a16:creationId xmlns:a16="http://schemas.microsoft.com/office/drawing/2014/main" id="{BF8296B2-169E-2C3A-82E0-2BA2DA6CE66F}"/>
              </a:ext>
            </a:extLst>
          </p:cNvPr>
          <p:cNvSpPr/>
          <p:nvPr/>
        </p:nvSpPr>
        <p:spPr>
          <a:xfrm>
            <a:off x="851947" y="4909912"/>
            <a:ext cx="1273619" cy="6796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10264B-A52E-C99D-B79C-729E465CF161}"/>
              </a:ext>
            </a:extLst>
          </p:cNvPr>
          <p:cNvSpPr txBox="1"/>
          <p:nvPr/>
        </p:nvSpPr>
        <p:spPr>
          <a:xfrm>
            <a:off x="5314122" y="1684469"/>
            <a:ext cx="6361941" cy="430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SCOPE §1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Defines the requirements for the design, manufacturing, materials, 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welding, quality control,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assembly, testing, 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documentation, and 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controls of axial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ball, check, gate, and plug valves for application in the petroleum and natural gas industries.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Applies to ASME Classes 150, 300, 600, 900, 1500, and 2500.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Added welding, quality control, marking and process control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Added Axial valves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Delated ASME class 400</a:t>
            </a:r>
          </a:p>
        </p:txBody>
      </p:sp>
    </p:spTree>
    <p:extLst>
      <p:ext uri="{BB962C8B-B14F-4D97-AF65-F5344CB8AC3E}">
        <p14:creationId xmlns:p14="http://schemas.microsoft.com/office/powerpoint/2010/main" val="37001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C6718-0081-2FF2-34A8-E282D8F0696C}"/>
              </a:ext>
            </a:extLst>
          </p:cNvPr>
          <p:cNvSpPr txBox="1">
            <a:spLocks/>
          </p:cNvSpPr>
          <p:nvPr/>
        </p:nvSpPr>
        <p:spPr>
          <a:xfrm>
            <a:off x="425631" y="1684468"/>
            <a:ext cx="11250432" cy="44769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CONFIRMED LAYOUT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sections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REORGANIZED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sections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Annexes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from 15 to 12, Annexes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DELETED, ADDED, REORGANIZED/COMBINED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REORGANIZED and RENAMED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REORGANIZED and RENAMED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Normative references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Terms, definitions, acronyms, abbreviations and symbols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API 6D 25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layout comparison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684ACD0-BA3D-5750-6EA0-9CAC09AC5BF2}"/>
              </a:ext>
            </a:extLst>
          </p:cNvPr>
          <p:cNvSpPr txBox="1">
            <a:spLocks/>
          </p:cNvSpPr>
          <p:nvPr/>
        </p:nvSpPr>
        <p:spPr>
          <a:xfrm>
            <a:off x="10230678" y="6387547"/>
            <a:ext cx="1961322" cy="280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 Massimiliano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975689-9853-D9D3-23E1-5D768DDA1417}"/>
              </a:ext>
            </a:extLst>
          </p:cNvPr>
          <p:cNvSpPr txBox="1">
            <a:spLocks/>
          </p:cNvSpPr>
          <p:nvPr/>
        </p:nvSpPr>
        <p:spPr>
          <a:xfrm>
            <a:off x="327193" y="1827221"/>
            <a:ext cx="5580063" cy="4691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 6D 24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edition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Scope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Normative References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Terms, Definitions, Acronyms, Abbreviations, Symbols, and Units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 Valve type and configuration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 Design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 Materials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 Welding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Quality control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 Pressure testing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Coating/Painting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Marking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 Preparation for shipment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 Documentation</a:t>
            </a:r>
          </a:p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14 Facility Requirements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9326A-24FE-DDF4-607E-FDAC60232B54}"/>
              </a:ext>
            </a:extLst>
          </p:cNvPr>
          <p:cNvSpPr txBox="1">
            <a:spLocks/>
          </p:cNvSpPr>
          <p:nvPr/>
        </p:nvSpPr>
        <p:spPr>
          <a:xfrm>
            <a:off x="6082749" y="1783773"/>
            <a:ext cx="5593314" cy="4691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 6D 25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edition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Scope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Normative References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Terms, Definitions, Acronyms, Abbreviations, Symbols, and Units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 Application, configuration and Performance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 Design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 Materials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 Welding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Bolting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 Quality control </a:t>
            </a:r>
            <a:endParaRPr lang="en-US" sz="9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Factory Acceptance Testing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Coating/Painting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 Marking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 Draining, protection and preparation for transport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14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0446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12991</TotalTime>
  <Words>4844</Words>
  <Application>Microsoft Office PowerPoint</Application>
  <PresentationFormat>Widescreen</PresentationFormat>
  <Paragraphs>628</Paragraphs>
  <Slides>37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di Office</vt:lpstr>
      <vt:lpstr>MASSIMILIANO GAMBA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IVS Bergamo - maggio 2022 - </dc:title>
  <dc:subject>API 18LCM presentation</dc:subject>
  <dc:creator>Massimiliano Gamba</dc:creator>
  <cp:keywords/>
  <dc:description/>
  <cp:lastModifiedBy>Veniero Facchetti</cp:lastModifiedBy>
  <cp:revision>163</cp:revision>
  <dcterms:created xsi:type="dcterms:W3CDTF">2017-04-05T07:21:29Z</dcterms:created>
  <dcterms:modified xsi:type="dcterms:W3CDTF">2022-05-10T10:38:54Z</dcterms:modified>
  <cp:category/>
</cp:coreProperties>
</file>