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33"/>
  </p:notesMasterIdLst>
  <p:sldIdLst>
    <p:sldId id="266" r:id="rId2"/>
    <p:sldId id="272" r:id="rId3"/>
    <p:sldId id="273" r:id="rId4"/>
    <p:sldId id="411" r:id="rId5"/>
    <p:sldId id="274" r:id="rId6"/>
    <p:sldId id="414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429" r:id="rId16"/>
    <p:sldId id="416" r:id="rId17"/>
    <p:sldId id="417" r:id="rId18"/>
    <p:sldId id="267" r:id="rId19"/>
    <p:sldId id="268" r:id="rId20"/>
    <p:sldId id="269" r:id="rId21"/>
    <p:sldId id="270" r:id="rId22"/>
    <p:sldId id="421" r:id="rId23"/>
    <p:sldId id="422" r:id="rId24"/>
    <p:sldId id="276" r:id="rId25"/>
    <p:sldId id="423" r:id="rId26"/>
    <p:sldId id="424" r:id="rId27"/>
    <p:sldId id="425" r:id="rId28"/>
    <p:sldId id="426" r:id="rId29"/>
    <p:sldId id="427" r:id="rId30"/>
    <p:sldId id="428" r:id="rId31"/>
    <p:sldId id="27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816" userDrawn="1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  <p15:guide id="9" orient="horz" pos="1207" userDrawn="1">
          <p15:clr>
            <a:srgbClr val="A4A3A4"/>
          </p15:clr>
        </p15:guide>
        <p15:guide id="10" orient="horz" pos="18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0DF415-44AD-72E9-0052-DDC6FFA2458D}" name="Davide Alessandro Colombo" initials="DAC" userId="Davide Alessandro Colombo" providerId="None"/>
  <p188:author id="{C795C461-1894-C328-1D9C-D26DBD13DCBB}" name="Simone Mandelli" initials="SM" userId="10f3c9a902591cb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B7"/>
    <a:srgbClr val="CFD1D9"/>
    <a:srgbClr val="286AA6"/>
    <a:srgbClr val="00A89D"/>
    <a:srgbClr val="715392"/>
    <a:srgbClr val="343433"/>
    <a:srgbClr val="6C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7E9B8-CD7A-41D1-9F8B-22668FB8DF26}" v="5" dt="2022-05-16T13:11:11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6939"/>
  </p:normalViewPr>
  <p:slideViewPr>
    <p:cSldViewPr snapToGrid="0" snapToObjects="1">
      <p:cViewPr varScale="1">
        <p:scale>
          <a:sx n="103" d="100"/>
          <a:sy n="103" d="100"/>
        </p:scale>
        <p:origin x="804" y="72"/>
      </p:cViewPr>
      <p:guideLst>
        <p:guide orient="horz" pos="2160"/>
        <p:guide pos="3840"/>
        <p:guide pos="279"/>
        <p:guide pos="7355"/>
        <p:guide pos="816"/>
        <p:guide orient="horz" pos="504"/>
        <p:guide orient="horz" pos="210"/>
        <p:guide orient="horz" pos="1207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0367E9B8-CD7A-41D1-9F8B-22668FB8DF26}"/>
    <pc:docChg chg="custSel modSld">
      <pc:chgData name="Veniero Facchetti" userId="f2c6c99af91c4974" providerId="LiveId" clId="{0367E9B8-CD7A-41D1-9F8B-22668FB8DF26}" dt="2022-05-16T13:37:22.404" v="47" actId="1036"/>
      <pc:docMkLst>
        <pc:docMk/>
      </pc:docMkLst>
      <pc:sldChg chg="addSp delSp modSp mod">
        <pc:chgData name="Veniero Facchetti" userId="f2c6c99af91c4974" providerId="LiveId" clId="{0367E9B8-CD7A-41D1-9F8B-22668FB8DF26}" dt="2022-05-16T13:36:15.348" v="29" actId="1076"/>
        <pc:sldMkLst>
          <pc:docMk/>
          <pc:sldMk cId="0" sldId="264"/>
        </pc:sldMkLst>
        <pc:picChg chg="del">
          <ac:chgData name="Veniero Facchetti" userId="f2c6c99af91c4974" providerId="LiveId" clId="{0367E9B8-CD7A-41D1-9F8B-22668FB8DF26}" dt="2022-05-16T13:36:03.166" v="25" actId="478"/>
          <ac:picMkLst>
            <pc:docMk/>
            <pc:sldMk cId="0" sldId="264"/>
            <ac:picMk id="3" creationId="{F7985DE7-ADDD-F82D-AACB-2B2EAB7BB847}"/>
          </ac:picMkLst>
        </pc:picChg>
        <pc:picChg chg="add mod">
          <ac:chgData name="Veniero Facchetti" userId="f2c6c99af91c4974" providerId="LiveId" clId="{0367E9B8-CD7A-41D1-9F8B-22668FB8DF26}" dt="2022-05-16T13:36:15.348" v="29" actId="1076"/>
          <ac:picMkLst>
            <pc:docMk/>
            <pc:sldMk cId="0" sldId="264"/>
            <ac:picMk id="9" creationId="{6F7291F6-14BB-FE5E-3AE9-03FBF2E7E0B8}"/>
          </ac:picMkLst>
        </pc:picChg>
      </pc:sldChg>
      <pc:sldChg chg="addSp modSp mod">
        <pc:chgData name="Veniero Facchetti" userId="f2c6c99af91c4974" providerId="LiveId" clId="{0367E9B8-CD7A-41D1-9F8B-22668FB8DF26}" dt="2022-05-16T13:01:41.505" v="21" actId="14100"/>
        <pc:sldMkLst>
          <pc:docMk/>
          <pc:sldMk cId="2498219969" sldId="266"/>
        </pc:sldMkLst>
        <pc:spChg chg="mod">
          <ac:chgData name="Veniero Facchetti" userId="f2c6c99af91c4974" providerId="LiveId" clId="{0367E9B8-CD7A-41D1-9F8B-22668FB8DF26}" dt="2022-05-16T13:00:46.273" v="10" actId="255"/>
          <ac:spMkLst>
            <pc:docMk/>
            <pc:sldMk cId="2498219969" sldId="266"/>
            <ac:spMk id="2" creationId="{00000000-0000-0000-0000-000000000000}"/>
          </ac:spMkLst>
        </pc:spChg>
        <pc:spChg chg="mod">
          <ac:chgData name="Veniero Facchetti" userId="f2c6c99af91c4974" providerId="LiveId" clId="{0367E9B8-CD7A-41D1-9F8B-22668FB8DF26}" dt="2022-05-16T13:01:10.122" v="14" actId="14100"/>
          <ac:spMkLst>
            <pc:docMk/>
            <pc:sldMk cId="2498219969" sldId="266"/>
            <ac:spMk id="3" creationId="{AA77FEA0-2101-4BA5-919E-B2A8A4FE1440}"/>
          </ac:spMkLst>
        </pc:spChg>
        <pc:spChg chg="mod">
          <ac:chgData name="Veniero Facchetti" userId="f2c6c99af91c4974" providerId="LiveId" clId="{0367E9B8-CD7A-41D1-9F8B-22668FB8DF26}" dt="2022-05-16T13:01:41.505" v="21" actId="14100"/>
          <ac:spMkLst>
            <pc:docMk/>
            <pc:sldMk cId="2498219969" sldId="266"/>
            <ac:spMk id="21" creationId="{00000000-0000-0000-0000-000000000000}"/>
          </ac:spMkLst>
        </pc:spChg>
        <pc:spChg chg="add mod">
          <ac:chgData name="Veniero Facchetti" userId="f2c6c99af91c4974" providerId="LiveId" clId="{0367E9B8-CD7A-41D1-9F8B-22668FB8DF26}" dt="2022-05-16T13:00:41.030" v="9" actId="1076"/>
          <ac:spMkLst>
            <pc:docMk/>
            <pc:sldMk cId="2498219969" sldId="266"/>
            <ac:spMk id="28" creationId="{361CC2D9-1F5E-696A-623F-7866B897B684}"/>
          </ac:spMkLst>
        </pc:spChg>
        <pc:spChg chg="add mod">
          <ac:chgData name="Veniero Facchetti" userId="f2c6c99af91c4974" providerId="LiveId" clId="{0367E9B8-CD7A-41D1-9F8B-22668FB8DF26}" dt="2022-05-16T13:01:22.431" v="18" actId="1076"/>
          <ac:spMkLst>
            <pc:docMk/>
            <pc:sldMk cId="2498219969" sldId="266"/>
            <ac:spMk id="30" creationId="{AB31A306-07C7-05D8-1137-6F59613D8A98}"/>
          </ac:spMkLst>
        </pc:spChg>
      </pc:sldChg>
      <pc:sldChg chg="modSp mod">
        <pc:chgData name="Veniero Facchetti" userId="f2c6c99af91c4974" providerId="LiveId" clId="{0367E9B8-CD7A-41D1-9F8B-22668FB8DF26}" dt="2022-05-16T13:36:31.229" v="30" actId="20577"/>
        <pc:sldMkLst>
          <pc:docMk/>
          <pc:sldMk cId="0" sldId="268"/>
        </pc:sldMkLst>
        <pc:spChg chg="mod">
          <ac:chgData name="Veniero Facchetti" userId="f2c6c99af91c4974" providerId="LiveId" clId="{0367E9B8-CD7A-41D1-9F8B-22668FB8DF26}" dt="2022-05-16T13:36:31.229" v="30" actId="20577"/>
          <ac:spMkLst>
            <pc:docMk/>
            <pc:sldMk cId="0" sldId="268"/>
            <ac:spMk id="4" creationId="{16B9E439-BC31-5099-2CF9-3AEC5FDA5C9B}"/>
          </ac:spMkLst>
        </pc:spChg>
      </pc:sldChg>
      <pc:sldChg chg="addSp modSp">
        <pc:chgData name="Veniero Facchetti" userId="f2c6c99af91c4974" providerId="LiveId" clId="{0367E9B8-CD7A-41D1-9F8B-22668FB8DF26}" dt="2022-05-16T13:08:28.403" v="22"/>
        <pc:sldMkLst>
          <pc:docMk/>
          <pc:sldMk cId="3836936638" sldId="411"/>
        </pc:sldMkLst>
        <pc:cxnChg chg="add mod">
          <ac:chgData name="Veniero Facchetti" userId="f2c6c99af91c4974" providerId="LiveId" clId="{0367E9B8-CD7A-41D1-9F8B-22668FB8DF26}" dt="2022-05-16T13:08:28.403" v="22"/>
          <ac:cxnSpMkLst>
            <pc:docMk/>
            <pc:sldMk cId="3836936638" sldId="411"/>
            <ac:cxnSpMk id="5" creationId="{F8CC4BE8-101E-0366-23BB-E49A5E91AA7A}"/>
          </ac:cxnSpMkLst>
        </pc:cxnChg>
      </pc:sldChg>
      <pc:sldChg chg="addSp modSp">
        <pc:chgData name="Veniero Facchetti" userId="f2c6c99af91c4974" providerId="LiveId" clId="{0367E9B8-CD7A-41D1-9F8B-22668FB8DF26}" dt="2022-05-16T13:08:31.865" v="23"/>
        <pc:sldMkLst>
          <pc:docMk/>
          <pc:sldMk cId="3309910184" sldId="414"/>
        </pc:sldMkLst>
        <pc:cxnChg chg="add mod">
          <ac:chgData name="Veniero Facchetti" userId="f2c6c99af91c4974" providerId="LiveId" clId="{0367E9B8-CD7A-41D1-9F8B-22668FB8DF26}" dt="2022-05-16T13:08:31.865" v="23"/>
          <ac:cxnSpMkLst>
            <pc:docMk/>
            <pc:sldMk cId="3309910184" sldId="414"/>
            <ac:cxnSpMk id="5" creationId="{3E01B129-7C74-BD44-B3EC-0AFB236118DD}"/>
          </ac:cxnSpMkLst>
        </pc:cxnChg>
      </pc:sldChg>
      <pc:sldChg chg="modSp mod">
        <pc:chgData name="Veniero Facchetti" userId="f2c6c99af91c4974" providerId="LiveId" clId="{0367E9B8-CD7A-41D1-9F8B-22668FB8DF26}" dt="2022-05-16T13:36:53.197" v="31" actId="1076"/>
        <pc:sldMkLst>
          <pc:docMk/>
          <pc:sldMk cId="0" sldId="426"/>
        </pc:sldMkLst>
        <pc:picChg chg="mod">
          <ac:chgData name="Veniero Facchetti" userId="f2c6c99af91c4974" providerId="LiveId" clId="{0367E9B8-CD7A-41D1-9F8B-22668FB8DF26}" dt="2022-05-16T13:36:53.197" v="31" actId="1076"/>
          <ac:picMkLst>
            <pc:docMk/>
            <pc:sldMk cId="0" sldId="426"/>
            <ac:picMk id="2" creationId="{8E74612F-E3E4-487C-5011-66ADF7D245C0}"/>
          </ac:picMkLst>
        </pc:picChg>
      </pc:sldChg>
      <pc:sldChg chg="modSp mod">
        <pc:chgData name="Veniero Facchetti" userId="f2c6c99af91c4974" providerId="LiveId" clId="{0367E9B8-CD7A-41D1-9F8B-22668FB8DF26}" dt="2022-05-16T13:37:22.404" v="47" actId="1036"/>
        <pc:sldMkLst>
          <pc:docMk/>
          <pc:sldMk cId="0" sldId="427"/>
        </pc:sldMkLst>
        <pc:picChg chg="mod modCrop">
          <ac:chgData name="Veniero Facchetti" userId="f2c6c99af91c4974" providerId="LiveId" clId="{0367E9B8-CD7A-41D1-9F8B-22668FB8DF26}" dt="2022-05-16T13:37:22.404" v="47" actId="1036"/>
          <ac:picMkLst>
            <pc:docMk/>
            <pc:sldMk cId="0" sldId="427"/>
            <ac:picMk id="2" creationId="{49EDB8E4-D19C-5123-8EF1-AD2064D0C4A8}"/>
          </ac:picMkLst>
        </pc:picChg>
      </pc:sldChg>
      <pc:sldChg chg="addSp modSp">
        <pc:chgData name="Veniero Facchetti" userId="f2c6c99af91c4974" providerId="LiveId" clId="{0367E9B8-CD7A-41D1-9F8B-22668FB8DF26}" dt="2022-05-16T13:11:11.534" v="24"/>
        <pc:sldMkLst>
          <pc:docMk/>
          <pc:sldMk cId="1882537945" sldId="429"/>
        </pc:sldMkLst>
        <pc:cxnChg chg="add mod">
          <ac:chgData name="Veniero Facchetti" userId="f2c6c99af91c4974" providerId="LiveId" clId="{0367E9B8-CD7A-41D1-9F8B-22668FB8DF26}" dt="2022-05-16T13:11:11.534" v="24"/>
          <ac:cxnSpMkLst>
            <pc:docMk/>
            <pc:sldMk cId="1882537945" sldId="429"/>
            <ac:cxnSpMk id="5" creationId="{E7010887-801A-C748-A95C-1F08F5F9E4C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681FA45A-0882-2E42-BB65-D4E30275D77E}" type="datetimeFigureOut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B1370D63-9158-BD4D-9276-0D6B11293BF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9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7C9910-61AA-F19D-71C3-AFD76D1B3C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F4C1AA6-90FE-44A4-85F5-5AA55E71F97B}" type="slidenum">
              <a:t>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025506A-474B-15D7-EC15-0FF939DE84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806EC41-A304-544F-918C-BDA1C9DE91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0A18EF-A4FB-4775-F16A-D520B20D59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9E1AF58-E6B5-4FB8-A2BB-A30927104EDB}" type="slidenum">
              <a:t>17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F1CC8B3-5106-D58D-4C0D-CC758067C4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9521BFF-507F-C5C8-B110-144E6F5C65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83BE73-479B-9D7D-3581-78BD36905E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13285C6-0344-4E82-B828-6A06AFA7C13C}" type="slidenum">
              <a:t>18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B952DEB-B097-F1EB-EA1E-5E7192480A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FA2FD71-4C6C-68EA-19F6-AA79E2B88D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ED0FDA-56F0-B6AE-E1CA-5EA2C792E2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0EF7339-615C-4458-AA9D-CDAFDEC7C8D6}" type="slidenum">
              <a:t>19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C31ADCF-BC17-1E65-4D81-8CD8F92A9A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EF4FD9D-9CB3-6CD8-DB5F-4635D997CE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2F31E7-EA97-DAB1-8562-8F0053F16D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98444F1-8A87-4B9B-BCAB-DC3CC4D97DD0}" type="slidenum">
              <a:t>20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7DE8E6A-FC8D-C850-3C06-8D8D86D1B4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61D9A6-0C70-3D63-C861-C98571F10F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0A1BBD-CFCD-943E-B813-6A4DF9697B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7FF5B17-DEF8-4C18-BAC6-8350560B73AA}" type="slidenum">
              <a:t>21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99DC4C3-A6A1-E8D6-35B2-1AA6F079F1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305AAC6-1A93-3A6A-4FD8-3234D40111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EFAA21-B711-66FC-4B7A-80D5C6F0D2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DE99324-B140-4AD2-911D-675B640D9ABC}" type="slidenum">
              <a:t>22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CCE8C97-6E63-348D-EB14-7EC0E35CCC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FF6439A-9D93-5696-C968-CAAA8ADEB1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9F0641-F04F-4222-1FD7-FAE10B3E0C1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833C964-6076-4F36-8023-DEB659F04929}" type="slidenum">
              <a:t>23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0CE3A04-C133-86E2-DA01-F509DA5243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2485A71-6EC3-DF20-B619-39E008B934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6F0252-08DF-5B73-1158-92FA5FC1AE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1980B4B-4335-4D8D-8916-57F5D8F412B0}" type="slidenum">
              <a:t>24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A657105-5EEF-411C-0DAB-4FE91682B2C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40963AB-5E75-9A27-A8C4-4F033137F3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A14323-7DF2-23D0-D54A-4ABB1412AAD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2FE2088-0714-44E0-AAF4-3A4EB00B0350}" type="slidenum">
              <a:t>25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D12EA6A-78FA-6DEE-A18C-F941D28303A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B04B748-E0D3-6574-311A-705522C601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471D81-7114-3776-8672-111D7EC8423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483E771-E124-4633-BB78-C7D4E86A3DC4}" type="slidenum">
              <a:t>26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032C9D2-20B1-486E-38F9-23E89D7D3E5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36258EF-4231-4F59-83B2-95429C1EEE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AB173C-2625-FB60-E28A-3AA510EA472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0E29972-9255-4446-858C-5C0B4449B5AB}" type="slidenum">
              <a:t>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D6C314E-2C8A-16CC-E35E-ED065A3BB9D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1DE227-D63E-BD01-0870-07693AD71B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B66810-A855-B4C4-02AB-066FA15331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9954593-A548-42CE-81C1-58B04D6CF114}" type="slidenum">
              <a:t>27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38A1F06-0A0A-68A9-27DB-258372B700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759903-0916-9090-5D65-73DBB5E04E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E9D364-B461-3EEE-80DA-A828F52D87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5FB38DF-3731-4A6E-B456-06E68B7B4993}" type="slidenum">
              <a:t>28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4FCA655-035E-4744-3723-E45993413A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B237CB3-A47F-D725-8462-5069851F5B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64EA18-B6EC-B48A-BE50-E856069D6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DCC93C-46E1-4549-BA9F-C46C381815DD}" type="slidenum">
              <a:t>29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A97BD10-A563-5601-DF68-7813E1A0DD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5773F4E-B755-6148-9FDD-E2C1430989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87CC2A-E0F6-7D71-6EF3-81AEB23B46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3F9E3A-B364-4FFD-8B07-24A011412D0D}" type="slidenum">
              <a:t>8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5AB911C-4FB4-0AA8-7C2B-6E5A9A5D15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131C095-5937-AD76-8A5F-ACABE32D0B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6C7EBF-9CA5-6423-FD22-FE6E06821A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33393C0-DF75-4FBE-9996-36CE9575E4AE}" type="slidenum">
              <a:t>9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36662E-C9E2-3DAE-73A3-DA2E742F66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FFA8F16-F071-9BC9-6AA7-E7F95A9579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028D9E-11C7-182A-D266-8C05D26BBF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15062CC-5266-44B6-A42D-6F145B6873FB}" type="slidenum">
              <a:t>10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6CF1DDC-E529-8C69-DCF7-7AB358FF7E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944674C-0B42-FF29-B5D2-086A3CC7DB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FFB18F-E6B3-C297-FF9B-BEB33C61F1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00BFD93-9EA3-4C44-A76B-86F6FBC16FFC}" type="slidenum">
              <a:t>11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2F5541A-91BC-C9D0-B3F1-1C76D6068F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B77F054-65C9-07FE-4200-52D9FE2393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5B3B29-BD9D-B8F9-87DB-DC6153F57A3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B3E2CCB-38CF-44F3-AF9F-B8679B045E45}" type="slidenum">
              <a:t>12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3C51A1-2AAB-1744-6228-D9D98F9EA1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BE54834-843B-7F7C-C966-8B78EE0A3B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B85C40-730B-E6CA-D216-28C471D865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A073401-4C33-4A86-9474-512D9BB2F915}" type="slidenum">
              <a:t>13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9A36EF6-2940-836F-E7A6-6FC2F7F27C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2D846BC-4C0D-1406-F89B-2DEDA9B2803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B0D640-1642-945C-AA48-D8A1CF91BC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DEF4B25-338B-4C69-AD7F-6AF2E4D6C2F5}" type="slidenum">
              <a:t>16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BCD5AD7-6391-9AC2-79C5-C26D03BA61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78EB899-9A21-271F-99A3-242F0DF222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F8B-AFAB-7E42-8432-A5F8E3AC75DC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6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9B7-FCD2-9D4B-8E75-10DF5796BEF1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7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9F79-F40C-1C42-BBD2-2273A9E9FECE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5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125-DD4A-BD4C-95A1-F24081310AA1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7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700-0F78-7B49-B17F-4EBCED624A69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49B7-2E22-4247-A272-39BC49D836DB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1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4">
            <a:extLst>
              <a:ext uri="{FF2B5EF4-FFF2-40B4-BE49-F238E27FC236}">
                <a16:creationId xmlns:a16="http://schemas.microsoft.com/office/drawing/2014/main" id="{6687FCB6-6C2B-4BDD-BDF1-2E5AFDE4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0" name="Immagine 14">
            <a:extLst>
              <a:ext uri="{FF2B5EF4-FFF2-40B4-BE49-F238E27FC236}">
                <a16:creationId xmlns:a16="http://schemas.microsoft.com/office/drawing/2014/main" id="{F83035ED-2617-492A-BF19-2B61D00B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3D5558-1291-45BB-AE33-1EEDDD168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8087" cy="864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2769634-78C8-46C9-BCDB-8C40A027EC6D}"/>
              </a:ext>
            </a:extLst>
          </p:cNvPr>
          <p:cNvSpPr txBox="1"/>
          <p:nvPr userDrawn="1"/>
        </p:nvSpPr>
        <p:spPr>
          <a:xfrm>
            <a:off x="-57551" y="6530932"/>
            <a:ext cx="12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 2022 |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Conference</a:t>
            </a:r>
            <a:endParaRPr lang="it-IT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083B619A-91A7-4544-B8B9-36BEC83F6F54}"/>
              </a:ext>
            </a:extLst>
          </p:cNvPr>
          <p:cNvSpPr txBox="1">
            <a:spLocks/>
          </p:cNvSpPr>
          <p:nvPr userDrawn="1"/>
        </p:nvSpPr>
        <p:spPr>
          <a:xfrm>
            <a:off x="9027555" y="65675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A8214C-FA1D-6847-9EEC-AC2A1036FCC5}" type="slidenum">
              <a:rPr lang="it-IT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19">
            <a:extLst>
              <a:ext uri="{FF2B5EF4-FFF2-40B4-BE49-F238E27FC236}">
                <a16:creationId xmlns:a16="http://schemas.microsoft.com/office/drawing/2014/main" id="{6C9AEA64-804D-4BF8-AB37-1AEC2CDF45A5}"/>
              </a:ext>
            </a:extLst>
          </p:cNvPr>
          <p:cNvGrpSpPr/>
          <p:nvPr userDrawn="1"/>
        </p:nvGrpSpPr>
        <p:grpSpPr>
          <a:xfrm>
            <a:off x="7634941" y="279245"/>
            <a:ext cx="1757109" cy="534102"/>
            <a:chOff x="7773004" y="383063"/>
            <a:chExt cx="1757109" cy="53410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04111AD-6CC6-45C9-B429-944EC79BD2F3}"/>
                </a:ext>
              </a:extLst>
            </p:cNvPr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20" name="Connettore 1 10">
                <a:extLst>
                  <a:ext uri="{FF2B5EF4-FFF2-40B4-BE49-F238E27FC236}">
                    <a16:creationId xmlns:a16="http://schemas.microsoft.com/office/drawing/2014/main" id="{FE862046-0300-4185-B5F7-1F8A16B00167}"/>
                  </a:ext>
                </a:extLst>
              </p:cNvPr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11">
                <a:extLst>
                  <a:ext uri="{FF2B5EF4-FFF2-40B4-BE49-F238E27FC236}">
                    <a16:creationId xmlns:a16="http://schemas.microsoft.com/office/drawing/2014/main" id="{9EA38701-7F6D-4F38-8D8A-9AAFD6580123}"/>
                  </a:ext>
                </a:extLst>
              </p:cNvPr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15">
                <a:extLst>
                  <a:ext uri="{FF2B5EF4-FFF2-40B4-BE49-F238E27FC236}">
                    <a16:creationId xmlns:a16="http://schemas.microsoft.com/office/drawing/2014/main" id="{2DB8F119-EDB1-4C30-9F63-12766702BC58}"/>
                  </a:ext>
                </a:extLst>
              </p:cNvPr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158A2BE-10C8-44FF-A767-1DDB173E1E32}"/>
                </a:ext>
              </a:extLst>
            </p:cNvPr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8FA77F6-844E-4337-BA07-9D03C5F0964F}"/>
                </a:ext>
              </a:extLst>
            </p:cNvPr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D8406FC3-5222-4EC2-B7B4-ECAB9506E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85C2F3FA-AA53-489B-83D8-172B59AF9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8">
            <a:extLst>
              <a:ext uri="{FF2B5EF4-FFF2-40B4-BE49-F238E27FC236}">
                <a16:creationId xmlns:a16="http://schemas.microsoft.com/office/drawing/2014/main" id="{AC8C9E71-405F-40BD-914D-087E3424908D}"/>
              </a:ext>
            </a:extLst>
          </p:cNvPr>
          <p:cNvGrpSpPr/>
          <p:nvPr userDrawn="1"/>
        </p:nvGrpSpPr>
        <p:grpSpPr>
          <a:xfrm>
            <a:off x="9876712" y="454143"/>
            <a:ext cx="1757109" cy="100583"/>
            <a:chOff x="10014775" y="557961"/>
            <a:chExt cx="1757109" cy="100583"/>
          </a:xfrm>
        </p:grpSpPr>
        <p:cxnSp>
          <p:nvCxnSpPr>
            <p:cNvPr id="24" name="Connettore 1 10">
              <a:extLst>
                <a:ext uri="{FF2B5EF4-FFF2-40B4-BE49-F238E27FC236}">
                  <a16:creationId xmlns:a16="http://schemas.microsoft.com/office/drawing/2014/main" id="{B9CE54E5-7C47-47B4-ADC9-66441AB60306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1">
              <a:extLst>
                <a:ext uri="{FF2B5EF4-FFF2-40B4-BE49-F238E27FC236}">
                  <a16:creationId xmlns:a16="http://schemas.microsoft.com/office/drawing/2014/main" id="{EBEFE5D9-D42F-4ED9-9E67-69D096B693ED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5">
              <a:extLst>
                <a:ext uri="{FF2B5EF4-FFF2-40B4-BE49-F238E27FC236}">
                  <a16:creationId xmlns:a16="http://schemas.microsoft.com/office/drawing/2014/main" id="{D3E25A83-083F-432F-A83B-85595F08B8FF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16">
            <a:extLst>
              <a:ext uri="{FF2B5EF4-FFF2-40B4-BE49-F238E27FC236}">
                <a16:creationId xmlns:a16="http://schemas.microsoft.com/office/drawing/2014/main" id="{F060DCB3-1895-42BD-BBDF-F66FAAC8B9D3}"/>
              </a:ext>
            </a:extLst>
          </p:cNvPr>
          <p:cNvSpPr txBox="1"/>
          <p:nvPr userDrawn="1"/>
        </p:nvSpPr>
        <p:spPr>
          <a:xfrm>
            <a:off x="9876796" y="279245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28" name="Grafik 5">
            <a:extLst>
              <a:ext uri="{FF2B5EF4-FFF2-40B4-BE49-F238E27FC236}">
                <a16:creationId xmlns:a16="http://schemas.microsoft.com/office/drawing/2014/main" id="{4EB0F078-0226-4D14-8CCF-8CBF2FC208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95266" y="40906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DC60-1757-E045-A478-19FC60330ECF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45C5-A38B-CE46-A06F-3B82732EFF6E}" type="datetime1">
              <a:rPr lang="it-IT" smtClean="0"/>
              <a:pPr/>
              <a:t>16/05/2022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9D0E-62E7-9D41-A949-6C06B82E1EE1}" type="datetime1">
              <a:rPr lang="it-IT" smtClean="0"/>
              <a:pPr/>
              <a:t>16/05/2022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7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as-berlin.de/software/tetg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1998241"/>
            <a:ext cx="8454613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4800" b="1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Giovanni Bettega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590698" y="3654449"/>
            <a:ext cx="11181186" cy="19776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en-GB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Advanced meshing techniques and their application on complex valve geometry components</a:t>
            </a:r>
            <a:r>
              <a:rPr lang="it-IT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77FEA0-2101-4BA5-919E-B2A8A4FE1440}"/>
              </a:ext>
            </a:extLst>
          </p:cNvPr>
          <p:cNvSpPr txBox="1"/>
          <p:nvPr/>
        </p:nvSpPr>
        <p:spPr>
          <a:xfrm>
            <a:off x="506201" y="3213694"/>
            <a:ext cx="516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Technical Officer @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CF0A007-FE5B-4383-A915-E799E06BFD80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7773004" y="383063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FF9981-4EA8-4F26-AF36-44BC6EE10204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10014775" y="557961"/>
            <a:chExt cx="1757109" cy="100583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C961A3-104C-4916-A925-E1D3A1E00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329" y="512879"/>
            <a:ext cx="720000" cy="720000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1C55F4FA-15E9-4ACA-8C27-706AAC8A73F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361CC2D9-1F5E-696A-623F-7866B897B684}"/>
              </a:ext>
            </a:extLst>
          </p:cNvPr>
          <p:cNvSpPr txBox="1">
            <a:spLocks/>
          </p:cNvSpPr>
          <p:nvPr/>
        </p:nvSpPr>
        <p:spPr>
          <a:xfrm>
            <a:off x="3452402" y="2024062"/>
            <a:ext cx="8454613" cy="11110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800" b="1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Simone Mandelli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B31A306-07C7-05D8-1137-6F59613D8A98}"/>
              </a:ext>
            </a:extLst>
          </p:cNvPr>
          <p:cNvSpPr txBox="1"/>
          <p:nvPr/>
        </p:nvSpPr>
        <p:spPr>
          <a:xfrm>
            <a:off x="3527946" y="3175551"/>
            <a:ext cx="845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Manager @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399FACCD-62A4-35B0-9C2B-D759656A3D6E}"/>
              </a:ext>
            </a:extLst>
          </p:cNvPr>
          <p:cNvSpPr/>
          <p:nvPr/>
        </p:nvSpPr>
        <p:spPr>
          <a:xfrm>
            <a:off x="327240" y="900719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Why use a computer for solving a PDE</a:t>
            </a:r>
          </a:p>
        </p:txBody>
      </p:sp>
      <p:sp>
        <p:nvSpPr>
          <p:cNvPr id="3" name="CasellaDiTesto 25">
            <a:extLst>
              <a:ext uri="{FF2B5EF4-FFF2-40B4-BE49-F238E27FC236}">
                <a16:creationId xmlns:a16="http://schemas.microsoft.com/office/drawing/2014/main" id="{38995AC8-5900-E6E2-5594-51A02F2BB2B0}"/>
              </a:ext>
            </a:extLst>
          </p:cNvPr>
          <p:cNvSpPr/>
          <p:nvPr/>
        </p:nvSpPr>
        <p:spPr>
          <a:xfrm>
            <a:off x="349560" y="1493280"/>
            <a:ext cx="11404080" cy="1279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Consider the following simple problem: a bar of metal with a square cross section of side l = 5 cm, whose ends are kept at T0 and T1, stands in air, exchanging heat by convection; compute the temperature profile along the solid, in steady state conditions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13CAB5-EF0E-CB4A-46E6-7D6E3686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0" y="2664000"/>
            <a:ext cx="11717999" cy="378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F5CC7964-01CB-3A91-54FE-1AE31FCF5F0F}"/>
              </a:ext>
            </a:extLst>
          </p:cNvPr>
          <p:cNvCxnSpPr>
            <a:cxnSpLocks/>
          </p:cNvCxnSpPr>
          <p:nvPr/>
        </p:nvCxnSpPr>
        <p:spPr>
          <a:xfrm>
            <a:off x="470784" y="1417679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B0779AAE-143A-521B-C759-676545C63676}"/>
              </a:ext>
            </a:extLst>
          </p:cNvPr>
          <p:cNvSpPr/>
          <p:nvPr/>
        </p:nvSpPr>
        <p:spPr>
          <a:xfrm>
            <a:off x="327240" y="900719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Why use a computer for solving a PDE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9873B3-9261-3B37-DB3C-73592BDF5E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609200"/>
            <a:ext cx="11880000" cy="43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576380-F001-4695-6A66-E306184043E7}"/>
              </a:ext>
            </a:extLst>
          </p:cNvPr>
          <p:cNvSpPr txBox="1"/>
          <p:nvPr/>
        </p:nvSpPr>
        <p:spPr>
          <a:xfrm>
            <a:off x="7416000" y="5145480"/>
            <a:ext cx="4644000" cy="1334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3333"/>
                </a:solidFill>
              </a:defRPr>
            </a:pPr>
            <a:r>
              <a:rPr lang="it-IT" sz="2200" b="0" i="0" u="none" strike="noStrike" kern="1200" spc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- From a 3D to 1D problem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3333"/>
                </a:solidFill>
              </a:defRPr>
            </a:pPr>
            <a:r>
              <a:rPr lang="it-IT" sz="2200" b="0" i="0" u="none" strike="noStrike" kern="1200" spc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- Possibility of “run time” errors...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3333"/>
                </a:solidFill>
              </a:defRPr>
            </a:pPr>
            <a:r>
              <a:rPr lang="it-IT" sz="2200" b="0" i="0" u="none" strike="noStrike" kern="1200" spc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- A lot of algebra</a:t>
            </a:r>
          </a:p>
        </p:txBody>
      </p:sp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443ABD9B-8D0F-D10A-40B6-F0AF6AD159C1}"/>
              </a:ext>
            </a:extLst>
          </p:cNvPr>
          <p:cNvCxnSpPr>
            <a:cxnSpLocks/>
          </p:cNvCxnSpPr>
          <p:nvPr/>
        </p:nvCxnSpPr>
        <p:spPr>
          <a:xfrm>
            <a:off x="425631" y="1525140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CA2ACE02-6F84-3431-710D-4171BC355553}"/>
              </a:ext>
            </a:extLst>
          </p:cNvPr>
          <p:cNvSpPr/>
          <p:nvPr/>
        </p:nvSpPr>
        <p:spPr>
          <a:xfrm>
            <a:off x="327240" y="900719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Why use a computer for solving a PDE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DE501B-6109-DCCA-B7F8-8C0A9FD7C6E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5600" y="1525680"/>
            <a:ext cx="8834400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C6BF84-62AE-5244-D075-5AC2A00F4D85}"/>
              </a:ext>
            </a:extLst>
          </p:cNvPr>
          <p:cNvSpPr txBox="1"/>
          <p:nvPr/>
        </p:nvSpPr>
        <p:spPr>
          <a:xfrm>
            <a:off x="7452360" y="1512000"/>
            <a:ext cx="4392000" cy="2015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3333"/>
                </a:solidFill>
              </a:defRPr>
            </a:pPr>
            <a:r>
              <a:rPr lang="it-IT" sz="2200" b="0" i="0" u="none" strike="noStrike" kern="1200" spc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- From a 3D to 1D problem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3333"/>
                </a:solidFill>
              </a:defRPr>
            </a:pPr>
            <a:r>
              <a:rPr lang="it-IT" sz="2200" b="0" i="0" u="none" strike="noStrike" kern="1200" spc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- Possibility of “run time” errors...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3333"/>
                </a:solidFill>
              </a:defRPr>
            </a:pPr>
            <a:r>
              <a:rPr lang="it-IT" sz="2200" b="0" i="0" u="none" strike="noStrike" kern="1200" spc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- A lot of algebra</a:t>
            </a:r>
          </a:p>
        </p:txBody>
      </p:sp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8A5D1721-FFBC-30C8-2FDB-5528AF2935BC}"/>
              </a:ext>
            </a:extLst>
          </p:cNvPr>
          <p:cNvCxnSpPr>
            <a:cxnSpLocks/>
          </p:cNvCxnSpPr>
          <p:nvPr/>
        </p:nvCxnSpPr>
        <p:spPr>
          <a:xfrm>
            <a:off x="425631" y="1421591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A556D733-6C35-6096-1B9A-F625A959FB7C}"/>
              </a:ext>
            </a:extLst>
          </p:cNvPr>
          <p:cNvSpPr/>
          <p:nvPr/>
        </p:nvSpPr>
        <p:spPr>
          <a:xfrm>
            <a:off x="327240" y="900719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Why use a computer for solving a PDE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5F219B8-708F-0B94-7ACE-2912C2B062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95200" y="1584000"/>
            <a:ext cx="6400799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A4421C-CFAD-2658-F9CD-894A72F15FB5}"/>
              </a:ext>
            </a:extLst>
          </p:cNvPr>
          <p:cNvSpPr txBox="1"/>
          <p:nvPr/>
        </p:nvSpPr>
        <p:spPr>
          <a:xfrm>
            <a:off x="5760000" y="2628360"/>
            <a:ext cx="5760000" cy="2734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3333"/>
                </a:solidFill>
              </a:defRPr>
            </a:pPr>
            <a:r>
              <a:rPr lang="it-IT" sz="2200" b="0" i="0" u="none" strike="noStrike" kern="1200" spc="0" dirty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- From a 3D to 1D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problem</a:t>
            </a:r>
            <a:endParaRPr lang="it-IT" sz="2200" b="0" i="0" u="none" strike="noStrike" kern="1200" spc="0" dirty="0">
              <a:ln>
                <a:noFill/>
              </a:ln>
              <a:solidFill>
                <a:srgbClr val="6666FF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3333"/>
                </a:solidFill>
              </a:defRPr>
            </a:pPr>
            <a:r>
              <a:rPr lang="it-IT" sz="2200" b="0" i="0" u="none" strike="noStrike" kern="1200" spc="0" dirty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-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Possibility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 of “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run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 time”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errors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...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FF3333"/>
                </a:solidFill>
              </a:defRPr>
            </a:pPr>
            <a:r>
              <a:rPr lang="it-IT" sz="2200" b="0" i="0" u="none" strike="noStrike" kern="1200" spc="0" dirty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- A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lot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 of algebra</a:t>
            </a:r>
          </a:p>
          <a:p>
            <a:pPr marL="342900" marR="0" lvl="0" indent="-34290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2200">
                <a:solidFill>
                  <a:srgbClr val="FF3333"/>
                </a:solidFill>
              </a:defRPr>
            </a:pP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Special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functions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involved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  (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hyperbolic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,</a:t>
            </a:r>
          </a:p>
          <a:p>
            <a:pPr marR="0" lvl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2200">
                <a:solidFill>
                  <a:srgbClr val="FF3333"/>
                </a:solidFill>
              </a:defRPr>
            </a:pP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Bessel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functions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,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spherical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harmonics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, ...)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7E280C-2747-B06D-1F9B-44C45526B2F1}"/>
              </a:ext>
            </a:extLst>
          </p:cNvPr>
          <p:cNvSpPr txBox="1"/>
          <p:nvPr/>
        </p:nvSpPr>
        <p:spPr>
          <a:xfrm>
            <a:off x="288000" y="5472000"/>
            <a:ext cx="11522160" cy="503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u="sng">
                <a:uFillTx/>
              </a:defRPr>
            </a:pPr>
            <a:r>
              <a:rPr lang="it-IT" sz="24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 “minor” modification in the geometry makes the problem impossible to be solved</a:t>
            </a:r>
          </a:p>
        </p:txBody>
      </p:sp>
      <p:cxnSp>
        <p:nvCxnSpPr>
          <p:cNvPr id="7" name="Connettore diritto 20">
            <a:extLst>
              <a:ext uri="{FF2B5EF4-FFF2-40B4-BE49-F238E27FC236}">
                <a16:creationId xmlns:a16="http://schemas.microsoft.com/office/drawing/2014/main" id="{E69673C2-296B-9E1F-5B02-DC0BA773C952}"/>
              </a:ext>
            </a:extLst>
          </p:cNvPr>
          <p:cNvCxnSpPr>
            <a:cxnSpLocks/>
          </p:cNvCxnSpPr>
          <p:nvPr/>
        </p:nvCxnSpPr>
        <p:spPr>
          <a:xfrm>
            <a:off x="425631" y="1417679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6F7291F6-14BB-FE5E-3AE9-03FBF2E7E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40" y="1733290"/>
            <a:ext cx="5432760" cy="3239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E5C76A05-D7DA-5A01-0448-E48E0C000C38}"/>
              </a:ext>
            </a:extLst>
          </p:cNvPr>
          <p:cNvSpPr/>
          <p:nvPr/>
        </p:nvSpPr>
        <p:spPr>
          <a:xfrm>
            <a:off x="255240" y="900719"/>
            <a:ext cx="10256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PDEs are solved on a discrete computational grid</a:t>
            </a:r>
          </a:p>
        </p:txBody>
      </p:sp>
      <p:sp>
        <p:nvSpPr>
          <p:cNvPr id="3" name="CasellaDiTesto 25">
            <a:extLst>
              <a:ext uri="{FF2B5EF4-FFF2-40B4-BE49-F238E27FC236}">
                <a16:creationId xmlns:a16="http://schemas.microsoft.com/office/drawing/2014/main" id="{58A9B187-804D-4E22-5663-AF1D4A8D8595}"/>
              </a:ext>
            </a:extLst>
          </p:cNvPr>
          <p:cNvSpPr/>
          <p:nvPr/>
        </p:nvSpPr>
        <p:spPr>
          <a:xfrm>
            <a:off x="288000" y="1601280"/>
            <a:ext cx="11465640" cy="447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Finite Element Method - FEM, Finite Volume Method – FVM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the continuous domain is divided into a set of “elements” building a computational mesh.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4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FEM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the mathematical problem is reformulated =&gt; “weak” formulation of the PDE, allowing for discontinuos solutions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4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FVM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conservative form of the equations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4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Other strategies are possible, but always relying on a “valid”[*] computational mesh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6488C327-B3A3-9A64-FEE6-56AAB754DD96}"/>
              </a:ext>
            </a:extLst>
          </p:cNvPr>
          <p:cNvCxnSpPr>
            <a:cxnSpLocks/>
          </p:cNvCxnSpPr>
          <p:nvPr/>
        </p:nvCxnSpPr>
        <p:spPr>
          <a:xfrm>
            <a:off x="367442" y="1438216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ter Sales Service">
            <a:extLst>
              <a:ext uri="{FF2B5EF4-FFF2-40B4-BE49-F238E27FC236}">
                <a16:creationId xmlns:a16="http://schemas.microsoft.com/office/drawing/2014/main" id="{FAEA2F6D-2D92-E16F-65EA-9FB826F8D628}"/>
              </a:ext>
            </a:extLst>
          </p:cNvPr>
          <p:cNvSpPr txBox="1"/>
          <p:nvPr/>
        </p:nvSpPr>
        <p:spPr>
          <a:xfrm>
            <a:off x="5418306" y="2950741"/>
            <a:ext cx="5687378" cy="536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ts val="0"/>
              </a:spcBef>
              <a:defRPr sz="6000" i="1">
                <a:solidFill>
                  <a:srgbClr val="21212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defTabSz="412750" hangingPunct="0">
              <a:lnSpc>
                <a:spcPct val="120000"/>
              </a:lnSpc>
            </a:pPr>
            <a:r>
              <a:rPr lang="en-US" sz="3200" b="1" i="0" kern="0" dirty="0">
                <a:latin typeface="Arial" panose="020B0604020202020204" pitchFamily="34" charset="0"/>
                <a:cs typeface="Arial" panose="020B0604020202020204" pitchFamily="34" charset="0"/>
              </a:rPr>
              <a:t>Grid generation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30CCF734-26E0-79BA-EA65-F825ECF433A7}"/>
              </a:ext>
            </a:extLst>
          </p:cNvPr>
          <p:cNvCxnSpPr>
            <a:cxnSpLocks/>
          </p:cNvCxnSpPr>
          <p:nvPr/>
        </p:nvCxnSpPr>
        <p:spPr>
          <a:xfrm>
            <a:off x="5418306" y="3814872"/>
            <a:ext cx="3077301" cy="0"/>
          </a:xfrm>
          <a:prstGeom prst="line">
            <a:avLst/>
          </a:prstGeom>
          <a:ln w="5715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E7010887-801A-C748-A95C-1F08F5F9E4C6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5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C8D38555-879E-448D-835D-74923D654CE5}"/>
              </a:ext>
            </a:extLst>
          </p:cNvPr>
          <p:cNvSpPr txBox="1"/>
          <p:nvPr/>
        </p:nvSpPr>
        <p:spPr>
          <a:xfrm>
            <a:off x="327194" y="1008848"/>
            <a:ext cx="79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Meshing of critical geometries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FFF45459-9F40-4C14-8E6D-5391B777D478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25">
            <a:extLst>
              <a:ext uri="{FF2B5EF4-FFF2-40B4-BE49-F238E27FC236}">
                <a16:creationId xmlns:a16="http://schemas.microsoft.com/office/drawing/2014/main" id="{C3D5B78A-D1B8-4EA1-AAAA-64090CAB736C}"/>
              </a:ext>
            </a:extLst>
          </p:cNvPr>
          <p:cNvSpPr txBox="1"/>
          <p:nvPr/>
        </p:nvSpPr>
        <p:spPr>
          <a:xfrm>
            <a:off x="425630" y="1929772"/>
            <a:ext cx="1125043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Meshing of valve subcomponents is more and more critical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Valves are more and more subjected to higher pressure or thermal stresses</a:t>
            </a: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Pressure up to 20000 psi – Cryogenic or high temperature – Vacuum 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production technics, like Additive manufacturing, are introducing more critical geometries and surfaces 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Finite Element Analysis are used more and more to predict components behavior, prevent testing failures and prototype costs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Raw material costs are pushing valve manufacturers to guarantee excellent performances with lither valves meaning thinner subcomponents</a:t>
            </a:r>
          </a:p>
          <a:p>
            <a:pPr marL="342900" indent="-342900" algn="just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 example automatic meshing techniques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C3D0196-3BCE-B28E-2CCF-A8DB3A24E0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08865" y="1651046"/>
            <a:ext cx="4895564" cy="47072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6C52F633-2DF2-6517-6DE0-E345DD6D0390}"/>
              </a:ext>
            </a:extLst>
          </p:cNvPr>
          <p:cNvSpPr/>
          <p:nvPr/>
        </p:nvSpPr>
        <p:spPr>
          <a:xfrm>
            <a:off x="255240" y="900719"/>
            <a:ext cx="2984759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Grid generation</a:t>
            </a:r>
          </a:p>
        </p:txBody>
      </p:sp>
      <p:sp>
        <p:nvSpPr>
          <p:cNvPr id="4" name="CasellaDiTesto 25">
            <a:extLst>
              <a:ext uri="{FF2B5EF4-FFF2-40B4-BE49-F238E27FC236}">
                <a16:creationId xmlns:a16="http://schemas.microsoft.com/office/drawing/2014/main" id="{0348C44B-E7DF-D632-D384-032A02A883F3}"/>
              </a:ext>
            </a:extLst>
          </p:cNvPr>
          <p:cNvSpPr/>
          <p:nvPr/>
        </p:nvSpPr>
        <p:spPr>
          <a:xfrm>
            <a:off x="9738432" y="1505944"/>
            <a:ext cx="187200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1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Automatic</a:t>
            </a:r>
            <a:endParaRPr lang="it-IT" sz="24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2F1E51F-E93A-A096-06D2-63B9249C10F4}"/>
              </a:ext>
            </a:extLst>
          </p:cNvPr>
          <p:cNvSpPr/>
          <p:nvPr/>
        </p:nvSpPr>
        <p:spPr>
          <a:xfrm>
            <a:off x="295200" y="1505944"/>
            <a:ext cx="187200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Manual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CD64894-0FFF-9D6C-1B66-4E004D3BC55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000" y="2035799"/>
            <a:ext cx="5544000" cy="37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A41699-2D70-02D8-2386-E3A9AEBD5559}"/>
              </a:ext>
            </a:extLst>
          </p:cNvPr>
          <p:cNvSpPr txBox="1"/>
          <p:nvPr/>
        </p:nvSpPr>
        <p:spPr>
          <a:xfrm>
            <a:off x="295200" y="5903999"/>
            <a:ext cx="2440800" cy="347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u="sng">
                <a:uFillTx/>
              </a:defRPr>
            </a:pPr>
            <a:r>
              <a:rPr lang="it-IT" sz="1800" b="0" i="0" u="sng" strike="noStrike" kern="1200">
                <a:ln>
                  <a:noFill/>
                </a:ln>
                <a:uFillTx/>
                <a:latin typeface="Arial" pitchFamily="18"/>
                <a:ea typeface="Microsoft YaHei" pitchFamily="2"/>
                <a:cs typeface="Arial" pitchFamily="2"/>
              </a:rPr>
              <a:t>https://www.novartis.it/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35140F-8A98-8C50-3A10-27917417FD1E}"/>
              </a:ext>
            </a:extLst>
          </p:cNvPr>
          <p:cNvSpPr txBox="1"/>
          <p:nvPr/>
        </p:nvSpPr>
        <p:spPr>
          <a:xfrm>
            <a:off x="9655200" y="6048000"/>
            <a:ext cx="2440800" cy="347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u="sng">
                <a:uFillTx/>
              </a:defRPr>
            </a:pPr>
            <a:r>
              <a:rPr lang="it-IT" sz="1800" b="0" i="0" u="sng" strike="noStrike" kern="1200" dirty="0">
                <a:ln>
                  <a:noFill/>
                </a:ln>
                <a:uFillTx/>
                <a:latin typeface="Arial" pitchFamily="18"/>
                <a:ea typeface="Microsoft YaHei" pitchFamily="2"/>
                <a:cs typeface="Arial" pitchFamily="2"/>
              </a:rPr>
              <a:t>SOLVO mesh </a:t>
            </a:r>
            <a:r>
              <a:rPr lang="it-IT" sz="1800" b="0" i="0" u="sng" strike="noStrike" kern="1200" dirty="0" err="1">
                <a:ln>
                  <a:noFill/>
                </a:ln>
                <a:uFillTx/>
                <a:latin typeface="Arial" pitchFamily="18"/>
                <a:ea typeface="Microsoft YaHei" pitchFamily="2"/>
                <a:cs typeface="Arial" pitchFamily="2"/>
              </a:rPr>
              <a:t>engine</a:t>
            </a:r>
            <a:endParaRPr lang="it-IT" sz="1800" b="0" i="0" u="sng" strike="noStrike" kern="1200" dirty="0">
              <a:ln>
                <a:noFill/>
              </a:ln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cxnSp>
        <p:nvCxnSpPr>
          <p:cNvPr id="9" name="Connettore diritto 20">
            <a:extLst>
              <a:ext uri="{FF2B5EF4-FFF2-40B4-BE49-F238E27FC236}">
                <a16:creationId xmlns:a16="http://schemas.microsoft.com/office/drawing/2014/main" id="{AE0B4872-E9F6-CB0F-3805-1C780EFF728E}"/>
              </a:ext>
            </a:extLst>
          </p:cNvPr>
          <p:cNvCxnSpPr>
            <a:cxnSpLocks/>
          </p:cNvCxnSpPr>
          <p:nvPr/>
        </p:nvCxnSpPr>
        <p:spPr>
          <a:xfrm>
            <a:off x="360000" y="1417679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AB64B564-449D-AC6B-C9A7-4084E8A832C5}"/>
              </a:ext>
            </a:extLst>
          </p:cNvPr>
          <p:cNvSpPr/>
          <p:nvPr/>
        </p:nvSpPr>
        <p:spPr>
          <a:xfrm>
            <a:off x="255240" y="1044719"/>
            <a:ext cx="10616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Grid generation techniques – automatic methods</a:t>
            </a:r>
          </a:p>
        </p:txBody>
      </p:sp>
      <p:sp>
        <p:nvSpPr>
          <p:cNvPr id="3" name="CasellaDiTesto 25">
            <a:extLst>
              <a:ext uri="{FF2B5EF4-FFF2-40B4-BE49-F238E27FC236}">
                <a16:creationId xmlns:a16="http://schemas.microsoft.com/office/drawing/2014/main" id="{CBF32200-B53A-B075-C842-1B0AD004B29C}"/>
              </a:ext>
            </a:extLst>
          </p:cNvPr>
          <p:cNvSpPr/>
          <p:nvPr/>
        </p:nvSpPr>
        <p:spPr>
          <a:xfrm>
            <a:off x="288000" y="1925280"/>
            <a:ext cx="11465640" cy="411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Cartesian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 Delaunay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triangulations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–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tetrahedralization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Advancing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front, quad/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octrees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methods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...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FEM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the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mathematical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problem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is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reformulated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=&gt; “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weak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”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formulation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of the PDE,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allowing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for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discontinuos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solutions</a:t>
            </a:r>
            <a:endParaRPr lang="it-I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FVM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conservative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form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of the </a:t>
            </a:r>
            <a:r>
              <a:rPr lang="it-IT" sz="2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equations</a:t>
            </a:r>
            <a:endParaRPr lang="it-I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Other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strategies are </a:t>
            </a: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possible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, </a:t>
            </a: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but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always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relying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on a “</a:t>
            </a: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valid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” </a:t>
            </a: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computational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mesh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EAFE44A4-6032-7FA3-4A20-9C2654D94E8C}"/>
              </a:ext>
            </a:extLst>
          </p:cNvPr>
          <p:cNvCxnSpPr>
            <a:cxnSpLocks/>
          </p:cNvCxnSpPr>
          <p:nvPr/>
        </p:nvCxnSpPr>
        <p:spPr>
          <a:xfrm>
            <a:off x="288000" y="1603867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71DCE824-1608-0894-9B78-CA5E0137779C}"/>
              </a:ext>
            </a:extLst>
          </p:cNvPr>
          <p:cNvSpPr/>
          <p:nvPr/>
        </p:nvSpPr>
        <p:spPr>
          <a:xfrm>
            <a:off x="255240" y="1044719"/>
            <a:ext cx="6656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Grid generation techniques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5408B5-FEB7-F253-72A6-71127FA4A7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4000" y="2500200"/>
            <a:ext cx="7920000" cy="40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B9E439-BC31-5099-2CF9-3AEC5FDA5C9B}"/>
              </a:ext>
            </a:extLst>
          </p:cNvPr>
          <p:cNvSpPr txBox="1"/>
          <p:nvPr/>
        </p:nvSpPr>
        <p:spPr>
          <a:xfrm>
            <a:off x="288000" y="1655999"/>
            <a:ext cx="11664000" cy="47329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200" b="0" i="0" u="sng" strike="noStrike" kern="1200" spc="0" dirty="0" err="1">
                <a:ln>
                  <a:noFill/>
                </a:ln>
                <a:solidFill>
                  <a:srgbClr val="6666FF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Advancing</a:t>
            </a:r>
            <a:r>
              <a:rPr lang="it-IT" sz="2200" b="0" i="0" u="sng" strike="noStrike" kern="1200" spc="0" dirty="0">
                <a:ln>
                  <a:noFill/>
                </a:ln>
                <a:solidFill>
                  <a:srgbClr val="6666FF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front mesh generation: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discretize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edges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(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implicit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curve following),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discretize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model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faces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(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implicit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surface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following),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finally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volume mesh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2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200" b="0" i="0" u="sng" strike="noStrike" kern="1200" spc="0" dirty="0">
                <a:ln>
                  <a:noFill/>
                </a:ln>
                <a:solidFill>
                  <a:srgbClr val="6666FF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Delaunay </a:t>
            </a:r>
            <a:r>
              <a:rPr lang="it-IT" sz="2200" b="0" i="0" u="sng" strike="noStrike" kern="1200" spc="0" dirty="0" err="1">
                <a:ln>
                  <a:noFill/>
                </a:ln>
                <a:solidFill>
                  <a:srgbClr val="6666FF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based</a:t>
            </a:r>
            <a:r>
              <a:rPr lang="it-IT" sz="2200" b="0" i="0" u="sng" strike="noStrike" kern="1200" spc="0" dirty="0">
                <a:ln>
                  <a:noFill/>
                </a:ln>
                <a:solidFill>
                  <a:srgbClr val="6666FF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mesh generation: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Delaunay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property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of a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triangle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/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tetrahedron</a:t>
            </a:r>
            <a:endParaRPr lang="it-IT" sz="22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6666FF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Types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6666FF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of DT: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 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set of points</a:t>
            </a: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=&gt; </a:t>
            </a: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convex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hull</a:t>
            </a:r>
            <a:endParaRPr lang="it-IT" sz="2400" b="0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 </a:t>
            </a: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constrained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Delaunay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  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(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preserve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boundary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)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 </a:t>
            </a:r>
            <a:r>
              <a:rPr lang="it-IT" sz="24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conforming</a:t>
            </a:r>
            <a:r>
              <a:rPr lang="it-IT" sz="24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Delaunay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  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(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add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points to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boundary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all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simplex are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delaunay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)</a:t>
            </a:r>
          </a:p>
        </p:txBody>
      </p:sp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B789170D-D3FC-F7C5-5F52-4575E9858507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C8D38555-879E-448D-835D-74923D654CE5}"/>
              </a:ext>
            </a:extLst>
          </p:cNvPr>
          <p:cNvSpPr txBox="1"/>
          <p:nvPr/>
        </p:nvSpPr>
        <p:spPr>
          <a:xfrm>
            <a:off x="327194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Biography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FFF45459-9F40-4C14-8E6D-5391B777D478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8A7CFFD3-48B7-FC9A-6D52-8F4C89077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0" t="27293" r="39383" b="43062"/>
          <a:stretch/>
        </p:blipFill>
        <p:spPr>
          <a:xfrm>
            <a:off x="425631" y="2224112"/>
            <a:ext cx="1582705" cy="1711945"/>
          </a:xfrm>
          <a:prstGeom prst="rect">
            <a:avLst/>
          </a:prstGeom>
        </p:spPr>
      </p:pic>
      <p:sp>
        <p:nvSpPr>
          <p:cNvPr id="11" name="Sottotitolo 2">
            <a:extLst>
              <a:ext uri="{FF2B5EF4-FFF2-40B4-BE49-F238E27FC236}">
                <a16:creationId xmlns:a16="http://schemas.microsoft.com/office/drawing/2014/main" id="{9F15F2A2-EE2C-6E12-9A16-65D926023DDF}"/>
              </a:ext>
            </a:extLst>
          </p:cNvPr>
          <p:cNvSpPr txBox="1">
            <a:spLocks/>
          </p:cNvSpPr>
          <p:nvPr/>
        </p:nvSpPr>
        <p:spPr>
          <a:xfrm>
            <a:off x="425631" y="1788658"/>
            <a:ext cx="2859476" cy="456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u="sng" dirty="0">
                <a:latin typeface="Palatino Linotype" panose="02040502050505030304" pitchFamily="18" charset="0"/>
              </a:rPr>
              <a:t>Eng. Giovanni Bettega</a:t>
            </a:r>
            <a:endParaRPr lang="en-US" sz="2000" b="1" dirty="0">
              <a:latin typeface="Palatino Linotype" panose="02040502050505030304" pitchFamily="18" charset="0"/>
              <a:cs typeface="Calibri" panose="020F0502020204030204"/>
            </a:endParaRPr>
          </a:p>
          <a:p>
            <a:endParaRPr lang="en-US" sz="2000" b="1" dirty="0">
              <a:latin typeface="Palatino Linotype" panose="02040502050505030304" pitchFamily="18" charset="0"/>
              <a:cs typeface="Calibri" panose="020F0502020204030204"/>
            </a:endParaRPr>
          </a:p>
        </p:txBody>
      </p:sp>
      <p:sp>
        <p:nvSpPr>
          <p:cNvPr id="12" name="CasellaDiTesto 25">
            <a:extLst>
              <a:ext uri="{FF2B5EF4-FFF2-40B4-BE49-F238E27FC236}">
                <a16:creationId xmlns:a16="http://schemas.microsoft.com/office/drawing/2014/main" id="{4B2C92A7-CFE2-0408-18C7-68C976B42C4C}"/>
              </a:ext>
            </a:extLst>
          </p:cNvPr>
          <p:cNvSpPr txBox="1"/>
          <p:nvPr/>
        </p:nvSpPr>
        <p:spPr>
          <a:xfrm>
            <a:off x="2667352" y="2224113"/>
            <a:ext cx="8060959" cy="17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Engineering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Politecnico di Milano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PhD –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Università degli Studi di Milano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15 years of experience in FEA/CFD simulation, research project and technical consulting \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8E699B64-7796-03E9-E380-BFCD54A834BF}"/>
              </a:ext>
            </a:extLst>
          </p:cNvPr>
          <p:cNvSpPr txBox="1">
            <a:spLocks/>
          </p:cNvSpPr>
          <p:nvPr/>
        </p:nvSpPr>
        <p:spPr>
          <a:xfrm>
            <a:off x="327194" y="4143101"/>
            <a:ext cx="2859476" cy="456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u="sng" dirty="0">
                <a:latin typeface="Palatino Linotype" panose="02040502050505030304" pitchFamily="18" charset="0"/>
              </a:rPr>
              <a:t>Eng. Simone Mandelli</a:t>
            </a:r>
            <a:endParaRPr lang="en-US" sz="2000" b="1" dirty="0">
              <a:latin typeface="Palatino Linotype" panose="02040502050505030304" pitchFamily="18" charset="0"/>
              <a:cs typeface="Calibri" panose="020F0502020204030204"/>
            </a:endParaRPr>
          </a:p>
          <a:p>
            <a:endParaRPr lang="en-US" sz="2000" b="1" dirty="0">
              <a:latin typeface="Palatino Linotype" panose="02040502050505030304" pitchFamily="18" charset="0"/>
              <a:cs typeface="Calibri" panose="020F0502020204030204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0373291-2D3D-7084-A95E-BC851DA00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0" r="13114"/>
          <a:stretch/>
        </p:blipFill>
        <p:spPr>
          <a:xfrm>
            <a:off x="425632" y="4599920"/>
            <a:ext cx="1590610" cy="1871223"/>
          </a:xfrm>
          <a:prstGeom prst="rect">
            <a:avLst/>
          </a:prstGeom>
        </p:spPr>
      </p:pic>
      <p:sp>
        <p:nvSpPr>
          <p:cNvPr id="15" name="CasellaDiTesto 25">
            <a:extLst>
              <a:ext uri="{FF2B5EF4-FFF2-40B4-BE49-F238E27FC236}">
                <a16:creationId xmlns:a16="http://schemas.microsoft.com/office/drawing/2014/main" id="{9C8B404D-EEB6-4962-92EB-774827F079AC}"/>
              </a:ext>
            </a:extLst>
          </p:cNvPr>
          <p:cNvSpPr txBox="1"/>
          <p:nvPr/>
        </p:nvSpPr>
        <p:spPr>
          <a:xfrm>
            <a:off x="2647950" y="4613684"/>
            <a:ext cx="806095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in Engineering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Politecnico di Milano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PhD –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Engineering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Politecnico di Milano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 years of experience in FEA/CFD simulation, research project and technical consulting</a:t>
            </a:r>
          </a:p>
        </p:txBody>
      </p:sp>
    </p:spTree>
    <p:extLst>
      <p:ext uri="{BB962C8B-B14F-4D97-AF65-F5344CB8AC3E}">
        <p14:creationId xmlns:p14="http://schemas.microsoft.com/office/powerpoint/2010/main" val="17526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71D22189-E8C4-A885-1D31-46F1BE4EF4E2}"/>
              </a:ext>
            </a:extLst>
          </p:cNvPr>
          <p:cNvSpPr/>
          <p:nvPr/>
        </p:nvSpPr>
        <p:spPr>
          <a:xfrm>
            <a:off x="255240" y="936720"/>
            <a:ext cx="6656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Grid generation techniques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0E3C9C-4397-B6B0-8772-787A1F931C61}"/>
              </a:ext>
            </a:extLst>
          </p:cNvPr>
          <p:cNvSpPr txBox="1"/>
          <p:nvPr/>
        </p:nvSpPr>
        <p:spPr>
          <a:xfrm>
            <a:off x="288000" y="1656360"/>
            <a:ext cx="11590733" cy="4613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Since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mesh generation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involve a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lot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of </a:t>
            </a:r>
            <a:r>
              <a:rPr lang="it-IT" sz="20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geometry</a:t>
            </a:r>
            <a:r>
              <a:rPr lang="it-IT" sz="20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queries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for point placements,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local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measurements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… </a:t>
            </a:r>
            <a:r>
              <a:rPr lang="it-IT" sz="20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the </a:t>
            </a:r>
            <a:r>
              <a:rPr lang="it-IT" sz="20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boundary</a:t>
            </a:r>
            <a:r>
              <a:rPr lang="it-IT" sz="20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domain must be </a:t>
            </a:r>
            <a:r>
              <a:rPr lang="it-IT" sz="20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well</a:t>
            </a:r>
            <a:r>
              <a:rPr lang="it-IT" sz="20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defined</a:t>
            </a:r>
            <a:r>
              <a:rPr lang="it-IT" sz="20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and free of </a:t>
            </a:r>
            <a:r>
              <a:rPr lang="it-IT" sz="2000" b="0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errors</a:t>
            </a:r>
            <a:endParaRPr lang="it-IT" sz="2000" b="0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342900" marR="0" lvl="0" indent="-34290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2400"/>
            </a:pP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 volume defined using a </a:t>
            </a:r>
            <a:r>
              <a:rPr lang="en-US" sz="20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tessellation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(e.g. </a:t>
            </a:r>
            <a:r>
              <a:rPr lang="en-US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iece-wise </a:t>
            </a:r>
            <a:r>
              <a:rPr lang="en-US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L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inear </a:t>
            </a:r>
            <a:r>
              <a:rPr lang="en-US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omplex) requires a watertight</a:t>
            </a:r>
          </a:p>
          <a:p>
            <a:pPr marR="0" lvl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2400"/>
            </a:pP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   tessellation, </a:t>
            </a:r>
            <a:r>
              <a:rPr lang="en-US" sz="20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absolutely free of error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(self intersections, </a:t>
            </a:r>
            <a:r>
              <a:rPr lang="en-US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degenerancies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…)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en-US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342900" marR="0" lvl="0" indent="-34290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2400"/>
            </a:pP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 volume defined by an implicit </a:t>
            </a:r>
            <a:r>
              <a:rPr lang="en-US" sz="20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CAD representation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(</a:t>
            </a:r>
            <a:r>
              <a:rPr lang="en-US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BRep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STEP, Parasolid, …) </a:t>
            </a:r>
          </a:p>
          <a:p>
            <a:pPr marR="0" lvl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2400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   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must be </a:t>
            </a:r>
            <a:r>
              <a:rPr lang="en-US" sz="20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absolutely free of errors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(no gaps, no self intersections of curves, …)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endParaRPr lang="en-US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en-US" sz="2000" b="0" i="0" u="sng" strike="noStrike" kern="1200" spc="0" dirty="0">
                <a:ln>
                  <a:noFill/>
                </a:ln>
                <a:solidFill>
                  <a:srgbClr val="FF3333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Tessellated geometries, and CAD models are errors prone and require healing/defeaturing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A36AC892-62E2-8057-835F-2C1F56DCA8F6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CF6FEC3-BED9-439C-A70F-3A12C56297B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76000" y="792000"/>
            <a:ext cx="5922000" cy="57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90F4E547-1742-6728-05C4-5886627CF48E}"/>
              </a:ext>
            </a:extLst>
          </p:cNvPr>
          <p:cNvSpPr/>
          <p:nvPr/>
        </p:nvSpPr>
        <p:spPr>
          <a:xfrm>
            <a:off x="255240" y="936720"/>
            <a:ext cx="6656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Handling CAD &amp; tessellation errors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52ADE3-DD5A-4E0D-BDC6-E7D8CC432C03}"/>
              </a:ext>
            </a:extLst>
          </p:cNvPr>
          <p:cNvSpPr txBox="1"/>
          <p:nvPr/>
        </p:nvSpPr>
        <p:spPr>
          <a:xfrm>
            <a:off x="255240" y="1584720"/>
            <a:ext cx="5472000" cy="475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Complex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3D model with self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intersecting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triangles</a:t>
            </a:r>
            <a:endParaRPr lang="it-IT" sz="22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342900" marR="0" lvl="0" indent="-34290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2400"/>
            </a:pP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pre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-processing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is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mandatory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</a:p>
          <a:p>
            <a:pPr marR="0" lvl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2400"/>
            </a:pPr>
            <a:r>
              <a:rPr lang="it-IT" sz="22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  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before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trying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to mesh.</a:t>
            </a:r>
          </a:p>
          <a:p>
            <a:pPr marL="342900" marR="0" lvl="0" indent="-34290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2400"/>
            </a:pP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This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pre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-processing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in </a:t>
            </a:r>
            <a:endParaRPr lang="it-IT" sz="2200" dirty="0"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R="0" lvl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2400"/>
            </a:pPr>
            <a:r>
              <a:rPr lang="it-IT" sz="22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   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general time-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6666FF"/>
                </a:solidFill>
                <a:latin typeface="Arial" pitchFamily="34"/>
                <a:ea typeface="Microsoft YaHei" pitchFamily="2"/>
                <a:cs typeface="Arial" pitchFamily="34"/>
              </a:rPr>
              <a:t>consuming</a:t>
            </a:r>
            <a:endParaRPr lang="it-IT" sz="2200" b="0" i="0" u="none" strike="noStrike" kern="1200" spc="0" dirty="0">
              <a:ln>
                <a:noFill/>
              </a:ln>
              <a:solidFill>
                <a:srgbClr val="6666FF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342900" marR="0" lvl="0" indent="-34290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2400"/>
            </a:pP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In case of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hundreds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 (or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thousands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)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of </a:t>
            </a:r>
          </a:p>
          <a:p>
            <a:pPr marR="0" lvl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2400"/>
            </a:pP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   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errors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sng" strike="noStrike" kern="1200" spc="0" dirty="0" err="1">
                <a:ln>
                  <a:noFill/>
                </a:ln>
                <a:solidFill>
                  <a:srgbClr val="FF3333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automatic</a:t>
            </a:r>
            <a:r>
              <a:rPr lang="it-IT" sz="2200" b="0" i="0" u="sng" strike="noStrike" kern="1200" spc="0" dirty="0">
                <a:ln>
                  <a:noFill/>
                </a:ln>
                <a:solidFill>
                  <a:srgbClr val="FF3333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sng" strike="noStrike" kern="1200" spc="0" dirty="0" err="1">
                <a:ln>
                  <a:noFill/>
                </a:ln>
                <a:solidFill>
                  <a:srgbClr val="FF3333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healing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by the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available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</a:p>
          <a:p>
            <a:pPr marR="0" lvl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2400"/>
            </a:pPr>
            <a:r>
              <a:rPr lang="it-IT" sz="22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   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tools (commercial) or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not</a:t>
            </a:r>
            <a:r>
              <a:rPr lang="it-IT" sz="2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none" strike="noStrike" kern="1200" spc="0" dirty="0" err="1">
                <a:ln>
                  <a:noFill/>
                </a:ln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i</a:t>
            </a:r>
            <a:r>
              <a:rPr lang="it-IT" sz="2200" b="0" i="0" u="sng" strike="noStrike" kern="1200" spc="0" dirty="0" err="1">
                <a:ln>
                  <a:noFill/>
                </a:ln>
                <a:solidFill>
                  <a:srgbClr val="FF3333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s</a:t>
            </a:r>
            <a:r>
              <a:rPr lang="it-IT" sz="2200" b="0" i="0" u="sng" strike="noStrike" kern="1200" spc="0" dirty="0">
                <a:ln>
                  <a:noFill/>
                </a:ln>
                <a:solidFill>
                  <a:srgbClr val="FF3333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sng" strike="noStrike" kern="1200" spc="0" dirty="0" err="1">
                <a:ln>
                  <a:noFill/>
                </a:ln>
                <a:solidFill>
                  <a:srgbClr val="FF3333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really</a:t>
            </a:r>
            <a:r>
              <a:rPr lang="it-IT" sz="2200" b="0" i="0" u="sng" strike="noStrike" kern="1200" spc="0" dirty="0">
                <a:ln>
                  <a:noFill/>
                </a:ln>
                <a:solidFill>
                  <a:srgbClr val="FF3333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200" b="0" i="0" u="sng" strike="noStrike" kern="1200" spc="0" dirty="0" err="1">
                <a:ln>
                  <a:noFill/>
                </a:ln>
                <a:solidFill>
                  <a:srgbClr val="FF3333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not</a:t>
            </a:r>
            <a:r>
              <a:rPr lang="it-IT" sz="2200" b="0" i="0" u="sng" strike="noStrike" kern="1200" spc="0" dirty="0">
                <a:ln>
                  <a:noFill/>
                </a:ln>
                <a:solidFill>
                  <a:srgbClr val="FF3333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</a:t>
            </a:r>
          </a:p>
          <a:p>
            <a:pPr marR="0" lvl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2400"/>
            </a:pPr>
            <a:r>
              <a:rPr lang="it-IT" sz="2200" u="sng" dirty="0">
                <a:solidFill>
                  <a:srgbClr val="FF3333"/>
                </a:solidFill>
                <a:latin typeface="Arial" pitchFamily="34"/>
                <a:ea typeface="Microsoft YaHei" pitchFamily="2"/>
                <a:cs typeface="Arial" pitchFamily="34"/>
              </a:rPr>
              <a:t>   </a:t>
            </a:r>
            <a:r>
              <a:rPr lang="it-IT" sz="2200" b="0" i="0" u="sng" strike="noStrike" kern="1200" spc="0" dirty="0" err="1">
                <a:ln>
                  <a:noFill/>
                </a:ln>
                <a:solidFill>
                  <a:srgbClr val="FF3333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applicable</a:t>
            </a:r>
            <a:endParaRPr lang="it-IT" sz="2200" b="0" i="0" u="sng" strike="noStrike" kern="1200" spc="0" dirty="0">
              <a:ln>
                <a:noFill/>
              </a:ln>
              <a:solidFill>
                <a:srgbClr val="FF3333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A147DAAD-5037-7744-C074-39AAB10F50DD}"/>
              </a:ext>
            </a:extLst>
          </p:cNvPr>
          <p:cNvCxnSpPr>
            <a:cxnSpLocks/>
          </p:cNvCxnSpPr>
          <p:nvPr/>
        </p:nvCxnSpPr>
        <p:spPr>
          <a:xfrm>
            <a:off x="350784" y="1453680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DA8FC09-CF9C-E604-BFBA-C7BFF538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4400" y="1386754"/>
            <a:ext cx="7652767" cy="52012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A42AB3F4-93E8-B673-4B67-2BF97B84D17B}"/>
              </a:ext>
            </a:extLst>
          </p:cNvPr>
          <p:cNvSpPr/>
          <p:nvPr/>
        </p:nvSpPr>
        <p:spPr>
          <a:xfrm>
            <a:off x="327240" y="828719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Medium complexity – smooth, error free CAD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50537EC3-10A3-EE5D-AA3B-B401E4C59ECA}"/>
              </a:ext>
            </a:extLst>
          </p:cNvPr>
          <p:cNvCxnSpPr>
            <a:cxnSpLocks/>
          </p:cNvCxnSpPr>
          <p:nvPr/>
        </p:nvCxnSpPr>
        <p:spPr>
          <a:xfrm>
            <a:off x="425631" y="1366216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FAAFB6B-4441-C1EC-7105-C65E9787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1991" y="1624532"/>
            <a:ext cx="6642362" cy="440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4E6B9D67-C698-7334-8202-94ECDC6734B1}"/>
              </a:ext>
            </a:extLst>
          </p:cNvPr>
          <p:cNvSpPr/>
          <p:nvPr/>
        </p:nvSpPr>
        <p:spPr>
          <a:xfrm>
            <a:off x="327240" y="828719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Complex shapes, corrupted CAD models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3B31F3FD-8D9A-1A7E-B49C-814C47741740}"/>
              </a:ext>
            </a:extLst>
          </p:cNvPr>
          <p:cNvCxnSpPr>
            <a:cxnSpLocks/>
          </p:cNvCxnSpPr>
          <p:nvPr/>
        </p:nvCxnSpPr>
        <p:spPr>
          <a:xfrm>
            <a:off x="425631" y="1349591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D4D70DA-3EBB-823D-40C6-455669B7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1224720"/>
            <a:ext cx="10800000" cy="53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88906CA-9136-B125-3A4D-36FF6B1CE798}"/>
              </a:ext>
            </a:extLst>
          </p:cNvPr>
          <p:cNvSpPr/>
          <p:nvPr/>
        </p:nvSpPr>
        <p:spPr>
          <a:xfrm>
            <a:off x="327240" y="792720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Complex shapes, corrupted CAD model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42A4924B-BAB7-4290-F1D8-E3153980ECB9}"/>
              </a:ext>
            </a:extLst>
          </p:cNvPr>
          <p:cNvCxnSpPr>
            <a:cxnSpLocks/>
          </p:cNvCxnSpPr>
          <p:nvPr/>
        </p:nvCxnSpPr>
        <p:spPr>
          <a:xfrm>
            <a:off x="425631" y="1309680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E040660-A5B4-04B1-2642-CC440493171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5937" y="1309680"/>
            <a:ext cx="11118416" cy="52221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A293B245-2E85-50AE-E347-4FCFB536068F}"/>
              </a:ext>
            </a:extLst>
          </p:cNvPr>
          <p:cNvSpPr/>
          <p:nvPr/>
        </p:nvSpPr>
        <p:spPr>
          <a:xfrm>
            <a:off x="327240" y="792720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Complex shapes, corrupted CAD model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CE6A5211-CBCE-D3A6-320C-61B68773F43F}"/>
              </a:ext>
            </a:extLst>
          </p:cNvPr>
          <p:cNvCxnSpPr>
            <a:cxnSpLocks/>
          </p:cNvCxnSpPr>
          <p:nvPr/>
        </p:nvCxnSpPr>
        <p:spPr>
          <a:xfrm>
            <a:off x="425631" y="1309680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93DD715-2587-C600-DA60-8E9BC96814A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19835" y="1317505"/>
            <a:ext cx="8040424" cy="5010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A0A6DCEB-7B3B-BAD9-65F3-1CCD8AF9EAA4}"/>
              </a:ext>
            </a:extLst>
          </p:cNvPr>
          <p:cNvSpPr/>
          <p:nvPr/>
        </p:nvSpPr>
        <p:spPr>
          <a:xfrm>
            <a:off x="327240" y="792720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Complex shapes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37BA200C-4AAA-D42D-0BC6-294755AC34E6}"/>
              </a:ext>
            </a:extLst>
          </p:cNvPr>
          <p:cNvCxnSpPr>
            <a:cxnSpLocks/>
          </p:cNvCxnSpPr>
          <p:nvPr/>
        </p:nvCxnSpPr>
        <p:spPr>
          <a:xfrm>
            <a:off x="425631" y="1313592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511A371-264B-289A-B13E-91F2E99ABA9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36123" y="1309680"/>
            <a:ext cx="8108901" cy="51150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7C04312A-C564-4384-38B2-059B1506AB1B}"/>
              </a:ext>
            </a:extLst>
          </p:cNvPr>
          <p:cNvSpPr/>
          <p:nvPr/>
        </p:nvSpPr>
        <p:spPr>
          <a:xfrm>
            <a:off x="327240" y="792720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Complex shapes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B8B54DE7-4E55-5BAE-1D8A-188DEBBD18B9}"/>
              </a:ext>
            </a:extLst>
          </p:cNvPr>
          <p:cNvCxnSpPr>
            <a:cxnSpLocks/>
          </p:cNvCxnSpPr>
          <p:nvPr/>
        </p:nvCxnSpPr>
        <p:spPr>
          <a:xfrm>
            <a:off x="425631" y="1309680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E74612F-E3E4-487C-5011-66ADF7D245C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1999" y="1345679"/>
            <a:ext cx="11552761" cy="52077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6F4ECC7D-159A-D41F-FBF4-1FF4DDEA8047}"/>
              </a:ext>
            </a:extLst>
          </p:cNvPr>
          <p:cNvSpPr/>
          <p:nvPr/>
        </p:nvSpPr>
        <p:spPr>
          <a:xfrm>
            <a:off x="327240" y="828719"/>
            <a:ext cx="11552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Impossible with patch conforming – more than 200 CAD errors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CDD821BC-FE86-DDE9-1892-C34319844B6F}"/>
              </a:ext>
            </a:extLst>
          </p:cNvPr>
          <p:cNvCxnSpPr>
            <a:cxnSpLocks/>
          </p:cNvCxnSpPr>
          <p:nvPr/>
        </p:nvCxnSpPr>
        <p:spPr>
          <a:xfrm>
            <a:off x="425631" y="1345679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EDB8E4-D19C-5123-8EF1-AD2064D0C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t="7977" b="2279"/>
          <a:stretch/>
        </p:blipFill>
        <p:spPr>
          <a:xfrm>
            <a:off x="836640" y="1371608"/>
            <a:ext cx="8838000" cy="516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18">
            <a:extLst>
              <a:ext uri="{FF2B5EF4-FFF2-40B4-BE49-F238E27FC236}">
                <a16:creationId xmlns:a16="http://schemas.microsoft.com/office/drawing/2014/main" id="{25028C66-793A-62E6-7749-E27ED9A9A7C0}"/>
              </a:ext>
            </a:extLst>
          </p:cNvPr>
          <p:cNvSpPr/>
          <p:nvPr/>
        </p:nvSpPr>
        <p:spPr>
          <a:xfrm>
            <a:off x="327240" y="828719"/>
            <a:ext cx="11552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Impossible with patch conforming – more than 200 CAD errors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AE838ED-E284-73A8-CB52-A21796BEF60B}"/>
              </a:ext>
            </a:extLst>
          </p:cNvPr>
          <p:cNvCxnSpPr>
            <a:cxnSpLocks/>
          </p:cNvCxnSpPr>
          <p:nvPr/>
        </p:nvCxnSpPr>
        <p:spPr>
          <a:xfrm>
            <a:off x="425631" y="1345679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25">
            <a:extLst>
              <a:ext uri="{FF2B5EF4-FFF2-40B4-BE49-F238E27FC236}">
                <a16:creationId xmlns:a16="http://schemas.microsoft.com/office/drawing/2014/main" id="{EE9D54B5-7083-D2BB-8BBF-4D8BD6119DD9}"/>
              </a:ext>
            </a:extLst>
          </p:cNvPr>
          <p:cNvSpPr txBox="1"/>
          <p:nvPr/>
        </p:nvSpPr>
        <p:spPr>
          <a:xfrm>
            <a:off x="396000" y="1908000"/>
            <a:ext cx="112544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Company profile and mission</a:t>
            </a:r>
          </a:p>
          <a:p>
            <a:pPr marL="342900" indent="-342900" algn="just">
              <a:spcAft>
                <a:spcPts val="900"/>
              </a:spcAft>
              <a:buFont typeface="+mj-lt"/>
              <a:buAutoNum type="arabicPeriod"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Numerical simulation  </a:t>
            </a:r>
          </a:p>
          <a:p>
            <a:pPr marL="342900" indent="-342900" algn="just">
              <a:spcAft>
                <a:spcPts val="900"/>
              </a:spcAft>
              <a:buFont typeface="+mj-lt"/>
              <a:buAutoNum type="arabicPeriod"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generation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generation techniques</a:t>
            </a:r>
          </a:p>
          <a:p>
            <a:pPr marL="800100" lvl="1" indent="-342900" algn="just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generation example</a:t>
            </a:r>
          </a:p>
          <a:p>
            <a:pPr marL="342900" indent="-342900" algn="just">
              <a:spcAft>
                <a:spcPts val="900"/>
              </a:spcAft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30247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D256CC7-7374-B3FB-9B69-46CE8D3B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65294" y="1430198"/>
            <a:ext cx="7815106" cy="5156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ttore diritto 20">
            <a:extLst>
              <a:ext uri="{FF2B5EF4-FFF2-40B4-BE49-F238E27FC236}">
                <a16:creationId xmlns:a16="http://schemas.microsoft.com/office/drawing/2014/main" id="{52B458D5-884B-2666-7070-BAD17319D0D8}"/>
              </a:ext>
            </a:extLst>
          </p:cNvPr>
          <p:cNvCxnSpPr>
            <a:cxnSpLocks/>
          </p:cNvCxnSpPr>
          <p:nvPr/>
        </p:nvCxnSpPr>
        <p:spPr>
          <a:xfrm>
            <a:off x="470784" y="1284071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BDC810A2-AC76-45EB-95D4-842012D0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1259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7200" b="1" spc="-500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 &amp; A  SESSION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0D6B01-06CB-40C5-8670-B3331875621F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9797761" y="496391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9797761" y="671289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9797845" y="496391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9879113" y="790093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2" name="Gruppo 9">
            <a:extLst>
              <a:ext uri="{FF2B5EF4-FFF2-40B4-BE49-F238E27FC236}">
                <a16:creationId xmlns:a16="http://schemas.microsoft.com/office/drawing/2014/main" id="{BC2D4515-7E22-40AE-8593-9F7D9A585239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611187" y="1916113"/>
            <a:chExt cx="7921626" cy="593005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616952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611187" y="1916113"/>
              <a:ext cx="7921626" cy="3862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8529724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C4C7C0B-5809-4CFF-AAF8-BC7DD94C1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4436" y="590774"/>
            <a:ext cx="917787" cy="644152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F41DB3D2-224A-4ECD-8EEA-46409D221DCD}"/>
              </a:ext>
            </a:extLst>
          </p:cNvPr>
          <p:cNvSpPr txBox="1">
            <a:spLocks/>
          </p:cNvSpPr>
          <p:nvPr/>
        </p:nvSpPr>
        <p:spPr>
          <a:xfrm>
            <a:off x="630026" y="3310184"/>
            <a:ext cx="9674180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Thank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for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your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attention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59C9008D-8B36-4B54-A289-98729AC43C0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</p:spTree>
    <p:extLst>
      <p:ext uri="{BB962C8B-B14F-4D97-AF65-F5344CB8AC3E}">
        <p14:creationId xmlns:p14="http://schemas.microsoft.com/office/powerpoint/2010/main" val="23483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ter Sales Service">
            <a:extLst>
              <a:ext uri="{FF2B5EF4-FFF2-40B4-BE49-F238E27FC236}">
                <a16:creationId xmlns:a16="http://schemas.microsoft.com/office/drawing/2014/main" id="{FAEA2F6D-2D92-E16F-65EA-9FB826F8D628}"/>
              </a:ext>
            </a:extLst>
          </p:cNvPr>
          <p:cNvSpPr txBox="1"/>
          <p:nvPr/>
        </p:nvSpPr>
        <p:spPr>
          <a:xfrm>
            <a:off x="7319047" y="2896384"/>
            <a:ext cx="2388474" cy="536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0"/>
              </a:spcBef>
              <a:defRPr sz="6000" i="1">
                <a:solidFill>
                  <a:srgbClr val="21212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defTabSz="412750" hangingPunct="0">
              <a:lnSpc>
                <a:spcPct val="120000"/>
              </a:lnSpc>
            </a:pPr>
            <a:r>
              <a:rPr lang="en-US" sz="3200" b="1" i="0" kern="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30CCF734-26E0-79BA-EA65-F825ECF433A7}"/>
              </a:ext>
            </a:extLst>
          </p:cNvPr>
          <p:cNvCxnSpPr>
            <a:cxnSpLocks/>
          </p:cNvCxnSpPr>
          <p:nvPr/>
        </p:nvCxnSpPr>
        <p:spPr>
          <a:xfrm>
            <a:off x="7250951" y="3461043"/>
            <a:ext cx="2520000" cy="0"/>
          </a:xfrm>
          <a:prstGeom prst="line">
            <a:avLst/>
          </a:prstGeom>
          <a:ln w="5715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F8CC4BE8-101E-0366-23BB-E49A5E91AA7A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>
            <a:extLst>
              <a:ext uri="{FF2B5EF4-FFF2-40B4-BE49-F238E27FC236}">
                <a16:creationId xmlns:a16="http://schemas.microsoft.com/office/drawing/2014/main" id="{5FCC85AA-AA71-8722-478D-D9FA162398EF}"/>
              </a:ext>
            </a:extLst>
          </p:cNvPr>
          <p:cNvSpPr txBox="1">
            <a:spLocks/>
          </p:cNvSpPr>
          <p:nvPr/>
        </p:nvSpPr>
        <p:spPr>
          <a:xfrm>
            <a:off x="344711" y="1804831"/>
            <a:ext cx="11250432" cy="4702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Solvo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Srl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an Italian start-up based in Milan, will provide an innovative software for Finite Element Analysis and all related supporting activities. </a:t>
            </a:r>
          </a:p>
          <a:p>
            <a:pPr marL="285750" indent="-28575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marL="285750" indent="-28575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SOLVO aims to support partners providing an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advanced simulation tool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able to guarantee the highest  technological level</a:t>
            </a:r>
          </a:p>
          <a:p>
            <a:pPr marL="285750" indent="-28575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WE DO:</a:t>
            </a:r>
          </a:p>
          <a:p>
            <a:pPr marL="285750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company is developing a software able to perform simulation using a set of Open-Source solvers. The software will be soon released to the market.</a:t>
            </a:r>
          </a:p>
          <a:p>
            <a:pPr marL="285750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Customized software solution </a:t>
            </a:r>
          </a:p>
          <a:p>
            <a:pPr marL="285750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Technical consultancy activities</a:t>
            </a:r>
          </a:p>
        </p:txBody>
      </p:sp>
      <p:sp>
        <p:nvSpPr>
          <p:cNvPr id="3" name="CasellaDiTesto 18">
            <a:extLst>
              <a:ext uri="{FF2B5EF4-FFF2-40B4-BE49-F238E27FC236}">
                <a16:creationId xmlns:a16="http://schemas.microsoft.com/office/drawing/2014/main" id="{F1A890D2-A5CE-3125-15F3-ACD98BE63A8D}"/>
              </a:ext>
            </a:extLst>
          </p:cNvPr>
          <p:cNvSpPr txBox="1"/>
          <p:nvPr/>
        </p:nvSpPr>
        <p:spPr>
          <a:xfrm>
            <a:off x="327194" y="1008848"/>
            <a:ext cx="4752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: Company </a:t>
            </a:r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48829179-D7C4-3DB2-3715-49EC9CD0B115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ter Sales Service">
            <a:extLst>
              <a:ext uri="{FF2B5EF4-FFF2-40B4-BE49-F238E27FC236}">
                <a16:creationId xmlns:a16="http://schemas.microsoft.com/office/drawing/2014/main" id="{FAEA2F6D-2D92-E16F-65EA-9FB826F8D628}"/>
              </a:ext>
            </a:extLst>
          </p:cNvPr>
          <p:cNvSpPr txBox="1"/>
          <p:nvPr/>
        </p:nvSpPr>
        <p:spPr>
          <a:xfrm>
            <a:off x="5418306" y="2950741"/>
            <a:ext cx="5687378" cy="536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ts val="0"/>
              </a:spcBef>
              <a:defRPr sz="6000" i="1">
                <a:solidFill>
                  <a:srgbClr val="21212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defTabSz="412750" hangingPunct="0">
              <a:lnSpc>
                <a:spcPct val="120000"/>
              </a:lnSpc>
            </a:pPr>
            <a:r>
              <a:rPr lang="en-US" sz="3200" b="1" i="0" kern="0" dirty="0">
                <a:latin typeface="Arial" panose="020B0604020202020204" pitchFamily="34" charset="0"/>
                <a:cs typeface="Arial" panose="020B0604020202020204" pitchFamily="34" charset="0"/>
              </a:rPr>
              <a:t>Numerical Simulation, why?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30CCF734-26E0-79BA-EA65-F825ECF433A7}"/>
              </a:ext>
            </a:extLst>
          </p:cNvPr>
          <p:cNvCxnSpPr>
            <a:cxnSpLocks/>
          </p:cNvCxnSpPr>
          <p:nvPr/>
        </p:nvCxnSpPr>
        <p:spPr>
          <a:xfrm>
            <a:off x="5418306" y="3814872"/>
            <a:ext cx="5463054" cy="0"/>
          </a:xfrm>
          <a:prstGeom prst="line">
            <a:avLst/>
          </a:prstGeom>
          <a:ln w="5715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20">
            <a:extLst>
              <a:ext uri="{FF2B5EF4-FFF2-40B4-BE49-F238E27FC236}">
                <a16:creationId xmlns:a16="http://schemas.microsoft.com/office/drawing/2014/main" id="{3E01B129-7C74-BD44-B3EC-0AFB236118DD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91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A9D9FD36-4803-27E9-FF63-083AA756E34C}"/>
              </a:ext>
            </a:extLst>
          </p:cNvPr>
          <p:cNvSpPr/>
          <p:nvPr/>
        </p:nvSpPr>
        <p:spPr>
          <a:xfrm>
            <a:off x="327240" y="1008719"/>
            <a:ext cx="23205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Biography</a:t>
            </a:r>
          </a:p>
        </p:txBody>
      </p:sp>
      <p:sp>
        <p:nvSpPr>
          <p:cNvPr id="3" name="Connettore diritto 20">
            <a:extLst>
              <a:ext uri="{FF2B5EF4-FFF2-40B4-BE49-F238E27FC236}">
                <a16:creationId xmlns:a16="http://schemas.microsoft.com/office/drawing/2014/main" id="{63500EC4-D8E8-3784-FE12-1CC8E150A827}"/>
              </a:ext>
            </a:extLst>
          </p:cNvPr>
          <p:cNvSpPr/>
          <p:nvPr/>
        </p:nvSpPr>
        <p:spPr>
          <a:xfrm>
            <a:off x="425520" y="1608119"/>
            <a:ext cx="11250360" cy="0"/>
          </a:xfrm>
          <a:prstGeom prst="line">
            <a:avLst/>
          </a:prstGeom>
          <a:noFill/>
          <a:ln w="38160">
            <a:solidFill>
              <a:srgbClr val="1B70B7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CasellaDiTesto 25">
            <a:extLst>
              <a:ext uri="{FF2B5EF4-FFF2-40B4-BE49-F238E27FC236}">
                <a16:creationId xmlns:a16="http://schemas.microsoft.com/office/drawing/2014/main" id="{9FF56974-05B7-B9E0-D0F2-4138ABE8EC4C}"/>
              </a:ext>
            </a:extLst>
          </p:cNvPr>
          <p:cNvSpPr/>
          <p:nvPr/>
        </p:nvSpPr>
        <p:spPr>
          <a:xfrm>
            <a:off x="349560" y="1925280"/>
            <a:ext cx="11404080" cy="23472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342900" marR="0" lvl="0" indent="-34290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+mj-lt"/>
              <a:buAutoNum type="arabicPeriod"/>
              <a:tabLst/>
            </a:pP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Joachim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Schoberl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- “NETGEN An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advancing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front 2D/3D-mesh generator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based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on abstract rules” -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Comput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Visual Sci 1:41–52 (1997)</a:t>
            </a:r>
          </a:p>
          <a:p>
            <a:pPr marL="342900" marR="0" lvl="0" indent="-34290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+mj-lt"/>
              <a:buAutoNum type="arabicPeriod"/>
              <a:tabLst/>
            </a:pP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Hang Si “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TetGen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A Quality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Tetrahedral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Mesh Generator and a 3D Delaunay </a:t>
            </a:r>
            <a:r>
              <a:rPr lang="it-IT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Triangulator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” - </a:t>
            </a: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  <a:hlinkClick r:id="rId3"/>
              </a:rPr>
              <a:t>https://wias-berlin.de/software/tetgen</a:t>
            </a:r>
          </a:p>
          <a:p>
            <a:pPr marL="342900" marR="0" lvl="0" indent="-34290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+mj-lt"/>
              <a:buAutoNum type="arabicPeriod"/>
              <a:tabLst/>
            </a:pPr>
            <a:r>
              <a:rPr lang="it-IT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Carlo Lombardi – Impianti Nucleari – Città Studi, 1993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6899D866-C760-B26D-B550-BFB40137A7D8}"/>
              </a:ext>
            </a:extLst>
          </p:cNvPr>
          <p:cNvSpPr/>
          <p:nvPr/>
        </p:nvSpPr>
        <p:spPr>
          <a:xfrm>
            <a:off x="327240" y="1008719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Numerical</a:t>
            </a:r>
            <a:r>
              <a:rPr lang="it-IT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8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simulations</a:t>
            </a:r>
            <a:r>
              <a:rPr lang="it-IT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- </a:t>
            </a:r>
            <a:r>
              <a:rPr lang="it-IT" sz="28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why</a:t>
            </a:r>
            <a:endParaRPr lang="it-IT" sz="2800" b="1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3" name="CasellaDiTesto 25">
            <a:extLst>
              <a:ext uri="{FF2B5EF4-FFF2-40B4-BE49-F238E27FC236}">
                <a16:creationId xmlns:a16="http://schemas.microsoft.com/office/drawing/2014/main" id="{56B7AB25-2FBC-0C6A-F6CB-E764F4E56C2C}"/>
              </a:ext>
            </a:extLst>
          </p:cNvPr>
          <p:cNvSpPr/>
          <p:nvPr/>
        </p:nvSpPr>
        <p:spPr>
          <a:xfrm>
            <a:off x="349560" y="1601280"/>
            <a:ext cx="11404080" cy="4938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Searching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for an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approximate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solution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of a </a:t>
            </a:r>
            <a:r>
              <a:rPr lang="it-IT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artial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ifferential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quation (</a:t>
            </a:r>
            <a:r>
              <a:rPr lang="it-IT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PDE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)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Aim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: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reproducing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/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predicting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the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behavior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of a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physical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system, for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analysis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and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verification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purposes</a:t>
            </a: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Modern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applications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and large scale production of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goods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both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require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the use of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numerical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simulations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: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virtually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no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need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of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prototyping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: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expensive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, time-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comsuming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test, are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replaced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by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simulations</a:t>
            </a: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no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need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to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reproduce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“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extreme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”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operating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conditions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(pressure, temperature) in test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areas</a:t>
            </a: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investigation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of the full range of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failure</a:t>
            </a: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20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modes</a:t>
            </a: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[...]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38B4FC76-0461-FCC2-F67E-597C2374564B}"/>
              </a:ext>
            </a:extLst>
          </p:cNvPr>
          <p:cNvCxnSpPr>
            <a:cxnSpLocks/>
          </p:cNvCxnSpPr>
          <p:nvPr/>
        </p:nvCxnSpPr>
        <p:spPr>
          <a:xfrm>
            <a:off x="425631" y="1546216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6EE3ABC3-E1E7-70E9-933B-83A72C93B459}"/>
              </a:ext>
            </a:extLst>
          </p:cNvPr>
          <p:cNvSpPr/>
          <p:nvPr/>
        </p:nvSpPr>
        <p:spPr>
          <a:xfrm>
            <a:off x="327240" y="1008719"/>
            <a:ext cx="98247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Numerical simulations – which environment</a:t>
            </a:r>
          </a:p>
        </p:txBody>
      </p:sp>
      <p:sp>
        <p:nvSpPr>
          <p:cNvPr id="3" name="CasellaDiTesto 25">
            <a:extLst>
              <a:ext uri="{FF2B5EF4-FFF2-40B4-BE49-F238E27FC236}">
                <a16:creationId xmlns:a16="http://schemas.microsoft.com/office/drawing/2014/main" id="{446C6024-F8A5-E0C0-E0B8-A8240C48C81E}"/>
              </a:ext>
            </a:extLst>
          </p:cNvPr>
          <p:cNvSpPr/>
          <p:nvPr/>
        </p:nvSpPr>
        <p:spPr>
          <a:xfrm>
            <a:off x="349560" y="1601280"/>
            <a:ext cx="11404080" cy="490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Depending on the physics under investigation the PDE can be: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20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PARABOLIC: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diffusion problems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time dependent heat equation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diffusion dominated Navier-Stokes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...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ELLIPTIC: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equilibrium states, discontinuities have already been smoothed out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steady state heat equation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Poisson's equation for E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irrotational flows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...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HYPERBOLIC:</a:t>
            </a:r>
            <a:r>
              <a: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wave propagation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EM waves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advection dominated Navier-Stokes, ...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- …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it-IT" sz="18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8F001C6A-6361-A758-FBD0-942B384FA1C3}"/>
              </a:ext>
            </a:extLst>
          </p:cNvPr>
          <p:cNvCxnSpPr>
            <a:cxnSpLocks/>
          </p:cNvCxnSpPr>
          <p:nvPr/>
        </p:nvCxnSpPr>
        <p:spPr>
          <a:xfrm>
            <a:off x="425631" y="152127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1215</Words>
  <Application>Microsoft Office PowerPoint</Application>
  <PresentationFormat>Widescreen</PresentationFormat>
  <Paragraphs>198</Paragraphs>
  <Slides>31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Palatino Linotype</vt:lpstr>
      <vt:lpstr>Wingdings</vt:lpstr>
      <vt:lpstr>Tema di Office</vt:lpstr>
      <vt:lpstr>Giovanni Bettega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 &amp; A 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Veniero Facchetti</cp:lastModifiedBy>
  <cp:revision>99</cp:revision>
  <dcterms:created xsi:type="dcterms:W3CDTF">2017-04-05T07:21:29Z</dcterms:created>
  <dcterms:modified xsi:type="dcterms:W3CDTF">2022-05-16T13:37:29Z</dcterms:modified>
</cp:coreProperties>
</file>