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72" r:id="rId1"/>
  </p:sldMasterIdLst>
  <p:notesMasterIdLst>
    <p:notesMasterId r:id="rId19"/>
  </p:notesMasterIdLst>
  <p:sldIdLst>
    <p:sldId id="266" r:id="rId2"/>
    <p:sldId id="272" r:id="rId3"/>
    <p:sldId id="273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7" r:id="rId15"/>
    <p:sldId id="288" r:id="rId16"/>
    <p:sldId id="286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816" userDrawn="1">
          <p15:clr>
            <a:srgbClr val="A4A3A4"/>
          </p15:clr>
        </p15:guide>
        <p15:guide id="7" orient="horz" pos="504" userDrawn="1">
          <p15:clr>
            <a:srgbClr val="A4A3A4"/>
          </p15:clr>
        </p15:guide>
        <p15:guide id="8" orient="horz" pos="210" userDrawn="1">
          <p15:clr>
            <a:srgbClr val="A4A3A4"/>
          </p15:clr>
        </p15:guide>
        <p15:guide id="9" orient="horz" pos="1207" userDrawn="1">
          <p15:clr>
            <a:srgbClr val="A4A3A4"/>
          </p15:clr>
        </p15:guide>
        <p15:guide id="10" orient="horz" pos="1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0B7"/>
    <a:srgbClr val="CFD1D9"/>
    <a:srgbClr val="286AA6"/>
    <a:srgbClr val="00A89D"/>
    <a:srgbClr val="715392"/>
    <a:srgbClr val="343433"/>
    <a:srgbClr val="6CB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9B31F8-DC96-4075-AF91-0D84ABB6A79A}" v="14" dt="2022-05-10T10:18:14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6939"/>
  </p:normalViewPr>
  <p:slideViewPr>
    <p:cSldViewPr snapToGrid="0" snapToObjects="1">
      <p:cViewPr varScale="1">
        <p:scale>
          <a:sx n="106" d="100"/>
          <a:sy n="106" d="100"/>
        </p:scale>
        <p:origin x="756" y="78"/>
      </p:cViewPr>
      <p:guideLst>
        <p:guide orient="horz" pos="2160"/>
        <p:guide pos="3840"/>
        <p:guide pos="279"/>
        <p:guide pos="7355"/>
        <p:guide pos="816"/>
        <p:guide orient="horz" pos="504"/>
        <p:guide orient="horz" pos="210"/>
        <p:guide orient="horz" pos="1207"/>
        <p:guide orient="horz" pos="1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D19B31F8-DC96-4075-AF91-0D84ABB6A79A}"/>
    <pc:docChg chg="modSld">
      <pc:chgData name="Veniero Facchetti" userId="f2c6c99af91c4974" providerId="LiveId" clId="{D19B31F8-DC96-4075-AF91-0D84ABB6A79A}" dt="2022-05-10T10:18:57.795" v="42" actId="1038"/>
      <pc:docMkLst>
        <pc:docMk/>
      </pc:docMkLst>
      <pc:sldChg chg="modSp mod">
        <pc:chgData name="Veniero Facchetti" userId="f2c6c99af91c4974" providerId="LiveId" clId="{D19B31F8-DC96-4075-AF91-0D84ABB6A79A}" dt="2022-05-09T15:55:56.140" v="0" actId="6559"/>
        <pc:sldMkLst>
          <pc:docMk/>
          <pc:sldMk cId="2498219969" sldId="266"/>
        </pc:sldMkLst>
        <pc:spChg chg="mod">
          <ac:chgData name="Veniero Facchetti" userId="f2c6c99af91c4974" providerId="LiveId" clId="{D19B31F8-DC96-4075-AF91-0D84ABB6A79A}" dt="2022-05-09T15:55:56.140" v="0" actId="6559"/>
          <ac:spMkLst>
            <pc:docMk/>
            <pc:sldMk cId="2498219969" sldId="266"/>
            <ac:spMk id="2" creationId="{00000000-0000-0000-0000-000000000000}"/>
          </ac:spMkLst>
        </pc:spChg>
      </pc:sldChg>
      <pc:sldChg chg="addSp modSp mod">
        <pc:chgData name="Veniero Facchetti" userId="f2c6c99af91c4974" providerId="LiveId" clId="{D19B31F8-DC96-4075-AF91-0D84ABB6A79A}" dt="2022-05-10T10:16:45.188" v="9" actId="1076"/>
        <pc:sldMkLst>
          <pc:docMk/>
          <pc:sldMk cId="1036338638" sldId="276"/>
        </pc:sldMkLst>
        <pc:spChg chg="add mod">
          <ac:chgData name="Veniero Facchetti" userId="f2c6c99af91c4974" providerId="LiveId" clId="{D19B31F8-DC96-4075-AF91-0D84ABB6A79A}" dt="2022-05-10T10:16:41.693" v="8" actId="20577"/>
          <ac:spMkLst>
            <pc:docMk/>
            <pc:sldMk cId="1036338638" sldId="276"/>
            <ac:spMk id="5" creationId="{A02C5CE2-C0F6-8F26-F0BE-EE7902E5DEE3}"/>
          </ac:spMkLst>
        </pc:spChg>
        <pc:spChg chg="mod">
          <ac:chgData name="Veniero Facchetti" userId="f2c6c99af91c4974" providerId="LiveId" clId="{D19B31F8-DC96-4075-AF91-0D84ABB6A79A}" dt="2022-05-10T10:16:45.188" v="9" actId="1076"/>
          <ac:spMkLst>
            <pc:docMk/>
            <pc:sldMk cId="1036338638" sldId="276"/>
            <ac:spMk id="13" creationId="{3CAC14C3-E597-4E5D-AB9E-A6086C5EA2C7}"/>
          </ac:spMkLst>
        </pc:spChg>
        <pc:picChg chg="mod">
          <ac:chgData name="Veniero Facchetti" userId="f2c6c99af91c4974" providerId="LiveId" clId="{D19B31F8-DC96-4075-AF91-0D84ABB6A79A}" dt="2022-05-10T10:16:27.548" v="2" actId="1076"/>
          <ac:picMkLst>
            <pc:docMk/>
            <pc:sldMk cId="1036338638" sldId="276"/>
            <ac:picMk id="12" creationId="{E4811D22-55EC-44AB-800E-EFD9F2CDE2E3}"/>
          </ac:picMkLst>
        </pc:picChg>
        <pc:cxnChg chg="add mod">
          <ac:chgData name="Veniero Facchetti" userId="f2c6c99af91c4974" providerId="LiveId" clId="{D19B31F8-DC96-4075-AF91-0D84ABB6A79A}" dt="2022-05-10T10:16:22.071" v="1"/>
          <ac:cxnSpMkLst>
            <pc:docMk/>
            <pc:sldMk cId="1036338638" sldId="276"/>
            <ac:cxnSpMk id="4" creationId="{71E51B8F-C2C4-1EEA-0F58-D1340CCD4352}"/>
          </ac:cxnSpMkLst>
        </pc:cxnChg>
      </pc:sldChg>
      <pc:sldChg chg="addSp modSp mod">
        <pc:chgData name="Veniero Facchetti" userId="f2c6c99af91c4974" providerId="LiveId" clId="{D19B31F8-DC96-4075-AF91-0D84ABB6A79A}" dt="2022-05-10T10:17:25.492" v="19" actId="6549"/>
        <pc:sldMkLst>
          <pc:docMk/>
          <pc:sldMk cId="3072203966" sldId="277"/>
        </pc:sldMkLst>
        <pc:spChg chg="add mod">
          <ac:chgData name="Veniero Facchetti" userId="f2c6c99af91c4974" providerId="LiveId" clId="{D19B31F8-DC96-4075-AF91-0D84ABB6A79A}" dt="2022-05-10T10:17:25.492" v="19" actId="6549"/>
          <ac:spMkLst>
            <pc:docMk/>
            <pc:sldMk cId="3072203966" sldId="277"/>
            <ac:spMk id="6" creationId="{F8EC7DBB-E8DC-D36D-F5DC-EA8EC5808F51}"/>
          </ac:spMkLst>
        </pc:spChg>
        <pc:spChg chg="mod">
          <ac:chgData name="Veniero Facchetti" userId="f2c6c99af91c4974" providerId="LiveId" clId="{D19B31F8-DC96-4075-AF91-0D84ABB6A79A}" dt="2022-05-10T10:17:20.819" v="18" actId="1076"/>
          <ac:spMkLst>
            <pc:docMk/>
            <pc:sldMk cId="3072203966" sldId="277"/>
            <ac:spMk id="13" creationId="{69EC1DC6-5066-43AA-8AB2-DF722131DF1E}"/>
          </ac:spMkLst>
        </pc:spChg>
        <pc:spChg chg="mod">
          <ac:chgData name="Veniero Facchetti" userId="f2c6c99af91c4974" providerId="LiveId" clId="{D19B31F8-DC96-4075-AF91-0D84ABB6A79A}" dt="2022-05-10T10:17:15.709" v="17" actId="14100"/>
          <ac:spMkLst>
            <pc:docMk/>
            <pc:sldMk cId="3072203966" sldId="277"/>
            <ac:spMk id="15" creationId="{52969EC4-FC41-48CF-BBB9-6297CD411312}"/>
          </ac:spMkLst>
        </pc:spChg>
        <pc:picChg chg="mod">
          <ac:chgData name="Veniero Facchetti" userId="f2c6c99af91c4974" providerId="LiveId" clId="{D19B31F8-DC96-4075-AF91-0D84ABB6A79A}" dt="2022-05-10T10:17:05.847" v="14" actId="1076"/>
          <ac:picMkLst>
            <pc:docMk/>
            <pc:sldMk cId="3072203966" sldId="277"/>
            <ac:picMk id="14" creationId="{5C25018E-23FB-4AE2-AF1A-210FEA456587}"/>
          </ac:picMkLst>
        </pc:picChg>
        <pc:cxnChg chg="add mod">
          <ac:chgData name="Veniero Facchetti" userId="f2c6c99af91c4974" providerId="LiveId" clId="{D19B31F8-DC96-4075-AF91-0D84ABB6A79A}" dt="2022-05-10T10:16:57.990" v="11"/>
          <ac:cxnSpMkLst>
            <pc:docMk/>
            <pc:sldMk cId="3072203966" sldId="277"/>
            <ac:cxnSpMk id="7" creationId="{F6BC016B-FBC4-FA51-790E-204D90338C04}"/>
          </ac:cxnSpMkLst>
        </pc:cxnChg>
      </pc:sldChg>
      <pc:sldChg chg="addSp modSp mod">
        <pc:chgData name="Veniero Facchetti" userId="f2c6c99af91c4974" providerId="LiveId" clId="{D19B31F8-DC96-4075-AF91-0D84ABB6A79A}" dt="2022-05-10T10:17:52.812" v="24"/>
        <pc:sldMkLst>
          <pc:docMk/>
          <pc:sldMk cId="1455568453" sldId="278"/>
        </pc:sldMkLst>
        <pc:spChg chg="add mod">
          <ac:chgData name="Veniero Facchetti" userId="f2c6c99af91c4974" providerId="LiveId" clId="{D19B31F8-DC96-4075-AF91-0D84ABB6A79A}" dt="2022-05-10T10:17:52.812" v="24"/>
          <ac:spMkLst>
            <pc:docMk/>
            <pc:sldMk cId="1455568453" sldId="278"/>
            <ac:spMk id="5" creationId="{06F9B73C-AD3D-C7C9-F1C0-A4BA058F0E91}"/>
          </ac:spMkLst>
        </pc:spChg>
        <pc:spChg chg="mod">
          <ac:chgData name="Veniero Facchetti" userId="f2c6c99af91c4974" providerId="LiveId" clId="{D19B31F8-DC96-4075-AF91-0D84ABB6A79A}" dt="2022-05-10T10:17:48.684" v="23" actId="1076"/>
          <ac:spMkLst>
            <pc:docMk/>
            <pc:sldMk cId="1455568453" sldId="278"/>
            <ac:spMk id="12" creationId="{18FD659E-77FC-4E63-99AC-864AC3EC2209}"/>
          </ac:spMkLst>
        </pc:spChg>
        <pc:cxnChg chg="add mod">
          <ac:chgData name="Veniero Facchetti" userId="f2c6c99af91c4974" providerId="LiveId" clId="{D19B31F8-DC96-4075-AF91-0D84ABB6A79A}" dt="2022-05-10T10:17:40.166" v="20"/>
          <ac:cxnSpMkLst>
            <pc:docMk/>
            <pc:sldMk cId="1455568453" sldId="278"/>
            <ac:cxnSpMk id="4" creationId="{15FF649C-EB80-9BD1-1240-45E55E3F0BB0}"/>
          </ac:cxnSpMkLst>
        </pc:cxnChg>
      </pc:sldChg>
      <pc:sldChg chg="modSp mod">
        <pc:chgData name="Veniero Facchetti" userId="f2c6c99af91c4974" providerId="LiveId" clId="{D19B31F8-DC96-4075-AF91-0D84ABB6A79A}" dt="2022-05-10T10:18:57.795" v="42" actId="1038"/>
        <pc:sldMkLst>
          <pc:docMk/>
          <pc:sldMk cId="18136089" sldId="281"/>
        </pc:sldMkLst>
        <pc:cxnChg chg="mod">
          <ac:chgData name="Veniero Facchetti" userId="f2c6c99af91c4974" providerId="LiveId" clId="{D19B31F8-DC96-4075-AF91-0D84ABB6A79A}" dt="2022-05-10T10:18:57.795" v="42" actId="1038"/>
          <ac:cxnSpMkLst>
            <pc:docMk/>
            <pc:sldMk cId="18136089" sldId="281"/>
            <ac:cxnSpMk id="15" creationId="{6D749201-26A2-4734-9825-09CC2131957A}"/>
          </ac:cxnSpMkLst>
        </pc:cxnChg>
      </pc:sldChg>
      <pc:sldChg chg="modSp">
        <pc:chgData name="Veniero Facchetti" userId="f2c6c99af91c4974" providerId="LiveId" clId="{D19B31F8-DC96-4075-AF91-0D84ABB6A79A}" dt="2022-05-10T10:18:14.302" v="25" actId="732"/>
        <pc:sldMkLst>
          <pc:docMk/>
          <pc:sldMk cId="3924330846" sldId="282"/>
        </pc:sldMkLst>
        <pc:picChg chg="mod">
          <ac:chgData name="Veniero Facchetti" userId="f2c6c99af91c4974" providerId="LiveId" clId="{D19B31F8-DC96-4075-AF91-0D84ABB6A79A}" dt="2022-05-10T10:18:14.302" v="25" actId="732"/>
          <ac:picMkLst>
            <pc:docMk/>
            <pc:sldMk cId="3924330846" sldId="282"/>
            <ac:picMk id="31" creationId="{8C4BE033-C4E9-4E7A-9D66-A2987DE9FC6A}"/>
          </ac:picMkLst>
        </pc:picChg>
      </pc:sldChg>
      <pc:sldChg chg="modSp mod">
        <pc:chgData name="Veniero Facchetti" userId="f2c6c99af91c4974" providerId="LiveId" clId="{D19B31F8-DC96-4075-AF91-0D84ABB6A79A}" dt="2022-05-10T10:18:35.234" v="27" actId="1076"/>
        <pc:sldMkLst>
          <pc:docMk/>
          <pc:sldMk cId="741677384" sldId="288"/>
        </pc:sldMkLst>
        <pc:picChg chg="mod">
          <ac:chgData name="Veniero Facchetti" userId="f2c6c99af91c4974" providerId="LiveId" clId="{D19B31F8-DC96-4075-AF91-0D84ABB6A79A}" dt="2022-05-10T10:18:35.234" v="27" actId="1076"/>
          <ac:picMkLst>
            <pc:docMk/>
            <pc:sldMk cId="741677384" sldId="288"/>
            <ac:picMk id="2" creationId="{2D25CCB2-DE00-4812-BC69-F51DF828ECE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fld id="{681FA45A-0882-2E42-BB65-D4E30275D77E}" type="datetimeFigureOut">
              <a:rPr lang="it-IT" smtClean="0"/>
              <a:pPr/>
              <a:t>10/05/2022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B1370D63-9158-BD4D-9276-0D6B11293BF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9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12F8B-AFAB-7E42-8432-A5F8E3AC75DC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6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69B7-FCD2-9D4B-8E75-10DF5796BEF1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7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9D0E-62E7-9D41-A949-6C06B82E1EE1}" type="datetime1">
              <a:rPr lang="it-IT" smtClean="0"/>
              <a:pPr/>
              <a:t>10/05/2022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87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9F79-F40C-1C42-BBD2-2273A9E9FECE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5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B1125-DD4A-BD4C-95A1-F24081310AA1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9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9D0E-62E7-9D41-A949-6C06B82E1EE1}" type="datetime1">
              <a:rPr lang="it-IT" smtClean="0"/>
              <a:pPr/>
              <a:t>10/05/2022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87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65700-0F78-7B49-B17F-4EBCED624A69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9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E49B7-2E22-4247-A272-39BC49D836DB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1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4">
            <a:extLst>
              <a:ext uri="{FF2B5EF4-FFF2-40B4-BE49-F238E27FC236}">
                <a16:creationId xmlns:a16="http://schemas.microsoft.com/office/drawing/2014/main" id="{6687FCB6-6C2B-4BDD-BDF1-2E5AFDE44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7" b="27482"/>
          <a:stretch/>
        </p:blipFill>
        <p:spPr>
          <a:xfrm>
            <a:off x="-1" y="6579704"/>
            <a:ext cx="12191999" cy="278295"/>
          </a:xfrm>
          <a:prstGeom prst="rect">
            <a:avLst/>
          </a:prstGeom>
        </p:spPr>
      </p:pic>
      <p:pic>
        <p:nvPicPr>
          <p:cNvPr id="10" name="Immagine 14">
            <a:extLst>
              <a:ext uri="{FF2B5EF4-FFF2-40B4-BE49-F238E27FC236}">
                <a16:creationId xmlns:a16="http://schemas.microsoft.com/office/drawing/2014/main" id="{F83035ED-2617-492A-BF19-2B61D00B6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7" b="27482"/>
          <a:stretch/>
        </p:blipFill>
        <p:spPr>
          <a:xfrm>
            <a:off x="-1" y="6579704"/>
            <a:ext cx="12191999" cy="278295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3D5558-1291-45BB-AE33-1EEDDD168C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8087" cy="86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2769634-78C8-46C9-BCDB-8C40A027EC6D}"/>
              </a:ext>
            </a:extLst>
          </p:cNvPr>
          <p:cNvSpPr txBox="1"/>
          <p:nvPr userDrawn="1"/>
        </p:nvSpPr>
        <p:spPr>
          <a:xfrm>
            <a:off x="-57551" y="6530932"/>
            <a:ext cx="1218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IVS 2022 |  </a:t>
            </a: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Technical Conference</a:t>
            </a:r>
            <a:endParaRPr lang="it-IT" dirty="0"/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083B619A-91A7-4544-B8B9-36BEC83F6F54}"/>
              </a:ext>
            </a:extLst>
          </p:cNvPr>
          <p:cNvSpPr txBox="1">
            <a:spLocks/>
          </p:cNvSpPr>
          <p:nvPr userDrawn="1"/>
        </p:nvSpPr>
        <p:spPr>
          <a:xfrm>
            <a:off x="9027555" y="65675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2A8214C-FA1D-6847-9EEC-AC2A1036FCC5}" type="slidenum">
              <a:rPr lang="it-IT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‹N›</a:t>
            </a:fld>
            <a:endParaRPr lang="it-IT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19">
            <a:extLst>
              <a:ext uri="{FF2B5EF4-FFF2-40B4-BE49-F238E27FC236}">
                <a16:creationId xmlns:a16="http://schemas.microsoft.com/office/drawing/2014/main" id="{6C9AEA64-804D-4BF8-AB37-1AEC2CDF45A5}"/>
              </a:ext>
            </a:extLst>
          </p:cNvPr>
          <p:cNvGrpSpPr/>
          <p:nvPr userDrawn="1"/>
        </p:nvGrpSpPr>
        <p:grpSpPr>
          <a:xfrm>
            <a:off x="7634941" y="279245"/>
            <a:ext cx="1757109" cy="534102"/>
            <a:chOff x="7773004" y="383063"/>
            <a:chExt cx="1757109" cy="534102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404111AD-6CC6-45C9-B429-944EC79BD2F3}"/>
                </a:ext>
              </a:extLst>
            </p:cNvPr>
            <p:cNvGrpSpPr/>
            <p:nvPr/>
          </p:nvGrpSpPr>
          <p:grpSpPr>
            <a:xfrm>
              <a:off x="7773004" y="557961"/>
              <a:ext cx="1757109" cy="100583"/>
              <a:chOff x="611187" y="1916113"/>
              <a:chExt cx="7921626" cy="593005"/>
            </a:xfrm>
          </p:grpSpPr>
          <p:cxnSp>
            <p:nvCxnSpPr>
              <p:cNvPr id="20" name="Connettore 1 10">
                <a:extLst>
                  <a:ext uri="{FF2B5EF4-FFF2-40B4-BE49-F238E27FC236}">
                    <a16:creationId xmlns:a16="http://schemas.microsoft.com/office/drawing/2014/main" id="{FE862046-0300-4185-B5F7-1F8A16B00167}"/>
                  </a:ext>
                </a:extLst>
              </p:cNvPr>
              <p:cNvCxnSpPr/>
              <p:nvPr/>
            </p:nvCxnSpPr>
            <p:spPr>
              <a:xfrm flipV="1">
                <a:off x="616952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11">
                <a:extLst>
                  <a:ext uri="{FF2B5EF4-FFF2-40B4-BE49-F238E27FC236}">
                    <a16:creationId xmlns:a16="http://schemas.microsoft.com/office/drawing/2014/main" id="{9EA38701-7F6D-4F38-8D8A-9AAFD6580123}"/>
                  </a:ext>
                </a:extLst>
              </p:cNvPr>
              <p:cNvCxnSpPr/>
              <p:nvPr/>
            </p:nvCxnSpPr>
            <p:spPr>
              <a:xfrm flipV="1">
                <a:off x="611187" y="1916113"/>
                <a:ext cx="7921626" cy="3862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15">
                <a:extLst>
                  <a:ext uri="{FF2B5EF4-FFF2-40B4-BE49-F238E27FC236}">
                    <a16:creationId xmlns:a16="http://schemas.microsoft.com/office/drawing/2014/main" id="{2DB8F119-EDB1-4C30-9F63-12766702BC58}"/>
                  </a:ext>
                </a:extLst>
              </p:cNvPr>
              <p:cNvCxnSpPr/>
              <p:nvPr/>
            </p:nvCxnSpPr>
            <p:spPr>
              <a:xfrm flipV="1">
                <a:off x="8529724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158A2BE-10C8-44FF-A767-1DDB173E1E32}"/>
                </a:ext>
              </a:extLst>
            </p:cNvPr>
            <p:cNvSpPr txBox="1"/>
            <p:nvPr/>
          </p:nvSpPr>
          <p:spPr>
            <a:xfrm>
              <a:off x="7773088" y="383063"/>
              <a:ext cx="159873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800" b="1" dirty="0">
                  <a:solidFill>
                    <a:srgbClr val="343433"/>
                  </a:solidFill>
                  <a:latin typeface="Arial" charset="0"/>
                </a:rPr>
                <a:t>ORGANIZERS</a:t>
              </a:r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F8FA77F6-844E-4337-BA07-9D03C5F0964F}"/>
                </a:ext>
              </a:extLst>
            </p:cNvPr>
            <p:cNvGrpSpPr/>
            <p:nvPr/>
          </p:nvGrpSpPr>
          <p:grpSpPr>
            <a:xfrm>
              <a:off x="7854356" y="676765"/>
              <a:ext cx="1594402" cy="240400"/>
              <a:chOff x="6874403" y="603438"/>
              <a:chExt cx="1594402" cy="240400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D8406FC3-5222-4EC2-B7B4-ECAB9506E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3904" y="603438"/>
                <a:ext cx="724901" cy="240399"/>
              </a:xfrm>
              <a:prstGeom prst="rect">
                <a:avLst/>
              </a:prstGeom>
            </p:spPr>
          </p:pic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85C2F3FA-AA53-489B-83D8-172B59AF9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4403" y="616909"/>
                <a:ext cx="789886" cy="226929"/>
              </a:xfrm>
              <a:prstGeom prst="rect">
                <a:avLst/>
              </a:prstGeom>
            </p:spPr>
          </p:pic>
        </p:grpSp>
      </p:grpSp>
      <p:grpSp>
        <p:nvGrpSpPr>
          <p:cNvPr id="23" name="Gruppieren 28">
            <a:extLst>
              <a:ext uri="{FF2B5EF4-FFF2-40B4-BE49-F238E27FC236}">
                <a16:creationId xmlns:a16="http://schemas.microsoft.com/office/drawing/2014/main" id="{AC8C9E71-405F-40BD-914D-087E3424908D}"/>
              </a:ext>
            </a:extLst>
          </p:cNvPr>
          <p:cNvGrpSpPr/>
          <p:nvPr userDrawn="1"/>
        </p:nvGrpSpPr>
        <p:grpSpPr>
          <a:xfrm>
            <a:off x="9876712" y="454143"/>
            <a:ext cx="1757109" cy="100583"/>
            <a:chOff x="10014775" y="557961"/>
            <a:chExt cx="1757109" cy="100583"/>
          </a:xfrm>
        </p:grpSpPr>
        <p:cxnSp>
          <p:nvCxnSpPr>
            <p:cNvPr id="24" name="Connettore 1 10">
              <a:extLst>
                <a:ext uri="{FF2B5EF4-FFF2-40B4-BE49-F238E27FC236}">
                  <a16:creationId xmlns:a16="http://schemas.microsoft.com/office/drawing/2014/main" id="{B9CE54E5-7C47-47B4-ADC9-66441AB60306}"/>
                </a:ext>
              </a:extLst>
            </p:cNvPr>
            <p:cNvCxnSpPr/>
            <p:nvPr/>
          </p:nvCxnSpPr>
          <p:spPr>
            <a:xfrm flipV="1">
              <a:off x="10016054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1">
              <a:extLst>
                <a:ext uri="{FF2B5EF4-FFF2-40B4-BE49-F238E27FC236}">
                  <a16:creationId xmlns:a16="http://schemas.microsoft.com/office/drawing/2014/main" id="{EBEFE5D9-D42F-4ED9-9E67-69D096B693ED}"/>
                </a:ext>
              </a:extLst>
            </p:cNvPr>
            <p:cNvCxnSpPr/>
            <p:nvPr/>
          </p:nvCxnSpPr>
          <p:spPr>
            <a:xfrm flipV="1">
              <a:off x="10014775" y="557961"/>
              <a:ext cx="1757109" cy="65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5">
              <a:extLst>
                <a:ext uri="{FF2B5EF4-FFF2-40B4-BE49-F238E27FC236}">
                  <a16:creationId xmlns:a16="http://schemas.microsoft.com/office/drawing/2014/main" id="{D3E25A83-083F-432F-A83B-85595F08B8FF}"/>
                </a:ext>
              </a:extLst>
            </p:cNvPr>
            <p:cNvCxnSpPr/>
            <p:nvPr/>
          </p:nvCxnSpPr>
          <p:spPr>
            <a:xfrm flipV="1">
              <a:off x="11771199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sellaDiTesto 16">
            <a:extLst>
              <a:ext uri="{FF2B5EF4-FFF2-40B4-BE49-F238E27FC236}">
                <a16:creationId xmlns:a16="http://schemas.microsoft.com/office/drawing/2014/main" id="{F060DCB3-1895-42BD-BBDF-F66FAAC8B9D3}"/>
              </a:ext>
            </a:extLst>
          </p:cNvPr>
          <p:cNvSpPr txBox="1"/>
          <p:nvPr userDrawn="1"/>
        </p:nvSpPr>
        <p:spPr>
          <a:xfrm>
            <a:off x="9876796" y="279245"/>
            <a:ext cx="15987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b="1" dirty="0">
                <a:solidFill>
                  <a:srgbClr val="343433"/>
                </a:solidFill>
                <a:latin typeface="Arial" charset="0"/>
              </a:rPr>
              <a:t>SCIENTIFIC COMMITTEE</a:t>
            </a:r>
          </a:p>
        </p:txBody>
      </p:sp>
      <p:pic>
        <p:nvPicPr>
          <p:cNvPr id="28" name="Grafik 5">
            <a:extLst>
              <a:ext uri="{FF2B5EF4-FFF2-40B4-BE49-F238E27FC236}">
                <a16:creationId xmlns:a16="http://schemas.microsoft.com/office/drawing/2014/main" id="{4EB0F078-0226-4D14-8CCF-8CBF2FC208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95266" y="40906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7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33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DC60-1757-E045-A478-19FC60330ECF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5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45C5-A38B-CE46-A06F-3B82732EFF6E}" type="datetime1">
              <a:rPr lang="it-IT" smtClean="0"/>
              <a:pPr/>
              <a:t>10/05/2022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8214C-FA1D-6847-9EEC-AC2A1036FC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9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79D0E-62E7-9D41-A949-6C06B82E1EE1}" type="datetime1">
              <a:rPr lang="it-IT" smtClean="0"/>
              <a:pPr/>
              <a:t>10/05/2022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214C-FA1D-6847-9EEC-AC2A1036FCC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376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hyperlink" Target="http://it.wikipedia.org/wiki/File:GHS-pictogram-flamme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://it.wikipedia.org/wiki/File:GHS-pictogram-pollu.svg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michele.cevenini\Documents\N.D.T\Vendite\Valvosider\Foto%20BIO%202020\IMG_8175.MOV" TargetMode="External"/><Relationship Id="rId1" Type="http://schemas.microsoft.com/office/2007/relationships/media" Target="file:///C:\Users\michele.cevenini\Documents\N.D.T\Vendite\Valvosider\Foto%20BIO%202020\IMG_8175.MOV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DT.IT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0698" y="2087891"/>
            <a:ext cx="7874229" cy="1111055"/>
          </a:xfrm>
        </p:spPr>
        <p:txBody>
          <a:bodyPr vert="horz" lIns="0" tIns="0" rIns="0" bIns="0" rtlCol="0" anchor="b">
            <a:noAutofit/>
          </a:bodyPr>
          <a:lstStyle/>
          <a:p>
            <a:pPr algn="l"/>
            <a:r>
              <a:rPr lang="it-IT" sz="4800" b="1" dirty="0">
                <a:solidFill>
                  <a:srgbClr val="286AA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MICHELE CEVENINI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5" b="27482"/>
          <a:stretch/>
        </p:blipFill>
        <p:spPr>
          <a:xfrm>
            <a:off x="1240" y="3126528"/>
            <a:ext cx="12191999" cy="2883853"/>
          </a:xfrm>
          <a:prstGeom prst="rect">
            <a:avLst/>
          </a:prstGeom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592284" y="4594384"/>
            <a:ext cx="11179600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en-US" sz="48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BIO WATER BASED LIQUID PENETRANTS FOR NON DESTRUCTIVE TESTING OF VALVES’ QUALITY</a:t>
            </a:r>
            <a:endParaRPr lang="it-IT" sz="4800" b="1" spc="-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77FEA0-2101-4BA5-919E-B2A8A4FE1440}"/>
              </a:ext>
            </a:extLst>
          </p:cNvPr>
          <p:cNvSpPr txBox="1"/>
          <p:nvPr/>
        </p:nvSpPr>
        <p:spPr>
          <a:xfrm>
            <a:off x="506200" y="3061294"/>
            <a:ext cx="845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Director - NDT ITALIANA SRL</a:t>
            </a:r>
            <a:endParaRPr lang="it-I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CF0A007-FE5B-4383-A915-E799E06BFD80}"/>
              </a:ext>
            </a:extLst>
          </p:cNvPr>
          <p:cNvGrpSpPr/>
          <p:nvPr/>
        </p:nvGrpSpPr>
        <p:grpSpPr>
          <a:xfrm>
            <a:off x="7773004" y="383063"/>
            <a:ext cx="1757109" cy="534102"/>
            <a:chOff x="7773004" y="383063"/>
            <a:chExt cx="1757109" cy="534102"/>
          </a:xfrm>
        </p:grpSpPr>
        <p:grpSp>
          <p:nvGrpSpPr>
            <p:cNvPr id="10" name="Gruppo 9"/>
            <p:cNvGrpSpPr/>
            <p:nvPr/>
          </p:nvGrpSpPr>
          <p:grpSpPr>
            <a:xfrm>
              <a:off x="7773004" y="557961"/>
              <a:ext cx="1757109" cy="100583"/>
              <a:chOff x="611187" y="1916113"/>
              <a:chExt cx="7921626" cy="593005"/>
            </a:xfrm>
          </p:grpSpPr>
          <p:cxnSp>
            <p:nvCxnSpPr>
              <p:cNvPr id="11" name="Connettore 1 10"/>
              <p:cNvCxnSpPr/>
              <p:nvPr/>
            </p:nvCxnSpPr>
            <p:spPr>
              <a:xfrm flipV="1">
                <a:off x="616952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11"/>
              <p:cNvCxnSpPr/>
              <p:nvPr/>
            </p:nvCxnSpPr>
            <p:spPr>
              <a:xfrm flipV="1">
                <a:off x="611187" y="1916113"/>
                <a:ext cx="7921626" cy="3862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 flipV="1">
                <a:off x="8529724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CasellaDiTesto 16"/>
            <p:cNvSpPr txBox="1"/>
            <p:nvPr/>
          </p:nvSpPr>
          <p:spPr>
            <a:xfrm>
              <a:off x="7773088" y="383063"/>
              <a:ext cx="159873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800" b="1" dirty="0">
                  <a:solidFill>
                    <a:srgbClr val="343433"/>
                  </a:solidFill>
                  <a:latin typeface="Arial" charset="0"/>
                </a:rPr>
                <a:t>ORGANIZERS</a:t>
              </a: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7854356" y="676765"/>
              <a:ext cx="1594402" cy="240400"/>
              <a:chOff x="6874403" y="603438"/>
              <a:chExt cx="1594402" cy="240400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3904" y="603438"/>
                <a:ext cx="724901" cy="240399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4403" y="616909"/>
                <a:ext cx="789886" cy="226929"/>
              </a:xfrm>
              <a:prstGeom prst="rect">
                <a:avLst/>
              </a:prstGeom>
            </p:spPr>
          </p:pic>
        </p:grpSp>
      </p:grp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62DC5C-A03F-493D-B2B1-453052F45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4" y="40835"/>
            <a:ext cx="7559040" cy="1402080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1FF9981-4EA8-4F26-AF36-44BC6EE10204}"/>
              </a:ext>
            </a:extLst>
          </p:cNvPr>
          <p:cNvGrpSpPr/>
          <p:nvPr/>
        </p:nvGrpSpPr>
        <p:grpSpPr>
          <a:xfrm>
            <a:off x="10014775" y="557961"/>
            <a:ext cx="1757109" cy="100583"/>
            <a:chOff x="10014775" y="557961"/>
            <a:chExt cx="1757109" cy="100583"/>
          </a:xfrm>
        </p:grpSpPr>
        <p:cxnSp>
          <p:nvCxnSpPr>
            <p:cNvPr id="23" name="Connettore 1 10">
              <a:extLst>
                <a:ext uri="{FF2B5EF4-FFF2-40B4-BE49-F238E27FC236}">
                  <a16:creationId xmlns:a16="http://schemas.microsoft.com/office/drawing/2014/main" id="{F4E25FE4-2731-402C-A406-960893A06EBB}"/>
                </a:ext>
              </a:extLst>
            </p:cNvPr>
            <p:cNvCxnSpPr/>
            <p:nvPr/>
          </p:nvCxnSpPr>
          <p:spPr>
            <a:xfrm flipV="1">
              <a:off x="10016054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1">
              <a:extLst>
                <a:ext uri="{FF2B5EF4-FFF2-40B4-BE49-F238E27FC236}">
                  <a16:creationId xmlns:a16="http://schemas.microsoft.com/office/drawing/2014/main" id="{EC75598E-8003-4B6D-974A-AE6F8945D76A}"/>
                </a:ext>
              </a:extLst>
            </p:cNvPr>
            <p:cNvCxnSpPr/>
            <p:nvPr/>
          </p:nvCxnSpPr>
          <p:spPr>
            <a:xfrm flipV="1">
              <a:off x="10014775" y="557961"/>
              <a:ext cx="1757109" cy="65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5">
              <a:extLst>
                <a:ext uri="{FF2B5EF4-FFF2-40B4-BE49-F238E27FC236}">
                  <a16:creationId xmlns:a16="http://schemas.microsoft.com/office/drawing/2014/main" id="{C6BA1391-56A8-4722-B872-ECB8630CF84B}"/>
                </a:ext>
              </a:extLst>
            </p:cNvPr>
            <p:cNvCxnSpPr/>
            <p:nvPr/>
          </p:nvCxnSpPr>
          <p:spPr>
            <a:xfrm flipV="1">
              <a:off x="11771199" y="557961"/>
              <a:ext cx="0" cy="100583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asellaDiTesto 16">
            <a:extLst>
              <a:ext uri="{FF2B5EF4-FFF2-40B4-BE49-F238E27FC236}">
                <a16:creationId xmlns:a16="http://schemas.microsoft.com/office/drawing/2014/main" id="{767C732D-B4A9-4B91-8A75-597569E323EB}"/>
              </a:ext>
            </a:extLst>
          </p:cNvPr>
          <p:cNvSpPr txBox="1"/>
          <p:nvPr/>
        </p:nvSpPr>
        <p:spPr>
          <a:xfrm>
            <a:off x="10014859" y="383063"/>
            <a:ext cx="15987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b="1" dirty="0">
                <a:solidFill>
                  <a:srgbClr val="343433"/>
                </a:solidFill>
                <a:latin typeface="Arial" charset="0"/>
              </a:rPr>
              <a:t>SCIENTIFIC COMMITTEE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C961A3-104C-4916-A925-E1D3A1E00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329" y="512879"/>
            <a:ext cx="720000" cy="720000"/>
          </a:xfrm>
          <a:prstGeom prst="rect">
            <a:avLst/>
          </a:prstGeom>
        </p:spPr>
      </p:pic>
      <p:sp>
        <p:nvSpPr>
          <p:cNvPr id="27" name="Titolo 1">
            <a:extLst>
              <a:ext uri="{FF2B5EF4-FFF2-40B4-BE49-F238E27FC236}">
                <a16:creationId xmlns:a16="http://schemas.microsoft.com/office/drawing/2014/main" id="{1C55F4FA-15E9-4ACA-8C27-706AAC8A73F0}"/>
              </a:ext>
            </a:extLst>
          </p:cNvPr>
          <p:cNvSpPr txBox="1">
            <a:spLocks/>
          </p:cNvSpPr>
          <p:nvPr/>
        </p:nvSpPr>
        <p:spPr>
          <a:xfrm>
            <a:off x="506200" y="5913529"/>
            <a:ext cx="8657255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it-IT" sz="2800" b="1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IVS 2022</a:t>
            </a:r>
          </a:p>
          <a:p>
            <a:pPr algn="l"/>
            <a:r>
              <a:rPr lang="it-IT" sz="2400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Conference</a:t>
            </a:r>
          </a:p>
        </p:txBody>
      </p:sp>
    </p:spTree>
    <p:extLst>
      <p:ext uri="{BB962C8B-B14F-4D97-AF65-F5344CB8AC3E}">
        <p14:creationId xmlns:p14="http://schemas.microsoft.com/office/powerpoint/2010/main" val="24982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7C303B32-6058-456A-A75C-F723186F8BCA}"/>
              </a:ext>
            </a:extLst>
          </p:cNvPr>
          <p:cNvSpPr txBox="1"/>
          <p:nvPr/>
        </p:nvSpPr>
        <p:spPr>
          <a:xfrm>
            <a:off x="339968" y="1102632"/>
            <a:ext cx="11922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Safer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Products – the BIO line</a:t>
            </a:r>
            <a:endParaRPr lang="en-US" alt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ttore diritto 20">
            <a:extLst>
              <a:ext uri="{FF2B5EF4-FFF2-40B4-BE49-F238E27FC236}">
                <a16:creationId xmlns:a16="http://schemas.microsoft.com/office/drawing/2014/main" id="{9FD718FD-068A-489E-A6F8-5A61A29AEF20}"/>
              </a:ext>
            </a:extLst>
          </p:cNvPr>
          <p:cNvCxnSpPr>
            <a:cxnSpLocks/>
          </p:cNvCxnSpPr>
          <p:nvPr/>
        </p:nvCxnSpPr>
        <p:spPr>
          <a:xfrm>
            <a:off x="378739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84" descr="GHS02">
            <a:hlinkClick r:id="rId2" tooltip="GHS02"/>
            <a:extLst>
              <a:ext uri="{FF2B5EF4-FFF2-40B4-BE49-F238E27FC236}">
                <a16:creationId xmlns:a16="http://schemas.microsoft.com/office/drawing/2014/main" id="{55CD2E76-E5C4-422A-A487-34765B03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46" y="230981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23">
            <a:extLst>
              <a:ext uri="{FF2B5EF4-FFF2-40B4-BE49-F238E27FC236}">
                <a16:creationId xmlns:a16="http://schemas.microsoft.com/office/drawing/2014/main" id="{84153524-EAFE-4518-8A8C-86CFAA668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8221" y="3252788"/>
            <a:ext cx="704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solidFill>
                  <a:schemeClr val="tx1"/>
                </a:solidFill>
              </a:rPr>
              <a:t>GHS02</a:t>
            </a:r>
          </a:p>
        </p:txBody>
      </p:sp>
      <p:sp>
        <p:nvSpPr>
          <p:cNvPr id="16" name="CasellaDiTesto 24">
            <a:extLst>
              <a:ext uri="{FF2B5EF4-FFF2-40B4-BE49-F238E27FC236}">
                <a16:creationId xmlns:a16="http://schemas.microsoft.com/office/drawing/2014/main" id="{4EB12431-726C-43A7-B071-D51813E13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833" y="3262313"/>
            <a:ext cx="1096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solidFill>
                  <a:schemeClr val="tx1"/>
                </a:solidFill>
              </a:rPr>
              <a:t>Flammable</a:t>
            </a:r>
          </a:p>
        </p:txBody>
      </p:sp>
      <p:pic>
        <p:nvPicPr>
          <p:cNvPr id="17" name="Picture 94" descr="GHS07">
            <a:extLst>
              <a:ext uri="{FF2B5EF4-FFF2-40B4-BE49-F238E27FC236}">
                <a16:creationId xmlns:a16="http://schemas.microsoft.com/office/drawing/2014/main" id="{96585277-AF53-4D6A-9031-AC53095D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71" y="3748088"/>
            <a:ext cx="993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28">
            <a:extLst>
              <a:ext uri="{FF2B5EF4-FFF2-40B4-BE49-F238E27FC236}">
                <a16:creationId xmlns:a16="http://schemas.microsoft.com/office/drawing/2014/main" id="{A3F42571-510B-4E9E-8160-2CC41D98B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071" y="4741863"/>
            <a:ext cx="704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solidFill>
                  <a:schemeClr val="tx1"/>
                </a:solidFill>
              </a:rPr>
              <a:t>GHS07</a:t>
            </a:r>
          </a:p>
        </p:txBody>
      </p:sp>
      <p:sp>
        <p:nvSpPr>
          <p:cNvPr id="19" name="CasellaDiTesto 31">
            <a:extLst>
              <a:ext uri="{FF2B5EF4-FFF2-40B4-BE49-F238E27FC236}">
                <a16:creationId xmlns:a16="http://schemas.microsoft.com/office/drawing/2014/main" id="{475D75A6-EA5A-44F7-ADA1-023B38154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358" y="4729163"/>
            <a:ext cx="9096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solidFill>
                  <a:schemeClr val="tx1"/>
                </a:solidFill>
              </a:rPr>
              <a:t>Xi Irritant</a:t>
            </a:r>
          </a:p>
        </p:txBody>
      </p:sp>
      <p:sp>
        <p:nvSpPr>
          <p:cNvPr id="20" name="CasellaDiTesto 34">
            <a:extLst>
              <a:ext uri="{FF2B5EF4-FFF2-40B4-BE49-F238E27FC236}">
                <a16:creationId xmlns:a16="http://schemas.microsoft.com/office/drawing/2014/main" id="{F57F2AA0-E485-4D8D-B895-A022362FB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883" y="4727575"/>
            <a:ext cx="9509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solidFill>
                  <a:schemeClr val="tx1"/>
                </a:solidFill>
              </a:rPr>
              <a:t>Xn Harmful</a:t>
            </a:r>
          </a:p>
        </p:txBody>
      </p:sp>
      <p:cxnSp>
        <p:nvCxnSpPr>
          <p:cNvPr id="21" name="Connettore 1 25">
            <a:extLst>
              <a:ext uri="{FF2B5EF4-FFF2-40B4-BE49-F238E27FC236}">
                <a16:creationId xmlns:a16="http://schemas.microsoft.com/office/drawing/2014/main" id="{AF9D8573-30E1-4AA4-A1EE-45FE5D9C66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5296" y="2157413"/>
            <a:ext cx="47561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Connettore 1 27">
            <a:extLst>
              <a:ext uri="{FF2B5EF4-FFF2-40B4-BE49-F238E27FC236}">
                <a16:creationId xmlns:a16="http://schemas.microsoft.com/office/drawing/2014/main" id="{A373B0BE-F357-48EC-927C-D038AC0197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5296" y="3643313"/>
            <a:ext cx="47561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DCB893E-0A61-49EF-8860-D48B35FBA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346" y="2016125"/>
            <a:ext cx="11160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9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4" name="CasellaDiTesto 22">
            <a:extLst>
              <a:ext uri="{FF2B5EF4-FFF2-40B4-BE49-F238E27FC236}">
                <a16:creationId xmlns:a16="http://schemas.microsoft.com/office/drawing/2014/main" id="{79FD4AD9-3C8B-46DE-A1F5-2D03A8EA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071" y="3435350"/>
            <a:ext cx="11160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960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25" name="Connettore 1 27">
            <a:extLst>
              <a:ext uri="{FF2B5EF4-FFF2-40B4-BE49-F238E27FC236}">
                <a16:creationId xmlns:a16="http://schemas.microsoft.com/office/drawing/2014/main" id="{056B1560-6F54-4DDC-95F0-464B13F099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5296" y="5167313"/>
            <a:ext cx="47561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" name="Picture 2" descr="GHS09">
            <a:hlinkClick r:id="rId5" tooltip="GHS09"/>
            <a:extLst>
              <a:ext uri="{FF2B5EF4-FFF2-40B4-BE49-F238E27FC236}">
                <a16:creationId xmlns:a16="http://schemas.microsoft.com/office/drawing/2014/main" id="{8B76BCCC-9826-4168-8EB3-E348A9229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496" y="5310188"/>
            <a:ext cx="10144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sellaDiTesto 22">
            <a:extLst>
              <a:ext uri="{FF2B5EF4-FFF2-40B4-BE49-F238E27FC236}">
                <a16:creationId xmlns:a16="http://schemas.microsoft.com/office/drawing/2014/main" id="{0E61CEBB-7169-4C19-96E9-BF6B19FD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483" y="5005388"/>
            <a:ext cx="11160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96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8" name="Rectangle 65">
            <a:extLst>
              <a:ext uri="{FF2B5EF4-FFF2-40B4-BE49-F238E27FC236}">
                <a16:creationId xmlns:a16="http://schemas.microsoft.com/office/drawing/2014/main" id="{6B548635-5E87-4379-B9F7-69F570010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650" y="2933700"/>
            <a:ext cx="2903538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2400" dirty="0" err="1"/>
              <a:t>Penetrant</a:t>
            </a:r>
            <a:r>
              <a:rPr lang="it-IT" sz="2400" dirty="0"/>
              <a:t> and </a:t>
            </a:r>
            <a:r>
              <a:rPr lang="it-IT" sz="2400" dirty="0" err="1"/>
              <a:t>Magnetic</a:t>
            </a:r>
            <a:r>
              <a:rPr lang="it-IT" sz="2400" dirty="0"/>
              <a:t> </a:t>
            </a:r>
            <a:r>
              <a:rPr lang="it-IT" sz="2400" dirty="0" err="1"/>
              <a:t>Bio</a:t>
            </a:r>
            <a:r>
              <a:rPr lang="it-IT" sz="2400" dirty="0"/>
              <a:t> products are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flammable</a:t>
            </a:r>
            <a:r>
              <a:rPr lang="it-IT" sz="2400" dirty="0"/>
              <a:t>,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harmful</a:t>
            </a:r>
            <a:r>
              <a:rPr lang="it-IT" sz="2400" dirty="0"/>
              <a:t>,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even</a:t>
            </a:r>
            <a:r>
              <a:rPr lang="it-IT" sz="2400" dirty="0"/>
              <a:t> </a:t>
            </a:r>
            <a:r>
              <a:rPr lang="it-IT" sz="2400" dirty="0" err="1"/>
              <a:t>irritant</a:t>
            </a:r>
            <a:r>
              <a:rPr lang="it-IT" sz="2400" dirty="0"/>
              <a:t> for the </a:t>
            </a:r>
            <a:r>
              <a:rPr lang="it-IT" sz="2400" dirty="0" err="1"/>
              <a:t>eyes</a:t>
            </a:r>
            <a:r>
              <a:rPr lang="it-IT" sz="2400" dirty="0"/>
              <a:t> or the </a:t>
            </a:r>
            <a:r>
              <a:rPr lang="it-IT" sz="2400" dirty="0" err="1"/>
              <a:t>skin</a:t>
            </a:r>
            <a:r>
              <a:rPr lang="it-IT" sz="2400" dirty="0"/>
              <a:t>,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polluting</a:t>
            </a:r>
            <a:r>
              <a:rPr lang="it-IT" sz="2400" dirty="0"/>
              <a:t> for the </a:t>
            </a:r>
            <a:r>
              <a:rPr lang="it-IT" sz="2400" dirty="0" err="1"/>
              <a:t>environment</a:t>
            </a:r>
            <a:endParaRPr lang="it-IT" sz="2400" dirty="0"/>
          </a:p>
          <a:p>
            <a:pPr>
              <a:defRPr/>
            </a:pPr>
            <a:endParaRPr lang="it-IT" sz="2400" dirty="0"/>
          </a:p>
          <a:p>
            <a:pPr>
              <a:defRPr/>
            </a:pPr>
            <a:endParaRPr lang="it-IT" sz="1100" dirty="0"/>
          </a:p>
        </p:txBody>
      </p:sp>
      <p:sp>
        <p:nvSpPr>
          <p:cNvPr id="29" name="Parentesi graffa chiusa 4">
            <a:extLst>
              <a:ext uri="{FF2B5EF4-FFF2-40B4-BE49-F238E27FC236}">
                <a16:creationId xmlns:a16="http://schemas.microsoft.com/office/drawing/2014/main" id="{94A9B703-C71C-4E92-800C-9DD3D7EDEB19}"/>
              </a:ext>
            </a:extLst>
          </p:cNvPr>
          <p:cNvSpPr>
            <a:spLocks/>
          </p:cNvSpPr>
          <p:nvPr/>
        </p:nvSpPr>
        <p:spPr bwMode="auto">
          <a:xfrm>
            <a:off x="5857021" y="2157413"/>
            <a:ext cx="1352550" cy="4167187"/>
          </a:xfrm>
          <a:prstGeom prst="rightBrace">
            <a:avLst>
              <a:gd name="adj1" fmla="val 8330"/>
              <a:gd name="adj2" fmla="val 50000"/>
            </a:avLst>
          </a:prstGeom>
          <a:solidFill>
            <a:srgbClr val="BCE292"/>
          </a:solidFill>
          <a:ln w="12700" algn="ctr">
            <a:solidFill>
              <a:srgbClr val="778888"/>
            </a:solidFill>
            <a:round/>
            <a:headEnd/>
            <a:tailEnd/>
          </a:ln>
        </p:spPr>
        <p:txBody>
          <a:bodyPr wrap="none" lIns="72000" tIns="72000" rIns="72000" bIns="72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SzPct val="100000"/>
              <a:buFont typeface="Wingdings" panose="05000000000000000000" pitchFamily="2" charset="2"/>
              <a:buNone/>
            </a:pPr>
            <a:endParaRPr lang="it-IT" altLang="it-IT" sz="1600">
              <a:solidFill>
                <a:srgbClr val="000000"/>
              </a:solidFill>
            </a:endParaRP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ED0E510B-AD1A-410A-A3F9-F0E24CCB5105}"/>
              </a:ext>
            </a:extLst>
          </p:cNvPr>
          <p:cNvSpPr>
            <a:spLocks/>
          </p:cNvSpPr>
          <p:nvPr/>
        </p:nvSpPr>
        <p:spPr bwMode="gray">
          <a:xfrm>
            <a:off x="973871" y="1900238"/>
            <a:ext cx="501491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 i="1">
                <a:solidFill>
                  <a:schemeClr val="tx1"/>
                </a:solidFill>
              </a:rPr>
              <a:t>Elite Bio NDT Products 	        Standard NDT Competitor Products</a:t>
            </a:r>
            <a:endParaRPr lang="en-US" altLang="it-IT" sz="1200" i="1" u="sng">
              <a:solidFill>
                <a:schemeClr val="tx1"/>
              </a:solidFill>
            </a:endParaRPr>
          </a:p>
        </p:txBody>
      </p:sp>
      <p:pic>
        <p:nvPicPr>
          <p:cNvPr id="31" name="Picture 2" descr="Risultati immagini per voc free">
            <a:extLst>
              <a:ext uri="{FF2B5EF4-FFF2-40B4-BE49-F238E27FC236}">
                <a16:creationId xmlns:a16="http://schemas.microsoft.com/office/drawing/2014/main" id="{8C4BE033-C4E9-4E7A-9D66-A2987DE9F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3"/>
          <a:stretch/>
        </p:blipFill>
        <p:spPr bwMode="auto">
          <a:xfrm>
            <a:off x="7787421" y="1692997"/>
            <a:ext cx="1428750" cy="129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4" descr="GHS02">
            <a:hlinkClick r:id="rId2" tooltip="GHS02"/>
            <a:extLst>
              <a:ext uri="{FF2B5EF4-FFF2-40B4-BE49-F238E27FC236}">
                <a16:creationId xmlns:a16="http://schemas.microsoft.com/office/drawing/2014/main" id="{2C4BFE3E-1B79-47DD-84AB-DCB03E3D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96" y="230981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4" descr="GHS07">
            <a:extLst>
              <a:ext uri="{FF2B5EF4-FFF2-40B4-BE49-F238E27FC236}">
                <a16:creationId xmlns:a16="http://schemas.microsoft.com/office/drawing/2014/main" id="{3EE7A91D-B27C-40D6-86CF-B13665DE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71" y="3748088"/>
            <a:ext cx="993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4" descr="GHS07">
            <a:extLst>
              <a:ext uri="{FF2B5EF4-FFF2-40B4-BE49-F238E27FC236}">
                <a16:creationId xmlns:a16="http://schemas.microsoft.com/office/drawing/2014/main" id="{1ADB9774-9769-4E1F-9AEF-8A21EABE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83" y="3748088"/>
            <a:ext cx="993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GHS09">
            <a:hlinkClick r:id="rId5" tooltip="GHS09"/>
            <a:extLst>
              <a:ext uri="{FF2B5EF4-FFF2-40B4-BE49-F238E27FC236}">
                <a16:creationId xmlns:a16="http://schemas.microsoft.com/office/drawing/2014/main" id="{FDD4354B-65BC-48EA-A919-F00DE51D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646" y="5265738"/>
            <a:ext cx="10144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sellaDiTesto 34">
            <a:extLst>
              <a:ext uri="{FF2B5EF4-FFF2-40B4-BE49-F238E27FC236}">
                <a16:creationId xmlns:a16="http://schemas.microsoft.com/office/drawing/2014/main" id="{87300AAF-51CC-42C4-8555-B26962D39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521" y="6099175"/>
            <a:ext cx="1803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>
                <a:solidFill>
                  <a:schemeClr val="tx1"/>
                </a:solidFill>
              </a:rPr>
              <a:t>Environmental Hazard</a:t>
            </a:r>
          </a:p>
        </p:txBody>
      </p:sp>
    </p:spTree>
    <p:extLst>
      <p:ext uri="{BB962C8B-B14F-4D97-AF65-F5344CB8AC3E}">
        <p14:creationId xmlns:p14="http://schemas.microsoft.com/office/powerpoint/2010/main" val="39243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8EABBE5F-B52A-4148-97F9-858AC70F5FF0}"/>
              </a:ext>
            </a:extLst>
          </p:cNvPr>
          <p:cNvSpPr txBox="1"/>
          <p:nvPr/>
        </p:nvSpPr>
        <p:spPr>
          <a:xfrm>
            <a:off x="339968" y="1102632"/>
            <a:ext cx="11922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Magnetic testing with our line of Bio Magnetics</a:t>
            </a:r>
          </a:p>
        </p:txBody>
      </p:sp>
      <p:cxnSp>
        <p:nvCxnSpPr>
          <p:cNvPr id="13" name="Connettore diritto 20">
            <a:extLst>
              <a:ext uri="{FF2B5EF4-FFF2-40B4-BE49-F238E27FC236}">
                <a16:creationId xmlns:a16="http://schemas.microsoft.com/office/drawing/2014/main" id="{1545CA54-EC4E-4B83-A148-E4F83BEF27A9}"/>
              </a:ext>
            </a:extLst>
          </p:cNvPr>
          <p:cNvCxnSpPr>
            <a:cxnSpLocks/>
          </p:cNvCxnSpPr>
          <p:nvPr/>
        </p:nvCxnSpPr>
        <p:spPr>
          <a:xfrm>
            <a:off x="378739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78">
            <a:extLst>
              <a:ext uri="{FF2B5EF4-FFF2-40B4-BE49-F238E27FC236}">
                <a16:creationId xmlns:a16="http://schemas.microsoft.com/office/drawing/2014/main" id="{B2B2085C-87FA-45A5-9A37-0D35773C2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09" y="1764201"/>
            <a:ext cx="9055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inspection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use 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safer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product</a:t>
            </a:r>
          </a:p>
        </p:txBody>
      </p:sp>
      <p:pic>
        <p:nvPicPr>
          <p:cNvPr id="15" name="Immagine 2">
            <a:extLst>
              <a:ext uri="{FF2B5EF4-FFF2-40B4-BE49-F238E27FC236}">
                <a16:creationId xmlns:a16="http://schemas.microsoft.com/office/drawing/2014/main" id="{58D0A7C4-8582-4A86-BCA4-660818C21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09" y="3708888"/>
            <a:ext cx="11080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4">
            <a:extLst>
              <a:ext uri="{FF2B5EF4-FFF2-40B4-BE49-F238E27FC236}">
                <a16:creationId xmlns:a16="http://schemas.microsoft.com/office/drawing/2014/main" id="{46E3D557-5FE9-46DD-B1D4-176F7B85E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59" y="3708888"/>
            <a:ext cx="112871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8">
            <a:extLst>
              <a:ext uri="{FF2B5EF4-FFF2-40B4-BE49-F238E27FC236}">
                <a16:creationId xmlns:a16="http://schemas.microsoft.com/office/drawing/2014/main" id="{6DDD5FF1-E9F4-4F7E-A403-C80E5F983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59" y="2508738"/>
            <a:ext cx="3849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Cracks with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Elite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FW1AC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white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8" name="Text Box 78">
            <a:extLst>
              <a:ext uri="{FF2B5EF4-FFF2-40B4-BE49-F238E27FC236}">
                <a16:creationId xmlns:a16="http://schemas.microsoft.com/office/drawing/2014/main" id="{F949F2FF-D6D7-426B-A05D-25A0E540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3709" y="2508738"/>
            <a:ext cx="3849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Cracks with standard white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+ black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white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528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93630E85-6616-4420-98BA-A411926AE352}"/>
              </a:ext>
            </a:extLst>
          </p:cNvPr>
          <p:cNvSpPr txBox="1"/>
          <p:nvPr/>
        </p:nvSpPr>
        <p:spPr>
          <a:xfrm>
            <a:off x="339968" y="1102632"/>
            <a:ext cx="11922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Ultrasonic testing with our line of Bio Couplants</a:t>
            </a:r>
          </a:p>
        </p:txBody>
      </p:sp>
      <p:cxnSp>
        <p:nvCxnSpPr>
          <p:cNvPr id="13" name="Connettore diritto 20">
            <a:extLst>
              <a:ext uri="{FF2B5EF4-FFF2-40B4-BE49-F238E27FC236}">
                <a16:creationId xmlns:a16="http://schemas.microsoft.com/office/drawing/2014/main" id="{734B6F93-FF12-477A-AE1C-9766B223528F}"/>
              </a:ext>
            </a:extLst>
          </p:cNvPr>
          <p:cNvCxnSpPr>
            <a:cxnSpLocks/>
          </p:cNvCxnSpPr>
          <p:nvPr/>
        </p:nvCxnSpPr>
        <p:spPr>
          <a:xfrm>
            <a:off x="378739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84">
            <a:extLst>
              <a:ext uri="{FF2B5EF4-FFF2-40B4-BE49-F238E27FC236}">
                <a16:creationId xmlns:a16="http://schemas.microsoft.com/office/drawing/2014/main" id="{B6888BC3-92DC-438E-8EDD-C79EDB12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04" y="4360619"/>
            <a:ext cx="440763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Couplant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Ultrasonic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it-IT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0CC00"/>
              </a:buClr>
              <a:buFont typeface="Wingdings" pitchFamily="2" charset="2"/>
              <a:buChar char="ü"/>
              <a:defRPr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operator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spcBef>
                <a:spcPts val="0"/>
              </a:spcBef>
              <a:buClr>
                <a:srgbClr val="00CC00"/>
              </a:buClr>
              <a:buFont typeface="Wingdings" pitchFamily="2" charset="2"/>
              <a:buChar char="ü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Fast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u="sng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u="sng" dirty="0" err="1"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  <a:endParaRPr lang="it-IT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0CC00"/>
              </a:buClr>
              <a:buFont typeface="Wingdings" pitchFamily="2" charset="2"/>
              <a:buChar char="ü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Anti-rust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0CC00"/>
              </a:buClr>
              <a:buFont typeface="Wingdings" pitchFamily="2" charset="2"/>
              <a:buChar char="ü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background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): up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+30%</a:t>
            </a:r>
          </a:p>
        </p:txBody>
      </p:sp>
      <p:sp>
        <p:nvSpPr>
          <p:cNvPr id="15" name="Text Box 84">
            <a:extLst>
              <a:ext uri="{FF2B5EF4-FFF2-40B4-BE49-F238E27FC236}">
                <a16:creationId xmlns:a16="http://schemas.microsoft.com/office/drawing/2014/main" id="{A4DD1448-0D8A-41B5-BE6F-5FDA33F22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781" y="4339981"/>
            <a:ext cx="538638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Couplant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Ultrasonic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glue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grease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oil…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0CC00"/>
              </a:buClr>
              <a:buFontTx/>
              <a:buBlip>
                <a:blip r:embed="rId2"/>
              </a:buBlip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or Certificate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0CC00"/>
              </a:buClr>
              <a:buFontTx/>
              <a:buBlip>
                <a:blip r:embed="rId2"/>
              </a:buBlip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Difficult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prepare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remove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0CC00"/>
              </a:buClr>
              <a:buFontTx/>
              <a:buBlip>
                <a:blip r:embed="rId2"/>
              </a:buBlip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Probe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piece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protected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0CC00"/>
              </a:buClr>
              <a:buFontTx/>
              <a:buBlip>
                <a:blip r:embed="rId2"/>
              </a:buBlip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operator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background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4" descr="C:\Users\michele.cevenini\Documents\N.D.T\Fiere\GNS7 Genova0513\Foto IIS Couplant\Colla tappezziere foto.JPG">
            <a:extLst>
              <a:ext uri="{FF2B5EF4-FFF2-40B4-BE49-F238E27FC236}">
                <a16:creationId xmlns:a16="http://schemas.microsoft.com/office/drawing/2014/main" id="{14075BA9-8D1F-4598-8AAF-AEF4AD53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07" y="1757119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C:\Users\michele.cevenini\Documents\N.D.T\Fiere\GNS7 Genova0513\Foto IIS Couplant\C333 segnale.JPG">
            <a:extLst>
              <a:ext uri="{FF2B5EF4-FFF2-40B4-BE49-F238E27FC236}">
                <a16:creationId xmlns:a16="http://schemas.microsoft.com/office/drawing/2014/main" id="{936BEAF8-9C0A-46F5-9F16-D11D4FEF2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30" y="1757119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ttore 1 11">
            <a:extLst>
              <a:ext uri="{FF2B5EF4-FFF2-40B4-BE49-F238E27FC236}">
                <a16:creationId xmlns:a16="http://schemas.microsoft.com/office/drawing/2014/main" id="{5FCDE259-8574-4B9B-8A47-110E4E721E9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21215" y="4454769"/>
            <a:ext cx="0" cy="2041281"/>
          </a:xfrm>
          <a:prstGeom prst="line">
            <a:avLst/>
          </a:prstGeom>
          <a:noFill/>
          <a:ln w="25400" algn="ctr">
            <a:solidFill>
              <a:srgbClr val="7788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3368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CD723FE9-E6F0-43E2-9C73-C648B0DF8F72}"/>
              </a:ext>
            </a:extLst>
          </p:cNvPr>
          <p:cNvSpPr txBox="1"/>
          <p:nvPr/>
        </p:nvSpPr>
        <p:spPr>
          <a:xfrm>
            <a:off x="339968" y="1102632"/>
            <a:ext cx="11922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Company case studies in the valve industry</a:t>
            </a:r>
          </a:p>
          <a:p>
            <a:pPr defTabSz="914400">
              <a:defRPr/>
            </a:pP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Liquid Penetrant Inspection with Bio penetrants</a:t>
            </a:r>
          </a:p>
        </p:txBody>
      </p:sp>
      <p:cxnSp>
        <p:nvCxnSpPr>
          <p:cNvPr id="13" name="Connettore diritto 20">
            <a:extLst>
              <a:ext uri="{FF2B5EF4-FFF2-40B4-BE49-F238E27FC236}">
                <a16:creationId xmlns:a16="http://schemas.microsoft.com/office/drawing/2014/main" id="{7C10AC5F-9D23-453B-B4CD-0C96540473EF}"/>
              </a:ext>
            </a:extLst>
          </p:cNvPr>
          <p:cNvCxnSpPr>
            <a:cxnSpLocks/>
          </p:cNvCxnSpPr>
          <p:nvPr/>
        </p:nvCxnSpPr>
        <p:spPr>
          <a:xfrm>
            <a:off x="378739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78">
            <a:extLst>
              <a:ext uri="{FF2B5EF4-FFF2-40B4-BE49-F238E27FC236}">
                <a16:creationId xmlns:a16="http://schemas.microsoft.com/office/drawing/2014/main" id="{7DAAC460-2214-4BB1-89DE-D970EC301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39048"/>
            <a:ext cx="5627077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Large Valve producer for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Oil&amp;Gas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Industry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Target: eliminate any risk for the operators and dangerous emissions (VOC volatile organic compounds) during quality inspection of Valves with liquid penetrants and magnetics</a:t>
            </a:r>
          </a:p>
          <a:p>
            <a:pPr lvl="1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Solution: Elite red Bio Penetrant K71B2 and white developer water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suspendible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Elite DWS2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Easy to apply and economical, uses a compressed air spraying gun (no empty spray cans to dispose of)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G_8175.MOV">
            <a:hlinkClick r:id="" action="ppaction://media"/>
            <a:extLst>
              <a:ext uri="{FF2B5EF4-FFF2-40B4-BE49-F238E27FC236}">
                <a16:creationId xmlns:a16="http://schemas.microsoft.com/office/drawing/2014/main" id="{B852A9A6-CBF4-4D74-9819-E2965C8C3355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412" y="1744907"/>
            <a:ext cx="269398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7D20282-144F-4A8E-9E7A-0181BEAE3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94652" y="3975027"/>
            <a:ext cx="3764280" cy="13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5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CD723FE9-E6F0-43E2-9C73-C648B0DF8F72}"/>
              </a:ext>
            </a:extLst>
          </p:cNvPr>
          <p:cNvSpPr txBox="1"/>
          <p:nvPr/>
        </p:nvSpPr>
        <p:spPr>
          <a:xfrm>
            <a:off x="339968" y="1102632"/>
            <a:ext cx="11922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Company case studies in the valve industry</a:t>
            </a:r>
          </a:p>
          <a:p>
            <a:pPr defTabSz="914400">
              <a:defRPr/>
            </a:pP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Liquid Penetrant Inspection with Bio penetrants</a:t>
            </a:r>
          </a:p>
        </p:txBody>
      </p:sp>
      <p:cxnSp>
        <p:nvCxnSpPr>
          <p:cNvPr id="13" name="Connettore diritto 20">
            <a:extLst>
              <a:ext uri="{FF2B5EF4-FFF2-40B4-BE49-F238E27FC236}">
                <a16:creationId xmlns:a16="http://schemas.microsoft.com/office/drawing/2014/main" id="{7C10AC5F-9D23-453B-B4CD-0C96540473EF}"/>
              </a:ext>
            </a:extLst>
          </p:cNvPr>
          <p:cNvCxnSpPr>
            <a:cxnSpLocks/>
          </p:cNvCxnSpPr>
          <p:nvPr/>
        </p:nvCxnSpPr>
        <p:spPr>
          <a:xfrm>
            <a:off x="378739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78">
            <a:extLst>
              <a:ext uri="{FF2B5EF4-FFF2-40B4-BE49-F238E27FC236}">
                <a16:creationId xmlns:a16="http://schemas.microsoft.com/office/drawing/2014/main" id="{7DAAC460-2214-4BB1-89DE-D970EC301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39048"/>
            <a:ext cx="5627077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Large Valve producer for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Oil&amp;Gas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Industry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Target: large pieces to be inspected with max operator’s safety and environment care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Solution: water based penetrant Elite K71B2 bio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8C9ABA-CAC9-402E-A63F-A4D3B0421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152" y="2056739"/>
            <a:ext cx="4755198" cy="455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CD723FE9-E6F0-43E2-9C73-C648B0DF8F72}"/>
              </a:ext>
            </a:extLst>
          </p:cNvPr>
          <p:cNvSpPr txBox="1"/>
          <p:nvPr/>
        </p:nvSpPr>
        <p:spPr>
          <a:xfrm>
            <a:off x="339968" y="1102632"/>
            <a:ext cx="11922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Company case studies in the valve industry</a:t>
            </a:r>
          </a:p>
          <a:p>
            <a:pPr defTabSz="914400">
              <a:defRPr/>
            </a:pP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Liquid Penetrant Inspection with Bio penetrants</a:t>
            </a:r>
          </a:p>
        </p:txBody>
      </p:sp>
      <p:cxnSp>
        <p:nvCxnSpPr>
          <p:cNvPr id="13" name="Connettore diritto 20">
            <a:extLst>
              <a:ext uri="{FF2B5EF4-FFF2-40B4-BE49-F238E27FC236}">
                <a16:creationId xmlns:a16="http://schemas.microsoft.com/office/drawing/2014/main" id="{7C10AC5F-9D23-453B-B4CD-0C96540473EF}"/>
              </a:ext>
            </a:extLst>
          </p:cNvPr>
          <p:cNvCxnSpPr>
            <a:cxnSpLocks/>
          </p:cNvCxnSpPr>
          <p:nvPr/>
        </p:nvCxnSpPr>
        <p:spPr>
          <a:xfrm>
            <a:off x="378739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78">
            <a:extLst>
              <a:ext uri="{FF2B5EF4-FFF2-40B4-BE49-F238E27FC236}">
                <a16:creationId xmlns:a16="http://schemas.microsoft.com/office/drawing/2014/main" id="{7DAAC460-2214-4BB1-89DE-D970EC301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39048"/>
            <a:ext cx="6024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Large producer for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Oil&amp;Gas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Industry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Target: use only water based risk free products to improve to sustainability profile of the Company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Solution: water based penetrant Elite K71B2 bio and Elite DWS2 white developer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 tutorial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lite DWS2 Bio Water Based application tutorial">
            <a:hlinkClick r:id="" action="ppaction://media"/>
            <a:extLst>
              <a:ext uri="{FF2B5EF4-FFF2-40B4-BE49-F238E27FC236}">
                <a16:creationId xmlns:a16="http://schemas.microsoft.com/office/drawing/2014/main" id="{2D25CCB2-DE00-4812-BC69-F51DF828E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7426" y="1702051"/>
            <a:ext cx="2650777" cy="46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71FBA3F5-AC53-4E07-970E-E2F27B5B58F6}"/>
              </a:ext>
            </a:extLst>
          </p:cNvPr>
          <p:cNvSpPr txBox="1"/>
          <p:nvPr/>
        </p:nvSpPr>
        <p:spPr>
          <a:xfrm>
            <a:off x="339968" y="1102632"/>
            <a:ext cx="11922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Company case studies in the valve industry</a:t>
            </a:r>
          </a:p>
          <a:p>
            <a:pPr defTabSz="914400">
              <a:defRPr/>
            </a:pP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Magnetic Particles Inspection with Bio magnetics</a:t>
            </a:r>
          </a:p>
        </p:txBody>
      </p:sp>
      <p:cxnSp>
        <p:nvCxnSpPr>
          <p:cNvPr id="13" name="Connettore diritto 20">
            <a:extLst>
              <a:ext uri="{FF2B5EF4-FFF2-40B4-BE49-F238E27FC236}">
                <a16:creationId xmlns:a16="http://schemas.microsoft.com/office/drawing/2014/main" id="{72D151DD-01E0-4A41-905F-5C91D5BE901C}"/>
              </a:ext>
            </a:extLst>
          </p:cNvPr>
          <p:cNvCxnSpPr>
            <a:cxnSpLocks/>
          </p:cNvCxnSpPr>
          <p:nvPr/>
        </p:nvCxnSpPr>
        <p:spPr>
          <a:xfrm>
            <a:off x="378739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78">
            <a:extLst>
              <a:ext uri="{FF2B5EF4-FFF2-40B4-BE49-F238E27FC236}">
                <a16:creationId xmlns:a16="http://schemas.microsoft.com/office/drawing/2014/main" id="{93AA3C5F-1C07-4955-9EFC-F7A180C09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968" y="2224455"/>
            <a:ext cx="544170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Large Valve producer for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Oil&amp;Gas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Industry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Target: eliminate any risk for the operators and dangerous emissions (VOC volatile organic compounds) during quality inspection of Valves with liquid penetrants and magnetics</a:t>
            </a:r>
          </a:p>
          <a:p>
            <a:pPr lvl="1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Solution: Elite Bio Fluorescent Dual Magnetic particles FW1AC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risk for the operator or the environment, economical and fast: no need to apply and then remove the white contrast paint!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magine 10">
            <a:extLst>
              <a:ext uri="{FF2B5EF4-FFF2-40B4-BE49-F238E27FC236}">
                <a16:creationId xmlns:a16="http://schemas.microsoft.com/office/drawing/2014/main" id="{A19A47D5-58CD-4CCB-890C-B8697BED7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569" y="2354263"/>
            <a:ext cx="1625600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2">
            <a:extLst>
              <a:ext uri="{FF2B5EF4-FFF2-40B4-BE49-F238E27FC236}">
                <a16:creationId xmlns:a16="http://schemas.microsoft.com/office/drawing/2014/main" id="{A2D2EAD5-36FB-4A27-A143-615C0A880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94" y="2354263"/>
            <a:ext cx="1905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e 7">
            <a:extLst>
              <a:ext uri="{FF2B5EF4-FFF2-40B4-BE49-F238E27FC236}">
                <a16:creationId xmlns:a16="http://schemas.microsoft.com/office/drawing/2014/main" id="{41098556-BE53-4970-9961-66B497ED33B4}"/>
              </a:ext>
            </a:extLst>
          </p:cNvPr>
          <p:cNvSpPr>
            <a:spLocks noChangeArrowheads="1"/>
          </p:cNvSpPr>
          <p:nvPr/>
        </p:nvSpPr>
        <p:spPr bwMode="auto">
          <a:xfrm rot="7828835">
            <a:off x="7128912" y="2770982"/>
            <a:ext cx="1630363" cy="5842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2000" tIns="72000" rIns="72000" bIns="72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SzPct val="100000"/>
              <a:buFont typeface="Wingdings" panose="05000000000000000000" pitchFamily="2" charset="2"/>
              <a:buNone/>
            </a:pPr>
            <a:endParaRPr lang="it-IT" altLang="it-IT" sz="1600">
              <a:solidFill>
                <a:srgbClr val="000000"/>
              </a:solidFill>
            </a:endParaRPr>
          </a:p>
        </p:txBody>
      </p:sp>
      <p:sp>
        <p:nvSpPr>
          <p:cNvPr id="18" name="Ovale 14">
            <a:extLst>
              <a:ext uri="{FF2B5EF4-FFF2-40B4-BE49-F238E27FC236}">
                <a16:creationId xmlns:a16="http://schemas.microsoft.com/office/drawing/2014/main" id="{4688378E-7116-4D1B-88EC-733F35E6F2C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110113" y="2844007"/>
            <a:ext cx="1481137" cy="4381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2000" tIns="72000" rIns="72000" bIns="72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SzPct val="100000"/>
              <a:buFont typeface="Wingdings" panose="05000000000000000000" pitchFamily="2" charset="2"/>
              <a:buNone/>
            </a:pPr>
            <a:endParaRPr lang="it-IT" altLang="it-IT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BDC810A2-AC76-45EB-95D4-842012D07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5" b="27482"/>
          <a:stretch/>
        </p:blipFill>
        <p:spPr>
          <a:xfrm>
            <a:off x="1240" y="3126528"/>
            <a:ext cx="12191999" cy="288385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0698" y="2125991"/>
            <a:ext cx="7874229" cy="1111055"/>
          </a:xfrm>
        </p:spPr>
        <p:txBody>
          <a:bodyPr vert="horz" lIns="0" tIns="0" rIns="0" bIns="0" rtlCol="0" anchor="b">
            <a:noAutofit/>
          </a:bodyPr>
          <a:lstStyle/>
          <a:p>
            <a:pPr algn="l"/>
            <a:r>
              <a:rPr lang="it-IT" sz="7200" b="1" spc="-500" dirty="0">
                <a:solidFill>
                  <a:srgbClr val="286AA6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 &amp; A  SESSION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A0D6B01-06CB-40C5-8670-B3331875621F}"/>
              </a:ext>
            </a:extLst>
          </p:cNvPr>
          <p:cNvGrpSpPr/>
          <p:nvPr/>
        </p:nvGrpSpPr>
        <p:grpSpPr>
          <a:xfrm>
            <a:off x="7773004" y="383063"/>
            <a:ext cx="1757109" cy="534102"/>
            <a:chOff x="9797761" y="496391"/>
            <a:chExt cx="1757109" cy="534102"/>
          </a:xfrm>
        </p:grpSpPr>
        <p:grpSp>
          <p:nvGrpSpPr>
            <p:cNvPr id="10" name="Gruppo 9"/>
            <p:cNvGrpSpPr/>
            <p:nvPr/>
          </p:nvGrpSpPr>
          <p:grpSpPr>
            <a:xfrm>
              <a:off x="9797761" y="671289"/>
              <a:ext cx="1757109" cy="100583"/>
              <a:chOff x="611187" y="1916113"/>
              <a:chExt cx="7921626" cy="593005"/>
            </a:xfrm>
          </p:grpSpPr>
          <p:cxnSp>
            <p:nvCxnSpPr>
              <p:cNvPr id="11" name="Connettore 1 10"/>
              <p:cNvCxnSpPr/>
              <p:nvPr/>
            </p:nvCxnSpPr>
            <p:spPr>
              <a:xfrm flipV="1">
                <a:off x="616952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11"/>
              <p:cNvCxnSpPr/>
              <p:nvPr/>
            </p:nvCxnSpPr>
            <p:spPr>
              <a:xfrm flipV="1">
                <a:off x="611187" y="1916113"/>
                <a:ext cx="7921626" cy="3862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5"/>
              <p:cNvCxnSpPr/>
              <p:nvPr/>
            </p:nvCxnSpPr>
            <p:spPr>
              <a:xfrm flipV="1">
                <a:off x="8529724" y="1916113"/>
                <a:ext cx="0" cy="593005"/>
              </a:xfrm>
              <a:prstGeom prst="line">
                <a:avLst/>
              </a:prstGeom>
              <a:ln w="12700">
                <a:solidFill>
                  <a:srgbClr val="3434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CasellaDiTesto 16"/>
            <p:cNvSpPr txBox="1"/>
            <p:nvPr/>
          </p:nvSpPr>
          <p:spPr>
            <a:xfrm>
              <a:off x="9797845" y="496391"/>
              <a:ext cx="159873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800" b="1" dirty="0">
                  <a:solidFill>
                    <a:srgbClr val="343433"/>
                  </a:solidFill>
                  <a:latin typeface="Arial" charset="0"/>
                </a:rPr>
                <a:t>ORGANIZERS</a:t>
              </a: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9879113" y="790093"/>
              <a:ext cx="1594402" cy="240400"/>
              <a:chOff x="6874403" y="603438"/>
              <a:chExt cx="1594402" cy="240400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3904" y="603438"/>
                <a:ext cx="724901" cy="240399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4403" y="616909"/>
                <a:ext cx="789886" cy="226929"/>
              </a:xfrm>
              <a:prstGeom prst="rect">
                <a:avLst/>
              </a:prstGeom>
            </p:spPr>
          </p:pic>
        </p:grpSp>
      </p:grp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62DC5C-A03F-493D-B2B1-453052F45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4" y="40835"/>
            <a:ext cx="7559040" cy="1402080"/>
          </a:xfrm>
          <a:prstGeom prst="rect">
            <a:avLst/>
          </a:prstGeom>
        </p:spPr>
      </p:pic>
      <p:grpSp>
        <p:nvGrpSpPr>
          <p:cNvPr id="22" name="Gruppo 9">
            <a:extLst>
              <a:ext uri="{FF2B5EF4-FFF2-40B4-BE49-F238E27FC236}">
                <a16:creationId xmlns:a16="http://schemas.microsoft.com/office/drawing/2014/main" id="{BC2D4515-7E22-40AE-8593-9F7D9A585239}"/>
              </a:ext>
            </a:extLst>
          </p:cNvPr>
          <p:cNvGrpSpPr/>
          <p:nvPr/>
        </p:nvGrpSpPr>
        <p:grpSpPr>
          <a:xfrm>
            <a:off x="10014775" y="557961"/>
            <a:ext cx="1757109" cy="100583"/>
            <a:chOff x="611187" y="1916113"/>
            <a:chExt cx="7921626" cy="593005"/>
          </a:xfrm>
        </p:grpSpPr>
        <p:cxnSp>
          <p:nvCxnSpPr>
            <p:cNvPr id="23" name="Connettore 1 10">
              <a:extLst>
                <a:ext uri="{FF2B5EF4-FFF2-40B4-BE49-F238E27FC236}">
                  <a16:creationId xmlns:a16="http://schemas.microsoft.com/office/drawing/2014/main" id="{F4E25FE4-2731-402C-A406-960893A06EBB}"/>
                </a:ext>
              </a:extLst>
            </p:cNvPr>
            <p:cNvCxnSpPr/>
            <p:nvPr/>
          </p:nvCxnSpPr>
          <p:spPr>
            <a:xfrm flipV="1">
              <a:off x="616952" y="1916113"/>
              <a:ext cx="0" cy="59300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1">
              <a:extLst>
                <a:ext uri="{FF2B5EF4-FFF2-40B4-BE49-F238E27FC236}">
                  <a16:creationId xmlns:a16="http://schemas.microsoft.com/office/drawing/2014/main" id="{EC75598E-8003-4B6D-974A-AE6F8945D76A}"/>
                </a:ext>
              </a:extLst>
            </p:cNvPr>
            <p:cNvCxnSpPr/>
            <p:nvPr/>
          </p:nvCxnSpPr>
          <p:spPr>
            <a:xfrm flipV="1">
              <a:off x="611187" y="1916113"/>
              <a:ext cx="7921626" cy="3862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5">
              <a:extLst>
                <a:ext uri="{FF2B5EF4-FFF2-40B4-BE49-F238E27FC236}">
                  <a16:creationId xmlns:a16="http://schemas.microsoft.com/office/drawing/2014/main" id="{C6BA1391-56A8-4722-B872-ECB8630CF84B}"/>
                </a:ext>
              </a:extLst>
            </p:cNvPr>
            <p:cNvCxnSpPr/>
            <p:nvPr/>
          </p:nvCxnSpPr>
          <p:spPr>
            <a:xfrm flipV="1">
              <a:off x="8529724" y="1916113"/>
              <a:ext cx="0" cy="593005"/>
            </a:xfrm>
            <a:prstGeom prst="line">
              <a:avLst/>
            </a:prstGeom>
            <a:ln w="12700">
              <a:solidFill>
                <a:srgbClr val="343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asellaDiTesto 16">
            <a:extLst>
              <a:ext uri="{FF2B5EF4-FFF2-40B4-BE49-F238E27FC236}">
                <a16:creationId xmlns:a16="http://schemas.microsoft.com/office/drawing/2014/main" id="{767C732D-B4A9-4B91-8A75-597569E323EB}"/>
              </a:ext>
            </a:extLst>
          </p:cNvPr>
          <p:cNvSpPr txBox="1"/>
          <p:nvPr/>
        </p:nvSpPr>
        <p:spPr>
          <a:xfrm>
            <a:off x="10014859" y="383063"/>
            <a:ext cx="159873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800" b="1" dirty="0">
                <a:solidFill>
                  <a:srgbClr val="343433"/>
                </a:solidFill>
                <a:latin typeface="Arial" charset="0"/>
              </a:rPr>
              <a:t>SCIENTIFIC COMMITTEE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C4C7C0B-5809-4CFF-AAF8-BC7DD94C1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436" y="590774"/>
            <a:ext cx="917787" cy="644152"/>
          </a:xfrm>
          <a:prstGeom prst="rect">
            <a:avLst/>
          </a:prstGeom>
        </p:spPr>
      </p:pic>
      <p:sp>
        <p:nvSpPr>
          <p:cNvPr id="28" name="Titolo 1">
            <a:extLst>
              <a:ext uri="{FF2B5EF4-FFF2-40B4-BE49-F238E27FC236}">
                <a16:creationId xmlns:a16="http://schemas.microsoft.com/office/drawing/2014/main" id="{F41DB3D2-224A-4ECD-8EEA-46409D221DCD}"/>
              </a:ext>
            </a:extLst>
          </p:cNvPr>
          <p:cNvSpPr txBox="1">
            <a:spLocks/>
          </p:cNvSpPr>
          <p:nvPr/>
        </p:nvSpPr>
        <p:spPr>
          <a:xfrm>
            <a:off x="630026" y="3310184"/>
            <a:ext cx="9674180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Thank </a:t>
            </a:r>
            <a:r>
              <a:rPr lang="it-IT" sz="5400" b="1" spc="-200" dirty="0" err="1">
                <a:solidFill>
                  <a:schemeClr val="bg1"/>
                </a:solidFill>
                <a:ea typeface="Arial" charset="0"/>
                <a:cs typeface="Arial" charset="0"/>
              </a:rPr>
              <a:t>you</a:t>
            </a:r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 for </a:t>
            </a:r>
            <a:r>
              <a:rPr lang="it-IT" sz="5400" b="1" spc="-200" dirty="0" err="1">
                <a:solidFill>
                  <a:schemeClr val="bg1"/>
                </a:solidFill>
                <a:ea typeface="Arial" charset="0"/>
                <a:cs typeface="Arial" charset="0"/>
              </a:rPr>
              <a:t>your</a:t>
            </a:r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 </a:t>
            </a:r>
            <a:r>
              <a:rPr lang="it-IT" sz="5400" b="1" spc="-200" dirty="0" err="1">
                <a:solidFill>
                  <a:schemeClr val="bg1"/>
                </a:solidFill>
                <a:ea typeface="Arial" charset="0"/>
                <a:cs typeface="Arial" charset="0"/>
              </a:rPr>
              <a:t>attention</a:t>
            </a:r>
            <a:r>
              <a:rPr lang="it-IT" sz="5400" b="1" spc="-200" dirty="0">
                <a:solidFill>
                  <a:schemeClr val="bg1"/>
                </a:solidFill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59C9008D-8B36-4B54-A289-98729AC43C00}"/>
              </a:ext>
            </a:extLst>
          </p:cNvPr>
          <p:cNvSpPr txBox="1">
            <a:spLocks/>
          </p:cNvSpPr>
          <p:nvPr/>
        </p:nvSpPr>
        <p:spPr>
          <a:xfrm>
            <a:off x="506200" y="5913529"/>
            <a:ext cx="8657255" cy="88024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it-IT" sz="2800" b="1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IVS 2022</a:t>
            </a:r>
          </a:p>
          <a:p>
            <a:pPr algn="l"/>
            <a:r>
              <a:rPr lang="it-IT" sz="2400" spc="-6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Conference</a:t>
            </a:r>
          </a:p>
        </p:txBody>
      </p:sp>
    </p:spTree>
    <p:extLst>
      <p:ext uri="{BB962C8B-B14F-4D97-AF65-F5344CB8AC3E}">
        <p14:creationId xmlns:p14="http://schemas.microsoft.com/office/powerpoint/2010/main" val="23483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8">
            <a:extLst>
              <a:ext uri="{FF2B5EF4-FFF2-40B4-BE49-F238E27FC236}">
                <a16:creationId xmlns:a16="http://schemas.microsoft.com/office/drawing/2014/main" id="{C8D38555-879E-448D-835D-74923D654CE5}"/>
              </a:ext>
            </a:extLst>
          </p:cNvPr>
          <p:cNvSpPr txBox="1"/>
          <p:nvPr/>
        </p:nvSpPr>
        <p:spPr>
          <a:xfrm>
            <a:off x="327194" y="1008848"/>
            <a:ext cx="232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Biography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FFF45459-9F40-4C14-8E6D-5391B777D478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AA7C45DD-2E3C-4C27-93EB-04A2BF95E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08" y="1741726"/>
            <a:ext cx="4681220" cy="4714240"/>
          </a:xfrm>
          <a:prstGeom prst="rect">
            <a:avLst/>
          </a:prstGeom>
        </p:spPr>
      </p:pic>
      <p:sp>
        <p:nvSpPr>
          <p:cNvPr id="7" name="CasellaDiTesto 25">
            <a:extLst>
              <a:ext uri="{FF2B5EF4-FFF2-40B4-BE49-F238E27FC236}">
                <a16:creationId xmlns:a16="http://schemas.microsoft.com/office/drawing/2014/main" id="{3AD3D8C5-1154-4D6F-BB2F-D43A9C3604A6}"/>
              </a:ext>
            </a:extLst>
          </p:cNvPr>
          <p:cNvSpPr txBox="1"/>
          <p:nvPr/>
        </p:nvSpPr>
        <p:spPr>
          <a:xfrm>
            <a:off x="5246251" y="1599988"/>
            <a:ext cx="64884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Michele Cevenini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managing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director of NDT Italiana, one of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world’s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famous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destructive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testing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inspection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companies.</a:t>
            </a:r>
          </a:p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Michele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Company in 2005, after 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cum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laude degree 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work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experiences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London and New York.</a:t>
            </a:r>
          </a:p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NDT Italiana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manufacturing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penetrants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ultrasonic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couplants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UV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lamps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focused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control in the valve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CasellaDiTesto 25">
            <a:extLst>
              <a:ext uri="{FF2B5EF4-FFF2-40B4-BE49-F238E27FC236}">
                <a16:creationId xmlns:a16="http://schemas.microsoft.com/office/drawing/2014/main" id="{6895C20F-66E6-494C-AF28-B2CF0B2AF230}"/>
              </a:ext>
            </a:extLst>
          </p:cNvPr>
          <p:cNvSpPr txBox="1"/>
          <p:nvPr/>
        </p:nvSpPr>
        <p:spPr>
          <a:xfrm>
            <a:off x="7656220" y="5537973"/>
            <a:ext cx="3984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Via Del Lavoro 28</a:t>
            </a:r>
          </a:p>
          <a:p>
            <a:pPr algn="just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Concorezzo (MB) ITALY</a:t>
            </a:r>
          </a:p>
          <a:p>
            <a:pPr algn="just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+39 039 64 75 90</a:t>
            </a:r>
          </a:p>
          <a:p>
            <a:pPr algn="just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INFO@NDT.IT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CasellaDiTesto 18">
            <a:extLst>
              <a:ext uri="{FF2B5EF4-FFF2-40B4-BE49-F238E27FC236}">
                <a16:creationId xmlns:a16="http://schemas.microsoft.com/office/drawing/2014/main" id="{2D952EA5-B830-4AB6-8E39-F88535343501}"/>
              </a:ext>
            </a:extLst>
          </p:cNvPr>
          <p:cNvSpPr txBox="1"/>
          <p:nvPr/>
        </p:nvSpPr>
        <p:spPr>
          <a:xfrm>
            <a:off x="5246251" y="4478162"/>
            <a:ext cx="2321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sp>
        <p:nvSpPr>
          <p:cNvPr id="10" name="CasellaDiTesto 25">
            <a:extLst>
              <a:ext uri="{FF2B5EF4-FFF2-40B4-BE49-F238E27FC236}">
                <a16:creationId xmlns:a16="http://schemas.microsoft.com/office/drawing/2014/main" id="{C04A02AD-C790-456E-B09F-A26F43F3B2B2}"/>
              </a:ext>
            </a:extLst>
          </p:cNvPr>
          <p:cNvSpPr txBox="1"/>
          <p:nvPr/>
        </p:nvSpPr>
        <p:spPr>
          <a:xfrm>
            <a:off x="7656220" y="5279475"/>
            <a:ext cx="398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NDT ITALIANA</a:t>
            </a:r>
          </a:p>
        </p:txBody>
      </p:sp>
      <p:pic>
        <p:nvPicPr>
          <p:cNvPr id="11" name="Picture 18" descr="LOGO GIALLO ESTABLISHED">
            <a:extLst>
              <a:ext uri="{FF2B5EF4-FFF2-40B4-BE49-F238E27FC236}">
                <a16:creationId xmlns:a16="http://schemas.microsoft.com/office/drawing/2014/main" id="{B1753777-AF38-4955-ACB3-9B56E3BA3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14" y="4876035"/>
            <a:ext cx="2344163" cy="161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6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DBD0480C-E0BE-403E-81E5-5EA4D6457E29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18">
            <a:extLst>
              <a:ext uri="{FF2B5EF4-FFF2-40B4-BE49-F238E27FC236}">
                <a16:creationId xmlns:a16="http://schemas.microsoft.com/office/drawing/2014/main" id="{2F4C2469-7478-4F50-B285-258C3277E433}"/>
              </a:ext>
            </a:extLst>
          </p:cNvPr>
          <p:cNvSpPr txBox="1"/>
          <p:nvPr/>
        </p:nvSpPr>
        <p:spPr>
          <a:xfrm>
            <a:off x="327193" y="1008848"/>
            <a:ext cx="1070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– Quality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Pioneers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250BB7E-A126-475A-9CA7-9915AF0DC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1662114"/>
            <a:ext cx="11542713" cy="189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284400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NDT ITALIANA works since 1952 in the field of NON-DESTRUCTIVE TESTING. </a:t>
            </a:r>
          </a:p>
          <a:p>
            <a:pPr marL="284400" indent="-284400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The headquarters are in Italy near Milan. A large area is devoted to production and goods stocking, to guarantee quick supply to customers worldwide</a:t>
            </a:r>
          </a:p>
          <a:p>
            <a:pPr marL="284400" indent="-284400">
              <a:spcAft>
                <a:spcPts val="0"/>
              </a:spcAft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NDT Italiana is certified UNI EN ISO 9001 and approved NATO AQAP-120, and is equipped with internal Chemical and Electronic Laboratories, Technical Service,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Specialised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Consulting at the service of our customers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4">
            <a:extLst>
              <a:ext uri="{FF2B5EF4-FFF2-40B4-BE49-F238E27FC236}">
                <a16:creationId xmlns:a16="http://schemas.microsoft.com/office/drawing/2014/main" id="{EEAB63BC-ABBA-46F8-9758-A9D99DD0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68" y="3416540"/>
            <a:ext cx="5173418" cy="295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5">
            <a:extLst>
              <a:ext uri="{FF2B5EF4-FFF2-40B4-BE49-F238E27FC236}">
                <a16:creationId xmlns:a16="http://schemas.microsoft.com/office/drawing/2014/main" id="{2559351C-FB9F-49D9-9C83-73768291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322" y="6324977"/>
            <a:ext cx="3048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100" i="1" dirty="0"/>
              <a:t>NDT </a:t>
            </a:r>
            <a:r>
              <a:rPr lang="it-IT" altLang="it-IT" sz="1100" i="1" dirty="0" err="1"/>
              <a:t>factory</a:t>
            </a:r>
            <a:r>
              <a:rPr lang="it-IT" altLang="it-IT" sz="1100" i="1" dirty="0"/>
              <a:t> in Italy, </a:t>
            </a:r>
            <a:r>
              <a:rPr lang="it-IT" altLang="it-IT" sz="1100" i="1" dirty="0" err="1"/>
              <a:t>near</a:t>
            </a:r>
            <a:r>
              <a:rPr lang="it-IT" altLang="it-IT" sz="1100" i="1" dirty="0"/>
              <a:t> Milan</a:t>
            </a:r>
          </a:p>
        </p:txBody>
      </p:sp>
      <p:pic>
        <p:nvPicPr>
          <p:cNvPr id="10" name="Picture 28" descr="Cevenini">
            <a:extLst>
              <a:ext uri="{FF2B5EF4-FFF2-40B4-BE49-F238E27FC236}">
                <a16:creationId xmlns:a16="http://schemas.microsoft.com/office/drawing/2014/main" id="{A8F19A3B-8B11-44F6-9324-9229911EB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79" y="3828939"/>
            <a:ext cx="185102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5">
            <a:extLst>
              <a:ext uri="{FF2B5EF4-FFF2-40B4-BE49-F238E27FC236}">
                <a16:creationId xmlns:a16="http://schemas.microsoft.com/office/drawing/2014/main" id="{EDAF9B74-B6D9-4C9B-9D07-C488F8F4A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29" y="6227651"/>
            <a:ext cx="3048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100" i="1" dirty="0"/>
              <a:t>NDT founder, Mrs. Angela in 1952</a:t>
            </a:r>
          </a:p>
        </p:txBody>
      </p:sp>
    </p:spTree>
    <p:extLst>
      <p:ext uri="{BB962C8B-B14F-4D97-AF65-F5344CB8AC3E}">
        <p14:creationId xmlns:p14="http://schemas.microsoft.com/office/powerpoint/2010/main" val="30247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">
            <a:extLst>
              <a:ext uri="{FF2B5EF4-FFF2-40B4-BE49-F238E27FC236}">
                <a16:creationId xmlns:a16="http://schemas.microsoft.com/office/drawing/2014/main" id="{E4811D22-55EC-44AB-800E-EFD9F2CD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51" y="1608268"/>
            <a:ext cx="7824718" cy="495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3CAC14C3-E597-4E5D-AB9E-A6086C5EA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12" y="1752138"/>
            <a:ext cx="3651250" cy="4665380"/>
          </a:xfrm>
          <a:prstGeom prst="rect">
            <a:avLst/>
          </a:prstGeom>
          <a:noFill/>
          <a:ln w="12700">
            <a:solidFill>
              <a:schemeClr val="accent4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284400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NDT Italiana manufactures:</a:t>
            </a:r>
          </a:p>
          <a:p>
            <a:pPr>
              <a:spcAft>
                <a:spcPts val="79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79"/>
              </a:spcAft>
              <a:buFont typeface="+mj-lt"/>
              <a:buAutoNum type="arabicPeriod"/>
              <a:defRPr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LIQUID PENETRANTS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1600" lvl="1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FLUORESCENT WATER BASED</a:t>
            </a:r>
          </a:p>
          <a:p>
            <a:pPr marL="741600" lvl="1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 WATER BASED AND TRADITIONAL OIL-BASED</a:t>
            </a:r>
          </a:p>
          <a:p>
            <a:pPr marL="741600" lvl="1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79"/>
              </a:spcAft>
              <a:buFont typeface="+mj-lt"/>
              <a:buAutoNum type="arabicPeriod"/>
              <a:defRPr/>
            </a:pP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MAGNETIC PARTICLES:</a:t>
            </a:r>
          </a:p>
          <a:p>
            <a:pPr marL="741600" lvl="1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FLUORESCENT AND DUAL COLORED, BLACK</a:t>
            </a:r>
          </a:p>
          <a:p>
            <a:pPr marL="741600" lvl="1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79"/>
              </a:spcAft>
              <a:buFont typeface="+mj-lt"/>
              <a:buAutoNum type="arabicPeriod"/>
              <a:defRPr/>
            </a:pP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ULTRASONIC COUPLANTS</a:t>
            </a:r>
          </a:p>
          <a:p>
            <a:pPr marL="342900" indent="-342900">
              <a:spcAft>
                <a:spcPts val="79"/>
              </a:spcAft>
              <a:buFont typeface="+mj-lt"/>
              <a:buAutoNum type="arabicPeriod"/>
              <a:defRPr/>
            </a:pPr>
            <a:endParaRPr lang="it-IT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79"/>
              </a:spcAft>
              <a:buFont typeface="+mj-lt"/>
              <a:buAutoNum type="arabicPeriod"/>
              <a:defRPr/>
            </a:pP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UV LED LIGHTS</a:t>
            </a:r>
          </a:p>
        </p:txBody>
      </p:sp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71E51B8F-C2C4-1EEA-0F58-D1340CCD4352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8">
            <a:extLst>
              <a:ext uri="{FF2B5EF4-FFF2-40B4-BE49-F238E27FC236}">
                <a16:creationId xmlns:a16="http://schemas.microsoft.com/office/drawing/2014/main" id="{A02C5CE2-C0F6-8F26-F0BE-EE7902E5DEE3}"/>
              </a:ext>
            </a:extLst>
          </p:cNvPr>
          <p:cNvSpPr txBox="1"/>
          <p:nvPr/>
        </p:nvSpPr>
        <p:spPr>
          <a:xfrm>
            <a:off x="327193" y="1008848"/>
            <a:ext cx="1070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5">
            <a:extLst>
              <a:ext uri="{FF2B5EF4-FFF2-40B4-BE49-F238E27FC236}">
                <a16:creationId xmlns:a16="http://schemas.microsoft.com/office/drawing/2014/main" id="{0BD3301D-52BD-4C12-9280-90BFBEA1A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18754"/>
            <a:ext cx="12165012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NDT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Italiana’s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Products are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sold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over 100 countries:</a:t>
            </a:r>
          </a:p>
          <a:p>
            <a:pPr algn="just">
              <a:defRPr/>
            </a:pP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Albania, Algeria, Angola, Argentina, Australia, Austria, Azerbaijan, Bahrain, Bangladesh,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Bolivia, Bosnia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Herzegovina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Brazil, Bulgaria, Canada, Chile, China, Colombia, Congo,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Croatia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Cyprus,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Czech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Republic,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Denmark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Ecuador,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Egypt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Equatorial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Guinea, Estonia,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Ethiopia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France, Germany, Great Britain,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Greece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Holland, Hong Kong,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Iceland, India, Indonesia, Iraq,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Ireland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Israel, Italy, Ivory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Coast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Japan, Jordan, Kazakhstan, Kenya, Kosovo, Kuwait, Latvia, Lebanon, Libya, Lithuania, Luxembourg, Malaysia, Mali, Malta, Morocco, Mexico, Nepal, New Zealand, Nigeria,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Norway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Oman, Pakistan, Panama, Peru, Philippines, Poland, Portugal, Qatar, Romania,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Saudi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Arabia, Serbia, Singapore,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Slovakia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Slovenia, South Africa, South Korea,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Sudan,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Sweden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Taiwan, Thailand, Trinidad, Tunisia,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Ukraine, United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Arab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Emirates, United States, Venezuela, Vietnam, Zimbabwe…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9EC1DC6-5066-43AA-8AB2-DF722131D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93" y="1972068"/>
            <a:ext cx="475873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284400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NDT ITALIANA with its products and instruments meets the requirements of many key industrial sectors with turn-key solutions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2">
            <a:extLst>
              <a:ext uri="{FF2B5EF4-FFF2-40B4-BE49-F238E27FC236}">
                <a16:creationId xmlns:a16="http://schemas.microsoft.com/office/drawing/2014/main" id="{5C25018E-23FB-4AE2-AF1A-210FEA45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360" y="1754785"/>
            <a:ext cx="4758735" cy="260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e 1">
            <a:extLst>
              <a:ext uri="{FF2B5EF4-FFF2-40B4-BE49-F238E27FC236}">
                <a16:creationId xmlns:a16="http://schemas.microsoft.com/office/drawing/2014/main" id="{52969EC4-FC41-48CF-BBB9-6297CD411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3531" y="1678584"/>
            <a:ext cx="2019300" cy="43087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2000" tIns="72000" rIns="72000" bIns="72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SzPct val="100000"/>
              <a:buFont typeface="Wingdings" panose="05000000000000000000" pitchFamily="2" charset="2"/>
              <a:buNone/>
            </a:pPr>
            <a:endParaRPr lang="it-IT" altLang="it-IT" sz="1600">
              <a:solidFill>
                <a:srgbClr val="000000"/>
              </a:solidFill>
            </a:endParaRPr>
          </a:p>
        </p:txBody>
      </p:sp>
      <p:sp>
        <p:nvSpPr>
          <p:cNvPr id="6" name="CasellaDiTesto 18">
            <a:extLst>
              <a:ext uri="{FF2B5EF4-FFF2-40B4-BE49-F238E27FC236}">
                <a16:creationId xmlns:a16="http://schemas.microsoft.com/office/drawing/2014/main" id="{F8EC7DBB-E8DC-D36D-F5DC-EA8EC5808F51}"/>
              </a:ext>
            </a:extLst>
          </p:cNvPr>
          <p:cNvSpPr txBox="1"/>
          <p:nvPr/>
        </p:nvSpPr>
        <p:spPr>
          <a:xfrm>
            <a:off x="327193" y="1008848"/>
            <a:ext cx="1070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diritto 20">
            <a:extLst>
              <a:ext uri="{FF2B5EF4-FFF2-40B4-BE49-F238E27FC236}">
                <a16:creationId xmlns:a16="http://schemas.microsoft.com/office/drawing/2014/main" id="{F6BC016B-FBC4-FA51-790E-204D90338C04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2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>
            <a:extLst>
              <a:ext uri="{FF2B5EF4-FFF2-40B4-BE49-F238E27FC236}">
                <a16:creationId xmlns:a16="http://schemas.microsoft.com/office/drawing/2014/main" id="{18FD659E-77FC-4E63-99AC-864AC3EC2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31" y="1730449"/>
            <a:ext cx="11250432" cy="122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L="284400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NDT ITALIANA is geographically located to exploit non destructive testing opportunities worldwide</a:t>
            </a:r>
          </a:p>
          <a:p>
            <a:pPr marL="284400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284400">
              <a:spcAft>
                <a:spcPts val="79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NDT ITALIANA is selling directly and through a network of distributors covering all industries, and is focused on the Industrial Valve Industry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6">
            <a:extLst>
              <a:ext uri="{FF2B5EF4-FFF2-40B4-BE49-F238E27FC236}">
                <a16:creationId xmlns:a16="http://schemas.microsoft.com/office/drawing/2014/main" id="{F54CA9B6-CEB4-418E-8BE9-FEF07E4A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13" y="3030782"/>
            <a:ext cx="725805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diritto 20">
            <a:extLst>
              <a:ext uri="{FF2B5EF4-FFF2-40B4-BE49-F238E27FC236}">
                <a16:creationId xmlns:a16="http://schemas.microsoft.com/office/drawing/2014/main" id="{15FF649C-EB80-9BD1-1240-45E55E3F0BB0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8">
            <a:extLst>
              <a:ext uri="{FF2B5EF4-FFF2-40B4-BE49-F238E27FC236}">
                <a16:creationId xmlns:a16="http://schemas.microsoft.com/office/drawing/2014/main" id="{06F9B73C-AD3D-C7C9-F1C0-A4BA058F0E91}"/>
              </a:ext>
            </a:extLst>
          </p:cNvPr>
          <p:cNvSpPr txBox="1"/>
          <p:nvPr/>
        </p:nvSpPr>
        <p:spPr>
          <a:xfrm>
            <a:off x="327193" y="1008848"/>
            <a:ext cx="1070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5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id="{B0855991-BDDF-486F-81C2-B75B15D35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31" y="3709460"/>
            <a:ext cx="688657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it-IT" u="sng" dirty="0"/>
              <a:t>“Penetrant testing products shall be classified by type method and form […]  Form c: Water </a:t>
            </a:r>
            <a:r>
              <a:rPr lang="en-US" altLang="it-IT" u="sng" dirty="0" err="1"/>
              <a:t>Suspendable</a:t>
            </a:r>
            <a:r>
              <a:rPr lang="en-US" altLang="it-IT" u="sng" dirty="0"/>
              <a:t>”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B1A7E1F-2B43-4CB2-978A-2FB1EDE2932A}"/>
              </a:ext>
            </a:extLst>
          </p:cNvPr>
          <p:cNvSpPr txBox="1"/>
          <p:nvPr/>
        </p:nvSpPr>
        <p:spPr>
          <a:xfrm>
            <a:off x="425631" y="2384866"/>
            <a:ext cx="89752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u="sng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Penetrant systems are to be classified as follows […]: </a:t>
            </a:r>
            <a:endParaRPr lang="it-IT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 A(W) Water washable – water containing (≥ 20% water by volume)</a:t>
            </a:r>
            <a:endParaRPr lang="it-IT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1207688-0753-42F0-8BD4-8E156E35A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2772" y="2651536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b="1" u="sng"/>
              <a:t>AMS 2644</a:t>
            </a:r>
          </a:p>
        </p:txBody>
      </p:sp>
      <p:sp>
        <p:nvSpPr>
          <p:cNvPr id="17" name="CasellaDiTesto 17">
            <a:extLst>
              <a:ext uri="{FF2B5EF4-FFF2-40B4-BE49-F238E27FC236}">
                <a16:creationId xmlns:a16="http://schemas.microsoft.com/office/drawing/2014/main" id="{AFFFAE2C-9444-4143-9925-C54960A8D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3884" y="3665774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b="1" u="sng" dirty="0"/>
              <a:t>EN ISO 3452</a:t>
            </a:r>
          </a:p>
        </p:txBody>
      </p:sp>
      <p:cxnSp>
        <p:nvCxnSpPr>
          <p:cNvPr id="18" name="Connettore 1 19">
            <a:extLst>
              <a:ext uri="{FF2B5EF4-FFF2-40B4-BE49-F238E27FC236}">
                <a16:creationId xmlns:a16="http://schemas.microsoft.com/office/drawing/2014/main" id="{45C0607C-B533-41FD-9179-4833612E567A}"/>
              </a:ext>
            </a:extLst>
          </p:cNvPr>
          <p:cNvCxnSpPr>
            <a:cxnSpLocks/>
          </p:cNvCxnSpPr>
          <p:nvPr/>
        </p:nvCxnSpPr>
        <p:spPr bwMode="auto">
          <a:xfrm>
            <a:off x="1603678" y="4326980"/>
            <a:ext cx="28702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ttore 1 21">
            <a:extLst>
              <a:ext uri="{FF2B5EF4-FFF2-40B4-BE49-F238E27FC236}">
                <a16:creationId xmlns:a16="http://schemas.microsoft.com/office/drawing/2014/main" id="{D4BFDE17-134F-472B-BCDD-6D9100268B34}"/>
              </a:ext>
            </a:extLst>
          </p:cNvPr>
          <p:cNvCxnSpPr>
            <a:cxnSpLocks/>
          </p:cNvCxnSpPr>
          <p:nvPr/>
        </p:nvCxnSpPr>
        <p:spPr bwMode="auto">
          <a:xfrm>
            <a:off x="4067936" y="3020868"/>
            <a:ext cx="1690687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CasellaDiTesto 17">
            <a:extLst>
              <a:ext uri="{FF2B5EF4-FFF2-40B4-BE49-F238E27FC236}">
                <a16:creationId xmlns:a16="http://schemas.microsoft.com/office/drawing/2014/main" id="{E1460B4D-39A9-4B07-90DD-3E57EA542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3884" y="4947722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b="1" u="sng" dirty="0"/>
              <a:t>API 20D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4DD2CA12-5192-4FCC-BE6B-FBB5E1171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5033835"/>
            <a:ext cx="6886575" cy="120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it-IT" u="sng" dirty="0"/>
              <a:t>“</a:t>
            </a:r>
            <a:r>
              <a:rPr lang="en-US" u="sng" dirty="0">
                <a:solidFill>
                  <a:srgbClr val="000000"/>
                </a:solidFill>
              </a:rPr>
              <a:t>PT shall be performed using either Type 1 (fluorescent) or Type 2 (visible) penetrant […]: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altLang="it-IT" u="sng" dirty="0">
                <a:solidFill>
                  <a:srgbClr val="000000"/>
                </a:solidFill>
              </a:rPr>
              <a:t>Method A: Water Washable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US" altLang="it-IT" u="sng" dirty="0">
                <a:solidFill>
                  <a:srgbClr val="000000"/>
                </a:solidFill>
              </a:rPr>
              <a:t>Form c: Water </a:t>
            </a:r>
            <a:r>
              <a:rPr lang="en-US" altLang="it-IT" u="sng" dirty="0" err="1">
                <a:solidFill>
                  <a:srgbClr val="000000"/>
                </a:solidFill>
              </a:rPr>
              <a:t>suspendable</a:t>
            </a:r>
            <a:r>
              <a:rPr lang="en-US" altLang="it-IT" u="sng" dirty="0"/>
              <a:t>”</a:t>
            </a:r>
          </a:p>
        </p:txBody>
      </p:sp>
      <p:cxnSp>
        <p:nvCxnSpPr>
          <p:cNvPr id="22" name="Connettore 1 19">
            <a:extLst>
              <a:ext uri="{FF2B5EF4-FFF2-40B4-BE49-F238E27FC236}">
                <a16:creationId xmlns:a16="http://schemas.microsoft.com/office/drawing/2014/main" id="{D69DE88B-ABFA-4BF7-BF68-D0FE9837485A}"/>
              </a:ext>
            </a:extLst>
          </p:cNvPr>
          <p:cNvCxnSpPr>
            <a:cxnSpLocks/>
          </p:cNvCxnSpPr>
          <p:nvPr/>
        </p:nvCxnSpPr>
        <p:spPr bwMode="auto">
          <a:xfrm>
            <a:off x="2014538" y="5887305"/>
            <a:ext cx="15494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onnettore 1 19">
            <a:extLst>
              <a:ext uri="{FF2B5EF4-FFF2-40B4-BE49-F238E27FC236}">
                <a16:creationId xmlns:a16="http://schemas.microsoft.com/office/drawing/2014/main" id="{E3709B87-D480-4574-B6F7-509BCE843CCE}"/>
              </a:ext>
            </a:extLst>
          </p:cNvPr>
          <p:cNvCxnSpPr>
            <a:cxnSpLocks/>
          </p:cNvCxnSpPr>
          <p:nvPr/>
        </p:nvCxnSpPr>
        <p:spPr bwMode="auto">
          <a:xfrm>
            <a:off x="1725369" y="6155954"/>
            <a:ext cx="18986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CasellaDiTesto 18">
            <a:extLst>
              <a:ext uri="{FF2B5EF4-FFF2-40B4-BE49-F238E27FC236}">
                <a16:creationId xmlns:a16="http://schemas.microsoft.com/office/drawing/2014/main" id="{FED1E4B7-6185-4AAE-B137-504BC33AB560}"/>
              </a:ext>
            </a:extLst>
          </p:cNvPr>
          <p:cNvSpPr txBox="1"/>
          <p:nvPr/>
        </p:nvSpPr>
        <p:spPr>
          <a:xfrm>
            <a:off x="327193" y="1008848"/>
            <a:ext cx="1125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Standards: </a:t>
            </a:r>
            <a:r>
              <a:rPr lang="en-US" altLang="it-IT" sz="2800" u="sng" dirty="0">
                <a:ea typeface="ＭＳ Ｐゴシック" panose="020B0600070205080204" pitchFamily="34" charset="-128"/>
              </a:rPr>
              <a:t>ISO 3452; ASME V Art. 6; API 20D, AMS 2644…</a:t>
            </a:r>
          </a:p>
          <a:p>
            <a:endParaRPr lang="en-US" alt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ttore diritto 20">
            <a:extLst>
              <a:ext uri="{FF2B5EF4-FFF2-40B4-BE49-F238E27FC236}">
                <a16:creationId xmlns:a16="http://schemas.microsoft.com/office/drawing/2014/main" id="{E7F6DE66-EF0F-4270-AF2A-C491ED86C18A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3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">
            <a:extLst>
              <a:ext uri="{FF2B5EF4-FFF2-40B4-BE49-F238E27FC236}">
                <a16:creationId xmlns:a16="http://schemas.microsoft.com/office/drawing/2014/main" id="{F695B343-FB44-4570-BDEF-A1256A669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968" y="1663563"/>
            <a:ext cx="9069387" cy="10105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Clr>
                <a:schemeClr val="tx1"/>
              </a:buClr>
              <a:buSzPct val="100000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r>
              <a:rPr lang="it-IT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flammability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risk,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irritant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or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the operator (water-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FECB069-16D6-4D67-8078-F35B0F891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968" y="5271232"/>
            <a:ext cx="889635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altLang="it-IT" dirty="0"/>
              <a:t>Same sensitivity and process parameters compared to traditional oil- based penetrants and solvent-based developers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D4B20A7-F8FF-42C5-AD2C-00656F727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5" y="4427710"/>
            <a:ext cx="87947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AutoNum type="arabicPeriod" startAt="2"/>
            </a:pPr>
            <a:r>
              <a:rPr lang="it-IT" altLang="it-IT"/>
              <a:t>Economical: free of oil and other volatile solvents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765B3B-DAB5-434D-ACA1-EC4AC0F3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5" y="3630785"/>
            <a:ext cx="891698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it-IT" altLang="it-IT" b="1" u="sng" dirty="0"/>
              <a:t>Cost </a:t>
            </a:r>
            <a:r>
              <a:rPr lang="it-IT" altLang="it-IT" b="1" u="sng" dirty="0" err="1"/>
              <a:t>Advantages</a:t>
            </a:r>
            <a:r>
              <a:rPr lang="it-IT" altLang="it-IT" b="1" u="sng" dirty="0"/>
              <a:t>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it-IT" altLang="it-IT" dirty="0"/>
              <a:t>No costs of </a:t>
            </a:r>
            <a:r>
              <a:rPr lang="it-IT" altLang="it-IT" dirty="0" err="1"/>
              <a:t>cabins</a:t>
            </a:r>
            <a:r>
              <a:rPr lang="it-IT" altLang="it-IT" dirty="0"/>
              <a:t> with </a:t>
            </a:r>
            <a:r>
              <a:rPr lang="it-IT" altLang="it-IT" dirty="0" err="1"/>
              <a:t>active</a:t>
            </a:r>
            <a:r>
              <a:rPr lang="it-IT" altLang="it-IT" dirty="0"/>
              <a:t> carbon </a:t>
            </a:r>
            <a:r>
              <a:rPr lang="it-IT" altLang="it-IT" dirty="0" err="1"/>
              <a:t>filtration</a:t>
            </a:r>
            <a:r>
              <a:rPr lang="it-IT" altLang="it-IT" dirty="0"/>
              <a:t> for </a:t>
            </a:r>
            <a:r>
              <a:rPr lang="it-IT" altLang="it-IT" dirty="0" err="1"/>
              <a:t>solvents</a:t>
            </a:r>
            <a:r>
              <a:rPr lang="it-IT" altLang="it-IT" dirty="0"/>
              <a:t> (</a:t>
            </a:r>
            <a:r>
              <a:rPr lang="it-IT" altLang="it-IT" dirty="0" err="1"/>
              <a:t>being</a:t>
            </a:r>
            <a:r>
              <a:rPr lang="it-IT" altLang="it-IT" dirty="0"/>
              <a:t> water-</a:t>
            </a:r>
            <a:r>
              <a:rPr lang="it-IT" altLang="it-IT" dirty="0" err="1"/>
              <a:t>based</a:t>
            </a:r>
            <a:r>
              <a:rPr lang="it-IT" altLang="it-IT" dirty="0"/>
              <a:t>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34F0A4-B312-4200-9D39-94D4C2497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968" y="2546213"/>
            <a:ext cx="91440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AutoNum type="arabicPeriod" startAt="2"/>
            </a:pPr>
            <a:r>
              <a:rPr lang="it-IT" altLang="it-IT" dirty="0"/>
              <a:t>0% Volatile </a:t>
            </a:r>
            <a:r>
              <a:rPr lang="it-IT" altLang="it-IT" dirty="0" err="1"/>
              <a:t>Organic</a:t>
            </a:r>
            <a:r>
              <a:rPr lang="it-IT" altLang="it-IT" dirty="0"/>
              <a:t> </a:t>
            </a:r>
            <a:r>
              <a:rPr lang="it-IT" altLang="it-IT" dirty="0" err="1"/>
              <a:t>Compounds</a:t>
            </a:r>
            <a:r>
              <a:rPr lang="it-IT" altLang="it-IT" dirty="0"/>
              <a:t> (VOC), no </a:t>
            </a:r>
            <a:r>
              <a:rPr lang="it-IT" altLang="it-IT" dirty="0" err="1"/>
              <a:t>expensive</a:t>
            </a:r>
            <a:r>
              <a:rPr lang="it-IT" altLang="it-IT" dirty="0"/>
              <a:t> air treatment with </a:t>
            </a:r>
            <a:r>
              <a:rPr lang="it-IT" altLang="it-IT" dirty="0" err="1"/>
              <a:t>active</a:t>
            </a:r>
            <a:r>
              <a:rPr lang="it-IT" altLang="it-IT" dirty="0"/>
              <a:t> carbon </a:t>
            </a:r>
            <a:r>
              <a:rPr lang="it-IT" altLang="it-IT" dirty="0" err="1"/>
              <a:t>filtration</a:t>
            </a:r>
            <a:r>
              <a:rPr lang="it-IT" altLang="it-IT" dirty="0"/>
              <a:t> </a:t>
            </a:r>
            <a:r>
              <a:rPr lang="it-IT" altLang="it-IT" dirty="0" err="1"/>
              <a:t>needed</a:t>
            </a:r>
            <a:r>
              <a:rPr lang="it-IT" altLang="it-IT" dirty="0"/>
              <a:t>, </a:t>
            </a:r>
            <a:r>
              <a:rPr lang="it-IT" altLang="it-IT" dirty="0" err="1"/>
              <a:t>safe</a:t>
            </a:r>
            <a:r>
              <a:rPr lang="it-IT" altLang="it-IT" dirty="0"/>
              <a:t> for the </a:t>
            </a:r>
            <a:r>
              <a:rPr lang="it-IT" altLang="it-IT" dirty="0" err="1"/>
              <a:t>environment</a:t>
            </a:r>
            <a:endParaRPr lang="it-IT" altLang="it-IT" dirty="0"/>
          </a:p>
        </p:txBody>
      </p:sp>
      <p:sp>
        <p:nvSpPr>
          <p:cNvPr id="17" name="CasellaDiTesto 18">
            <a:extLst>
              <a:ext uri="{FF2B5EF4-FFF2-40B4-BE49-F238E27FC236}">
                <a16:creationId xmlns:a16="http://schemas.microsoft.com/office/drawing/2014/main" id="{6A2026A6-637E-4266-AE6E-210CE8DFECCB}"/>
              </a:ext>
            </a:extLst>
          </p:cNvPr>
          <p:cNvSpPr txBox="1"/>
          <p:nvPr/>
        </p:nvSpPr>
        <p:spPr>
          <a:xfrm>
            <a:off x="339968" y="1020571"/>
            <a:ext cx="11922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Bio Liquid Penetrants: </a:t>
            </a:r>
            <a:r>
              <a:rPr lang="en-US" altLang="it-IT" sz="2800" dirty="0">
                <a:ea typeface="ＭＳ Ｐゴシック" panose="020B0600070205080204" pitchFamily="34" charset="-128"/>
              </a:rPr>
              <a:t>Advantages for the operators and the environment</a:t>
            </a:r>
          </a:p>
          <a:p>
            <a:endParaRPr lang="en-US" alt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ttore diritto 20">
            <a:extLst>
              <a:ext uri="{FF2B5EF4-FFF2-40B4-BE49-F238E27FC236}">
                <a16:creationId xmlns:a16="http://schemas.microsoft.com/office/drawing/2014/main" id="{824F614C-29E5-4A6B-9B2A-86A219B55AAE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3DC4ED42-D6CF-456F-895F-52CF9D11C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363" y="3448010"/>
            <a:ext cx="2994152" cy="2337816"/>
          </a:xfrm>
          <a:prstGeom prst="rect">
            <a:avLst/>
          </a:prstGeom>
        </p:spPr>
      </p:pic>
      <p:sp>
        <p:nvSpPr>
          <p:cNvPr id="20" name="CasellaDiTesto 5">
            <a:extLst>
              <a:ext uri="{FF2B5EF4-FFF2-40B4-BE49-F238E27FC236}">
                <a16:creationId xmlns:a16="http://schemas.microsoft.com/office/drawing/2014/main" id="{4491920A-DED0-4A2F-A7C8-C1FD0BB35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7515" y="5814498"/>
            <a:ext cx="3048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100" u="sng" dirty="0"/>
              <a:t>K71B2 BIO red </a:t>
            </a:r>
            <a:r>
              <a:rPr lang="it-IT" altLang="it-IT" sz="1100" u="sng" dirty="0" err="1"/>
              <a:t>penetrant</a:t>
            </a:r>
            <a:r>
              <a:rPr lang="it-IT" altLang="it-IT" sz="1100" u="sng" dirty="0"/>
              <a:t>+ </a:t>
            </a:r>
          </a:p>
          <a:p>
            <a:r>
              <a:rPr lang="it-IT" altLang="it-IT" sz="1100" u="sng" dirty="0" err="1"/>
              <a:t>Elite</a:t>
            </a:r>
            <a:r>
              <a:rPr lang="it-IT" altLang="it-IT" sz="1100" u="sng" dirty="0"/>
              <a:t> DWS2 developer</a:t>
            </a:r>
            <a:endParaRPr lang="it-IT" altLang="it-IT" sz="1100" i="1" dirty="0"/>
          </a:p>
        </p:txBody>
      </p:sp>
    </p:spTree>
    <p:extLst>
      <p:ext uri="{BB962C8B-B14F-4D97-AF65-F5344CB8AC3E}">
        <p14:creationId xmlns:p14="http://schemas.microsoft.com/office/powerpoint/2010/main" val="308062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B4C008EC-E192-4AA9-9C97-B1C82B9F8EEA}"/>
              </a:ext>
            </a:extLst>
          </p:cNvPr>
          <p:cNvSpPr txBox="1"/>
          <p:nvPr/>
        </p:nvSpPr>
        <p:spPr>
          <a:xfrm>
            <a:off x="339968" y="1102632"/>
            <a:ext cx="11922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it-IT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Liquid </a:t>
            </a:r>
            <a:r>
              <a:rPr lang="it-IT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Penetrant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on test </a:t>
            </a:r>
            <a:r>
              <a:rPr lang="it-IT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  <a:endParaRPr lang="en-US" alt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reliable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sizing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over time</a:t>
            </a:r>
            <a:endParaRPr lang="en-US" altLang="it-I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ttore diritto 20">
            <a:extLst>
              <a:ext uri="{FF2B5EF4-FFF2-40B4-BE49-F238E27FC236}">
                <a16:creationId xmlns:a16="http://schemas.microsoft.com/office/drawing/2014/main" id="{A7786B37-73B2-49D7-90C1-D864560048F3}"/>
              </a:ext>
            </a:extLst>
          </p:cNvPr>
          <p:cNvCxnSpPr>
            <a:cxnSpLocks/>
          </p:cNvCxnSpPr>
          <p:nvPr/>
        </p:nvCxnSpPr>
        <p:spPr>
          <a:xfrm>
            <a:off x="425631" y="1608268"/>
            <a:ext cx="11250432" cy="0"/>
          </a:xfrm>
          <a:prstGeom prst="line">
            <a:avLst/>
          </a:prstGeom>
          <a:ln w="38100">
            <a:solidFill>
              <a:srgbClr val="1B70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67E4FF-08B8-47ED-9947-CA8C2E4BD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683" y="1711790"/>
            <a:ext cx="3611379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u="sng" dirty="0" err="1"/>
              <a:t>Penetrant</a:t>
            </a:r>
            <a:r>
              <a:rPr lang="it-IT" altLang="it-IT" u="sng" dirty="0"/>
              <a:t> </a:t>
            </a:r>
            <a:r>
              <a:rPr lang="it-IT" altLang="it-IT" u="sng" dirty="0" err="1"/>
              <a:t>Elite</a:t>
            </a:r>
            <a:r>
              <a:rPr lang="it-IT" altLang="it-IT" u="sng" dirty="0"/>
              <a:t> K71B2 BIO red </a:t>
            </a:r>
            <a:r>
              <a:rPr lang="it-IT" altLang="it-IT" u="sng" dirty="0" err="1"/>
              <a:t>penetrant</a:t>
            </a:r>
            <a:r>
              <a:rPr lang="it-IT" altLang="it-IT" u="sng" dirty="0"/>
              <a:t>+ </a:t>
            </a:r>
            <a:r>
              <a:rPr lang="it-IT" altLang="it-IT" u="sng" dirty="0" err="1"/>
              <a:t>Elite</a:t>
            </a:r>
            <a:r>
              <a:rPr lang="it-IT" altLang="it-IT" u="sng" dirty="0"/>
              <a:t> DWS2 developer</a:t>
            </a:r>
          </a:p>
          <a:p>
            <a:endParaRPr lang="it-IT" altLang="it-IT" u="sng" dirty="0"/>
          </a:p>
          <a:p>
            <a:r>
              <a:rPr lang="it-IT" altLang="it-IT" dirty="0"/>
              <a:t>Left: 30 s after </a:t>
            </a:r>
            <a:r>
              <a:rPr lang="it-IT" altLang="it-IT" dirty="0" err="1"/>
              <a:t>developement</a:t>
            </a:r>
            <a:endParaRPr lang="it-IT" altLang="it-IT" dirty="0"/>
          </a:p>
          <a:p>
            <a:endParaRPr lang="en-GB" altLang="it-IT" baseline="30000" dirty="0"/>
          </a:p>
          <a:p>
            <a:r>
              <a:rPr lang="en-GB" altLang="it-IT" dirty="0"/>
              <a:t>Right: 5 min </a:t>
            </a:r>
            <a:r>
              <a:rPr lang="it-IT" altLang="it-IT" dirty="0"/>
              <a:t>after </a:t>
            </a:r>
            <a:r>
              <a:rPr lang="it-IT" altLang="it-IT" dirty="0" err="1"/>
              <a:t>developement</a:t>
            </a:r>
            <a:endParaRPr lang="it-IT" altLang="it-IT" dirty="0"/>
          </a:p>
          <a:p>
            <a:endParaRPr lang="it-IT" altLang="it-IT" dirty="0"/>
          </a:p>
          <a:p>
            <a:endParaRPr lang="it-IT" altLang="it-IT" dirty="0"/>
          </a:p>
          <a:p>
            <a:r>
              <a:rPr lang="it-IT" altLang="it-IT" dirty="0" err="1"/>
              <a:t>Sensitivity</a:t>
            </a:r>
            <a:r>
              <a:rPr lang="it-IT" altLang="it-IT" dirty="0"/>
              <a:t> </a:t>
            </a:r>
            <a:r>
              <a:rPr lang="it-IT" altLang="it-IT" dirty="0" err="1"/>
              <a:t>level</a:t>
            </a:r>
            <a:r>
              <a:rPr lang="it-IT" altLang="it-IT" dirty="0"/>
              <a:t> 2 (</a:t>
            </a:r>
            <a:r>
              <a:rPr lang="it-IT" altLang="it-IT" dirty="0" err="1"/>
              <a:t>same</a:t>
            </a:r>
            <a:r>
              <a:rPr lang="it-IT" altLang="it-IT" dirty="0"/>
              <a:t> of </a:t>
            </a:r>
            <a:r>
              <a:rPr lang="it-IT" altLang="it-IT" dirty="0" err="1"/>
              <a:t>traditional</a:t>
            </a:r>
            <a:r>
              <a:rPr lang="it-IT" altLang="it-IT" dirty="0"/>
              <a:t> oil-</a:t>
            </a:r>
            <a:r>
              <a:rPr lang="it-IT" altLang="it-IT" dirty="0" err="1"/>
              <a:t>based</a:t>
            </a:r>
            <a:r>
              <a:rPr lang="it-IT" altLang="it-IT" dirty="0"/>
              <a:t> </a:t>
            </a:r>
            <a:r>
              <a:rPr lang="it-IT" altLang="it-IT" dirty="0" err="1"/>
              <a:t>penetrants</a:t>
            </a:r>
            <a:r>
              <a:rPr lang="it-IT" altLang="it-IT" dirty="0"/>
              <a:t>)</a:t>
            </a:r>
          </a:p>
        </p:txBody>
      </p:sp>
      <p:cxnSp>
        <p:nvCxnSpPr>
          <p:cNvPr id="15" name="Connettore 1 17">
            <a:extLst>
              <a:ext uri="{FF2B5EF4-FFF2-40B4-BE49-F238E27FC236}">
                <a16:creationId xmlns:a16="http://schemas.microsoft.com/office/drawing/2014/main" id="{6D749201-26A2-4734-9825-09CC213195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1994" y="4424363"/>
            <a:ext cx="9144001" cy="0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584A0210-7400-423F-9B1E-CC0498E1255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85334" y="3369775"/>
            <a:ext cx="979487" cy="538162"/>
          </a:xfrm>
          <a:prstGeom prst="rightArrow">
            <a:avLst>
              <a:gd name="adj1" fmla="val 50000"/>
              <a:gd name="adj2" fmla="val 5003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000" tIns="72000" rIns="72000" bIns="72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SzPct val="100000"/>
              <a:buFont typeface="Wingdings" panose="05000000000000000000" pitchFamily="2" charset="2"/>
              <a:buNone/>
            </a:pPr>
            <a:endParaRPr lang="it-IT" altLang="it-IT" sz="1600">
              <a:solidFill>
                <a:srgbClr val="000000"/>
              </a:solidFill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ECED8D08-4CB5-44C6-A8CD-F00C04A4BF4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401234" y="5274775"/>
            <a:ext cx="979487" cy="539750"/>
          </a:xfrm>
          <a:prstGeom prst="rightArrow">
            <a:avLst>
              <a:gd name="adj1" fmla="val 50000"/>
              <a:gd name="adj2" fmla="val 49888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000" tIns="72000" rIns="72000" bIns="72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20000"/>
              </a:spcBef>
              <a:buSzPct val="100000"/>
              <a:buFont typeface="Wingdings" panose="05000000000000000000" pitchFamily="2" charset="2"/>
              <a:buNone/>
            </a:pPr>
            <a:endParaRPr lang="it-IT" altLang="it-IT" sz="1600">
              <a:solidFill>
                <a:srgbClr val="000000"/>
              </a:solidFill>
            </a:endParaRPr>
          </a:p>
        </p:txBody>
      </p:sp>
      <p:sp>
        <p:nvSpPr>
          <p:cNvPr id="18" name="CasellaDiTesto 24">
            <a:extLst>
              <a:ext uri="{FF2B5EF4-FFF2-40B4-BE49-F238E27FC236}">
                <a16:creationId xmlns:a16="http://schemas.microsoft.com/office/drawing/2014/main" id="{5F9FE84D-428F-4067-8857-5C424950C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31" y="4808538"/>
            <a:ext cx="2047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>
                <a:solidFill>
                  <a:schemeClr val="bg1"/>
                </a:solidFill>
              </a:rPr>
              <a:t>Elite Dual-colored</a:t>
            </a:r>
          </a:p>
          <a:p>
            <a:pPr algn="ctr"/>
            <a:r>
              <a:rPr lang="it-IT" altLang="it-IT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19" name="CasellaDiTesto 25">
            <a:extLst>
              <a:ext uri="{FF2B5EF4-FFF2-40B4-BE49-F238E27FC236}">
                <a16:creationId xmlns:a16="http://schemas.microsoft.com/office/drawing/2014/main" id="{147ABCD8-C9F9-4DF9-A39F-6B391F126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418" y="4606926"/>
            <a:ext cx="2046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>
                <a:solidFill>
                  <a:schemeClr val="bg1"/>
                </a:solidFill>
              </a:rPr>
              <a:t>Competitor’s Fluorescent</a:t>
            </a:r>
          </a:p>
          <a:p>
            <a:pPr algn="ctr"/>
            <a:r>
              <a:rPr lang="it-IT" altLang="it-IT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BF30207-14EC-431E-A458-B8B7778CA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946" y="4411175"/>
            <a:ext cx="3087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u="sng" dirty="0"/>
              <a:t>Competitor </a:t>
            </a:r>
            <a:r>
              <a:rPr lang="it-IT" altLang="it-IT" u="sng" dirty="0" err="1"/>
              <a:t>equivalent</a:t>
            </a:r>
            <a:r>
              <a:rPr lang="it-IT" altLang="it-IT" u="sng" dirty="0"/>
              <a:t> «B»</a:t>
            </a:r>
          </a:p>
          <a:p>
            <a:r>
              <a:rPr lang="it-IT" altLang="it-IT" dirty="0"/>
              <a:t>Left: 30 s after </a:t>
            </a:r>
            <a:r>
              <a:rPr lang="it-IT" altLang="it-IT" dirty="0" err="1"/>
              <a:t>application</a:t>
            </a:r>
            <a:endParaRPr lang="en-GB" altLang="it-IT" baseline="30000" dirty="0"/>
          </a:p>
          <a:p>
            <a:r>
              <a:rPr lang="en-GB" altLang="it-IT" dirty="0"/>
              <a:t>Right: 5 min </a:t>
            </a:r>
            <a:r>
              <a:rPr lang="it-IT" altLang="it-IT" dirty="0"/>
              <a:t>after </a:t>
            </a:r>
            <a:r>
              <a:rPr lang="it-IT" altLang="it-IT" dirty="0" err="1"/>
              <a:t>application</a:t>
            </a:r>
            <a:endParaRPr lang="it-IT" altLang="it-IT" dirty="0"/>
          </a:p>
        </p:txBody>
      </p:sp>
      <p:pic>
        <p:nvPicPr>
          <p:cNvPr id="21" name="Immagine 2">
            <a:extLst>
              <a:ext uri="{FF2B5EF4-FFF2-40B4-BE49-F238E27FC236}">
                <a16:creationId xmlns:a16="http://schemas.microsoft.com/office/drawing/2014/main" id="{B4D4E44B-7651-4689-AA00-C03324582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57" y="2054226"/>
            <a:ext cx="239236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2">
            <a:extLst>
              <a:ext uri="{FF2B5EF4-FFF2-40B4-BE49-F238E27FC236}">
                <a16:creationId xmlns:a16="http://schemas.microsoft.com/office/drawing/2014/main" id="{CC9AEB8B-F48D-4A57-BDC8-ECBBE2F9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469" y="2024063"/>
            <a:ext cx="239236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4">
            <a:extLst>
              <a:ext uri="{FF2B5EF4-FFF2-40B4-BE49-F238E27FC236}">
                <a16:creationId xmlns:a16="http://schemas.microsoft.com/office/drawing/2014/main" id="{F059D40D-092A-453C-AC2D-76D40B52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1250707" y="4522788"/>
            <a:ext cx="2314575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6">
            <a:extLst>
              <a:ext uri="{FF2B5EF4-FFF2-40B4-BE49-F238E27FC236}">
                <a16:creationId xmlns:a16="http://schemas.microsoft.com/office/drawing/2014/main" id="{2BCB0E31-7402-46CB-BA0E-F44704A4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82" y="4559301"/>
            <a:ext cx="2605087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93437A6-B4FA-4F07-AFA0-36862ECF7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334" y="5717687"/>
            <a:ext cx="3087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u="sng"/>
              <a:t>Too much bleed out = generation of false cracks + missing small ones</a:t>
            </a: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20" grpId="0"/>
      <p:bldP spid="25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1317</Words>
  <Application>Microsoft Office PowerPoint</Application>
  <PresentationFormat>Widescreen</PresentationFormat>
  <Paragraphs>154</Paragraphs>
  <Slides>17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Tema di Office</vt:lpstr>
      <vt:lpstr>MICHELE CEVENINI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 &amp; A 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Veniero Facchetti</cp:lastModifiedBy>
  <cp:revision>88</cp:revision>
  <dcterms:created xsi:type="dcterms:W3CDTF">2017-04-05T07:21:29Z</dcterms:created>
  <dcterms:modified xsi:type="dcterms:W3CDTF">2022-05-10T10:19:05Z</dcterms:modified>
</cp:coreProperties>
</file>