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2" r:id="rId1"/>
  </p:sldMasterIdLst>
  <p:notesMasterIdLst>
    <p:notesMasterId r:id="rId21"/>
  </p:notesMasterIdLst>
  <p:sldIdLst>
    <p:sldId id="266" r:id="rId2"/>
    <p:sldId id="272" r:id="rId3"/>
    <p:sldId id="273" r:id="rId4"/>
    <p:sldId id="411" r:id="rId5"/>
    <p:sldId id="274" r:id="rId6"/>
    <p:sldId id="414" r:id="rId7"/>
    <p:sldId id="416" r:id="rId8"/>
    <p:sldId id="430" r:id="rId9"/>
    <p:sldId id="275" r:id="rId10"/>
    <p:sldId id="278" r:id="rId11"/>
    <p:sldId id="277" r:id="rId12"/>
    <p:sldId id="279" r:id="rId13"/>
    <p:sldId id="280" r:id="rId14"/>
    <p:sldId id="282" r:id="rId15"/>
    <p:sldId id="283" r:id="rId16"/>
    <p:sldId id="284" r:id="rId17"/>
    <p:sldId id="432" r:id="rId18"/>
    <p:sldId id="433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79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816" userDrawn="1">
          <p15:clr>
            <a:srgbClr val="A4A3A4"/>
          </p15:clr>
        </p15:guide>
        <p15:guide id="7" orient="horz" pos="504" userDrawn="1">
          <p15:clr>
            <a:srgbClr val="A4A3A4"/>
          </p15:clr>
        </p15:guide>
        <p15:guide id="8" orient="horz" pos="210" userDrawn="1">
          <p15:clr>
            <a:srgbClr val="A4A3A4"/>
          </p15:clr>
        </p15:guide>
        <p15:guide id="9" orient="horz" pos="1207" userDrawn="1">
          <p15:clr>
            <a:srgbClr val="A4A3A4"/>
          </p15:clr>
        </p15:guide>
        <p15:guide id="10" orient="horz" pos="18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0DF415-44AD-72E9-0052-DDC6FFA2458D}" name="Davide Alessandro Colombo" initials="DAC" userId="Davide Alessandro Colombo" providerId="None"/>
  <p188:author id="{C795C461-1894-C328-1D9C-D26DBD13DCBB}" name="Simone Mandelli" initials="SM" userId="10f3c9a902591cb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0B7"/>
    <a:srgbClr val="CFD1D9"/>
    <a:srgbClr val="286AA6"/>
    <a:srgbClr val="00A89D"/>
    <a:srgbClr val="715392"/>
    <a:srgbClr val="343433"/>
    <a:srgbClr val="6CB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F68D11-3FE8-4BD6-A40C-13337012E9DC}" v="3" dt="2022-05-16T13:59:36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6939"/>
  </p:normalViewPr>
  <p:slideViewPr>
    <p:cSldViewPr snapToGrid="0" snapToObjects="1">
      <p:cViewPr varScale="1">
        <p:scale>
          <a:sx n="103" d="100"/>
          <a:sy n="103" d="100"/>
        </p:scale>
        <p:origin x="792" y="72"/>
      </p:cViewPr>
      <p:guideLst>
        <p:guide orient="horz" pos="2160"/>
        <p:guide pos="3840"/>
        <p:guide pos="279"/>
        <p:guide pos="7355"/>
        <p:guide pos="816"/>
        <p:guide orient="horz" pos="504"/>
        <p:guide orient="horz" pos="210"/>
        <p:guide orient="horz" pos="1207"/>
        <p:guide orient="horz" pos="1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iero Facchetti" userId="f2c6c99af91c4974" providerId="LiveId" clId="{00F68D11-3FE8-4BD6-A40C-13337012E9DC}"/>
    <pc:docChg chg="undo custSel modSld">
      <pc:chgData name="Veniero Facchetti" userId="f2c6c99af91c4974" providerId="LiveId" clId="{00F68D11-3FE8-4BD6-A40C-13337012E9DC}" dt="2022-05-16T13:59:36.856" v="21"/>
      <pc:docMkLst>
        <pc:docMk/>
      </pc:docMkLst>
      <pc:sldChg chg="addSp delSp modSp mod">
        <pc:chgData name="Veniero Facchetti" userId="f2c6c99af91c4974" providerId="LiveId" clId="{00F68D11-3FE8-4BD6-A40C-13337012E9DC}" dt="2022-05-16T13:59:21.769" v="19" actId="255"/>
        <pc:sldMkLst>
          <pc:docMk/>
          <pc:sldMk cId="2498219969" sldId="266"/>
        </pc:sldMkLst>
        <pc:spChg chg="add del mod">
          <ac:chgData name="Veniero Facchetti" userId="f2c6c99af91c4974" providerId="LiveId" clId="{00F68D11-3FE8-4BD6-A40C-13337012E9DC}" dt="2022-05-16T13:57:35.667" v="1" actId="478"/>
          <ac:spMkLst>
            <pc:docMk/>
            <pc:sldMk cId="2498219969" sldId="266"/>
            <ac:spMk id="3" creationId="{8A10B4C2-90B3-56C8-3B5D-19C8E5E7B9A1}"/>
          </ac:spMkLst>
        </pc:spChg>
        <pc:spChg chg="mod">
          <ac:chgData name="Veniero Facchetti" userId="f2c6c99af91c4974" providerId="LiveId" clId="{00F68D11-3FE8-4BD6-A40C-13337012E9DC}" dt="2022-05-16T13:59:21.769" v="19" actId="255"/>
          <ac:spMkLst>
            <pc:docMk/>
            <pc:sldMk cId="2498219969" sldId="266"/>
            <ac:spMk id="21" creationId="{00000000-0000-0000-0000-000000000000}"/>
          </ac:spMkLst>
        </pc:spChg>
        <pc:spChg chg="del">
          <ac:chgData name="Veniero Facchetti" userId="f2c6c99af91c4974" providerId="LiveId" clId="{00F68D11-3FE8-4BD6-A40C-13337012E9DC}" dt="2022-05-16T13:57:32.771" v="0" actId="478"/>
          <ac:spMkLst>
            <pc:docMk/>
            <pc:sldMk cId="2498219969" sldId="266"/>
            <ac:spMk id="28" creationId="{A00A370F-04FC-C5E5-5661-8A1114179AD3}"/>
          </ac:spMkLst>
        </pc:spChg>
        <pc:spChg chg="add mod">
          <ac:chgData name="Veniero Facchetti" userId="f2c6c99af91c4974" providerId="LiveId" clId="{00F68D11-3FE8-4BD6-A40C-13337012E9DC}" dt="2022-05-16T13:57:40.701" v="3"/>
          <ac:spMkLst>
            <pc:docMk/>
            <pc:sldMk cId="2498219969" sldId="266"/>
            <ac:spMk id="30" creationId="{BAD1602D-4C4B-03FD-0202-A98C930F9C85}"/>
          </ac:spMkLst>
        </pc:spChg>
        <pc:spChg chg="del">
          <ac:chgData name="Veniero Facchetti" userId="f2c6c99af91c4974" providerId="LiveId" clId="{00F68D11-3FE8-4BD6-A40C-13337012E9DC}" dt="2022-05-16T13:57:39.224" v="2" actId="478"/>
          <ac:spMkLst>
            <pc:docMk/>
            <pc:sldMk cId="2498219969" sldId="266"/>
            <ac:spMk id="31" creationId="{A509E921-B86D-76C2-EFF5-3F59BF5BD5C5}"/>
          </ac:spMkLst>
        </pc:spChg>
        <pc:spChg chg="add mod">
          <ac:chgData name="Veniero Facchetti" userId="f2c6c99af91c4974" providerId="LiveId" clId="{00F68D11-3FE8-4BD6-A40C-13337012E9DC}" dt="2022-05-16T13:57:40.701" v="3"/>
          <ac:spMkLst>
            <pc:docMk/>
            <pc:sldMk cId="2498219969" sldId="266"/>
            <ac:spMk id="32" creationId="{411E329C-8E2E-F3D8-4CAE-162417AC15FE}"/>
          </ac:spMkLst>
        </pc:spChg>
        <pc:spChg chg="add mod">
          <ac:chgData name="Veniero Facchetti" userId="f2c6c99af91c4974" providerId="LiveId" clId="{00F68D11-3FE8-4BD6-A40C-13337012E9DC}" dt="2022-05-16T13:57:40.701" v="3"/>
          <ac:spMkLst>
            <pc:docMk/>
            <pc:sldMk cId="2498219969" sldId="266"/>
            <ac:spMk id="33" creationId="{84457A9C-8DC8-3346-3FFB-E999B47EEDD6}"/>
          </ac:spMkLst>
        </pc:spChg>
        <pc:spChg chg="add mod">
          <ac:chgData name="Veniero Facchetti" userId="f2c6c99af91c4974" providerId="LiveId" clId="{00F68D11-3FE8-4BD6-A40C-13337012E9DC}" dt="2022-05-16T13:57:40.701" v="3"/>
          <ac:spMkLst>
            <pc:docMk/>
            <pc:sldMk cId="2498219969" sldId="266"/>
            <ac:spMk id="34" creationId="{EADEE873-3FD6-CF14-4F83-2D12618A3957}"/>
          </ac:spMkLst>
        </pc:spChg>
      </pc:sldChg>
      <pc:sldChg chg="addSp modSp">
        <pc:chgData name="Veniero Facchetti" userId="f2c6c99af91c4974" providerId="LiveId" clId="{00F68D11-3FE8-4BD6-A40C-13337012E9DC}" dt="2022-05-16T13:59:33.749" v="20"/>
        <pc:sldMkLst>
          <pc:docMk/>
          <pc:sldMk cId="3836936638" sldId="411"/>
        </pc:sldMkLst>
        <pc:cxnChg chg="add mod">
          <ac:chgData name="Veniero Facchetti" userId="f2c6c99af91c4974" providerId="LiveId" clId="{00F68D11-3FE8-4BD6-A40C-13337012E9DC}" dt="2022-05-16T13:59:33.749" v="20"/>
          <ac:cxnSpMkLst>
            <pc:docMk/>
            <pc:sldMk cId="3836936638" sldId="411"/>
            <ac:cxnSpMk id="5" creationId="{9FF37A1D-B95A-981D-854C-878121801553}"/>
          </ac:cxnSpMkLst>
        </pc:cxnChg>
      </pc:sldChg>
      <pc:sldChg chg="addSp modSp">
        <pc:chgData name="Veniero Facchetti" userId="f2c6c99af91c4974" providerId="LiveId" clId="{00F68D11-3FE8-4BD6-A40C-13337012E9DC}" dt="2022-05-16T13:59:36.856" v="21"/>
        <pc:sldMkLst>
          <pc:docMk/>
          <pc:sldMk cId="3309910184" sldId="414"/>
        </pc:sldMkLst>
        <pc:cxnChg chg="add mod">
          <ac:chgData name="Veniero Facchetti" userId="f2c6c99af91c4974" providerId="LiveId" clId="{00F68D11-3FE8-4BD6-A40C-13337012E9DC}" dt="2022-05-16T13:59:36.856" v="21"/>
          <ac:cxnSpMkLst>
            <pc:docMk/>
            <pc:sldMk cId="3309910184" sldId="414"/>
            <ac:cxnSpMk id="5" creationId="{9183009E-7B37-F252-DAC7-14C818AED786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Lavori\Parcol\DSH_Fatigue_ThermalShock\C00009992%20-%20item%202\Materials_and_BC_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43397463363481E-2"/>
          <c:y val="0.11707439165211649"/>
          <c:w val="0.85879321284661003"/>
          <c:h val="0.7895105764366762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Stress!$B$68</c:f>
              <c:strCache>
                <c:ptCount val="1"/>
                <c:pt idx="0">
                  <c:v>Von Mises Stress</c:v>
                </c:pt>
              </c:strCache>
            </c:strRef>
          </c:tx>
          <c:xVal>
            <c:numRef>
              <c:f>Stress!$A$69:$A$88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14</c:v>
                </c:pt>
                <c:pt idx="10">
                  <c:v>18</c:v>
                </c:pt>
                <c:pt idx="11">
                  <c:v>22</c:v>
                </c:pt>
                <c:pt idx="12">
                  <c:v>30</c:v>
                </c:pt>
                <c:pt idx="13">
                  <c:v>40</c:v>
                </c:pt>
                <c:pt idx="14">
                  <c:v>60</c:v>
                </c:pt>
                <c:pt idx="15">
                  <c:v>160</c:v>
                </c:pt>
                <c:pt idx="16">
                  <c:v>300</c:v>
                </c:pt>
                <c:pt idx="17">
                  <c:v>960</c:v>
                </c:pt>
              </c:numCache>
            </c:numRef>
          </c:xVal>
          <c:yVal>
            <c:numRef>
              <c:f>Stress!$B$69:$B$88</c:f>
              <c:numCache>
                <c:formatCode>General</c:formatCode>
                <c:ptCount val="20"/>
                <c:pt idx="0">
                  <c:v>0</c:v>
                </c:pt>
                <c:pt idx="1">
                  <c:v>78.076400000000007</c:v>
                </c:pt>
                <c:pt idx="2">
                  <c:v>171.53899999999999</c:v>
                </c:pt>
                <c:pt idx="3">
                  <c:v>215.875</c:v>
                </c:pt>
                <c:pt idx="4">
                  <c:v>238.453</c:v>
                </c:pt>
                <c:pt idx="5">
                  <c:v>239.779</c:v>
                </c:pt>
                <c:pt idx="6">
                  <c:v>239.38499999999999</c:v>
                </c:pt>
                <c:pt idx="7">
                  <c:v>237.76400000000001</c:v>
                </c:pt>
                <c:pt idx="8">
                  <c:v>235.285</c:v>
                </c:pt>
                <c:pt idx="9">
                  <c:v>228.74199999999999</c:v>
                </c:pt>
                <c:pt idx="10">
                  <c:v>213.70599999999999</c:v>
                </c:pt>
                <c:pt idx="11">
                  <c:v>198.988</c:v>
                </c:pt>
                <c:pt idx="12">
                  <c:v>174.542</c:v>
                </c:pt>
                <c:pt idx="13">
                  <c:v>154.065</c:v>
                </c:pt>
                <c:pt idx="14">
                  <c:v>132.38900000000001</c:v>
                </c:pt>
                <c:pt idx="15">
                  <c:v>112.119</c:v>
                </c:pt>
                <c:pt idx="16">
                  <c:v>110.81399999999999</c:v>
                </c:pt>
                <c:pt idx="17">
                  <c:v>110.774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858-4569-974E-A936F0E3013A}"/>
            </c:ext>
          </c:extLst>
        </c:ser>
        <c:ser>
          <c:idx val="2"/>
          <c:order val="1"/>
          <c:tx>
            <c:strRef>
              <c:f>Stress!$E$68</c:f>
              <c:strCache>
                <c:ptCount val="1"/>
                <c:pt idx="0">
                  <c:v>Hoop Stress</c:v>
                </c:pt>
              </c:strCache>
            </c:strRef>
          </c:tx>
          <c:xVal>
            <c:numRef>
              <c:f>Stress!$A$69:$A$88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14</c:v>
                </c:pt>
                <c:pt idx="10">
                  <c:v>18</c:v>
                </c:pt>
                <c:pt idx="11">
                  <c:v>22</c:v>
                </c:pt>
                <c:pt idx="12">
                  <c:v>30</c:v>
                </c:pt>
                <c:pt idx="13">
                  <c:v>40</c:v>
                </c:pt>
                <c:pt idx="14">
                  <c:v>60</c:v>
                </c:pt>
                <c:pt idx="15">
                  <c:v>160</c:v>
                </c:pt>
                <c:pt idx="16">
                  <c:v>300</c:v>
                </c:pt>
                <c:pt idx="17">
                  <c:v>960</c:v>
                </c:pt>
              </c:numCache>
            </c:numRef>
          </c:xVal>
          <c:yVal>
            <c:numRef>
              <c:f>Stress!$E$69:$E$88</c:f>
              <c:numCache>
                <c:formatCode>General</c:formatCode>
                <c:ptCount val="20"/>
                <c:pt idx="0">
                  <c:v>0</c:v>
                </c:pt>
                <c:pt idx="1">
                  <c:v>-72.903599999999997</c:v>
                </c:pt>
                <c:pt idx="2">
                  <c:v>-162.42099999999999</c:v>
                </c:pt>
                <c:pt idx="3">
                  <c:v>-206.309</c:v>
                </c:pt>
                <c:pt idx="4">
                  <c:v>-229.89699999999999</c:v>
                </c:pt>
                <c:pt idx="5">
                  <c:v>-231.602</c:v>
                </c:pt>
                <c:pt idx="6">
                  <c:v>-231.59700000000001</c:v>
                </c:pt>
                <c:pt idx="7">
                  <c:v>-230.36199999999999</c:v>
                </c:pt>
                <c:pt idx="8">
                  <c:v>-228.26300000000001</c:v>
                </c:pt>
                <c:pt idx="9">
                  <c:v>-222.42099999999999</c:v>
                </c:pt>
                <c:pt idx="10">
                  <c:v>-208.523</c:v>
                </c:pt>
                <c:pt idx="11">
                  <c:v>-194.66</c:v>
                </c:pt>
                <c:pt idx="12">
                  <c:v>-171.34800000000001</c:v>
                </c:pt>
                <c:pt idx="13">
                  <c:v>-151.59</c:v>
                </c:pt>
                <c:pt idx="14">
                  <c:v>-130.69900000000001</c:v>
                </c:pt>
                <c:pt idx="15">
                  <c:v>-111.634</c:v>
                </c:pt>
                <c:pt idx="16">
                  <c:v>-110.411</c:v>
                </c:pt>
                <c:pt idx="17">
                  <c:v>-110.374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858-4569-974E-A936F0E30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6512488"/>
        <c:axId val="646515112"/>
      </c:scatterChart>
      <c:valAx>
        <c:axId val="646512488"/>
        <c:scaling>
          <c:orientation val="minMax"/>
          <c:max val="3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it-IT" sz="1400">
                    <a:latin typeface="Palatino Linotype" panose="02040502050505030304" pitchFamily="18" charset="0"/>
                  </a:rPr>
                  <a:t>t [s]</a:t>
                </a:r>
              </a:p>
            </c:rich>
          </c:tx>
          <c:layout>
            <c:manualLayout>
              <c:xMode val="edge"/>
              <c:yMode val="edge"/>
              <c:x val="0.4405160371902665"/>
              <c:y val="0.5667157291613058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6515112"/>
        <c:crosses val="autoZero"/>
        <c:crossBetween val="midCat"/>
        <c:majorUnit val="20"/>
        <c:minorUnit val="10"/>
      </c:valAx>
      <c:valAx>
        <c:axId val="64651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400" b="0" i="0" u="none" strike="noStrike" baseline="0">
                    <a:effectLst/>
                    <a:latin typeface="Symbol" panose="05050102010706020507" pitchFamily="18" charset="2"/>
                  </a:rPr>
                  <a:t>s</a:t>
                </a:r>
                <a:r>
                  <a:rPr lang="it-IT" sz="1400" b="0" i="0" u="none" strike="noStrike" baseline="0">
                    <a:effectLst/>
                  </a:rPr>
                  <a:t> [Mpa]</a:t>
                </a:r>
                <a:endParaRPr lang="it-IT" sz="1400"/>
              </a:p>
            </c:rich>
          </c:tx>
          <c:layout>
            <c:manualLayout>
              <c:xMode val="edge"/>
              <c:yMode val="edge"/>
              <c:x val="1.3349596134961583E-3"/>
              <c:y val="0.3961161462368691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65124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7534569106604765"/>
          <c:y val="9.8070094179404071E-2"/>
          <c:w val="0.35434611897747637"/>
          <c:h val="0.294120314480140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681FA45A-0882-2E42-BB65-D4E30275D77E}" type="datetimeFigureOut">
              <a:rPr lang="it-IT" smtClean="0"/>
              <a:pPr/>
              <a:t>16/05/2022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B1370D63-9158-BD4D-9276-0D6B11293BF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09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2F8B-AFAB-7E42-8432-A5F8E3AC75DC}" type="datetime1">
              <a:rPr lang="it-IT" smtClean="0"/>
              <a:pPr/>
              <a:t>16/05/2022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61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69B7-FCD2-9D4B-8E75-10DF5796BEF1}" type="datetime1">
              <a:rPr lang="it-IT" smtClean="0"/>
              <a:pPr/>
              <a:t>16/05/2022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7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D0E-62E7-9D41-A949-6C06B82E1EE1}" type="datetime1">
              <a:rPr lang="it-IT" smtClean="0"/>
              <a:pPr/>
              <a:t>16/05/2022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878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9F79-F40C-1C42-BBD2-2273A9E9FECE}" type="datetime1">
              <a:rPr lang="it-IT" smtClean="0"/>
              <a:pPr/>
              <a:t>16/05/2022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5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1125-DD4A-BD4C-95A1-F24081310AA1}" type="datetime1">
              <a:rPr lang="it-IT" smtClean="0"/>
              <a:pPr/>
              <a:t>16/05/2022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9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D0E-62E7-9D41-A949-6C06B82E1EE1}" type="datetime1">
              <a:rPr lang="it-IT" smtClean="0"/>
              <a:pPr/>
              <a:t>16/05/2022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87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5700-0F78-7B49-B17F-4EBCED624A69}" type="datetime1">
              <a:rPr lang="it-IT" smtClean="0"/>
              <a:pPr/>
              <a:t>16/05/2022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9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49B7-2E22-4247-A272-39BC49D836DB}" type="datetime1">
              <a:rPr lang="it-IT" smtClean="0"/>
              <a:pPr/>
              <a:t>16/05/2022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1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14">
            <a:extLst>
              <a:ext uri="{FF2B5EF4-FFF2-40B4-BE49-F238E27FC236}">
                <a16:creationId xmlns:a16="http://schemas.microsoft.com/office/drawing/2014/main" id="{6687FCB6-6C2B-4BDD-BDF1-2E5AFDE44A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27482"/>
          <a:stretch/>
        </p:blipFill>
        <p:spPr>
          <a:xfrm>
            <a:off x="-1" y="6579704"/>
            <a:ext cx="12191999" cy="278295"/>
          </a:xfrm>
          <a:prstGeom prst="rect">
            <a:avLst/>
          </a:prstGeom>
        </p:spPr>
      </p:pic>
      <p:pic>
        <p:nvPicPr>
          <p:cNvPr id="10" name="Immagine 14">
            <a:extLst>
              <a:ext uri="{FF2B5EF4-FFF2-40B4-BE49-F238E27FC236}">
                <a16:creationId xmlns:a16="http://schemas.microsoft.com/office/drawing/2014/main" id="{F83035ED-2617-492A-BF19-2B61D00B6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27482"/>
          <a:stretch/>
        </p:blipFill>
        <p:spPr>
          <a:xfrm>
            <a:off x="-1" y="6579704"/>
            <a:ext cx="12191999" cy="278295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E23D5558-1291-45BB-AE33-1EEDDD168C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658087" cy="864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2769634-78C8-46C9-BCDB-8C40A027EC6D}"/>
              </a:ext>
            </a:extLst>
          </p:cNvPr>
          <p:cNvSpPr txBox="1"/>
          <p:nvPr userDrawn="1"/>
        </p:nvSpPr>
        <p:spPr>
          <a:xfrm>
            <a:off x="-57551" y="6530932"/>
            <a:ext cx="1218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IVS 2022 |  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Conference</a:t>
            </a:r>
            <a:endParaRPr lang="it-IT" dirty="0"/>
          </a:p>
        </p:txBody>
      </p:sp>
      <p:sp>
        <p:nvSpPr>
          <p:cNvPr id="15" name="Foliennummernplatzhalter 1">
            <a:extLst>
              <a:ext uri="{FF2B5EF4-FFF2-40B4-BE49-F238E27FC236}">
                <a16:creationId xmlns:a16="http://schemas.microsoft.com/office/drawing/2014/main" id="{083B619A-91A7-4544-B8B9-36BEC83F6F54}"/>
              </a:ext>
            </a:extLst>
          </p:cNvPr>
          <p:cNvSpPr txBox="1">
            <a:spLocks/>
          </p:cNvSpPr>
          <p:nvPr userDrawn="1"/>
        </p:nvSpPr>
        <p:spPr>
          <a:xfrm>
            <a:off x="9027555" y="65675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2A8214C-FA1D-6847-9EEC-AC2A1036FCC5}" type="slidenum">
              <a:rPr lang="it-IT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‹N›</a:t>
            </a:fld>
            <a:endPara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ieren 19">
            <a:extLst>
              <a:ext uri="{FF2B5EF4-FFF2-40B4-BE49-F238E27FC236}">
                <a16:creationId xmlns:a16="http://schemas.microsoft.com/office/drawing/2014/main" id="{6C9AEA64-804D-4BF8-AB37-1AEC2CDF45A5}"/>
              </a:ext>
            </a:extLst>
          </p:cNvPr>
          <p:cNvGrpSpPr/>
          <p:nvPr userDrawn="1"/>
        </p:nvGrpSpPr>
        <p:grpSpPr>
          <a:xfrm>
            <a:off x="7634941" y="279245"/>
            <a:ext cx="1757109" cy="534102"/>
            <a:chOff x="7773004" y="383063"/>
            <a:chExt cx="1757109" cy="534102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404111AD-6CC6-45C9-B429-944EC79BD2F3}"/>
                </a:ext>
              </a:extLst>
            </p:cNvPr>
            <p:cNvGrpSpPr/>
            <p:nvPr/>
          </p:nvGrpSpPr>
          <p:grpSpPr>
            <a:xfrm>
              <a:off x="7773004" y="557961"/>
              <a:ext cx="1757109" cy="100583"/>
              <a:chOff x="611187" y="1916113"/>
              <a:chExt cx="7921626" cy="593005"/>
            </a:xfrm>
          </p:grpSpPr>
          <p:cxnSp>
            <p:nvCxnSpPr>
              <p:cNvPr id="20" name="Connettore 1 10">
                <a:extLst>
                  <a:ext uri="{FF2B5EF4-FFF2-40B4-BE49-F238E27FC236}">
                    <a16:creationId xmlns:a16="http://schemas.microsoft.com/office/drawing/2014/main" id="{FE862046-0300-4185-B5F7-1F8A16B00167}"/>
                  </a:ext>
                </a:extLst>
              </p:cNvPr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1 11">
                <a:extLst>
                  <a:ext uri="{FF2B5EF4-FFF2-40B4-BE49-F238E27FC236}">
                    <a16:creationId xmlns:a16="http://schemas.microsoft.com/office/drawing/2014/main" id="{9EA38701-7F6D-4F38-8D8A-9AAFD6580123}"/>
                  </a:ext>
                </a:extLst>
              </p:cNvPr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15">
                <a:extLst>
                  <a:ext uri="{FF2B5EF4-FFF2-40B4-BE49-F238E27FC236}">
                    <a16:creationId xmlns:a16="http://schemas.microsoft.com/office/drawing/2014/main" id="{2DB8F119-EDB1-4C30-9F63-12766702BC58}"/>
                  </a:ext>
                </a:extLst>
              </p:cNvPr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158A2BE-10C8-44FF-A767-1DDB173E1E32}"/>
                </a:ext>
              </a:extLst>
            </p:cNvPr>
            <p:cNvSpPr txBox="1"/>
            <p:nvPr/>
          </p:nvSpPr>
          <p:spPr>
            <a:xfrm>
              <a:off x="7773088" y="383063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F8FA77F6-844E-4337-BA07-9D03C5F0964F}"/>
                </a:ext>
              </a:extLst>
            </p:cNvPr>
            <p:cNvGrpSpPr/>
            <p:nvPr/>
          </p:nvGrpSpPr>
          <p:grpSpPr>
            <a:xfrm>
              <a:off x="7854356" y="676765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D8406FC3-5222-4EC2-B7B4-ECAB9506E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85C2F3FA-AA53-489B-83D8-172B59AF9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grpSp>
        <p:nvGrpSpPr>
          <p:cNvPr id="23" name="Gruppieren 28">
            <a:extLst>
              <a:ext uri="{FF2B5EF4-FFF2-40B4-BE49-F238E27FC236}">
                <a16:creationId xmlns:a16="http://schemas.microsoft.com/office/drawing/2014/main" id="{AC8C9E71-405F-40BD-914D-087E3424908D}"/>
              </a:ext>
            </a:extLst>
          </p:cNvPr>
          <p:cNvGrpSpPr/>
          <p:nvPr userDrawn="1"/>
        </p:nvGrpSpPr>
        <p:grpSpPr>
          <a:xfrm>
            <a:off x="9876712" y="454143"/>
            <a:ext cx="1757109" cy="100583"/>
            <a:chOff x="10014775" y="557961"/>
            <a:chExt cx="1757109" cy="100583"/>
          </a:xfrm>
        </p:grpSpPr>
        <p:cxnSp>
          <p:nvCxnSpPr>
            <p:cNvPr id="24" name="Connettore 1 10">
              <a:extLst>
                <a:ext uri="{FF2B5EF4-FFF2-40B4-BE49-F238E27FC236}">
                  <a16:creationId xmlns:a16="http://schemas.microsoft.com/office/drawing/2014/main" id="{B9CE54E5-7C47-47B4-ADC9-66441AB60306}"/>
                </a:ext>
              </a:extLst>
            </p:cNvPr>
            <p:cNvCxnSpPr/>
            <p:nvPr/>
          </p:nvCxnSpPr>
          <p:spPr>
            <a:xfrm flipV="1">
              <a:off x="10016054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1">
              <a:extLst>
                <a:ext uri="{FF2B5EF4-FFF2-40B4-BE49-F238E27FC236}">
                  <a16:creationId xmlns:a16="http://schemas.microsoft.com/office/drawing/2014/main" id="{EBEFE5D9-D42F-4ED9-9E67-69D096B693ED}"/>
                </a:ext>
              </a:extLst>
            </p:cNvPr>
            <p:cNvCxnSpPr/>
            <p:nvPr/>
          </p:nvCxnSpPr>
          <p:spPr>
            <a:xfrm flipV="1">
              <a:off x="10014775" y="557961"/>
              <a:ext cx="1757109" cy="65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15">
              <a:extLst>
                <a:ext uri="{FF2B5EF4-FFF2-40B4-BE49-F238E27FC236}">
                  <a16:creationId xmlns:a16="http://schemas.microsoft.com/office/drawing/2014/main" id="{D3E25A83-083F-432F-A83B-85595F08B8FF}"/>
                </a:ext>
              </a:extLst>
            </p:cNvPr>
            <p:cNvCxnSpPr/>
            <p:nvPr/>
          </p:nvCxnSpPr>
          <p:spPr>
            <a:xfrm flipV="1">
              <a:off x="11771199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sellaDiTesto 16">
            <a:extLst>
              <a:ext uri="{FF2B5EF4-FFF2-40B4-BE49-F238E27FC236}">
                <a16:creationId xmlns:a16="http://schemas.microsoft.com/office/drawing/2014/main" id="{F060DCB3-1895-42BD-BBDF-F66FAAC8B9D3}"/>
              </a:ext>
            </a:extLst>
          </p:cNvPr>
          <p:cNvSpPr txBox="1"/>
          <p:nvPr userDrawn="1"/>
        </p:nvSpPr>
        <p:spPr>
          <a:xfrm>
            <a:off x="9876796" y="279245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28" name="Grafik 5">
            <a:extLst>
              <a:ext uri="{FF2B5EF4-FFF2-40B4-BE49-F238E27FC236}">
                <a16:creationId xmlns:a16="http://schemas.microsoft.com/office/drawing/2014/main" id="{4EB0F078-0226-4D14-8CCF-8CBF2FC208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95266" y="40906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7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3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DC60-1757-E045-A478-19FC60330ECF}" type="datetime1">
              <a:rPr lang="it-IT" smtClean="0"/>
              <a:pPr/>
              <a:t>16/05/2022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50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45C5-A38B-CE46-A06F-3B82732EFF6E}" type="datetime1">
              <a:rPr lang="it-IT" smtClean="0"/>
              <a:pPr/>
              <a:t>16/05/2022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9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79D0E-62E7-9D41-A949-6C06B82E1EE1}" type="datetime1">
              <a:rPr lang="it-IT" smtClean="0"/>
              <a:pPr/>
              <a:t>16/05/2022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376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5" b="27482"/>
          <a:stretch/>
        </p:blipFill>
        <p:spPr>
          <a:xfrm>
            <a:off x="1240" y="3126528"/>
            <a:ext cx="12191999" cy="2883853"/>
          </a:xfrm>
          <a:prstGeom prst="rect">
            <a:avLst/>
          </a:prstGeom>
        </p:spPr>
      </p:pic>
      <p:sp>
        <p:nvSpPr>
          <p:cNvPr id="21" name="Titolo 1"/>
          <p:cNvSpPr txBox="1">
            <a:spLocks/>
          </p:cNvSpPr>
          <p:nvPr/>
        </p:nvSpPr>
        <p:spPr>
          <a:xfrm>
            <a:off x="373223" y="3264099"/>
            <a:ext cx="11709919" cy="25115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en-GB" sz="48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Advanced meshing techniques and their application on complex valve geometry components</a:t>
            </a:r>
            <a:r>
              <a:rPr lang="it-IT" sz="48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 - </a:t>
            </a:r>
            <a:r>
              <a:rPr lang="en-GB" sz="28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Case study on Valves Subcomponents</a:t>
            </a:r>
            <a:endParaRPr lang="it-IT" sz="2800" b="1" spc="-2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CF0A007-FE5B-4383-A915-E799E06BFD80}"/>
              </a:ext>
            </a:extLst>
          </p:cNvPr>
          <p:cNvGrpSpPr/>
          <p:nvPr/>
        </p:nvGrpSpPr>
        <p:grpSpPr>
          <a:xfrm>
            <a:off x="7773004" y="383063"/>
            <a:ext cx="1757109" cy="534102"/>
            <a:chOff x="7773004" y="383063"/>
            <a:chExt cx="1757109" cy="534102"/>
          </a:xfrm>
        </p:grpSpPr>
        <p:grpSp>
          <p:nvGrpSpPr>
            <p:cNvPr id="10" name="Gruppo 9"/>
            <p:cNvGrpSpPr/>
            <p:nvPr/>
          </p:nvGrpSpPr>
          <p:grpSpPr>
            <a:xfrm>
              <a:off x="7773004" y="557961"/>
              <a:ext cx="1757109" cy="100583"/>
              <a:chOff x="611187" y="1916113"/>
              <a:chExt cx="7921626" cy="593005"/>
            </a:xfrm>
          </p:grpSpPr>
          <p:cxnSp>
            <p:nvCxnSpPr>
              <p:cNvPr id="11" name="Connettore 1 10"/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1 11"/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/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asellaDiTesto 16"/>
            <p:cNvSpPr txBox="1"/>
            <p:nvPr/>
          </p:nvSpPr>
          <p:spPr>
            <a:xfrm>
              <a:off x="7773088" y="383063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854356" y="676765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6A62DC5C-A03F-493D-B2B1-453052F45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4" y="40835"/>
            <a:ext cx="7559040" cy="1402080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1FF9981-4EA8-4F26-AF36-44BC6EE10204}"/>
              </a:ext>
            </a:extLst>
          </p:cNvPr>
          <p:cNvGrpSpPr/>
          <p:nvPr/>
        </p:nvGrpSpPr>
        <p:grpSpPr>
          <a:xfrm>
            <a:off x="10014775" y="557961"/>
            <a:ext cx="1757109" cy="100583"/>
            <a:chOff x="10014775" y="557961"/>
            <a:chExt cx="1757109" cy="100583"/>
          </a:xfrm>
        </p:grpSpPr>
        <p:cxnSp>
          <p:nvCxnSpPr>
            <p:cNvPr id="23" name="Connettore 1 10">
              <a:extLst>
                <a:ext uri="{FF2B5EF4-FFF2-40B4-BE49-F238E27FC236}">
                  <a16:creationId xmlns:a16="http://schemas.microsoft.com/office/drawing/2014/main" id="{F4E25FE4-2731-402C-A406-960893A06EBB}"/>
                </a:ext>
              </a:extLst>
            </p:cNvPr>
            <p:cNvCxnSpPr/>
            <p:nvPr/>
          </p:nvCxnSpPr>
          <p:spPr>
            <a:xfrm flipV="1">
              <a:off x="10016054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11">
              <a:extLst>
                <a:ext uri="{FF2B5EF4-FFF2-40B4-BE49-F238E27FC236}">
                  <a16:creationId xmlns:a16="http://schemas.microsoft.com/office/drawing/2014/main" id="{EC75598E-8003-4B6D-974A-AE6F8945D76A}"/>
                </a:ext>
              </a:extLst>
            </p:cNvPr>
            <p:cNvCxnSpPr/>
            <p:nvPr/>
          </p:nvCxnSpPr>
          <p:spPr>
            <a:xfrm flipV="1">
              <a:off x="10014775" y="557961"/>
              <a:ext cx="1757109" cy="65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5">
              <a:extLst>
                <a:ext uri="{FF2B5EF4-FFF2-40B4-BE49-F238E27FC236}">
                  <a16:creationId xmlns:a16="http://schemas.microsoft.com/office/drawing/2014/main" id="{C6BA1391-56A8-4722-B872-ECB8630CF84B}"/>
                </a:ext>
              </a:extLst>
            </p:cNvPr>
            <p:cNvCxnSpPr/>
            <p:nvPr/>
          </p:nvCxnSpPr>
          <p:spPr>
            <a:xfrm flipV="1">
              <a:off x="11771199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sellaDiTesto 16">
            <a:extLst>
              <a:ext uri="{FF2B5EF4-FFF2-40B4-BE49-F238E27FC236}">
                <a16:creationId xmlns:a16="http://schemas.microsoft.com/office/drawing/2014/main" id="{767C732D-B4A9-4B91-8A75-597569E323EB}"/>
              </a:ext>
            </a:extLst>
          </p:cNvPr>
          <p:cNvSpPr txBox="1"/>
          <p:nvPr/>
        </p:nvSpPr>
        <p:spPr>
          <a:xfrm>
            <a:off x="10014859" y="383063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C961A3-104C-4916-A925-E1D3A1E00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3329" y="512879"/>
            <a:ext cx="720000" cy="720000"/>
          </a:xfrm>
          <a:prstGeom prst="rect">
            <a:avLst/>
          </a:prstGeom>
        </p:spPr>
      </p:pic>
      <p:sp>
        <p:nvSpPr>
          <p:cNvPr id="27" name="Titolo 1">
            <a:extLst>
              <a:ext uri="{FF2B5EF4-FFF2-40B4-BE49-F238E27FC236}">
                <a16:creationId xmlns:a16="http://schemas.microsoft.com/office/drawing/2014/main" id="{1C55F4FA-15E9-4ACA-8C27-706AAC8A73F0}"/>
              </a:ext>
            </a:extLst>
          </p:cNvPr>
          <p:cNvSpPr txBox="1">
            <a:spLocks/>
          </p:cNvSpPr>
          <p:nvPr/>
        </p:nvSpPr>
        <p:spPr>
          <a:xfrm>
            <a:off x="506200" y="5913529"/>
            <a:ext cx="8657255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2800" b="1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IVS 2022</a:t>
            </a:r>
          </a:p>
          <a:p>
            <a:pPr algn="l"/>
            <a:r>
              <a:rPr lang="it-IT" sz="2400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Conference</a:t>
            </a:r>
          </a:p>
        </p:txBody>
      </p:sp>
      <p:sp>
        <p:nvSpPr>
          <p:cNvPr id="30" name="Titolo 1">
            <a:extLst>
              <a:ext uri="{FF2B5EF4-FFF2-40B4-BE49-F238E27FC236}">
                <a16:creationId xmlns:a16="http://schemas.microsoft.com/office/drawing/2014/main" id="{BAD1602D-4C4B-03FD-0202-A98C930F9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698" y="1998241"/>
            <a:ext cx="8454613" cy="1111055"/>
          </a:xfrm>
        </p:spPr>
        <p:txBody>
          <a:bodyPr vert="horz" lIns="0" tIns="0" rIns="0" bIns="0" rtlCol="0" anchor="b">
            <a:noAutofit/>
          </a:bodyPr>
          <a:lstStyle/>
          <a:p>
            <a:pPr algn="l"/>
            <a:r>
              <a:rPr lang="it-IT" sz="4800" b="1" dirty="0">
                <a:solidFill>
                  <a:srgbClr val="286AA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Giovanni Bettega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11E329C-8E2E-F3D8-4CAE-162417AC15FE}"/>
              </a:ext>
            </a:extLst>
          </p:cNvPr>
          <p:cNvSpPr txBox="1"/>
          <p:nvPr/>
        </p:nvSpPr>
        <p:spPr>
          <a:xfrm>
            <a:off x="506201" y="3213694"/>
            <a:ext cx="5166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Technical Officer @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srl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84457A9C-8DC8-3346-3FFB-E999B47EEDD6}"/>
              </a:ext>
            </a:extLst>
          </p:cNvPr>
          <p:cNvSpPr txBox="1">
            <a:spLocks/>
          </p:cNvSpPr>
          <p:nvPr/>
        </p:nvSpPr>
        <p:spPr>
          <a:xfrm>
            <a:off x="3452402" y="2024062"/>
            <a:ext cx="8454613" cy="111105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4800" b="1" dirty="0">
                <a:solidFill>
                  <a:srgbClr val="286AA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Simone Mandelli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EADEE873-3FD6-CF14-4F83-2D12618A3957}"/>
              </a:ext>
            </a:extLst>
          </p:cNvPr>
          <p:cNvSpPr txBox="1"/>
          <p:nvPr/>
        </p:nvSpPr>
        <p:spPr>
          <a:xfrm>
            <a:off x="3527946" y="3175551"/>
            <a:ext cx="8454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Manager @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srl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1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BE09433D-ED55-DAD8-31D8-B600CEC3A5B2}"/>
              </a:ext>
            </a:extLst>
          </p:cNvPr>
          <p:cNvSpPr txBox="1"/>
          <p:nvPr/>
        </p:nvSpPr>
        <p:spPr>
          <a:xfrm>
            <a:off x="327194" y="1008848"/>
            <a:ext cx="79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Boundary Layer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855BBB3B-A700-7B76-2EE4-8A56C8E27E2C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9C4B2D5A-122F-5C6D-D382-5DBCBCB10DDC}"/>
              </a:ext>
            </a:extLst>
          </p:cNvPr>
          <p:cNvSpPr txBox="1"/>
          <p:nvPr/>
        </p:nvSpPr>
        <p:spPr>
          <a:xfrm>
            <a:off x="327194" y="1826733"/>
            <a:ext cx="11250432" cy="89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Thermal Shock on desuperheater – Main boundary conditions</a:t>
            </a:r>
          </a:p>
          <a:p>
            <a:pPr marL="428625" indent="-428625" defTabSz="412750" hangingPunct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 </a:t>
            </a: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3A97B8-6BFD-2BA5-0F8E-AEC4EA6FB500}"/>
              </a:ext>
            </a:extLst>
          </p:cNvPr>
          <p:cNvSpPr txBox="1"/>
          <p:nvPr/>
        </p:nvSpPr>
        <p:spPr>
          <a:xfrm>
            <a:off x="5952410" y="2490551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Water flow inside DSH – Convection with cold water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63EBFB1-C379-4E95-BD03-6B2C17E3D7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" y="3187954"/>
            <a:ext cx="6043295" cy="27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087EC0D-EDE7-EAF2-042F-329E79F1F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706" y="3187954"/>
            <a:ext cx="5527358" cy="275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5730FB1-2C5B-9DD3-CC15-C6EADD92D5BD}"/>
              </a:ext>
            </a:extLst>
          </p:cNvPr>
          <p:cNvSpPr txBox="1"/>
          <p:nvPr/>
        </p:nvSpPr>
        <p:spPr>
          <a:xfrm>
            <a:off x="725713" y="2531811"/>
            <a:ext cx="41867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Forced convection with hot steam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179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BE09433D-ED55-DAD8-31D8-B600CEC3A5B2}"/>
              </a:ext>
            </a:extLst>
          </p:cNvPr>
          <p:cNvSpPr txBox="1"/>
          <p:nvPr/>
        </p:nvSpPr>
        <p:spPr>
          <a:xfrm>
            <a:off x="327194" y="1008848"/>
            <a:ext cx="79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Boundary Layer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855BBB3B-A700-7B76-2EE4-8A56C8E27E2C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9E14D0FC-8129-0D72-282B-BB5DCA9B4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1" r="24494"/>
          <a:stretch/>
        </p:blipFill>
        <p:spPr bwMode="auto">
          <a:xfrm>
            <a:off x="6293796" y="1781086"/>
            <a:ext cx="5898204" cy="46434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3A97B8-6BFD-2BA5-0F8E-AEC4EA6FB500}"/>
              </a:ext>
            </a:extLst>
          </p:cNvPr>
          <p:cNvSpPr txBox="1"/>
          <p:nvPr/>
        </p:nvSpPr>
        <p:spPr>
          <a:xfrm>
            <a:off x="3945971" y="5449463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Section view – internal mesh</a:t>
            </a:r>
            <a:endParaRPr lang="it-IT" dirty="0"/>
          </a:p>
        </p:txBody>
      </p: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9C4B2D5A-122F-5C6D-D382-5DBCBCB10DDC}"/>
              </a:ext>
            </a:extLst>
          </p:cNvPr>
          <p:cNvSpPr txBox="1"/>
          <p:nvPr/>
        </p:nvSpPr>
        <p:spPr>
          <a:xfrm>
            <a:off x="327194" y="2440995"/>
            <a:ext cx="11250432" cy="3016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Mesh </a:t>
            </a:r>
          </a:p>
          <a:p>
            <a:pPr marL="428625" indent="-428625" defTabSz="412750" hangingPunct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Boundary layer used to capture thermal gradient</a:t>
            </a: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 </a:t>
            </a:r>
          </a:p>
          <a:p>
            <a:pPr marL="428625" indent="-428625" defTabSz="412750" hangingPunct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Prismatic boundary layer with </a:t>
            </a:r>
            <a:r>
              <a:rPr 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tethadreal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 mesh (pre-algo with </a:t>
            </a:r>
            <a:r>
              <a:rPr 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netgen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28625" indent="-428625" defTabSz="412750" hangingPunct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 defTabSz="412750" hangingPunct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4 prismatic layer of 0.5mm  </a:t>
            </a:r>
          </a:p>
          <a:p>
            <a:pPr marL="428625" indent="-428625" defTabSz="412750" hangingPunct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35000 nodes and 188571 elements </a:t>
            </a:r>
          </a:p>
          <a:p>
            <a:pPr marL="428625" indent="-428625" defTabSz="412750" hangingPunct="0">
              <a:lnSpc>
                <a:spcPct val="120000"/>
              </a:lnSpc>
              <a:spcBef>
                <a:spcPts val="55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6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BE09433D-ED55-DAD8-31D8-B600CEC3A5B2}"/>
              </a:ext>
            </a:extLst>
          </p:cNvPr>
          <p:cNvSpPr txBox="1"/>
          <p:nvPr/>
        </p:nvSpPr>
        <p:spPr>
          <a:xfrm>
            <a:off x="327194" y="1008848"/>
            <a:ext cx="79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Boundary Layer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855BBB3B-A700-7B76-2EE4-8A56C8E27E2C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3A97B8-6BFD-2BA5-0F8E-AEC4EA6FB500}"/>
              </a:ext>
            </a:extLst>
          </p:cNvPr>
          <p:cNvSpPr txBox="1"/>
          <p:nvPr/>
        </p:nvSpPr>
        <p:spPr>
          <a:xfrm>
            <a:off x="2464305" y="4880400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Section view – Temperature </a:t>
            </a:r>
            <a:endParaRPr lang="it-IT" dirty="0"/>
          </a:p>
        </p:txBody>
      </p: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9C4B2D5A-122F-5C6D-D382-5DBCBCB10DDC}"/>
              </a:ext>
            </a:extLst>
          </p:cNvPr>
          <p:cNvSpPr txBox="1"/>
          <p:nvPr/>
        </p:nvSpPr>
        <p:spPr>
          <a:xfrm>
            <a:off x="327194" y="1826733"/>
            <a:ext cx="5447073" cy="216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Thermal gradient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 Calculation of thermal history until steady state condition is reached </a:t>
            </a:r>
          </a:p>
          <a:p>
            <a:pPr marL="428625" indent="-428625" defTabSz="412750" hangingPunct="0">
              <a:lnSpc>
                <a:spcPct val="120000"/>
              </a:lnSpc>
              <a:spcBef>
                <a:spcPts val="55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2EC96B5A-E9AC-0A25-9616-0E01F07AC36D}"/>
              </a:ext>
            </a:extLst>
          </p:cNvPr>
          <p:cNvGrpSpPr/>
          <p:nvPr/>
        </p:nvGrpSpPr>
        <p:grpSpPr>
          <a:xfrm>
            <a:off x="6293796" y="1982464"/>
            <a:ext cx="5742191" cy="4034093"/>
            <a:chOff x="946548" y="2990526"/>
            <a:chExt cx="6082665" cy="3689350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A29565B-5AB4-CFCE-0478-5769F9F1C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548" y="2990526"/>
              <a:ext cx="6082665" cy="3689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E3C868B1-3568-1FAE-2BDF-350BD3D801CF}"/>
                </a:ext>
              </a:extLst>
            </p:cNvPr>
            <p:cNvSpPr/>
            <p:nvPr/>
          </p:nvSpPr>
          <p:spPr>
            <a:xfrm>
              <a:off x="946548" y="2990526"/>
              <a:ext cx="678108" cy="145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10054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C8B70F8-B1CD-CAA2-CA45-B055490802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5"/>
          <a:stretch/>
        </p:blipFill>
        <p:spPr bwMode="auto">
          <a:xfrm>
            <a:off x="246528" y="2893171"/>
            <a:ext cx="5010828" cy="3541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18">
            <a:extLst>
              <a:ext uri="{FF2B5EF4-FFF2-40B4-BE49-F238E27FC236}">
                <a16:creationId xmlns:a16="http://schemas.microsoft.com/office/drawing/2014/main" id="{BE09433D-ED55-DAD8-31D8-B600CEC3A5B2}"/>
              </a:ext>
            </a:extLst>
          </p:cNvPr>
          <p:cNvSpPr txBox="1"/>
          <p:nvPr/>
        </p:nvSpPr>
        <p:spPr>
          <a:xfrm>
            <a:off x="327194" y="1008848"/>
            <a:ext cx="79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Boundary Layer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855BBB3B-A700-7B76-2EE4-8A56C8E27E2C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9C4B2D5A-122F-5C6D-D382-5DBCBCB10DDC}"/>
              </a:ext>
            </a:extLst>
          </p:cNvPr>
          <p:cNvSpPr txBox="1"/>
          <p:nvPr/>
        </p:nvSpPr>
        <p:spPr>
          <a:xfrm>
            <a:off x="327194" y="1627953"/>
            <a:ext cx="8791276" cy="1265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Damage calculation</a:t>
            </a:r>
            <a:endParaRPr lang="en-US" b="1" kern="0" dirty="0">
              <a:latin typeface="Arial" panose="020B0604020202020204" pitchFamily="34" charset="0"/>
              <a:cs typeface="Arial" panose="020B0604020202020204" pitchFamily="34" charset="0"/>
              <a:sym typeface="Roboto Regular"/>
            </a:endParaRPr>
          </a:p>
          <a:p>
            <a:pPr marL="428625" indent="-428625" defTabSz="412750" hangingPunct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Stress-strain history analysis for fatigue calculation</a:t>
            </a:r>
          </a:p>
          <a:p>
            <a:pPr marL="428625" indent="-428625" defTabSz="412750" hangingPunct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Damage index computation through Twice Yield Method</a:t>
            </a: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1ED66729-8504-4EDD-A54B-C6D04BC5BA5F}"/>
              </a:ext>
            </a:extLst>
          </p:cNvPr>
          <p:cNvGraphicFramePr/>
          <p:nvPr/>
        </p:nvGraphicFramePr>
        <p:xfrm>
          <a:off x="4148051" y="4158389"/>
          <a:ext cx="4068819" cy="2393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Immagine 14">
            <a:extLst>
              <a:ext uri="{FF2B5EF4-FFF2-40B4-BE49-F238E27FC236}">
                <a16:creationId xmlns:a16="http://schemas.microsoft.com/office/drawing/2014/main" id="{03C41220-B9B8-C698-68EA-0A2C4196A9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32"/>
          <a:stretch/>
        </p:blipFill>
        <p:spPr bwMode="auto">
          <a:xfrm>
            <a:off x="9118470" y="1640776"/>
            <a:ext cx="2746336" cy="19695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3A97B8-6BFD-2BA5-0F8E-AEC4EA6FB500}"/>
              </a:ext>
            </a:extLst>
          </p:cNvPr>
          <p:cNvSpPr txBox="1"/>
          <p:nvPr/>
        </p:nvSpPr>
        <p:spPr>
          <a:xfrm>
            <a:off x="4148051" y="3615170"/>
            <a:ext cx="5754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Section view – Von Mises Stress , Plastic Strain , Damage index</a:t>
            </a:r>
            <a:endParaRPr lang="it-IT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FEEDBAF-F73E-8E56-2E9F-A2664BABCC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1"/>
          <a:stretch/>
        </p:blipFill>
        <p:spPr bwMode="auto">
          <a:xfrm>
            <a:off x="9005350" y="4354619"/>
            <a:ext cx="2859456" cy="219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24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A7AFAFDE-2290-10C8-D193-E3E4EB962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132" y="4293032"/>
            <a:ext cx="2690494" cy="2285933"/>
          </a:xfrm>
          <a:prstGeom prst="rect">
            <a:avLst/>
          </a:prstGeom>
        </p:spPr>
      </p:pic>
      <p:sp>
        <p:nvSpPr>
          <p:cNvPr id="3" name="CasellaDiTesto 18">
            <a:extLst>
              <a:ext uri="{FF2B5EF4-FFF2-40B4-BE49-F238E27FC236}">
                <a16:creationId xmlns:a16="http://schemas.microsoft.com/office/drawing/2014/main" id="{BE09433D-ED55-DAD8-31D8-B600CEC3A5B2}"/>
              </a:ext>
            </a:extLst>
          </p:cNvPr>
          <p:cNvSpPr txBox="1"/>
          <p:nvPr/>
        </p:nvSpPr>
        <p:spPr>
          <a:xfrm>
            <a:off x="327194" y="1008848"/>
            <a:ext cx="79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Boundary Layer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855BBB3B-A700-7B76-2EE4-8A56C8E27E2C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9C4B2D5A-122F-5C6D-D382-5DBCBCB10DDC}"/>
              </a:ext>
            </a:extLst>
          </p:cNvPr>
          <p:cNvSpPr txBox="1"/>
          <p:nvPr/>
        </p:nvSpPr>
        <p:spPr>
          <a:xfrm>
            <a:off x="327194" y="1826733"/>
            <a:ext cx="7661337" cy="2974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Thermo-mechanical fatigue on casting die</a:t>
            </a:r>
          </a:p>
          <a:p>
            <a:pPr marL="428625" indent="-428625" defTabSz="412750" hangingPunct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Need to catch high thermal and stress gradient within a small thickness</a:t>
            </a:r>
          </a:p>
          <a:p>
            <a:pPr marL="428625" indent="-428625" defTabSz="412750" hangingPunct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Boundary layer strategy for obtain a good balance between mesh nodes and computational effort</a:t>
            </a:r>
          </a:p>
          <a:p>
            <a:pPr marL="428625" indent="-428625" defTabSz="412750" hangingPunct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Very corrupted geometry – no geometric defeaturing used</a:t>
            </a:r>
          </a:p>
          <a:p>
            <a:pPr defTabSz="412750" hangingPunct="0">
              <a:lnSpc>
                <a:spcPct val="120000"/>
              </a:lnSpc>
              <a:spcAft>
                <a:spcPts val="600"/>
              </a:spcAft>
            </a:pPr>
            <a:r>
              <a:rPr lang="en-US" sz="2000" b="1" dirty="0"/>
              <a:t> </a:t>
            </a: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A6B83EA-2A38-D350-F017-CEDEA86B0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762" y="2191632"/>
            <a:ext cx="3584501" cy="324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E7CB50-3C29-930D-F281-96AA07B0F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95"/>
          <a:stretch/>
        </p:blipFill>
        <p:spPr>
          <a:xfrm>
            <a:off x="7087032" y="1684469"/>
            <a:ext cx="4666852" cy="4477880"/>
          </a:xfrm>
          <a:prstGeom prst="rect">
            <a:avLst/>
          </a:prstGeom>
        </p:spPr>
      </p:pic>
      <p:sp>
        <p:nvSpPr>
          <p:cNvPr id="3" name="CasellaDiTesto 18">
            <a:extLst>
              <a:ext uri="{FF2B5EF4-FFF2-40B4-BE49-F238E27FC236}">
                <a16:creationId xmlns:a16="http://schemas.microsoft.com/office/drawing/2014/main" id="{BE09433D-ED55-DAD8-31D8-B600CEC3A5B2}"/>
              </a:ext>
            </a:extLst>
          </p:cNvPr>
          <p:cNvSpPr txBox="1"/>
          <p:nvPr/>
        </p:nvSpPr>
        <p:spPr>
          <a:xfrm>
            <a:off x="327194" y="1008848"/>
            <a:ext cx="79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Boundary Layer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855BBB3B-A700-7B76-2EE4-8A56C8E27E2C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3A97B8-6BFD-2BA5-0F8E-AEC4EA6FB500}"/>
              </a:ext>
            </a:extLst>
          </p:cNvPr>
          <p:cNvSpPr txBox="1"/>
          <p:nvPr/>
        </p:nvSpPr>
        <p:spPr>
          <a:xfrm>
            <a:off x="5041051" y="5711495"/>
            <a:ext cx="2656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Mesh – 240444 nodes</a:t>
            </a:r>
            <a:endParaRPr lang="it-IT" dirty="0"/>
          </a:p>
        </p:txBody>
      </p: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9C4B2D5A-122F-5C6D-D382-5DBCBCB10DDC}"/>
              </a:ext>
            </a:extLst>
          </p:cNvPr>
          <p:cNvSpPr txBox="1"/>
          <p:nvPr/>
        </p:nvSpPr>
        <p:spPr>
          <a:xfrm>
            <a:off x="327194" y="1826733"/>
            <a:ext cx="7370391" cy="212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Mesh </a:t>
            </a:r>
          </a:p>
          <a:p>
            <a:pPr marL="428625" indent="-428625" defTabSz="412750" hangingPunct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Boundary layer used to capture thermal gradient</a:t>
            </a: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 </a:t>
            </a:r>
          </a:p>
          <a:p>
            <a:pPr marL="428625" indent="-428625" defTabSz="412750" hangingPunct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Tetrahedral boundary layer with tetrahedral mesh (Post algo with </a:t>
            </a:r>
            <a:r>
              <a:rPr 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Tetwild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 defTabSz="412750" hangingPunct="0">
              <a:lnSpc>
                <a:spcPct val="120000"/>
              </a:lnSpc>
              <a:spcBef>
                <a:spcPts val="55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4F8B5FB-6F44-EE4C-53D6-E4812E44E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94" y="3693648"/>
            <a:ext cx="4247009" cy="239022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31520F6-254B-543D-B5AF-406D8CB9C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889" y="3693648"/>
            <a:ext cx="1822717" cy="1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6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BE09433D-ED55-DAD8-31D8-B600CEC3A5B2}"/>
              </a:ext>
            </a:extLst>
          </p:cNvPr>
          <p:cNvSpPr txBox="1"/>
          <p:nvPr/>
        </p:nvSpPr>
        <p:spPr>
          <a:xfrm>
            <a:off x="327194" y="1008848"/>
            <a:ext cx="79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Boundary Layer application – Example 2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855BBB3B-A700-7B76-2EE4-8A56C8E27E2C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3A97B8-6BFD-2BA5-0F8E-AEC4EA6FB500}"/>
              </a:ext>
            </a:extLst>
          </p:cNvPr>
          <p:cNvSpPr txBox="1"/>
          <p:nvPr/>
        </p:nvSpPr>
        <p:spPr>
          <a:xfrm>
            <a:off x="3285726" y="4889542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Temperature </a:t>
            </a:r>
            <a:endParaRPr lang="it-IT" dirty="0"/>
          </a:p>
        </p:txBody>
      </p: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9C4B2D5A-122F-5C6D-D382-5DBCBCB10DDC}"/>
              </a:ext>
            </a:extLst>
          </p:cNvPr>
          <p:cNvSpPr txBox="1"/>
          <p:nvPr/>
        </p:nvSpPr>
        <p:spPr>
          <a:xfrm>
            <a:off x="327194" y="1826733"/>
            <a:ext cx="54470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Thermal analysis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Fatigue calculation: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Thermal cyclic loading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Inner pressure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9062CBF-9600-B716-E1A3-E38774933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4" y="2187171"/>
            <a:ext cx="5884615" cy="386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BE09433D-ED55-DAD8-31D8-B600CEC3A5B2}"/>
              </a:ext>
            </a:extLst>
          </p:cNvPr>
          <p:cNvSpPr txBox="1"/>
          <p:nvPr/>
        </p:nvSpPr>
        <p:spPr>
          <a:xfrm>
            <a:off x="327194" y="1008848"/>
            <a:ext cx="79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Boundary Layer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855BBB3B-A700-7B76-2EE4-8A56C8E27E2C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9C4B2D5A-122F-5C6D-D382-5DBCBCB10DDC}"/>
              </a:ext>
            </a:extLst>
          </p:cNvPr>
          <p:cNvSpPr txBox="1"/>
          <p:nvPr/>
        </p:nvSpPr>
        <p:spPr>
          <a:xfrm>
            <a:off x="327194" y="1826733"/>
            <a:ext cx="7661337" cy="178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Seat-Ball contact analysis</a:t>
            </a:r>
          </a:p>
          <a:p>
            <a:pPr marL="428625" indent="-428625" defTabSz="412750" hangingPunct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Insert coating material on seat and ball </a:t>
            </a:r>
          </a:p>
          <a:p>
            <a:pPr marL="428625" indent="-428625" defTabSz="412750" hangingPunct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Coating is modeled by a prismatic mesh layer</a:t>
            </a:r>
          </a:p>
          <a:p>
            <a:pPr marL="428625" indent="-428625" defTabSz="412750" hangingPunct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No need of geometric pre-processing  </a:t>
            </a: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A1889AA-3254-D2D9-C2F8-474107251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788" y="2069918"/>
            <a:ext cx="4645409" cy="37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8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173349DF-9B65-EE22-0C89-9B7D260D9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95635"/>
            <a:ext cx="5319190" cy="3477668"/>
          </a:xfrm>
          <a:prstGeom prst="rect">
            <a:avLst/>
          </a:prstGeom>
        </p:spPr>
      </p:pic>
      <p:sp>
        <p:nvSpPr>
          <p:cNvPr id="3" name="CasellaDiTesto 18">
            <a:extLst>
              <a:ext uri="{FF2B5EF4-FFF2-40B4-BE49-F238E27FC236}">
                <a16:creationId xmlns:a16="http://schemas.microsoft.com/office/drawing/2014/main" id="{BE09433D-ED55-DAD8-31D8-B600CEC3A5B2}"/>
              </a:ext>
            </a:extLst>
          </p:cNvPr>
          <p:cNvSpPr txBox="1"/>
          <p:nvPr/>
        </p:nvSpPr>
        <p:spPr>
          <a:xfrm>
            <a:off x="327194" y="1008848"/>
            <a:ext cx="79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Boundary Layer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855BBB3B-A700-7B76-2EE4-8A56C8E27E2C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9C4B2D5A-122F-5C6D-D382-5DBCBCB10DDC}"/>
              </a:ext>
            </a:extLst>
          </p:cNvPr>
          <p:cNvSpPr txBox="1"/>
          <p:nvPr/>
        </p:nvSpPr>
        <p:spPr>
          <a:xfrm>
            <a:off x="327194" y="1826733"/>
            <a:ext cx="7661337" cy="89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Coating</a:t>
            </a:r>
          </a:p>
          <a:p>
            <a:pPr marL="428625" indent="-428625" defTabSz="412750" hangingPunct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Define coating thickness and automatic generation</a:t>
            </a: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C560BBC-5114-6953-E037-E2F62336D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09" y="2721369"/>
            <a:ext cx="4610966" cy="368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1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>
            <a:extLst>
              <a:ext uri="{FF2B5EF4-FFF2-40B4-BE49-F238E27FC236}">
                <a16:creationId xmlns:a16="http://schemas.microsoft.com/office/drawing/2014/main" id="{BDC810A2-AC76-45EB-95D4-842012D07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5" b="27482"/>
          <a:stretch/>
        </p:blipFill>
        <p:spPr>
          <a:xfrm>
            <a:off x="1240" y="3126528"/>
            <a:ext cx="12191999" cy="288385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90698" y="2125991"/>
            <a:ext cx="7874229" cy="1111055"/>
          </a:xfrm>
        </p:spPr>
        <p:txBody>
          <a:bodyPr vert="horz" lIns="0" tIns="0" rIns="0" bIns="0" rtlCol="0" anchor="b">
            <a:noAutofit/>
          </a:bodyPr>
          <a:lstStyle/>
          <a:p>
            <a:pPr algn="l"/>
            <a:r>
              <a:rPr lang="it-IT" sz="7200" b="1" spc="-500" dirty="0">
                <a:solidFill>
                  <a:srgbClr val="286AA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 &amp; A  SESSION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A0D6B01-06CB-40C5-8670-B3331875621F}"/>
              </a:ext>
            </a:extLst>
          </p:cNvPr>
          <p:cNvGrpSpPr/>
          <p:nvPr/>
        </p:nvGrpSpPr>
        <p:grpSpPr>
          <a:xfrm>
            <a:off x="7773004" y="383063"/>
            <a:ext cx="1757109" cy="534102"/>
            <a:chOff x="9797761" y="496391"/>
            <a:chExt cx="1757109" cy="534102"/>
          </a:xfrm>
        </p:grpSpPr>
        <p:grpSp>
          <p:nvGrpSpPr>
            <p:cNvPr id="10" name="Gruppo 9"/>
            <p:cNvGrpSpPr/>
            <p:nvPr/>
          </p:nvGrpSpPr>
          <p:grpSpPr>
            <a:xfrm>
              <a:off x="9797761" y="671289"/>
              <a:ext cx="1757109" cy="100583"/>
              <a:chOff x="611187" y="1916113"/>
              <a:chExt cx="7921626" cy="593005"/>
            </a:xfrm>
          </p:grpSpPr>
          <p:cxnSp>
            <p:nvCxnSpPr>
              <p:cNvPr id="11" name="Connettore 1 10"/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1 11"/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/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asellaDiTesto 16"/>
            <p:cNvSpPr txBox="1"/>
            <p:nvPr/>
          </p:nvSpPr>
          <p:spPr>
            <a:xfrm>
              <a:off x="9797845" y="496391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9879113" y="790093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6A62DC5C-A03F-493D-B2B1-453052F45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4" y="40835"/>
            <a:ext cx="7559040" cy="1402080"/>
          </a:xfrm>
          <a:prstGeom prst="rect">
            <a:avLst/>
          </a:prstGeom>
        </p:spPr>
      </p:pic>
      <p:grpSp>
        <p:nvGrpSpPr>
          <p:cNvPr id="22" name="Gruppo 9">
            <a:extLst>
              <a:ext uri="{FF2B5EF4-FFF2-40B4-BE49-F238E27FC236}">
                <a16:creationId xmlns:a16="http://schemas.microsoft.com/office/drawing/2014/main" id="{BC2D4515-7E22-40AE-8593-9F7D9A585239}"/>
              </a:ext>
            </a:extLst>
          </p:cNvPr>
          <p:cNvGrpSpPr/>
          <p:nvPr/>
        </p:nvGrpSpPr>
        <p:grpSpPr>
          <a:xfrm>
            <a:off x="10014775" y="557961"/>
            <a:ext cx="1757109" cy="100583"/>
            <a:chOff x="611187" y="1916113"/>
            <a:chExt cx="7921626" cy="593005"/>
          </a:xfrm>
        </p:grpSpPr>
        <p:cxnSp>
          <p:nvCxnSpPr>
            <p:cNvPr id="23" name="Connettore 1 10">
              <a:extLst>
                <a:ext uri="{FF2B5EF4-FFF2-40B4-BE49-F238E27FC236}">
                  <a16:creationId xmlns:a16="http://schemas.microsoft.com/office/drawing/2014/main" id="{F4E25FE4-2731-402C-A406-960893A06EBB}"/>
                </a:ext>
              </a:extLst>
            </p:cNvPr>
            <p:cNvCxnSpPr/>
            <p:nvPr/>
          </p:nvCxnSpPr>
          <p:spPr>
            <a:xfrm flipV="1">
              <a:off x="616952" y="1916113"/>
              <a:ext cx="0" cy="59300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11">
              <a:extLst>
                <a:ext uri="{FF2B5EF4-FFF2-40B4-BE49-F238E27FC236}">
                  <a16:creationId xmlns:a16="http://schemas.microsoft.com/office/drawing/2014/main" id="{EC75598E-8003-4B6D-974A-AE6F8945D76A}"/>
                </a:ext>
              </a:extLst>
            </p:cNvPr>
            <p:cNvCxnSpPr/>
            <p:nvPr/>
          </p:nvCxnSpPr>
          <p:spPr>
            <a:xfrm flipV="1">
              <a:off x="611187" y="1916113"/>
              <a:ext cx="7921626" cy="3862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5">
              <a:extLst>
                <a:ext uri="{FF2B5EF4-FFF2-40B4-BE49-F238E27FC236}">
                  <a16:creationId xmlns:a16="http://schemas.microsoft.com/office/drawing/2014/main" id="{C6BA1391-56A8-4722-B872-ECB8630CF84B}"/>
                </a:ext>
              </a:extLst>
            </p:cNvPr>
            <p:cNvCxnSpPr/>
            <p:nvPr/>
          </p:nvCxnSpPr>
          <p:spPr>
            <a:xfrm flipV="1">
              <a:off x="8529724" y="1916113"/>
              <a:ext cx="0" cy="59300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sellaDiTesto 16">
            <a:extLst>
              <a:ext uri="{FF2B5EF4-FFF2-40B4-BE49-F238E27FC236}">
                <a16:creationId xmlns:a16="http://schemas.microsoft.com/office/drawing/2014/main" id="{767C732D-B4A9-4B91-8A75-597569E323EB}"/>
              </a:ext>
            </a:extLst>
          </p:cNvPr>
          <p:cNvSpPr txBox="1"/>
          <p:nvPr/>
        </p:nvSpPr>
        <p:spPr>
          <a:xfrm>
            <a:off x="10014859" y="383063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C4C7C0B-5809-4CFF-AAF8-BC7DD94C1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4436" y="590774"/>
            <a:ext cx="917787" cy="644152"/>
          </a:xfrm>
          <a:prstGeom prst="rect">
            <a:avLst/>
          </a:prstGeom>
        </p:spPr>
      </p:pic>
      <p:sp>
        <p:nvSpPr>
          <p:cNvPr id="28" name="Titolo 1">
            <a:extLst>
              <a:ext uri="{FF2B5EF4-FFF2-40B4-BE49-F238E27FC236}">
                <a16:creationId xmlns:a16="http://schemas.microsoft.com/office/drawing/2014/main" id="{F41DB3D2-224A-4ECD-8EEA-46409D221DCD}"/>
              </a:ext>
            </a:extLst>
          </p:cNvPr>
          <p:cNvSpPr txBox="1">
            <a:spLocks/>
          </p:cNvSpPr>
          <p:nvPr/>
        </p:nvSpPr>
        <p:spPr>
          <a:xfrm>
            <a:off x="630026" y="3310184"/>
            <a:ext cx="9674180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Thank </a:t>
            </a:r>
            <a:r>
              <a:rPr lang="it-IT" sz="54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you</a:t>
            </a:r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 for </a:t>
            </a:r>
            <a:r>
              <a:rPr lang="it-IT" sz="54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your</a:t>
            </a:r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it-IT" sz="54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attention</a:t>
            </a:r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!</a:t>
            </a: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59C9008D-8B36-4B54-A289-98729AC43C00}"/>
              </a:ext>
            </a:extLst>
          </p:cNvPr>
          <p:cNvSpPr txBox="1">
            <a:spLocks/>
          </p:cNvSpPr>
          <p:nvPr/>
        </p:nvSpPr>
        <p:spPr>
          <a:xfrm>
            <a:off x="506200" y="5913529"/>
            <a:ext cx="8657255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2800" b="1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IVS 2022</a:t>
            </a:r>
          </a:p>
          <a:p>
            <a:pPr algn="l"/>
            <a:r>
              <a:rPr lang="it-IT" sz="2400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Conference</a:t>
            </a:r>
          </a:p>
        </p:txBody>
      </p:sp>
    </p:spTree>
    <p:extLst>
      <p:ext uri="{BB962C8B-B14F-4D97-AF65-F5344CB8AC3E}">
        <p14:creationId xmlns:p14="http://schemas.microsoft.com/office/powerpoint/2010/main" val="234835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C8D38555-879E-448D-835D-74923D654CE5}"/>
              </a:ext>
            </a:extLst>
          </p:cNvPr>
          <p:cNvSpPr txBox="1"/>
          <p:nvPr/>
        </p:nvSpPr>
        <p:spPr>
          <a:xfrm>
            <a:off x="327194" y="1008848"/>
            <a:ext cx="232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Biography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FFF45459-9F40-4C14-8E6D-5391B777D478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5E7ECB9D-7EF8-BE17-E47F-FAD444608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0" t="27293" r="39383" b="43062"/>
          <a:stretch/>
        </p:blipFill>
        <p:spPr>
          <a:xfrm>
            <a:off x="425631" y="2224112"/>
            <a:ext cx="1582705" cy="1711945"/>
          </a:xfrm>
          <a:prstGeom prst="rect">
            <a:avLst/>
          </a:prstGeom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7882934F-6144-2C80-257B-9C773E303E2E}"/>
              </a:ext>
            </a:extLst>
          </p:cNvPr>
          <p:cNvSpPr txBox="1">
            <a:spLocks/>
          </p:cNvSpPr>
          <p:nvPr/>
        </p:nvSpPr>
        <p:spPr>
          <a:xfrm>
            <a:off x="425631" y="1788658"/>
            <a:ext cx="2859476" cy="4568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u="sng" dirty="0">
                <a:latin typeface="Palatino Linotype" panose="02040502050505030304" pitchFamily="18" charset="0"/>
              </a:rPr>
              <a:t>Eng. Giovanni Bettega</a:t>
            </a:r>
            <a:endParaRPr lang="en-US" sz="2000" b="1" dirty="0">
              <a:latin typeface="Palatino Linotype" panose="02040502050505030304" pitchFamily="18" charset="0"/>
              <a:cs typeface="Calibri" panose="020F0502020204030204"/>
            </a:endParaRPr>
          </a:p>
          <a:p>
            <a:endParaRPr lang="en-US" sz="2000" b="1" dirty="0">
              <a:latin typeface="Palatino Linotype" panose="02040502050505030304" pitchFamily="18" charset="0"/>
              <a:cs typeface="Calibri" panose="020F0502020204030204"/>
            </a:endParaRPr>
          </a:p>
        </p:txBody>
      </p:sp>
      <p:sp>
        <p:nvSpPr>
          <p:cNvPr id="9" name="CasellaDiTesto 25">
            <a:extLst>
              <a:ext uri="{FF2B5EF4-FFF2-40B4-BE49-F238E27FC236}">
                <a16:creationId xmlns:a16="http://schemas.microsoft.com/office/drawing/2014/main" id="{9B5DC1AB-638C-7D90-91E7-825B733E1C93}"/>
              </a:ext>
            </a:extLst>
          </p:cNvPr>
          <p:cNvSpPr txBox="1"/>
          <p:nvPr/>
        </p:nvSpPr>
        <p:spPr>
          <a:xfrm>
            <a:off x="2667352" y="2224113"/>
            <a:ext cx="8060959" cy="17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M.Sc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Engineering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Politecnico di Milano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PhD –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Università degli Studi di Milano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15 years of experience in FEA/CFD simulation, research project and technical consulting \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CA15FAE2-A12F-8B35-0F3E-8D3F500BE680}"/>
              </a:ext>
            </a:extLst>
          </p:cNvPr>
          <p:cNvSpPr txBox="1">
            <a:spLocks/>
          </p:cNvSpPr>
          <p:nvPr/>
        </p:nvSpPr>
        <p:spPr>
          <a:xfrm>
            <a:off x="327194" y="4143101"/>
            <a:ext cx="2859476" cy="4568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u="sng" dirty="0">
                <a:latin typeface="Palatino Linotype" panose="02040502050505030304" pitchFamily="18" charset="0"/>
              </a:rPr>
              <a:t>Eng. Simone Mandelli</a:t>
            </a:r>
            <a:endParaRPr lang="en-US" sz="2000" b="1" dirty="0">
              <a:latin typeface="Palatino Linotype" panose="02040502050505030304" pitchFamily="18" charset="0"/>
              <a:cs typeface="Calibri" panose="020F0502020204030204"/>
            </a:endParaRPr>
          </a:p>
          <a:p>
            <a:endParaRPr lang="en-US" sz="2000" b="1" dirty="0">
              <a:latin typeface="Palatino Linotype" panose="02040502050505030304" pitchFamily="18" charset="0"/>
              <a:cs typeface="Calibri" panose="020F0502020204030204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F43B076-3ECB-F21D-DD2B-969164AED0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0" r="13114"/>
          <a:stretch/>
        </p:blipFill>
        <p:spPr>
          <a:xfrm>
            <a:off x="425632" y="4599920"/>
            <a:ext cx="1590610" cy="1871223"/>
          </a:xfrm>
          <a:prstGeom prst="rect">
            <a:avLst/>
          </a:prstGeom>
        </p:spPr>
      </p:pic>
      <p:sp>
        <p:nvSpPr>
          <p:cNvPr id="12" name="CasellaDiTesto 25">
            <a:extLst>
              <a:ext uri="{FF2B5EF4-FFF2-40B4-BE49-F238E27FC236}">
                <a16:creationId xmlns:a16="http://schemas.microsoft.com/office/drawing/2014/main" id="{C224F502-3E61-6B6E-84CE-65E9D8ED7B05}"/>
              </a:ext>
            </a:extLst>
          </p:cNvPr>
          <p:cNvSpPr txBox="1"/>
          <p:nvPr/>
        </p:nvSpPr>
        <p:spPr>
          <a:xfrm>
            <a:off x="2647950" y="4613684"/>
            <a:ext cx="8060959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M.Sc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in Engineering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Politecnico di Milano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PhD –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Engineering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Politecnico di Milano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 years of experience in FEA/CFD simulation, research project and technical consulting</a:t>
            </a:r>
          </a:p>
        </p:txBody>
      </p:sp>
    </p:spTree>
    <p:extLst>
      <p:ext uri="{BB962C8B-B14F-4D97-AF65-F5344CB8AC3E}">
        <p14:creationId xmlns:p14="http://schemas.microsoft.com/office/powerpoint/2010/main" val="175261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4" y="1008848"/>
            <a:ext cx="232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25">
            <a:extLst>
              <a:ext uri="{FF2B5EF4-FFF2-40B4-BE49-F238E27FC236}">
                <a16:creationId xmlns:a16="http://schemas.microsoft.com/office/drawing/2014/main" id="{EE9D54B5-7083-D2BB-8BBF-4D8BD6119DD9}"/>
              </a:ext>
            </a:extLst>
          </p:cNvPr>
          <p:cNvSpPr txBox="1"/>
          <p:nvPr/>
        </p:nvSpPr>
        <p:spPr>
          <a:xfrm>
            <a:off x="396000" y="1908000"/>
            <a:ext cx="11254498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Company profile and mission</a:t>
            </a:r>
          </a:p>
          <a:p>
            <a:pPr marL="342900" indent="-342900" algn="just">
              <a:spcAft>
                <a:spcPts val="900"/>
              </a:spcAft>
              <a:buFont typeface="+mj-lt"/>
              <a:buAutoNum type="arabicPeriod"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Criticalities of complex geometry meshing</a:t>
            </a:r>
          </a:p>
          <a:p>
            <a:pPr marL="800100" lvl="1" indent="-342900" algn="just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meshing of valve subcomponents is more and more critical</a:t>
            </a:r>
          </a:p>
          <a:p>
            <a:pPr marL="342900" indent="-342900" algn="just">
              <a:spcAft>
                <a:spcPts val="900"/>
              </a:spcAft>
              <a:buFont typeface="+mj-lt"/>
              <a:buAutoNum type="arabicPeriod"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on Valves Subcomponents</a:t>
            </a:r>
          </a:p>
          <a:p>
            <a:pPr marL="342900" indent="-342900" algn="just">
              <a:spcAft>
                <a:spcPts val="900"/>
              </a:spcAft>
              <a:buFont typeface="+mj-lt"/>
              <a:buAutoNum type="arabicPeriod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 session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ter Sales Service">
            <a:extLst>
              <a:ext uri="{FF2B5EF4-FFF2-40B4-BE49-F238E27FC236}">
                <a16:creationId xmlns:a16="http://schemas.microsoft.com/office/drawing/2014/main" id="{FAEA2F6D-2D92-E16F-65EA-9FB826F8D628}"/>
              </a:ext>
            </a:extLst>
          </p:cNvPr>
          <p:cNvSpPr txBox="1"/>
          <p:nvPr/>
        </p:nvSpPr>
        <p:spPr>
          <a:xfrm>
            <a:off x="7319047" y="2896384"/>
            <a:ext cx="2388474" cy="536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0"/>
              </a:spcBef>
              <a:defRPr sz="6000" i="1">
                <a:solidFill>
                  <a:srgbClr val="21212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defTabSz="412750" hangingPunct="0">
              <a:lnSpc>
                <a:spcPct val="120000"/>
              </a:lnSpc>
            </a:pPr>
            <a:r>
              <a:rPr lang="en-US" sz="3200" b="1" i="0" kern="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30CCF734-26E0-79BA-EA65-F825ECF433A7}"/>
              </a:ext>
            </a:extLst>
          </p:cNvPr>
          <p:cNvCxnSpPr>
            <a:cxnSpLocks/>
          </p:cNvCxnSpPr>
          <p:nvPr/>
        </p:nvCxnSpPr>
        <p:spPr>
          <a:xfrm>
            <a:off x="7250951" y="3461043"/>
            <a:ext cx="2520000" cy="0"/>
          </a:xfrm>
          <a:prstGeom prst="line">
            <a:avLst/>
          </a:prstGeom>
          <a:ln w="5715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20">
            <a:extLst>
              <a:ext uri="{FF2B5EF4-FFF2-40B4-BE49-F238E27FC236}">
                <a16:creationId xmlns:a16="http://schemas.microsoft.com/office/drawing/2014/main" id="{9FF37A1D-B95A-981D-854C-878121801553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93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5FCC85AA-AA71-8722-478D-D9FA162398EF}"/>
              </a:ext>
            </a:extLst>
          </p:cNvPr>
          <p:cNvSpPr txBox="1">
            <a:spLocks/>
          </p:cNvSpPr>
          <p:nvPr/>
        </p:nvSpPr>
        <p:spPr>
          <a:xfrm>
            <a:off x="344711" y="1804831"/>
            <a:ext cx="11250432" cy="47029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Solvo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Srl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an Italian start-up based in Milan, will provide an innovative software for Finite Element Analysis and all related supporting activities. </a:t>
            </a:r>
          </a:p>
          <a:p>
            <a:pPr marL="285750" indent="-285750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  <a:p>
            <a:pPr marL="285750" indent="-285750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SOLVO aims to support partners providing an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advanced simulation tool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able to guarantee the highest  technological level</a:t>
            </a:r>
          </a:p>
          <a:p>
            <a:pPr marL="285750" indent="-285750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WE DO:</a:t>
            </a:r>
          </a:p>
          <a:p>
            <a:pPr marL="285750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company is developing a software able to perform simulation using a set of Open-Source solvers. The software will be soon released to the market.</a:t>
            </a:r>
          </a:p>
          <a:p>
            <a:pPr marL="285750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Customized software solution </a:t>
            </a:r>
          </a:p>
          <a:p>
            <a:pPr marL="285750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Technical consultancy activities</a:t>
            </a:r>
          </a:p>
        </p:txBody>
      </p:sp>
      <p:sp>
        <p:nvSpPr>
          <p:cNvPr id="3" name="CasellaDiTesto 18">
            <a:extLst>
              <a:ext uri="{FF2B5EF4-FFF2-40B4-BE49-F238E27FC236}">
                <a16:creationId xmlns:a16="http://schemas.microsoft.com/office/drawing/2014/main" id="{F1A890D2-A5CE-3125-15F3-ACD98BE63A8D}"/>
              </a:ext>
            </a:extLst>
          </p:cNvPr>
          <p:cNvSpPr txBox="1"/>
          <p:nvPr/>
        </p:nvSpPr>
        <p:spPr>
          <a:xfrm>
            <a:off x="327194" y="1008848"/>
            <a:ext cx="4752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: Company </a:t>
            </a:r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48829179-D7C4-3DB2-3715-49EC9CD0B115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93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ter Sales Service">
            <a:extLst>
              <a:ext uri="{FF2B5EF4-FFF2-40B4-BE49-F238E27FC236}">
                <a16:creationId xmlns:a16="http://schemas.microsoft.com/office/drawing/2014/main" id="{FAEA2F6D-2D92-E16F-65EA-9FB826F8D628}"/>
              </a:ext>
            </a:extLst>
          </p:cNvPr>
          <p:cNvSpPr txBox="1"/>
          <p:nvPr/>
        </p:nvSpPr>
        <p:spPr>
          <a:xfrm>
            <a:off x="5418306" y="2655276"/>
            <a:ext cx="5687378" cy="112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ts val="0"/>
              </a:spcBef>
              <a:defRPr sz="6000" i="1">
                <a:solidFill>
                  <a:srgbClr val="21212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defTabSz="412750" hangingPunct="0">
              <a:lnSpc>
                <a:spcPct val="120000"/>
              </a:lnSpc>
            </a:pPr>
            <a:r>
              <a:rPr lang="en-US" sz="3200" b="1" i="0" kern="0" dirty="0">
                <a:latin typeface="Arial" panose="020B0604020202020204" pitchFamily="34" charset="0"/>
                <a:cs typeface="Arial" panose="020B0604020202020204" pitchFamily="34" charset="0"/>
              </a:rPr>
              <a:t>Criticalities of complex</a:t>
            </a:r>
          </a:p>
          <a:p>
            <a:pPr defTabSz="412750" hangingPunct="0">
              <a:lnSpc>
                <a:spcPct val="120000"/>
              </a:lnSpc>
            </a:pPr>
            <a:r>
              <a:rPr lang="en-US" sz="3200" b="1" i="0" kern="0" dirty="0">
                <a:latin typeface="Arial" panose="020B0604020202020204" pitchFamily="34" charset="0"/>
                <a:cs typeface="Arial" panose="020B0604020202020204" pitchFamily="34" charset="0"/>
              </a:rPr>
              <a:t>geometry meshing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30CCF734-26E0-79BA-EA65-F825ECF433A7}"/>
              </a:ext>
            </a:extLst>
          </p:cNvPr>
          <p:cNvCxnSpPr>
            <a:cxnSpLocks/>
          </p:cNvCxnSpPr>
          <p:nvPr/>
        </p:nvCxnSpPr>
        <p:spPr>
          <a:xfrm flipV="1">
            <a:off x="5418306" y="3782829"/>
            <a:ext cx="4542817" cy="32043"/>
          </a:xfrm>
          <a:prstGeom prst="line">
            <a:avLst/>
          </a:prstGeom>
          <a:ln w="5715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20">
            <a:extLst>
              <a:ext uri="{FF2B5EF4-FFF2-40B4-BE49-F238E27FC236}">
                <a16:creationId xmlns:a16="http://schemas.microsoft.com/office/drawing/2014/main" id="{9183009E-7B37-F252-DAC7-14C818AED786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91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C8D38555-879E-448D-835D-74923D654CE5}"/>
              </a:ext>
            </a:extLst>
          </p:cNvPr>
          <p:cNvSpPr txBox="1"/>
          <p:nvPr/>
        </p:nvSpPr>
        <p:spPr>
          <a:xfrm>
            <a:off x="327194" y="1008848"/>
            <a:ext cx="79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Meshing of critical geometries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FFF45459-9F40-4C14-8E6D-5391B777D478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25">
            <a:extLst>
              <a:ext uri="{FF2B5EF4-FFF2-40B4-BE49-F238E27FC236}">
                <a16:creationId xmlns:a16="http://schemas.microsoft.com/office/drawing/2014/main" id="{C3D5B78A-D1B8-4EA1-AAAA-64090CAB736C}"/>
              </a:ext>
            </a:extLst>
          </p:cNvPr>
          <p:cNvSpPr txBox="1"/>
          <p:nvPr/>
        </p:nvSpPr>
        <p:spPr>
          <a:xfrm>
            <a:off x="425630" y="1929772"/>
            <a:ext cx="11250432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Why meshing of valve subcomponents is more and more critical</a:t>
            </a:r>
          </a:p>
          <a:p>
            <a:pPr marL="342900" indent="-342900" algn="just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Valves are more and more subjected to higher pressure or thermal stresses</a:t>
            </a:r>
          </a:p>
          <a:p>
            <a:pPr algn="just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Pressure up to 20000 psi – Cryogenic or high temperature – Vacuum </a:t>
            </a:r>
          </a:p>
          <a:p>
            <a:pPr marL="342900" indent="-342900" algn="just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production technics, like Additive manufacturing, are introducing more critical geometries and surfaces </a:t>
            </a:r>
          </a:p>
          <a:p>
            <a:pPr marL="342900" indent="-342900" algn="just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Finite Element Analysis are used more and more to prevent testing failures</a:t>
            </a:r>
          </a:p>
          <a:p>
            <a:pPr marL="342900" indent="-342900" algn="just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Raw material costs are pushing valve manufacturers to guarantee excellent performances with lither valves meaning thinner subcomponents</a:t>
            </a:r>
          </a:p>
          <a:p>
            <a:pPr marL="342900" indent="-342900" algn="just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9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Some example of critical mashing and b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oundary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layer application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7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DC1AB38-6B41-D6D2-5182-2C9D6545E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39" y="2278165"/>
            <a:ext cx="3993524" cy="3929625"/>
          </a:xfrm>
          <a:prstGeom prst="rect">
            <a:avLst/>
          </a:prstGeom>
        </p:spPr>
      </p:pic>
      <p:sp>
        <p:nvSpPr>
          <p:cNvPr id="3" name="CasellaDiTesto 18">
            <a:extLst>
              <a:ext uri="{FF2B5EF4-FFF2-40B4-BE49-F238E27FC236}">
                <a16:creationId xmlns:a16="http://schemas.microsoft.com/office/drawing/2014/main" id="{BE09433D-ED55-DAD8-31D8-B600CEC3A5B2}"/>
              </a:ext>
            </a:extLst>
          </p:cNvPr>
          <p:cNvSpPr txBox="1"/>
          <p:nvPr/>
        </p:nvSpPr>
        <p:spPr>
          <a:xfrm>
            <a:off x="327194" y="1008848"/>
            <a:ext cx="79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855BBB3B-A700-7B76-2EE4-8A56C8E27E2C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9C4B2D5A-122F-5C6D-D382-5DBCBCB10DDC}"/>
              </a:ext>
            </a:extLst>
          </p:cNvPr>
          <p:cNvSpPr txBox="1"/>
          <p:nvPr/>
        </p:nvSpPr>
        <p:spPr>
          <a:xfrm>
            <a:off x="327194" y="1826733"/>
            <a:ext cx="7967720" cy="175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 defTabSz="412750" hangingPunct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Thermo-mechanical fatigue / high thermal gradient </a:t>
            </a:r>
          </a:p>
          <a:p>
            <a:pPr marL="428625" indent="-428625" defTabSz="412750" hangingPunct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Coating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 defTabSz="412750" hangingPunct="0">
              <a:lnSpc>
                <a:spcPct val="120000"/>
              </a:lnSpc>
              <a:spcBef>
                <a:spcPts val="55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3A97B8-6BFD-2BA5-0F8E-AEC4EA6FB500}"/>
              </a:ext>
            </a:extLst>
          </p:cNvPr>
          <p:cNvSpPr txBox="1"/>
          <p:nvPr/>
        </p:nvSpPr>
        <p:spPr>
          <a:xfrm>
            <a:off x="2680900" y="3981368"/>
            <a:ext cx="61264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Use meshing to properly capture </a:t>
            </a:r>
          </a:p>
          <a:p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Physical phenomena, in these example by means of</a:t>
            </a:r>
          </a:p>
          <a:p>
            <a:endParaRPr lang="en-US" b="1" kern="0" dirty="0">
              <a:latin typeface="Arial" panose="020B0604020202020204" pitchFamily="34" charset="0"/>
              <a:cs typeface="Arial" panose="020B0604020202020204" pitchFamily="34" charset="0"/>
              <a:sym typeface="Roboto Regular"/>
            </a:endParaRPr>
          </a:p>
          <a:p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Boundary layer </a:t>
            </a:r>
            <a:endParaRPr lang="it-IT" dirty="0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8E44C8BD-314C-2371-BB1A-A9E2FB673590}"/>
              </a:ext>
            </a:extLst>
          </p:cNvPr>
          <p:cNvSpPr/>
          <p:nvPr/>
        </p:nvSpPr>
        <p:spPr>
          <a:xfrm rot="5400000">
            <a:off x="3768132" y="3195376"/>
            <a:ext cx="741330" cy="382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08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DC1AB38-6B41-D6D2-5182-2C9D6545E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39" y="2278165"/>
            <a:ext cx="3993524" cy="3929625"/>
          </a:xfrm>
          <a:prstGeom prst="rect">
            <a:avLst/>
          </a:prstGeom>
        </p:spPr>
      </p:pic>
      <p:sp>
        <p:nvSpPr>
          <p:cNvPr id="3" name="CasellaDiTesto 18">
            <a:extLst>
              <a:ext uri="{FF2B5EF4-FFF2-40B4-BE49-F238E27FC236}">
                <a16:creationId xmlns:a16="http://schemas.microsoft.com/office/drawing/2014/main" id="{BE09433D-ED55-DAD8-31D8-B600CEC3A5B2}"/>
              </a:ext>
            </a:extLst>
          </p:cNvPr>
          <p:cNvSpPr txBox="1"/>
          <p:nvPr/>
        </p:nvSpPr>
        <p:spPr>
          <a:xfrm>
            <a:off x="327194" y="1008848"/>
            <a:ext cx="79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Boundary Layer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855BBB3B-A700-7B76-2EE4-8A56C8E27E2C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9C4B2D5A-122F-5C6D-D382-5DBCBCB10DDC}"/>
              </a:ext>
            </a:extLst>
          </p:cNvPr>
          <p:cNvSpPr txBox="1"/>
          <p:nvPr/>
        </p:nvSpPr>
        <p:spPr>
          <a:xfrm>
            <a:off x="327194" y="1826733"/>
            <a:ext cx="7967720" cy="212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Thermal Shock on desuperheater – Fatigue analysis </a:t>
            </a:r>
          </a:p>
          <a:p>
            <a:pPr marL="428625" indent="-428625" defTabSz="412750" hangingPunct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Asses the fatigue behavior along the service life according to ASME VIII Div.2</a:t>
            </a:r>
          </a:p>
          <a:p>
            <a:pPr marL="428625" indent="-428625" defTabSz="412750" hangingPunct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Thermal shock is considered – no gradual transition</a:t>
            </a: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 defTabSz="412750" hangingPunct="0">
              <a:lnSpc>
                <a:spcPct val="120000"/>
              </a:lnSpc>
              <a:spcBef>
                <a:spcPts val="55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F735D3B7-71FB-04D0-3B34-6103E84D979A}"/>
              </a:ext>
            </a:extLst>
          </p:cNvPr>
          <p:cNvGraphicFramePr>
            <a:graphicFrameLocks noGrp="1"/>
          </p:cNvGraphicFramePr>
          <p:nvPr/>
        </p:nvGraphicFramePr>
        <p:xfrm>
          <a:off x="599795" y="4194445"/>
          <a:ext cx="6726285" cy="2110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2644">
                  <a:extLst>
                    <a:ext uri="{9D8B030D-6E8A-4147-A177-3AD203B41FA5}">
                      <a16:colId xmlns:a16="http://schemas.microsoft.com/office/drawing/2014/main" val="779963464"/>
                    </a:ext>
                  </a:extLst>
                </a:gridCol>
                <a:gridCol w="1109837">
                  <a:extLst>
                    <a:ext uri="{9D8B030D-6E8A-4147-A177-3AD203B41FA5}">
                      <a16:colId xmlns:a16="http://schemas.microsoft.com/office/drawing/2014/main" val="2656315811"/>
                    </a:ext>
                  </a:extLst>
                </a:gridCol>
                <a:gridCol w="1139433">
                  <a:extLst>
                    <a:ext uri="{9D8B030D-6E8A-4147-A177-3AD203B41FA5}">
                      <a16:colId xmlns:a16="http://schemas.microsoft.com/office/drawing/2014/main" val="732901247"/>
                    </a:ext>
                  </a:extLst>
                </a:gridCol>
                <a:gridCol w="1139433">
                  <a:extLst>
                    <a:ext uri="{9D8B030D-6E8A-4147-A177-3AD203B41FA5}">
                      <a16:colId xmlns:a16="http://schemas.microsoft.com/office/drawing/2014/main" val="1419637422"/>
                    </a:ext>
                  </a:extLst>
                </a:gridCol>
                <a:gridCol w="936299">
                  <a:extLst>
                    <a:ext uri="{9D8B030D-6E8A-4147-A177-3AD203B41FA5}">
                      <a16:colId xmlns:a16="http://schemas.microsoft.com/office/drawing/2014/main" val="3488559042"/>
                    </a:ext>
                  </a:extLst>
                </a:gridCol>
                <a:gridCol w="598639">
                  <a:extLst>
                    <a:ext uri="{9D8B030D-6E8A-4147-A177-3AD203B41FA5}">
                      <a16:colId xmlns:a16="http://schemas.microsoft.com/office/drawing/2014/main" val="2945717773"/>
                    </a:ext>
                  </a:extLst>
                </a:gridCol>
              </a:tblGrid>
              <a:tr h="33346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</a:rPr>
                        <a:t>Description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Time 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Steam 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Water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730535"/>
                  </a:ext>
                </a:extLst>
              </a:tr>
              <a:tr h="16956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 [min]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 [°C]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Q [kg/s]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 [°C]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Q [kg/s] 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47871676"/>
                  </a:ext>
                </a:extLst>
              </a:tr>
              <a:tr h="3488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Initial condition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524.2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N/A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N/A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N/A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95226185"/>
                  </a:ext>
                </a:extLst>
              </a:tr>
              <a:tr h="348883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Loading cycle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524.2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58.48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123.8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1.27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1936322"/>
                  </a:ext>
                </a:extLst>
              </a:tr>
              <a:tr h="3488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524.2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58.48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123.8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1.27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7233416"/>
                  </a:ext>
                </a:extLst>
              </a:tr>
              <a:tr h="3488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30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524.2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58.48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123.8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1.27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23340620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3A97B8-6BFD-2BA5-0F8E-AEC4EA6FB500}"/>
              </a:ext>
            </a:extLst>
          </p:cNvPr>
          <p:cNvSpPr txBox="1"/>
          <p:nvPr/>
        </p:nvSpPr>
        <p:spPr>
          <a:xfrm>
            <a:off x="2650571" y="3648969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Loading cycle on DSH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67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747</Words>
  <Application>Microsoft Office PowerPoint</Application>
  <PresentationFormat>Widescreen</PresentationFormat>
  <Paragraphs>148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Palatino Linotype</vt:lpstr>
      <vt:lpstr>Symbol</vt:lpstr>
      <vt:lpstr>Wingdings</vt:lpstr>
      <vt:lpstr>Tema di Office</vt:lpstr>
      <vt:lpstr>Giovanni Bettega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 &amp; A 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Veniero Facchetti</cp:lastModifiedBy>
  <cp:revision>101</cp:revision>
  <dcterms:created xsi:type="dcterms:W3CDTF">2017-04-05T07:21:29Z</dcterms:created>
  <dcterms:modified xsi:type="dcterms:W3CDTF">2022-05-16T13:59:39Z</dcterms:modified>
</cp:coreProperties>
</file>