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72" r:id="rId1"/>
  </p:sldMasterIdLst>
  <p:notesMasterIdLst>
    <p:notesMasterId r:id="rId28"/>
  </p:notesMasterIdLst>
  <p:sldIdLst>
    <p:sldId id="298" r:id="rId2"/>
    <p:sldId id="299" r:id="rId3"/>
    <p:sldId id="300" r:id="rId4"/>
    <p:sldId id="301" r:id="rId5"/>
    <p:sldId id="273"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7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279" userDrawn="1">
          <p15:clr>
            <a:srgbClr val="A4A3A4"/>
          </p15:clr>
        </p15:guide>
        <p15:guide id="4" pos="7355" userDrawn="1">
          <p15:clr>
            <a:srgbClr val="A4A3A4"/>
          </p15:clr>
        </p15:guide>
        <p15:guide id="5" pos="816" userDrawn="1">
          <p15:clr>
            <a:srgbClr val="A4A3A4"/>
          </p15:clr>
        </p15:guide>
        <p15:guide id="7" orient="horz" pos="504" userDrawn="1">
          <p15:clr>
            <a:srgbClr val="A4A3A4"/>
          </p15:clr>
        </p15:guide>
        <p15:guide id="8" orient="horz" pos="210" userDrawn="1">
          <p15:clr>
            <a:srgbClr val="A4A3A4"/>
          </p15:clr>
        </p15:guide>
        <p15:guide id="9" orient="horz" pos="1207" userDrawn="1">
          <p15:clr>
            <a:srgbClr val="A4A3A4"/>
          </p15:clr>
        </p15:guide>
        <p15:guide id="10" orient="horz" pos="18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70B7"/>
    <a:srgbClr val="CFD1D9"/>
    <a:srgbClr val="286AA6"/>
    <a:srgbClr val="00A89D"/>
    <a:srgbClr val="715392"/>
    <a:srgbClr val="343433"/>
    <a:srgbClr val="6CB7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73DB9E-5D9E-49F5-A6BD-C3DB2A70B94B}" v="69" dt="2022-05-20T06:12:20.4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p:restoredTop sz="96939"/>
  </p:normalViewPr>
  <p:slideViewPr>
    <p:cSldViewPr snapToGrid="0" snapToObjects="1">
      <p:cViewPr varScale="1">
        <p:scale>
          <a:sx n="103" d="100"/>
          <a:sy n="103" d="100"/>
        </p:scale>
        <p:origin x="792" y="72"/>
      </p:cViewPr>
      <p:guideLst>
        <p:guide orient="horz" pos="2160"/>
        <p:guide pos="3840"/>
        <p:guide pos="279"/>
        <p:guide pos="7355"/>
        <p:guide pos="816"/>
        <p:guide orient="horz" pos="504"/>
        <p:guide orient="horz" pos="210"/>
        <p:guide orient="horz" pos="1207"/>
        <p:guide orient="horz" pos="18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e Volpi" userId="359f58ff-cbc9-462a-9293-31039f66a862" providerId="ADAL" clId="{EA719AB6-55E4-4277-BCFC-025A0EE86FE4}"/>
    <pc:docChg chg="undo custSel modSld">
      <pc:chgData name="Simone Volpi" userId="359f58ff-cbc9-462a-9293-31039f66a862" providerId="ADAL" clId="{EA719AB6-55E4-4277-BCFC-025A0EE86FE4}" dt="2022-05-03T13:17:46.272" v="298" actId="20577"/>
      <pc:docMkLst>
        <pc:docMk/>
      </pc:docMkLst>
      <pc:sldChg chg="modSp mod">
        <pc:chgData name="Simone Volpi" userId="359f58ff-cbc9-462a-9293-31039f66a862" providerId="ADAL" clId="{EA719AB6-55E4-4277-BCFC-025A0EE86FE4}" dt="2022-05-02T13:44:56.452" v="45" actId="20577"/>
        <pc:sldMkLst>
          <pc:docMk/>
          <pc:sldMk cId="2498219969" sldId="266"/>
        </pc:sldMkLst>
        <pc:spChg chg="mod">
          <ac:chgData name="Simone Volpi" userId="359f58ff-cbc9-462a-9293-31039f66a862" providerId="ADAL" clId="{EA719AB6-55E4-4277-BCFC-025A0EE86FE4}" dt="2022-05-02T13:44:56.452" v="45" actId="20577"/>
          <ac:spMkLst>
            <pc:docMk/>
            <pc:sldMk cId="2498219969" sldId="266"/>
            <ac:spMk id="21" creationId="{00000000-0000-0000-0000-000000000000}"/>
          </ac:spMkLst>
        </pc:spChg>
      </pc:sldChg>
      <pc:sldChg chg="addSp modSp mod">
        <pc:chgData name="Simone Volpi" userId="359f58ff-cbc9-462a-9293-31039f66a862" providerId="ADAL" clId="{EA719AB6-55E4-4277-BCFC-025A0EE86FE4}" dt="2022-05-03T13:17:46.272" v="298" actId="20577"/>
        <pc:sldMkLst>
          <pc:docMk/>
          <pc:sldMk cId="3024702567" sldId="273"/>
        </pc:sldMkLst>
        <pc:spChg chg="add mod">
          <ac:chgData name="Simone Volpi" userId="359f58ff-cbc9-462a-9293-31039f66a862" providerId="ADAL" clId="{EA719AB6-55E4-4277-BCFC-025A0EE86FE4}" dt="2022-05-02T13:52:36.096" v="213" actId="1035"/>
          <ac:spMkLst>
            <pc:docMk/>
            <pc:sldMk cId="3024702567" sldId="273"/>
            <ac:spMk id="2" creationId="{D4E4FAA0-2960-B064-18E0-83010D13D316}"/>
          </ac:spMkLst>
        </pc:spChg>
        <pc:spChg chg="mod">
          <ac:chgData name="Simone Volpi" userId="359f58ff-cbc9-462a-9293-31039f66a862" providerId="ADAL" clId="{EA719AB6-55E4-4277-BCFC-025A0EE86FE4}" dt="2022-05-03T13:17:46.272" v="298" actId="20577"/>
          <ac:spMkLst>
            <pc:docMk/>
            <pc:sldMk cId="3024702567" sldId="273"/>
            <ac:spMk id="5" creationId="{19FB97B9-E909-4B3B-933B-0EC2382E6AC1}"/>
          </ac:spMkLst>
        </pc:spChg>
      </pc:sldChg>
      <pc:sldChg chg="modSp mod">
        <pc:chgData name="Simone Volpi" userId="359f58ff-cbc9-462a-9293-31039f66a862" providerId="ADAL" clId="{EA719AB6-55E4-4277-BCFC-025A0EE86FE4}" dt="2022-05-03T12:40:50.825" v="292" actId="20577"/>
        <pc:sldMkLst>
          <pc:docMk/>
          <pc:sldMk cId="2813768611" sldId="284"/>
        </pc:sldMkLst>
        <pc:graphicFrameChg chg="modGraphic">
          <ac:chgData name="Simone Volpi" userId="359f58ff-cbc9-462a-9293-31039f66a862" providerId="ADAL" clId="{EA719AB6-55E4-4277-BCFC-025A0EE86FE4}" dt="2022-05-03T12:40:50.825" v="292" actId="20577"/>
          <ac:graphicFrameMkLst>
            <pc:docMk/>
            <pc:sldMk cId="2813768611" sldId="284"/>
            <ac:graphicFrameMk id="5" creationId="{1677984F-318A-465C-87B0-5E52850735A1}"/>
          </ac:graphicFrameMkLst>
        </pc:graphicFrameChg>
      </pc:sldChg>
      <pc:sldChg chg="modSp mod">
        <pc:chgData name="Simone Volpi" userId="359f58ff-cbc9-462a-9293-31039f66a862" providerId="ADAL" clId="{EA719AB6-55E4-4277-BCFC-025A0EE86FE4}" dt="2022-05-03T12:20:54.686" v="260" actId="113"/>
        <pc:sldMkLst>
          <pc:docMk/>
          <pc:sldMk cId="50657207" sldId="285"/>
        </pc:sldMkLst>
        <pc:spChg chg="mod">
          <ac:chgData name="Simone Volpi" userId="359f58ff-cbc9-462a-9293-31039f66a862" providerId="ADAL" clId="{EA719AB6-55E4-4277-BCFC-025A0EE86FE4}" dt="2022-05-03T10:31:10.931" v="218" actId="13926"/>
          <ac:spMkLst>
            <pc:docMk/>
            <pc:sldMk cId="50657207" sldId="285"/>
            <ac:spMk id="2" creationId="{EDD5E33E-CBA7-4495-ACF4-5353B59BCE87}"/>
          </ac:spMkLst>
        </pc:spChg>
        <pc:spChg chg="mod">
          <ac:chgData name="Simone Volpi" userId="359f58ff-cbc9-462a-9293-31039f66a862" providerId="ADAL" clId="{EA719AB6-55E4-4277-BCFC-025A0EE86FE4}" dt="2022-05-03T12:20:54.686" v="260" actId="113"/>
          <ac:spMkLst>
            <pc:docMk/>
            <pc:sldMk cId="50657207" sldId="285"/>
            <ac:spMk id="6" creationId="{CA0BF945-91DA-45F7-9A1B-7F97FB2DF0A6}"/>
          </ac:spMkLst>
        </pc:spChg>
      </pc:sldChg>
      <pc:sldChg chg="addSp modSp mod">
        <pc:chgData name="Simone Volpi" userId="359f58ff-cbc9-462a-9293-31039f66a862" providerId="ADAL" clId="{EA719AB6-55E4-4277-BCFC-025A0EE86FE4}" dt="2022-05-02T13:50:24.062" v="184" actId="1036"/>
        <pc:sldMkLst>
          <pc:docMk/>
          <pc:sldMk cId="1076465541" sldId="286"/>
        </pc:sldMkLst>
        <pc:spChg chg="add mod">
          <ac:chgData name="Simone Volpi" userId="359f58ff-cbc9-462a-9293-31039f66a862" providerId="ADAL" clId="{EA719AB6-55E4-4277-BCFC-025A0EE86FE4}" dt="2022-05-02T13:50:24.062" v="184" actId="1036"/>
          <ac:spMkLst>
            <pc:docMk/>
            <pc:sldMk cId="1076465541" sldId="286"/>
            <ac:spMk id="6" creationId="{6E3D481D-7720-221D-2B75-399CB2364256}"/>
          </ac:spMkLst>
        </pc:spChg>
      </pc:sldChg>
      <pc:sldChg chg="addSp modSp mod">
        <pc:chgData name="Simone Volpi" userId="359f58ff-cbc9-462a-9293-31039f66a862" providerId="ADAL" clId="{EA719AB6-55E4-4277-BCFC-025A0EE86FE4}" dt="2022-05-03T10:31:48.209" v="220" actId="14100"/>
        <pc:sldMkLst>
          <pc:docMk/>
          <pc:sldMk cId="4141805162" sldId="287"/>
        </pc:sldMkLst>
        <pc:spChg chg="mod">
          <ac:chgData name="Simone Volpi" userId="359f58ff-cbc9-462a-9293-31039f66a862" providerId="ADAL" clId="{EA719AB6-55E4-4277-BCFC-025A0EE86FE4}" dt="2022-05-03T10:31:48.209" v="220" actId="14100"/>
          <ac:spMkLst>
            <pc:docMk/>
            <pc:sldMk cId="4141805162" sldId="287"/>
            <ac:spMk id="2" creationId="{EDD5E33E-CBA7-4495-ACF4-5353B59BCE87}"/>
          </ac:spMkLst>
        </pc:spChg>
        <pc:spChg chg="add mod">
          <ac:chgData name="Simone Volpi" userId="359f58ff-cbc9-462a-9293-31039f66a862" providerId="ADAL" clId="{EA719AB6-55E4-4277-BCFC-025A0EE86FE4}" dt="2022-05-02T13:51:34.866" v="206" actId="14100"/>
          <ac:spMkLst>
            <pc:docMk/>
            <pc:sldMk cId="4141805162" sldId="287"/>
            <ac:spMk id="7" creationId="{82FA7F49-4A76-200E-02E5-338A04D50CEA}"/>
          </ac:spMkLst>
        </pc:spChg>
        <pc:picChg chg="mod">
          <ac:chgData name="Simone Volpi" userId="359f58ff-cbc9-462a-9293-31039f66a862" providerId="ADAL" clId="{EA719AB6-55E4-4277-BCFC-025A0EE86FE4}" dt="2022-05-02T13:50:54.203" v="190" actId="1076"/>
          <ac:picMkLst>
            <pc:docMk/>
            <pc:sldMk cId="4141805162" sldId="287"/>
            <ac:picMk id="6" creationId="{F08B041A-9145-4E7B-92FA-E857F73593BB}"/>
          </ac:picMkLst>
        </pc:picChg>
      </pc:sldChg>
      <pc:sldChg chg="modSp mod">
        <pc:chgData name="Simone Volpi" userId="359f58ff-cbc9-462a-9293-31039f66a862" providerId="ADAL" clId="{EA719AB6-55E4-4277-BCFC-025A0EE86FE4}" dt="2022-05-03T12:25:57.590" v="278" actId="20577"/>
        <pc:sldMkLst>
          <pc:docMk/>
          <pc:sldMk cId="265576905" sldId="294"/>
        </pc:sldMkLst>
        <pc:graphicFrameChg chg="modGraphic">
          <ac:chgData name="Simone Volpi" userId="359f58ff-cbc9-462a-9293-31039f66a862" providerId="ADAL" clId="{EA719AB6-55E4-4277-BCFC-025A0EE86FE4}" dt="2022-05-03T12:25:57.590" v="278" actId="20577"/>
          <ac:graphicFrameMkLst>
            <pc:docMk/>
            <pc:sldMk cId="265576905" sldId="294"/>
            <ac:graphicFrameMk id="12" creationId="{8433DAC3-A543-461D-8184-F5C78802EC16}"/>
          </ac:graphicFrameMkLst>
        </pc:graphicFrameChg>
      </pc:sldChg>
    </pc:docChg>
  </pc:docChgLst>
  <pc:docChgLst>
    <pc:chgData name="Matteo Bosatra" userId="87b46211-0d09-42ce-877b-b99bebc4f619" providerId="ADAL" clId="{B573DB9E-5D9E-49F5-A6BD-C3DB2A70B94B}"/>
    <pc:docChg chg="undo custSel addSld delSld modSld">
      <pc:chgData name="Matteo Bosatra" userId="87b46211-0d09-42ce-877b-b99bebc4f619" providerId="ADAL" clId="{B573DB9E-5D9E-49F5-A6BD-C3DB2A70B94B}" dt="2022-05-20T06:12:31.237" v="293" actId="6549"/>
      <pc:docMkLst>
        <pc:docMk/>
      </pc:docMkLst>
      <pc:sldChg chg="del">
        <pc:chgData name="Matteo Bosatra" userId="87b46211-0d09-42ce-877b-b99bebc4f619" providerId="ADAL" clId="{B573DB9E-5D9E-49F5-A6BD-C3DB2A70B94B}" dt="2022-05-06T09:09:02.901" v="1" actId="47"/>
        <pc:sldMkLst>
          <pc:docMk/>
          <pc:sldMk cId="2498219969" sldId="266"/>
        </pc:sldMkLst>
      </pc:sldChg>
      <pc:sldChg chg="del">
        <pc:chgData name="Matteo Bosatra" userId="87b46211-0d09-42ce-877b-b99bebc4f619" providerId="ADAL" clId="{B573DB9E-5D9E-49F5-A6BD-C3DB2A70B94B}" dt="2022-05-06T09:09:08.792" v="2" actId="47"/>
        <pc:sldMkLst>
          <pc:docMk/>
          <pc:sldMk cId="1752612007" sldId="272"/>
        </pc:sldMkLst>
      </pc:sldChg>
      <pc:sldChg chg="addSp delSp modSp mod">
        <pc:chgData name="Matteo Bosatra" userId="87b46211-0d09-42ce-877b-b99bebc4f619" providerId="ADAL" clId="{B573DB9E-5D9E-49F5-A6BD-C3DB2A70B94B}" dt="2022-05-06T09:45:02.347" v="210" actId="1076"/>
        <pc:sldMkLst>
          <pc:docMk/>
          <pc:sldMk cId="3024702567" sldId="273"/>
        </pc:sldMkLst>
        <pc:spChg chg="mod">
          <ac:chgData name="Matteo Bosatra" userId="87b46211-0d09-42ce-877b-b99bebc4f619" providerId="ADAL" clId="{B573DB9E-5D9E-49F5-A6BD-C3DB2A70B94B}" dt="2022-05-06T09:26:17.330" v="140" actId="20577"/>
          <ac:spMkLst>
            <pc:docMk/>
            <pc:sldMk cId="3024702567" sldId="273"/>
            <ac:spMk id="5" creationId="{19FB97B9-E909-4B3B-933B-0EC2382E6AC1}"/>
          </ac:spMkLst>
        </pc:spChg>
        <pc:picChg chg="del">
          <ac:chgData name="Matteo Bosatra" userId="87b46211-0d09-42ce-877b-b99bebc4f619" providerId="ADAL" clId="{B573DB9E-5D9E-49F5-A6BD-C3DB2A70B94B}" dt="2022-05-06T09:44:56.893" v="208" actId="478"/>
          <ac:picMkLst>
            <pc:docMk/>
            <pc:sldMk cId="3024702567" sldId="273"/>
            <ac:picMk id="6" creationId="{33161C50-702B-4CE6-9402-D5D187B3F5D7}"/>
          </ac:picMkLst>
        </pc:picChg>
        <pc:picChg chg="add mod">
          <ac:chgData name="Matteo Bosatra" userId="87b46211-0d09-42ce-877b-b99bebc4f619" providerId="ADAL" clId="{B573DB9E-5D9E-49F5-A6BD-C3DB2A70B94B}" dt="2022-05-06T09:45:02.347" v="210" actId="1076"/>
          <ac:picMkLst>
            <pc:docMk/>
            <pc:sldMk cId="3024702567" sldId="273"/>
            <ac:picMk id="8" creationId="{20F3C88B-43B1-248A-7487-E0F036A2E1A6}"/>
          </ac:picMkLst>
        </pc:picChg>
      </pc:sldChg>
      <pc:sldChg chg="del">
        <pc:chgData name="Matteo Bosatra" userId="87b46211-0d09-42ce-877b-b99bebc4f619" providerId="ADAL" clId="{B573DB9E-5D9E-49F5-A6BD-C3DB2A70B94B}" dt="2022-05-06T09:09:14.431" v="4" actId="47"/>
        <pc:sldMkLst>
          <pc:docMk/>
          <pc:sldMk cId="1069758400" sldId="276"/>
        </pc:sldMkLst>
      </pc:sldChg>
      <pc:sldChg chg="modSp mod">
        <pc:chgData name="Matteo Bosatra" userId="87b46211-0d09-42ce-877b-b99bebc4f619" providerId="ADAL" clId="{B573DB9E-5D9E-49F5-A6BD-C3DB2A70B94B}" dt="2022-05-06T09:10:44.723" v="5" actId="14100"/>
        <pc:sldMkLst>
          <pc:docMk/>
          <pc:sldMk cId="713096491" sldId="281"/>
        </pc:sldMkLst>
        <pc:picChg chg="mod">
          <ac:chgData name="Matteo Bosatra" userId="87b46211-0d09-42ce-877b-b99bebc4f619" providerId="ADAL" clId="{B573DB9E-5D9E-49F5-A6BD-C3DB2A70B94B}" dt="2022-05-06T09:10:44.723" v="5" actId="14100"/>
          <ac:picMkLst>
            <pc:docMk/>
            <pc:sldMk cId="713096491" sldId="281"/>
            <ac:picMk id="7" creationId="{C1D12C9C-B68D-490D-BF38-49B6E2E242C4}"/>
          </ac:picMkLst>
        </pc:picChg>
      </pc:sldChg>
      <pc:sldChg chg="addSp delSp modSp mod">
        <pc:chgData name="Matteo Bosatra" userId="87b46211-0d09-42ce-877b-b99bebc4f619" providerId="ADAL" clId="{B573DB9E-5D9E-49F5-A6BD-C3DB2A70B94B}" dt="2022-05-06T09:12:16.953" v="12" actId="164"/>
        <pc:sldMkLst>
          <pc:docMk/>
          <pc:sldMk cId="2617849206" sldId="282"/>
        </pc:sldMkLst>
        <pc:spChg chg="add del mod">
          <ac:chgData name="Matteo Bosatra" userId="87b46211-0d09-42ce-877b-b99bebc4f619" providerId="ADAL" clId="{B573DB9E-5D9E-49F5-A6BD-C3DB2A70B94B}" dt="2022-05-06T09:11:39.066" v="7" actId="478"/>
          <ac:spMkLst>
            <pc:docMk/>
            <pc:sldMk cId="2617849206" sldId="282"/>
            <ac:spMk id="2" creationId="{F042C2E2-ED53-9EDB-2324-12F0973DF0EE}"/>
          </ac:spMkLst>
        </pc:spChg>
        <pc:spChg chg="add mod">
          <ac:chgData name="Matteo Bosatra" userId="87b46211-0d09-42ce-877b-b99bebc4f619" providerId="ADAL" clId="{B573DB9E-5D9E-49F5-A6BD-C3DB2A70B94B}" dt="2022-05-06T09:12:16.953" v="12" actId="164"/>
          <ac:spMkLst>
            <pc:docMk/>
            <pc:sldMk cId="2617849206" sldId="282"/>
            <ac:spMk id="5" creationId="{04E00B18-E940-4734-8C67-8857E33F25D3}"/>
          </ac:spMkLst>
        </pc:spChg>
        <pc:grpChg chg="add mod">
          <ac:chgData name="Matteo Bosatra" userId="87b46211-0d09-42ce-877b-b99bebc4f619" providerId="ADAL" clId="{B573DB9E-5D9E-49F5-A6BD-C3DB2A70B94B}" dt="2022-05-06T09:12:16.953" v="12" actId="164"/>
          <ac:grpSpMkLst>
            <pc:docMk/>
            <pc:sldMk cId="2617849206" sldId="282"/>
            <ac:grpSpMk id="7" creationId="{706DA4A4-C98E-4E70-9A29-49D4E3B46756}"/>
          </ac:grpSpMkLst>
        </pc:grpChg>
        <pc:picChg chg="mod">
          <ac:chgData name="Matteo Bosatra" userId="87b46211-0d09-42ce-877b-b99bebc4f619" providerId="ADAL" clId="{B573DB9E-5D9E-49F5-A6BD-C3DB2A70B94B}" dt="2022-05-06T09:12:16.953" v="12" actId="164"/>
          <ac:picMkLst>
            <pc:docMk/>
            <pc:sldMk cId="2617849206" sldId="282"/>
            <ac:picMk id="8" creationId="{64B96404-1C1F-4F24-9244-909689073437}"/>
          </ac:picMkLst>
        </pc:picChg>
      </pc:sldChg>
      <pc:sldChg chg="modSp mod">
        <pc:chgData name="Matteo Bosatra" userId="87b46211-0d09-42ce-877b-b99bebc4f619" providerId="ADAL" clId="{B573DB9E-5D9E-49F5-A6BD-C3DB2A70B94B}" dt="2022-05-06T09:30:51.441" v="168" actId="20577"/>
        <pc:sldMkLst>
          <pc:docMk/>
          <pc:sldMk cId="2813768611" sldId="284"/>
        </pc:sldMkLst>
        <pc:graphicFrameChg chg="modGraphic">
          <ac:chgData name="Matteo Bosatra" userId="87b46211-0d09-42ce-877b-b99bebc4f619" providerId="ADAL" clId="{B573DB9E-5D9E-49F5-A6BD-C3DB2A70B94B}" dt="2022-05-06T09:29:59.022" v="159" actId="20577"/>
          <ac:graphicFrameMkLst>
            <pc:docMk/>
            <pc:sldMk cId="2813768611" sldId="284"/>
            <ac:graphicFrameMk id="2" creationId="{5C5A037C-A767-472A-A9BD-1BA248D4CDDC}"/>
          </ac:graphicFrameMkLst>
        </pc:graphicFrameChg>
        <pc:graphicFrameChg chg="modGraphic">
          <ac:chgData name="Matteo Bosatra" userId="87b46211-0d09-42ce-877b-b99bebc4f619" providerId="ADAL" clId="{B573DB9E-5D9E-49F5-A6BD-C3DB2A70B94B}" dt="2022-05-06T09:30:51.441" v="168" actId="20577"/>
          <ac:graphicFrameMkLst>
            <pc:docMk/>
            <pc:sldMk cId="2813768611" sldId="284"/>
            <ac:graphicFrameMk id="5" creationId="{1677984F-318A-465C-87B0-5E52850735A1}"/>
          </ac:graphicFrameMkLst>
        </pc:graphicFrameChg>
      </pc:sldChg>
      <pc:sldChg chg="modSp mod">
        <pc:chgData name="Matteo Bosatra" userId="87b46211-0d09-42ce-877b-b99bebc4f619" providerId="ADAL" clId="{B573DB9E-5D9E-49F5-A6BD-C3DB2A70B94B}" dt="2022-05-06T09:25:09.063" v="108" actId="20577"/>
        <pc:sldMkLst>
          <pc:docMk/>
          <pc:sldMk cId="50657207" sldId="285"/>
        </pc:sldMkLst>
        <pc:spChg chg="mod">
          <ac:chgData name="Matteo Bosatra" userId="87b46211-0d09-42ce-877b-b99bebc4f619" providerId="ADAL" clId="{B573DB9E-5D9E-49F5-A6BD-C3DB2A70B94B}" dt="2022-05-06T09:25:09.063" v="108" actId="20577"/>
          <ac:spMkLst>
            <pc:docMk/>
            <pc:sldMk cId="50657207" sldId="285"/>
            <ac:spMk id="6" creationId="{CA0BF945-91DA-45F7-9A1B-7F97FB2DF0A6}"/>
          </ac:spMkLst>
        </pc:spChg>
      </pc:sldChg>
      <pc:sldChg chg="addSp delSp modSp mod">
        <pc:chgData name="Matteo Bosatra" userId="87b46211-0d09-42ce-877b-b99bebc4f619" providerId="ADAL" clId="{B573DB9E-5D9E-49F5-A6BD-C3DB2A70B94B}" dt="2022-05-06T09:44:42.644" v="206" actId="1076"/>
        <pc:sldMkLst>
          <pc:docMk/>
          <pc:sldMk cId="1076465541" sldId="286"/>
        </pc:sldMkLst>
        <pc:graphicFrameChg chg="del">
          <ac:chgData name="Matteo Bosatra" userId="87b46211-0d09-42ce-877b-b99bebc4f619" providerId="ADAL" clId="{B573DB9E-5D9E-49F5-A6BD-C3DB2A70B94B}" dt="2022-05-06T09:44:33.610" v="203" actId="478"/>
          <ac:graphicFrameMkLst>
            <pc:docMk/>
            <pc:sldMk cId="1076465541" sldId="286"/>
            <ac:graphicFrameMk id="13" creationId="{D41F2451-5102-4923-881E-CAD18C91F028}"/>
          </ac:graphicFrameMkLst>
        </pc:graphicFrameChg>
        <pc:picChg chg="add mod">
          <ac:chgData name="Matteo Bosatra" userId="87b46211-0d09-42ce-877b-b99bebc4f619" providerId="ADAL" clId="{B573DB9E-5D9E-49F5-A6BD-C3DB2A70B94B}" dt="2022-05-06T09:44:42.644" v="206" actId="1076"/>
          <ac:picMkLst>
            <pc:docMk/>
            <pc:sldMk cId="1076465541" sldId="286"/>
            <ac:picMk id="7" creationId="{3C0D5B2F-6253-688C-2EC3-2A3F898DA233}"/>
          </ac:picMkLst>
        </pc:picChg>
      </pc:sldChg>
      <pc:sldChg chg="addSp delSp modSp mod">
        <pc:chgData name="Matteo Bosatra" userId="87b46211-0d09-42ce-877b-b99bebc4f619" providerId="ADAL" clId="{B573DB9E-5D9E-49F5-A6BD-C3DB2A70B94B}" dt="2022-05-06T09:48:47.589" v="235" actId="14100"/>
        <pc:sldMkLst>
          <pc:docMk/>
          <pc:sldMk cId="4141805162" sldId="287"/>
        </pc:sldMkLst>
        <pc:spChg chg="mod">
          <ac:chgData name="Matteo Bosatra" userId="87b46211-0d09-42ce-877b-b99bebc4f619" providerId="ADAL" clId="{B573DB9E-5D9E-49F5-A6BD-C3DB2A70B94B}" dt="2022-05-06T09:48:47.589" v="235" actId="14100"/>
          <ac:spMkLst>
            <pc:docMk/>
            <pc:sldMk cId="4141805162" sldId="287"/>
            <ac:spMk id="2" creationId="{EDD5E33E-CBA7-4495-ACF4-5353B59BCE87}"/>
          </ac:spMkLst>
        </pc:spChg>
        <pc:spChg chg="mod">
          <ac:chgData name="Matteo Bosatra" userId="87b46211-0d09-42ce-877b-b99bebc4f619" providerId="ADAL" clId="{B573DB9E-5D9E-49F5-A6BD-C3DB2A70B94B}" dt="2022-05-06T09:43:32.109" v="196" actId="1076"/>
          <ac:spMkLst>
            <pc:docMk/>
            <pc:sldMk cId="4141805162" sldId="287"/>
            <ac:spMk id="7" creationId="{82FA7F49-4A76-200E-02E5-338A04D50CEA}"/>
          </ac:spMkLst>
        </pc:spChg>
        <pc:grpChg chg="add del mod">
          <ac:chgData name="Matteo Bosatra" userId="87b46211-0d09-42ce-877b-b99bebc4f619" providerId="ADAL" clId="{B573DB9E-5D9E-49F5-A6BD-C3DB2A70B94B}" dt="2022-05-06T09:44:03.605" v="198" actId="478"/>
          <ac:grpSpMkLst>
            <pc:docMk/>
            <pc:sldMk cId="4141805162" sldId="287"/>
            <ac:grpSpMk id="5" creationId="{29F153B8-6900-2657-F101-1DB851AE8232}"/>
          </ac:grpSpMkLst>
        </pc:grpChg>
        <pc:picChg chg="mod">
          <ac:chgData name="Matteo Bosatra" userId="87b46211-0d09-42ce-877b-b99bebc4f619" providerId="ADAL" clId="{B573DB9E-5D9E-49F5-A6BD-C3DB2A70B94B}" dt="2022-05-06T09:24:48.253" v="96" actId="164"/>
          <ac:picMkLst>
            <pc:docMk/>
            <pc:sldMk cId="4141805162" sldId="287"/>
            <ac:picMk id="6" creationId="{F08B041A-9145-4E7B-92FA-E857F73593BB}"/>
          </ac:picMkLst>
        </pc:picChg>
        <pc:picChg chg="add mod">
          <ac:chgData name="Matteo Bosatra" userId="87b46211-0d09-42ce-877b-b99bebc4f619" providerId="ADAL" clId="{B573DB9E-5D9E-49F5-A6BD-C3DB2A70B94B}" dt="2022-05-06T09:44:14.956" v="201" actId="1076"/>
          <ac:picMkLst>
            <pc:docMk/>
            <pc:sldMk cId="4141805162" sldId="287"/>
            <ac:picMk id="9" creationId="{655685B5-AB55-38E2-083E-A9C521FE572B}"/>
          </ac:picMkLst>
        </pc:picChg>
      </pc:sldChg>
      <pc:sldChg chg="modSp">
        <pc:chgData name="Matteo Bosatra" userId="87b46211-0d09-42ce-877b-b99bebc4f619" providerId="ADAL" clId="{B573DB9E-5D9E-49F5-A6BD-C3DB2A70B94B}" dt="2022-05-06T09:17:08.098" v="28" actId="1076"/>
        <pc:sldMkLst>
          <pc:docMk/>
          <pc:sldMk cId="397489516" sldId="291"/>
        </pc:sldMkLst>
        <pc:grpChg chg="mod">
          <ac:chgData name="Matteo Bosatra" userId="87b46211-0d09-42ce-877b-b99bebc4f619" providerId="ADAL" clId="{B573DB9E-5D9E-49F5-A6BD-C3DB2A70B94B}" dt="2022-05-06T09:17:08.098" v="28" actId="1076"/>
          <ac:grpSpMkLst>
            <pc:docMk/>
            <pc:sldMk cId="397489516" sldId="291"/>
            <ac:grpSpMk id="11" creationId="{D939B1B4-98A4-4984-B5AC-81721983FF5A}"/>
          </ac:grpSpMkLst>
        </pc:grpChg>
        <pc:picChg chg="mod">
          <ac:chgData name="Matteo Bosatra" userId="87b46211-0d09-42ce-877b-b99bebc4f619" providerId="ADAL" clId="{B573DB9E-5D9E-49F5-A6BD-C3DB2A70B94B}" dt="2022-05-06T09:17:08.098" v="28" actId="1076"/>
          <ac:picMkLst>
            <pc:docMk/>
            <pc:sldMk cId="397489516" sldId="291"/>
            <ac:picMk id="12" creationId="{6F7CF364-EB79-4D14-B62B-293D18843B73}"/>
          </ac:picMkLst>
        </pc:picChg>
        <pc:picChg chg="mod">
          <ac:chgData name="Matteo Bosatra" userId="87b46211-0d09-42ce-877b-b99bebc4f619" providerId="ADAL" clId="{B573DB9E-5D9E-49F5-A6BD-C3DB2A70B94B}" dt="2022-05-06T09:17:08.098" v="28" actId="1076"/>
          <ac:picMkLst>
            <pc:docMk/>
            <pc:sldMk cId="397489516" sldId="291"/>
            <ac:picMk id="13" creationId="{334909F6-950E-4DBE-A137-8ED07D021644}"/>
          </ac:picMkLst>
        </pc:picChg>
        <pc:picChg chg="mod">
          <ac:chgData name="Matteo Bosatra" userId="87b46211-0d09-42ce-877b-b99bebc4f619" providerId="ADAL" clId="{B573DB9E-5D9E-49F5-A6BD-C3DB2A70B94B}" dt="2022-05-06T09:17:08.098" v="28" actId="1076"/>
          <ac:picMkLst>
            <pc:docMk/>
            <pc:sldMk cId="397489516" sldId="291"/>
            <ac:picMk id="14" creationId="{EB1CF8A3-BB73-4F55-8487-91DCFBFB1FD0}"/>
          </ac:picMkLst>
        </pc:picChg>
      </pc:sldChg>
      <pc:sldChg chg="addSp modSp mod">
        <pc:chgData name="Matteo Bosatra" userId="87b46211-0d09-42ce-877b-b99bebc4f619" providerId="ADAL" clId="{B573DB9E-5D9E-49F5-A6BD-C3DB2A70B94B}" dt="2022-05-06T09:17:54.370" v="33" actId="164"/>
        <pc:sldMkLst>
          <pc:docMk/>
          <pc:sldMk cId="1067788808" sldId="292"/>
        </pc:sldMkLst>
        <pc:spChg chg="add mod">
          <ac:chgData name="Matteo Bosatra" userId="87b46211-0d09-42ce-877b-b99bebc4f619" providerId="ADAL" clId="{B573DB9E-5D9E-49F5-A6BD-C3DB2A70B94B}" dt="2022-05-06T09:17:54.370" v="33" actId="164"/>
          <ac:spMkLst>
            <pc:docMk/>
            <pc:sldMk cId="1067788808" sldId="292"/>
            <ac:spMk id="2" creationId="{A66747D9-417F-C15C-2E43-BE2526A4476F}"/>
          </ac:spMkLst>
        </pc:spChg>
        <pc:grpChg chg="add mod">
          <ac:chgData name="Matteo Bosatra" userId="87b46211-0d09-42ce-877b-b99bebc4f619" providerId="ADAL" clId="{B573DB9E-5D9E-49F5-A6BD-C3DB2A70B94B}" dt="2022-05-06T09:17:54.370" v="33" actId="164"/>
          <ac:grpSpMkLst>
            <pc:docMk/>
            <pc:sldMk cId="1067788808" sldId="292"/>
            <ac:grpSpMk id="5" creationId="{FF663915-7AC3-8A7C-823D-B102FAA0AA9E}"/>
          </ac:grpSpMkLst>
        </pc:grpChg>
        <pc:picChg chg="mod">
          <ac:chgData name="Matteo Bosatra" userId="87b46211-0d09-42ce-877b-b99bebc4f619" providerId="ADAL" clId="{B573DB9E-5D9E-49F5-A6BD-C3DB2A70B94B}" dt="2022-05-06T09:17:54.370" v="33" actId="164"/>
          <ac:picMkLst>
            <pc:docMk/>
            <pc:sldMk cId="1067788808" sldId="292"/>
            <ac:picMk id="9" creationId="{AA9C0710-3502-459B-AB0F-2E3D4AF0EB27}"/>
          </ac:picMkLst>
        </pc:picChg>
      </pc:sldChg>
      <pc:sldChg chg="addSp delSp modSp mod">
        <pc:chgData name="Matteo Bosatra" userId="87b46211-0d09-42ce-877b-b99bebc4f619" providerId="ADAL" clId="{B573DB9E-5D9E-49F5-A6BD-C3DB2A70B94B}" dt="2022-05-06T09:46:58.506" v="231" actId="14100"/>
        <pc:sldMkLst>
          <pc:docMk/>
          <pc:sldMk cId="3304543338" sldId="293"/>
        </pc:sldMkLst>
        <pc:spChg chg="add del mod">
          <ac:chgData name="Matteo Bosatra" userId="87b46211-0d09-42ce-877b-b99bebc4f619" providerId="ADAL" clId="{B573DB9E-5D9E-49F5-A6BD-C3DB2A70B94B}" dt="2022-05-06T09:45:31.546" v="213"/>
          <ac:spMkLst>
            <pc:docMk/>
            <pc:sldMk cId="3304543338" sldId="293"/>
            <ac:spMk id="5" creationId="{3EAFB714-A15D-5DC6-ACFD-43C40220CAFD}"/>
          </ac:spMkLst>
        </pc:spChg>
        <pc:spChg chg="add del mod">
          <ac:chgData name="Matteo Bosatra" userId="87b46211-0d09-42ce-877b-b99bebc4f619" providerId="ADAL" clId="{B573DB9E-5D9E-49F5-A6BD-C3DB2A70B94B}" dt="2022-05-06T09:46:48.947" v="227" actId="478"/>
          <ac:spMkLst>
            <pc:docMk/>
            <pc:sldMk cId="3304543338" sldId="293"/>
            <ac:spMk id="6" creationId="{C971E2BB-47AF-6CDE-907C-348DF49E94F5}"/>
          </ac:spMkLst>
        </pc:spChg>
        <pc:spChg chg="add del mod">
          <ac:chgData name="Matteo Bosatra" userId="87b46211-0d09-42ce-877b-b99bebc4f619" providerId="ADAL" clId="{B573DB9E-5D9E-49F5-A6BD-C3DB2A70B94B}" dt="2022-05-06T09:46:48.947" v="227" actId="478"/>
          <ac:spMkLst>
            <pc:docMk/>
            <pc:sldMk cId="3304543338" sldId="293"/>
            <ac:spMk id="9" creationId="{7CE09C55-C96D-430B-DD17-C5D00C0413C3}"/>
          </ac:spMkLst>
        </pc:spChg>
        <pc:spChg chg="add del mod">
          <ac:chgData name="Matteo Bosatra" userId="87b46211-0d09-42ce-877b-b99bebc4f619" providerId="ADAL" clId="{B573DB9E-5D9E-49F5-A6BD-C3DB2A70B94B}" dt="2022-05-06T09:46:48.947" v="227" actId="478"/>
          <ac:spMkLst>
            <pc:docMk/>
            <pc:sldMk cId="3304543338" sldId="293"/>
            <ac:spMk id="10" creationId="{1A44DEAF-1905-292A-AB28-D7763F52B821}"/>
          </ac:spMkLst>
        </pc:spChg>
        <pc:graphicFrameChg chg="del">
          <ac:chgData name="Matteo Bosatra" userId="87b46211-0d09-42ce-877b-b99bebc4f619" providerId="ADAL" clId="{B573DB9E-5D9E-49F5-A6BD-C3DB2A70B94B}" dt="2022-05-06T09:46:46.158" v="226" actId="478"/>
          <ac:graphicFrameMkLst>
            <pc:docMk/>
            <pc:sldMk cId="3304543338" sldId="293"/>
            <ac:graphicFrameMk id="7" creationId="{61C3A549-ED0D-43DB-AF47-42024539B93A}"/>
          </ac:graphicFrameMkLst>
        </pc:graphicFrameChg>
        <pc:picChg chg="add mod">
          <ac:chgData name="Matteo Bosatra" userId="87b46211-0d09-42ce-877b-b99bebc4f619" providerId="ADAL" clId="{B573DB9E-5D9E-49F5-A6BD-C3DB2A70B94B}" dt="2022-05-06T09:46:58.506" v="231" actId="14100"/>
          <ac:picMkLst>
            <pc:docMk/>
            <pc:sldMk cId="3304543338" sldId="293"/>
            <ac:picMk id="12" creationId="{37ECBA85-AE65-2AA3-1887-28835BBE83F2}"/>
          </ac:picMkLst>
        </pc:picChg>
      </pc:sldChg>
      <pc:sldChg chg="modSp mod">
        <pc:chgData name="Matteo Bosatra" userId="87b46211-0d09-42ce-877b-b99bebc4f619" providerId="ADAL" clId="{B573DB9E-5D9E-49F5-A6BD-C3DB2A70B94B}" dt="2022-05-06T09:41:00.998" v="190" actId="20577"/>
        <pc:sldMkLst>
          <pc:docMk/>
          <pc:sldMk cId="265576905" sldId="294"/>
        </pc:sldMkLst>
        <pc:graphicFrameChg chg="modGraphic">
          <ac:chgData name="Matteo Bosatra" userId="87b46211-0d09-42ce-877b-b99bebc4f619" providerId="ADAL" clId="{B573DB9E-5D9E-49F5-A6BD-C3DB2A70B94B}" dt="2022-05-06T09:23:57.808" v="76" actId="20577"/>
          <ac:graphicFrameMkLst>
            <pc:docMk/>
            <pc:sldMk cId="265576905" sldId="294"/>
            <ac:graphicFrameMk id="9" creationId="{8713F367-3652-4F03-AE93-A58328B86D35}"/>
          </ac:graphicFrameMkLst>
        </pc:graphicFrameChg>
        <pc:graphicFrameChg chg="mod modGraphic">
          <ac:chgData name="Matteo Bosatra" userId="87b46211-0d09-42ce-877b-b99bebc4f619" providerId="ADAL" clId="{B573DB9E-5D9E-49F5-A6BD-C3DB2A70B94B}" dt="2022-05-06T09:41:00.998" v="190" actId="20577"/>
          <ac:graphicFrameMkLst>
            <pc:docMk/>
            <pc:sldMk cId="265576905" sldId="294"/>
            <ac:graphicFrameMk id="12" creationId="{8433DAC3-A543-461D-8184-F5C78802EC16}"/>
          </ac:graphicFrameMkLst>
        </pc:graphicFrameChg>
      </pc:sldChg>
      <pc:sldChg chg="modSp mod">
        <pc:chgData name="Matteo Bosatra" userId="87b46211-0d09-42ce-877b-b99bebc4f619" providerId="ADAL" clId="{B573DB9E-5D9E-49F5-A6BD-C3DB2A70B94B}" dt="2022-05-06T09:33:23.733" v="171" actId="14100"/>
        <pc:sldMkLst>
          <pc:docMk/>
          <pc:sldMk cId="1312067292" sldId="295"/>
        </pc:sldMkLst>
        <pc:spChg chg="mod">
          <ac:chgData name="Matteo Bosatra" userId="87b46211-0d09-42ce-877b-b99bebc4f619" providerId="ADAL" clId="{B573DB9E-5D9E-49F5-A6BD-C3DB2A70B94B}" dt="2022-05-06T09:26:45.888" v="157" actId="20577"/>
          <ac:spMkLst>
            <pc:docMk/>
            <pc:sldMk cId="1312067292" sldId="295"/>
            <ac:spMk id="6" creationId="{CA0BF945-91DA-45F7-9A1B-7F97FB2DF0A6}"/>
          </ac:spMkLst>
        </pc:spChg>
        <pc:picChg chg="mod">
          <ac:chgData name="Matteo Bosatra" userId="87b46211-0d09-42ce-877b-b99bebc4f619" providerId="ADAL" clId="{B573DB9E-5D9E-49F5-A6BD-C3DB2A70B94B}" dt="2022-05-06T09:33:23.733" v="171" actId="14100"/>
          <ac:picMkLst>
            <pc:docMk/>
            <pc:sldMk cId="1312067292" sldId="295"/>
            <ac:picMk id="13" creationId="{43136395-5427-41EF-9C3E-01FE323C5F6D}"/>
          </ac:picMkLst>
        </pc:picChg>
      </pc:sldChg>
      <pc:sldChg chg="del">
        <pc:chgData name="Matteo Bosatra" userId="87b46211-0d09-42ce-877b-b99bebc4f619" providerId="ADAL" clId="{B573DB9E-5D9E-49F5-A6BD-C3DB2A70B94B}" dt="2022-05-06T09:09:12.001" v="3" actId="47"/>
        <pc:sldMkLst>
          <pc:docMk/>
          <pc:sldMk cId="233468855" sldId="297"/>
        </pc:sldMkLst>
      </pc:sldChg>
      <pc:sldChg chg="modSp add mod">
        <pc:chgData name="Matteo Bosatra" userId="87b46211-0d09-42ce-877b-b99bebc4f619" providerId="ADAL" clId="{B573DB9E-5D9E-49F5-A6BD-C3DB2A70B94B}" dt="2022-05-20T06:12:31.237" v="293" actId="6549"/>
        <pc:sldMkLst>
          <pc:docMk/>
          <pc:sldMk cId="1656208083" sldId="298"/>
        </pc:sldMkLst>
        <pc:spChg chg="mod">
          <ac:chgData name="Matteo Bosatra" userId="87b46211-0d09-42ce-877b-b99bebc4f619" providerId="ADAL" clId="{B573DB9E-5D9E-49F5-A6BD-C3DB2A70B94B}" dt="2022-05-20T06:12:31.237" v="293" actId="6549"/>
          <ac:spMkLst>
            <pc:docMk/>
            <pc:sldMk cId="1656208083" sldId="298"/>
            <ac:spMk id="2" creationId="{00000000-0000-0000-0000-000000000000}"/>
          </ac:spMkLst>
        </pc:spChg>
      </pc:sldChg>
      <pc:sldChg chg="delSp modSp add mod">
        <pc:chgData name="Matteo Bosatra" userId="87b46211-0d09-42ce-877b-b99bebc4f619" providerId="ADAL" clId="{B573DB9E-5D9E-49F5-A6BD-C3DB2A70B94B}" dt="2022-05-20T06:12:20.493" v="292" actId="1036"/>
        <pc:sldMkLst>
          <pc:docMk/>
          <pc:sldMk cId="1931592809" sldId="299"/>
        </pc:sldMkLst>
        <pc:graphicFrameChg chg="del">
          <ac:chgData name="Matteo Bosatra" userId="87b46211-0d09-42ce-877b-b99bebc4f619" providerId="ADAL" clId="{B573DB9E-5D9E-49F5-A6BD-C3DB2A70B94B}" dt="2022-05-20T06:11:54.531" v="236" actId="478"/>
          <ac:graphicFrameMkLst>
            <pc:docMk/>
            <pc:sldMk cId="1931592809" sldId="299"/>
            <ac:graphicFrameMk id="6" creationId="{3BA85E0F-09E2-0E95-3DC2-E52652FAF720}"/>
          </ac:graphicFrameMkLst>
        </pc:graphicFrameChg>
        <pc:graphicFrameChg chg="mod">
          <ac:chgData name="Matteo Bosatra" userId="87b46211-0d09-42ce-877b-b99bebc4f619" providerId="ADAL" clId="{B573DB9E-5D9E-49F5-A6BD-C3DB2A70B94B}" dt="2022-05-20T06:12:09.014" v="281" actId="1035"/>
          <ac:graphicFrameMkLst>
            <pc:docMk/>
            <pc:sldMk cId="1931592809" sldId="299"/>
            <ac:graphicFrameMk id="9" creationId="{873C4383-0FEB-D7F3-2891-ABA49412F130}"/>
          </ac:graphicFrameMkLst>
        </pc:graphicFrameChg>
        <pc:graphicFrameChg chg="mod">
          <ac:chgData name="Matteo Bosatra" userId="87b46211-0d09-42ce-877b-b99bebc4f619" providerId="ADAL" clId="{B573DB9E-5D9E-49F5-A6BD-C3DB2A70B94B}" dt="2022-05-20T06:12:20.493" v="292" actId="1036"/>
          <ac:graphicFrameMkLst>
            <pc:docMk/>
            <pc:sldMk cId="1931592809" sldId="299"/>
            <ac:graphicFrameMk id="10" creationId="{0A6520C8-28CC-C2E7-7E45-4028DDEA14AE}"/>
          </ac:graphicFrameMkLst>
        </pc:graphicFrameChg>
        <pc:picChg chg="del">
          <ac:chgData name="Matteo Bosatra" userId="87b46211-0d09-42ce-877b-b99bebc4f619" providerId="ADAL" clId="{B573DB9E-5D9E-49F5-A6BD-C3DB2A70B94B}" dt="2022-05-20T06:11:56.462" v="237" actId="478"/>
          <ac:picMkLst>
            <pc:docMk/>
            <pc:sldMk cId="1931592809" sldId="299"/>
            <ac:picMk id="7" creationId="{1446793F-E6D3-211E-C071-42BC85B06E75}"/>
          </ac:picMkLst>
        </pc:picChg>
        <pc:picChg chg="mod">
          <ac:chgData name="Matteo Bosatra" userId="87b46211-0d09-42ce-877b-b99bebc4f619" providerId="ADAL" clId="{B573DB9E-5D9E-49F5-A6BD-C3DB2A70B94B}" dt="2022-05-20T06:12:09.014" v="281" actId="1035"/>
          <ac:picMkLst>
            <pc:docMk/>
            <pc:sldMk cId="1931592809" sldId="299"/>
            <ac:picMk id="8" creationId="{031E1CA6-91F2-DB2B-9CB2-A162125EACDA}"/>
          </ac:picMkLst>
        </pc:picChg>
        <pc:picChg chg="mod">
          <ac:chgData name="Matteo Bosatra" userId="87b46211-0d09-42ce-877b-b99bebc4f619" providerId="ADAL" clId="{B573DB9E-5D9E-49F5-A6BD-C3DB2A70B94B}" dt="2022-05-20T06:12:20.493" v="292" actId="1036"/>
          <ac:picMkLst>
            <pc:docMk/>
            <pc:sldMk cId="1931592809" sldId="299"/>
            <ac:picMk id="1026" creationId="{E3B24C04-7136-D6D3-EF68-67274F5AAD17}"/>
          </ac:picMkLst>
        </pc:picChg>
      </pc:sldChg>
      <pc:sldChg chg="add modTransition">
        <pc:chgData name="Matteo Bosatra" userId="87b46211-0d09-42ce-877b-b99bebc4f619" providerId="ADAL" clId="{B573DB9E-5D9E-49F5-A6BD-C3DB2A70B94B}" dt="2022-05-06T09:09:00.266" v="0"/>
        <pc:sldMkLst>
          <pc:docMk/>
          <pc:sldMk cId="232553817" sldId="300"/>
        </pc:sldMkLst>
      </pc:sldChg>
      <pc:sldChg chg="modSp add mod">
        <pc:chgData name="Matteo Bosatra" userId="87b46211-0d09-42ce-877b-b99bebc4f619" providerId="ADAL" clId="{B573DB9E-5D9E-49F5-A6BD-C3DB2A70B94B}" dt="2022-05-06T09:48:24.494" v="232" actId="14100"/>
        <pc:sldMkLst>
          <pc:docMk/>
          <pc:sldMk cId="71851922" sldId="301"/>
        </pc:sldMkLst>
        <pc:spChg chg="mod">
          <ac:chgData name="Matteo Bosatra" userId="87b46211-0d09-42ce-877b-b99bebc4f619" providerId="ADAL" clId="{B573DB9E-5D9E-49F5-A6BD-C3DB2A70B94B}" dt="2022-05-06T09:48:24.494" v="232" actId="14100"/>
          <ac:spMkLst>
            <pc:docMk/>
            <pc:sldMk cId="71851922" sldId="301"/>
            <ac:spMk id="5" creationId="{19FB97B9-E909-4B3B-933B-0EC2382E6AC1}"/>
          </ac:spMkLst>
        </pc:spChg>
      </pc:sldChg>
    </pc:docChg>
  </pc:docChgLst>
  <pc:docChgLst>
    <pc:chgData name="simone volpi" userId="c659b822c92ae92b" providerId="LiveId" clId="{620E0498-8E69-4E90-BD4F-8A6ECF385B99}"/>
    <pc:docChg chg="modSld">
      <pc:chgData name="simone volpi" userId="c659b822c92ae92b" providerId="LiveId" clId="{620E0498-8E69-4E90-BD4F-8A6ECF385B99}" dt="2022-05-04T19:16:20.003" v="36" actId="13926"/>
      <pc:docMkLst>
        <pc:docMk/>
      </pc:docMkLst>
      <pc:sldChg chg="modSp mod">
        <pc:chgData name="simone volpi" userId="c659b822c92ae92b" providerId="LiveId" clId="{620E0498-8E69-4E90-BD4F-8A6ECF385B99}" dt="2022-05-04T19:02:10.752" v="6" actId="13926"/>
        <pc:sldMkLst>
          <pc:docMk/>
          <pc:sldMk cId="2813768611" sldId="284"/>
        </pc:sldMkLst>
        <pc:graphicFrameChg chg="modGraphic">
          <ac:chgData name="simone volpi" userId="c659b822c92ae92b" providerId="LiveId" clId="{620E0498-8E69-4E90-BD4F-8A6ECF385B99}" dt="2022-05-04T19:02:10.752" v="6" actId="13926"/>
          <ac:graphicFrameMkLst>
            <pc:docMk/>
            <pc:sldMk cId="2813768611" sldId="284"/>
            <ac:graphicFrameMk id="5" creationId="{1677984F-318A-465C-87B0-5E52850735A1}"/>
          </ac:graphicFrameMkLst>
        </pc:graphicFrameChg>
      </pc:sldChg>
      <pc:sldChg chg="modSp mod">
        <pc:chgData name="simone volpi" userId="c659b822c92ae92b" providerId="LiveId" clId="{620E0498-8E69-4E90-BD4F-8A6ECF385B99}" dt="2022-05-04T19:16:20.003" v="36" actId="13926"/>
        <pc:sldMkLst>
          <pc:docMk/>
          <pc:sldMk cId="265576905" sldId="294"/>
        </pc:sldMkLst>
        <pc:graphicFrameChg chg="modGraphic">
          <ac:chgData name="simone volpi" userId="c659b822c92ae92b" providerId="LiveId" clId="{620E0498-8E69-4E90-BD4F-8A6ECF385B99}" dt="2022-05-04T19:16:20.003" v="36" actId="13926"/>
          <ac:graphicFrameMkLst>
            <pc:docMk/>
            <pc:sldMk cId="265576905" sldId="294"/>
            <ac:graphicFrameMk id="12" creationId="{8433DAC3-A543-461D-8184-F5C78802EC16}"/>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681FA45A-0882-2E42-BB65-D4E30275D77E}" type="datetimeFigureOut">
              <a:rPr lang="it-IT" smtClean="0"/>
              <a:pPr/>
              <a:t>20/05/2022</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B1370D63-9158-BD4D-9276-0D6B11293BFA}" type="slidenum">
              <a:rPr lang="it-IT" smtClean="0"/>
              <a:pPr/>
              <a:t>‹N›</a:t>
            </a:fld>
            <a:endParaRPr lang="it-IT" dirty="0"/>
          </a:p>
        </p:txBody>
      </p:sp>
    </p:spTree>
    <p:extLst>
      <p:ext uri="{BB962C8B-B14F-4D97-AF65-F5344CB8AC3E}">
        <p14:creationId xmlns:p14="http://schemas.microsoft.com/office/powerpoint/2010/main" val="109096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charset="0"/>
        <a:ea typeface="+mn-ea"/>
        <a:cs typeface="+mn-cs"/>
      </a:defRPr>
    </a:lvl1pPr>
    <a:lvl2pPr marL="457200" algn="l" defTabSz="914400" rtl="0" eaLnBrk="1" latinLnBrk="0" hangingPunct="1">
      <a:defRPr sz="1200" kern="1200">
        <a:solidFill>
          <a:schemeClr val="tx1"/>
        </a:solidFill>
        <a:latin typeface="Arial" charset="0"/>
        <a:ea typeface="+mn-ea"/>
        <a:cs typeface="+mn-cs"/>
      </a:defRPr>
    </a:lvl2pPr>
    <a:lvl3pPr marL="914400" algn="l" defTabSz="914400" rtl="0" eaLnBrk="1" latinLnBrk="0" hangingPunct="1">
      <a:defRPr sz="1200" kern="1200">
        <a:solidFill>
          <a:schemeClr val="tx1"/>
        </a:solidFill>
        <a:latin typeface="Arial" charset="0"/>
        <a:ea typeface="+mn-ea"/>
        <a:cs typeface="+mn-cs"/>
      </a:defRPr>
    </a:lvl3pPr>
    <a:lvl4pPr marL="1371600" algn="l" defTabSz="914400" rtl="0" eaLnBrk="1" latinLnBrk="0" hangingPunct="1">
      <a:defRPr sz="1200" kern="1200">
        <a:solidFill>
          <a:schemeClr val="tx1"/>
        </a:solidFill>
        <a:latin typeface="Arial" charset="0"/>
        <a:ea typeface="+mn-ea"/>
        <a:cs typeface="+mn-cs"/>
      </a:defRPr>
    </a:lvl4pPr>
    <a:lvl5pPr marL="1828800" algn="l" defTabSz="914400" rtl="0" eaLnBrk="1" latinLnBrk="0" hangingPunct="1">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5A512F8B-AFAB-7E42-8432-A5F8E3AC75DC}" type="datetime1">
              <a:rPr lang="it-IT" smtClean="0"/>
              <a:pPr/>
              <a:t>20/05/2022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2A8214C-FA1D-6847-9EEC-AC2A1036FCC5}" type="slidenum">
              <a:rPr lang="it-IT" smtClean="0"/>
              <a:pPr/>
              <a:t>‹N›</a:t>
            </a:fld>
            <a:endParaRPr lang="it-IT"/>
          </a:p>
        </p:txBody>
      </p:sp>
    </p:spTree>
    <p:extLst>
      <p:ext uri="{BB962C8B-B14F-4D97-AF65-F5344CB8AC3E}">
        <p14:creationId xmlns:p14="http://schemas.microsoft.com/office/powerpoint/2010/main" val="232261519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54069B7-FCD2-9D4B-8E75-10DF5796BEF1}" type="datetime1">
              <a:rPr lang="it-IT" smtClean="0"/>
              <a:pPr/>
              <a:t>20/05/2022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2A8214C-FA1D-6847-9EEC-AC2A1036FCC5}" type="slidenum">
              <a:rPr lang="it-IT" smtClean="0"/>
              <a:pPr/>
              <a:t>‹N›</a:t>
            </a:fld>
            <a:endParaRPr lang="it-IT"/>
          </a:p>
        </p:txBody>
      </p:sp>
    </p:spTree>
    <p:extLst>
      <p:ext uri="{BB962C8B-B14F-4D97-AF65-F5344CB8AC3E}">
        <p14:creationId xmlns:p14="http://schemas.microsoft.com/office/powerpoint/2010/main" val="42667480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9F79D0E-62E7-9D41-A949-6C06B82E1EE1}" type="datetime1">
              <a:rPr lang="it-IT" smtClean="0"/>
              <a:pPr/>
              <a:t>20/05/2022</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D2A8214C-FA1D-6847-9EEC-AC2A1036FCC5}" type="slidenum">
              <a:rPr lang="it-IT" smtClean="0"/>
              <a:pPr/>
              <a:t>‹N›</a:t>
            </a:fld>
            <a:endParaRPr lang="it-IT" dirty="0"/>
          </a:p>
        </p:txBody>
      </p:sp>
    </p:spTree>
    <p:extLst>
      <p:ext uri="{BB962C8B-B14F-4D97-AF65-F5344CB8AC3E}">
        <p14:creationId xmlns:p14="http://schemas.microsoft.com/office/powerpoint/2010/main" val="288878487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CB79F79-F40C-1C42-BBD2-2273A9E9FECE}" type="datetime1">
              <a:rPr lang="it-IT" smtClean="0"/>
              <a:pPr/>
              <a:t>20/05/2022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2A8214C-FA1D-6847-9EEC-AC2A1036FCC5}" type="slidenum">
              <a:rPr lang="it-IT" smtClean="0"/>
              <a:pPr/>
              <a:t>‹N›</a:t>
            </a:fld>
            <a:endParaRPr lang="it-IT"/>
          </a:p>
        </p:txBody>
      </p:sp>
    </p:spTree>
    <p:extLst>
      <p:ext uri="{BB962C8B-B14F-4D97-AF65-F5344CB8AC3E}">
        <p14:creationId xmlns:p14="http://schemas.microsoft.com/office/powerpoint/2010/main" val="293450790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28B1125-DD4A-BD4C-95A1-F24081310AA1}" type="datetime1">
              <a:rPr lang="it-IT" smtClean="0"/>
              <a:pPr/>
              <a:t>20/05/2022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2A8214C-FA1D-6847-9EEC-AC2A1036FCC5}" type="slidenum">
              <a:rPr lang="it-IT" smtClean="0"/>
              <a:pPr/>
              <a:t>‹N›</a:t>
            </a:fld>
            <a:endParaRPr lang="it-IT"/>
          </a:p>
        </p:txBody>
      </p:sp>
    </p:spTree>
    <p:extLst>
      <p:ext uri="{BB962C8B-B14F-4D97-AF65-F5344CB8AC3E}">
        <p14:creationId xmlns:p14="http://schemas.microsoft.com/office/powerpoint/2010/main" val="201393492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C9F79D0E-62E7-9D41-A949-6C06B82E1EE1}" type="datetime1">
              <a:rPr lang="it-IT" smtClean="0"/>
              <a:pPr/>
              <a:t>20/05/2022</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D2A8214C-FA1D-6847-9EEC-AC2A1036FCC5}" type="slidenum">
              <a:rPr lang="it-IT" smtClean="0"/>
              <a:pPr/>
              <a:t>‹N›</a:t>
            </a:fld>
            <a:endParaRPr lang="it-IT" dirty="0"/>
          </a:p>
        </p:txBody>
      </p:sp>
    </p:spTree>
    <p:extLst>
      <p:ext uri="{BB962C8B-B14F-4D97-AF65-F5344CB8AC3E}">
        <p14:creationId xmlns:p14="http://schemas.microsoft.com/office/powerpoint/2010/main" val="161878839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36465700-0F78-7B49-B17F-4EBCED624A69}" type="datetime1">
              <a:rPr lang="it-IT" smtClean="0"/>
              <a:pPr/>
              <a:t>20/05/2022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D2A8214C-FA1D-6847-9EEC-AC2A1036FCC5}" type="slidenum">
              <a:rPr lang="it-IT" smtClean="0"/>
              <a:pPr/>
              <a:t>‹N›</a:t>
            </a:fld>
            <a:endParaRPr lang="it-IT"/>
          </a:p>
        </p:txBody>
      </p:sp>
    </p:spTree>
    <p:extLst>
      <p:ext uri="{BB962C8B-B14F-4D97-AF65-F5344CB8AC3E}">
        <p14:creationId xmlns:p14="http://schemas.microsoft.com/office/powerpoint/2010/main" val="89591762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D4DE49B7-2E22-4247-A272-39BC49D836DB}" type="datetime1">
              <a:rPr lang="it-IT" smtClean="0"/>
              <a:pPr/>
              <a:t>20/05/2022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D2A8214C-FA1D-6847-9EEC-AC2A1036FCC5}" type="slidenum">
              <a:rPr lang="it-IT" smtClean="0"/>
              <a:pPr/>
              <a:t>‹N›</a:t>
            </a:fld>
            <a:endParaRPr lang="it-IT"/>
          </a:p>
        </p:txBody>
      </p:sp>
    </p:spTree>
    <p:extLst>
      <p:ext uri="{BB962C8B-B14F-4D97-AF65-F5344CB8AC3E}">
        <p14:creationId xmlns:p14="http://schemas.microsoft.com/office/powerpoint/2010/main" val="211816776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8" name="Immagine 14">
            <a:extLst>
              <a:ext uri="{FF2B5EF4-FFF2-40B4-BE49-F238E27FC236}">
                <a16:creationId xmlns:a16="http://schemas.microsoft.com/office/drawing/2014/main" id="{6687FCB6-6C2B-4BDD-BDF1-2E5AFDE44A6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6579704"/>
            <a:ext cx="12191999" cy="278295"/>
          </a:xfrm>
          <a:prstGeom prst="rect">
            <a:avLst/>
          </a:prstGeom>
        </p:spPr>
      </p:pic>
      <p:pic>
        <p:nvPicPr>
          <p:cNvPr id="10" name="Immagine 14">
            <a:extLst>
              <a:ext uri="{FF2B5EF4-FFF2-40B4-BE49-F238E27FC236}">
                <a16:creationId xmlns:a16="http://schemas.microsoft.com/office/drawing/2014/main" id="{F83035ED-2617-492A-BF19-2B61D00B60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6579704"/>
            <a:ext cx="12191999" cy="278295"/>
          </a:xfrm>
          <a:prstGeom prst="rect">
            <a:avLst/>
          </a:prstGeom>
        </p:spPr>
      </p:pic>
      <p:pic>
        <p:nvPicPr>
          <p:cNvPr id="12" name="Grafik 11" descr="Ein Bild, das Text enthält.&#10;&#10;Automatisch generierte Beschreibung">
            <a:extLst>
              <a:ext uri="{FF2B5EF4-FFF2-40B4-BE49-F238E27FC236}">
                <a16:creationId xmlns:a16="http://schemas.microsoft.com/office/drawing/2014/main" id="{E23D5558-1291-45BB-AE33-1EEDDD168CC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4658087" cy="864000"/>
          </a:xfrm>
          <a:prstGeom prst="rect">
            <a:avLst/>
          </a:prstGeom>
        </p:spPr>
      </p:pic>
      <p:sp>
        <p:nvSpPr>
          <p:cNvPr id="14" name="Textfeld 13">
            <a:extLst>
              <a:ext uri="{FF2B5EF4-FFF2-40B4-BE49-F238E27FC236}">
                <a16:creationId xmlns:a16="http://schemas.microsoft.com/office/drawing/2014/main" id="{A2769634-78C8-46C9-BCDB-8C40A027EC6D}"/>
              </a:ext>
            </a:extLst>
          </p:cNvPr>
          <p:cNvSpPr txBox="1"/>
          <p:nvPr userDrawn="1"/>
        </p:nvSpPr>
        <p:spPr>
          <a:xfrm>
            <a:off x="-57551" y="6530932"/>
            <a:ext cx="12184232" cy="369332"/>
          </a:xfrm>
          <a:prstGeom prst="rect">
            <a:avLst/>
          </a:prstGeom>
          <a:noFill/>
        </p:spPr>
        <p:txBody>
          <a:bodyPr wrap="square" rtlCol="0">
            <a:spAutoFit/>
          </a:bodyPr>
          <a:lstStyle/>
          <a:p>
            <a:pPr algn="ctr"/>
            <a:r>
              <a:rPr lang="de-DE" b="1" dirty="0">
                <a:solidFill>
                  <a:schemeClr val="bg1"/>
                </a:solidFill>
                <a:latin typeface="Arial" panose="020B0604020202020204" pitchFamily="34" charset="0"/>
                <a:cs typeface="Arial" panose="020B0604020202020204" pitchFamily="34" charset="0"/>
              </a:rPr>
              <a:t>IVS 2022 |  </a:t>
            </a:r>
            <a:r>
              <a:rPr lang="en-US" sz="1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Technical Conference</a:t>
            </a:r>
            <a:endParaRPr lang="it-IT" dirty="0"/>
          </a:p>
        </p:txBody>
      </p:sp>
      <p:sp>
        <p:nvSpPr>
          <p:cNvPr id="15" name="Foliennummernplatzhalter 1">
            <a:extLst>
              <a:ext uri="{FF2B5EF4-FFF2-40B4-BE49-F238E27FC236}">
                <a16:creationId xmlns:a16="http://schemas.microsoft.com/office/drawing/2014/main" id="{083B619A-91A7-4544-B8B9-36BEC83F6F54}"/>
              </a:ext>
            </a:extLst>
          </p:cNvPr>
          <p:cNvSpPr txBox="1">
            <a:spLocks/>
          </p:cNvSpPr>
          <p:nvPr userDrawn="1"/>
        </p:nvSpPr>
        <p:spPr>
          <a:xfrm>
            <a:off x="9027555" y="6567523"/>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2A8214C-FA1D-6847-9EEC-AC2A1036FCC5}" type="slidenum">
              <a:rPr lang="it-IT" sz="1400" b="1" smtClean="0">
                <a:solidFill>
                  <a:schemeClr val="bg1"/>
                </a:solidFill>
                <a:latin typeface="Arial" panose="020B0604020202020204" pitchFamily="34" charset="0"/>
                <a:cs typeface="Arial" panose="020B0604020202020204" pitchFamily="34" charset="0"/>
              </a:rPr>
              <a:pPr algn="r"/>
              <a:t>‹N›</a:t>
            </a:fld>
            <a:endParaRPr lang="it-IT" sz="1400" b="1" dirty="0">
              <a:solidFill>
                <a:schemeClr val="bg1"/>
              </a:solidFill>
              <a:latin typeface="Arial" panose="020B0604020202020204" pitchFamily="34" charset="0"/>
              <a:cs typeface="Arial" panose="020B0604020202020204" pitchFamily="34" charset="0"/>
            </a:endParaRPr>
          </a:p>
        </p:txBody>
      </p:sp>
      <p:grpSp>
        <p:nvGrpSpPr>
          <p:cNvPr id="9" name="Gruppieren 19">
            <a:extLst>
              <a:ext uri="{FF2B5EF4-FFF2-40B4-BE49-F238E27FC236}">
                <a16:creationId xmlns:a16="http://schemas.microsoft.com/office/drawing/2014/main" id="{6C9AEA64-804D-4BF8-AB37-1AEC2CDF45A5}"/>
              </a:ext>
            </a:extLst>
          </p:cNvPr>
          <p:cNvGrpSpPr/>
          <p:nvPr userDrawn="1"/>
        </p:nvGrpSpPr>
        <p:grpSpPr>
          <a:xfrm>
            <a:off x="7634941" y="279245"/>
            <a:ext cx="1757109" cy="534102"/>
            <a:chOff x="7773004" y="383063"/>
            <a:chExt cx="1757109" cy="534102"/>
          </a:xfrm>
        </p:grpSpPr>
        <p:grpSp>
          <p:nvGrpSpPr>
            <p:cNvPr id="11" name="Gruppo 10">
              <a:extLst>
                <a:ext uri="{FF2B5EF4-FFF2-40B4-BE49-F238E27FC236}">
                  <a16:creationId xmlns:a16="http://schemas.microsoft.com/office/drawing/2014/main" id="{404111AD-6CC6-45C9-B429-944EC79BD2F3}"/>
                </a:ext>
              </a:extLst>
            </p:cNvPr>
            <p:cNvGrpSpPr/>
            <p:nvPr/>
          </p:nvGrpSpPr>
          <p:grpSpPr>
            <a:xfrm>
              <a:off x="7773004" y="557961"/>
              <a:ext cx="1757109" cy="100583"/>
              <a:chOff x="611187" y="1916113"/>
              <a:chExt cx="7921626" cy="593005"/>
            </a:xfrm>
          </p:grpSpPr>
          <p:cxnSp>
            <p:nvCxnSpPr>
              <p:cNvPr id="20" name="Connettore 1 10">
                <a:extLst>
                  <a:ext uri="{FF2B5EF4-FFF2-40B4-BE49-F238E27FC236}">
                    <a16:creationId xmlns:a16="http://schemas.microsoft.com/office/drawing/2014/main" id="{FE862046-0300-4185-B5F7-1F8A16B00167}"/>
                  </a:ext>
                </a:extLst>
              </p:cNvPr>
              <p:cNvCxnSpPr/>
              <p:nvPr/>
            </p:nvCxnSpPr>
            <p:spPr>
              <a:xfrm flipV="1">
                <a:off x="616952" y="1916113"/>
                <a:ext cx="0" cy="59300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21" name="Connettore 1 11">
                <a:extLst>
                  <a:ext uri="{FF2B5EF4-FFF2-40B4-BE49-F238E27FC236}">
                    <a16:creationId xmlns:a16="http://schemas.microsoft.com/office/drawing/2014/main" id="{9EA38701-7F6D-4F38-8D8A-9AAFD6580123}"/>
                  </a:ext>
                </a:extLst>
              </p:cNvPr>
              <p:cNvCxnSpPr/>
              <p:nvPr/>
            </p:nvCxnSpPr>
            <p:spPr>
              <a:xfrm flipV="1">
                <a:off x="611187" y="1916113"/>
                <a:ext cx="7921626" cy="3862"/>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22" name="Connettore 1 15">
                <a:extLst>
                  <a:ext uri="{FF2B5EF4-FFF2-40B4-BE49-F238E27FC236}">
                    <a16:creationId xmlns:a16="http://schemas.microsoft.com/office/drawing/2014/main" id="{2DB8F119-EDB1-4C30-9F63-12766702BC58}"/>
                  </a:ext>
                </a:extLst>
              </p:cNvPr>
              <p:cNvCxnSpPr/>
              <p:nvPr/>
            </p:nvCxnSpPr>
            <p:spPr>
              <a:xfrm flipV="1">
                <a:off x="8529724" y="1916113"/>
                <a:ext cx="0" cy="59300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grpSp>
        <p:sp>
          <p:nvSpPr>
            <p:cNvPr id="16" name="CasellaDiTesto 15">
              <a:extLst>
                <a:ext uri="{FF2B5EF4-FFF2-40B4-BE49-F238E27FC236}">
                  <a16:creationId xmlns:a16="http://schemas.microsoft.com/office/drawing/2014/main" id="{B158A2BE-10C8-44FF-A767-1DDB173E1E32}"/>
                </a:ext>
              </a:extLst>
            </p:cNvPr>
            <p:cNvSpPr txBox="1"/>
            <p:nvPr/>
          </p:nvSpPr>
          <p:spPr>
            <a:xfrm>
              <a:off x="7773088" y="383063"/>
              <a:ext cx="1598739" cy="123111"/>
            </a:xfrm>
            <a:prstGeom prst="rect">
              <a:avLst/>
            </a:prstGeom>
            <a:noFill/>
          </p:spPr>
          <p:txBody>
            <a:bodyPr wrap="square" lIns="0" tIns="0" rIns="0" bIns="0" rtlCol="0">
              <a:spAutoFit/>
            </a:bodyPr>
            <a:lstStyle/>
            <a:p>
              <a:r>
                <a:rPr lang="it-IT" sz="800" b="1" dirty="0">
                  <a:solidFill>
                    <a:srgbClr val="343433"/>
                  </a:solidFill>
                  <a:latin typeface="Arial" charset="0"/>
                </a:rPr>
                <a:t>ORGANIZERS</a:t>
              </a:r>
            </a:p>
          </p:txBody>
        </p:sp>
        <p:grpSp>
          <p:nvGrpSpPr>
            <p:cNvPr id="17" name="Gruppo 16">
              <a:extLst>
                <a:ext uri="{FF2B5EF4-FFF2-40B4-BE49-F238E27FC236}">
                  <a16:creationId xmlns:a16="http://schemas.microsoft.com/office/drawing/2014/main" id="{F8FA77F6-844E-4337-BA07-9D03C5F0964F}"/>
                </a:ext>
              </a:extLst>
            </p:cNvPr>
            <p:cNvGrpSpPr/>
            <p:nvPr/>
          </p:nvGrpSpPr>
          <p:grpSpPr>
            <a:xfrm>
              <a:off x="7854356" y="676765"/>
              <a:ext cx="1594402" cy="240400"/>
              <a:chOff x="6874403" y="603438"/>
              <a:chExt cx="1594402" cy="240400"/>
            </a:xfrm>
          </p:grpSpPr>
          <p:pic>
            <p:nvPicPr>
              <p:cNvPr id="18" name="Immagine 17">
                <a:extLst>
                  <a:ext uri="{FF2B5EF4-FFF2-40B4-BE49-F238E27FC236}">
                    <a16:creationId xmlns:a16="http://schemas.microsoft.com/office/drawing/2014/main" id="{D8406FC3-5222-4EC2-B7B4-ECAB9506E3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43904" y="603438"/>
                <a:ext cx="724901" cy="240399"/>
              </a:xfrm>
              <a:prstGeom prst="rect">
                <a:avLst/>
              </a:prstGeom>
            </p:spPr>
          </p:pic>
          <p:pic>
            <p:nvPicPr>
              <p:cNvPr id="19" name="Immagine 18">
                <a:extLst>
                  <a:ext uri="{FF2B5EF4-FFF2-40B4-BE49-F238E27FC236}">
                    <a16:creationId xmlns:a16="http://schemas.microsoft.com/office/drawing/2014/main" id="{85C2F3FA-AA53-489B-83D8-172B59AF904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74403" y="616909"/>
                <a:ext cx="789886" cy="226929"/>
              </a:xfrm>
              <a:prstGeom prst="rect">
                <a:avLst/>
              </a:prstGeom>
            </p:spPr>
          </p:pic>
        </p:grpSp>
      </p:grpSp>
      <p:grpSp>
        <p:nvGrpSpPr>
          <p:cNvPr id="23" name="Gruppieren 28">
            <a:extLst>
              <a:ext uri="{FF2B5EF4-FFF2-40B4-BE49-F238E27FC236}">
                <a16:creationId xmlns:a16="http://schemas.microsoft.com/office/drawing/2014/main" id="{AC8C9E71-405F-40BD-914D-087E3424908D}"/>
              </a:ext>
            </a:extLst>
          </p:cNvPr>
          <p:cNvGrpSpPr/>
          <p:nvPr userDrawn="1"/>
        </p:nvGrpSpPr>
        <p:grpSpPr>
          <a:xfrm>
            <a:off x="9876712" y="454143"/>
            <a:ext cx="1757109" cy="100583"/>
            <a:chOff x="10014775" y="557961"/>
            <a:chExt cx="1757109" cy="100583"/>
          </a:xfrm>
        </p:grpSpPr>
        <p:cxnSp>
          <p:nvCxnSpPr>
            <p:cNvPr id="24" name="Connettore 1 10">
              <a:extLst>
                <a:ext uri="{FF2B5EF4-FFF2-40B4-BE49-F238E27FC236}">
                  <a16:creationId xmlns:a16="http://schemas.microsoft.com/office/drawing/2014/main" id="{B9CE54E5-7C47-47B4-ADC9-66441AB60306}"/>
                </a:ext>
              </a:extLst>
            </p:cNvPr>
            <p:cNvCxnSpPr/>
            <p:nvPr/>
          </p:nvCxnSpPr>
          <p:spPr>
            <a:xfrm flipV="1">
              <a:off x="10016054" y="557961"/>
              <a:ext cx="0" cy="100583"/>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25" name="Connettore 1 11">
              <a:extLst>
                <a:ext uri="{FF2B5EF4-FFF2-40B4-BE49-F238E27FC236}">
                  <a16:creationId xmlns:a16="http://schemas.microsoft.com/office/drawing/2014/main" id="{EBEFE5D9-D42F-4ED9-9E67-69D096B693ED}"/>
                </a:ext>
              </a:extLst>
            </p:cNvPr>
            <p:cNvCxnSpPr/>
            <p:nvPr/>
          </p:nvCxnSpPr>
          <p:spPr>
            <a:xfrm flipV="1">
              <a:off x="10014775" y="557961"/>
              <a:ext cx="1757109" cy="65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26" name="Connettore 1 15">
              <a:extLst>
                <a:ext uri="{FF2B5EF4-FFF2-40B4-BE49-F238E27FC236}">
                  <a16:creationId xmlns:a16="http://schemas.microsoft.com/office/drawing/2014/main" id="{D3E25A83-083F-432F-A83B-85595F08B8FF}"/>
                </a:ext>
              </a:extLst>
            </p:cNvPr>
            <p:cNvCxnSpPr/>
            <p:nvPr/>
          </p:nvCxnSpPr>
          <p:spPr>
            <a:xfrm flipV="1">
              <a:off x="11771199" y="557961"/>
              <a:ext cx="0" cy="100583"/>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grpSp>
      <p:sp>
        <p:nvSpPr>
          <p:cNvPr id="27" name="CasellaDiTesto 16">
            <a:extLst>
              <a:ext uri="{FF2B5EF4-FFF2-40B4-BE49-F238E27FC236}">
                <a16:creationId xmlns:a16="http://schemas.microsoft.com/office/drawing/2014/main" id="{F060DCB3-1895-42BD-BBDF-F66FAAC8B9D3}"/>
              </a:ext>
            </a:extLst>
          </p:cNvPr>
          <p:cNvSpPr txBox="1"/>
          <p:nvPr userDrawn="1"/>
        </p:nvSpPr>
        <p:spPr>
          <a:xfrm>
            <a:off x="9876796" y="279245"/>
            <a:ext cx="1598739" cy="123111"/>
          </a:xfrm>
          <a:prstGeom prst="rect">
            <a:avLst/>
          </a:prstGeom>
          <a:noFill/>
        </p:spPr>
        <p:txBody>
          <a:bodyPr wrap="square" lIns="0" tIns="0" rIns="0" bIns="0" rtlCol="0">
            <a:spAutoFit/>
          </a:bodyPr>
          <a:lstStyle/>
          <a:p>
            <a:r>
              <a:rPr lang="it-IT" sz="800" b="1" dirty="0">
                <a:solidFill>
                  <a:srgbClr val="343433"/>
                </a:solidFill>
                <a:latin typeface="Arial" charset="0"/>
              </a:rPr>
              <a:t>SCIENTIFIC COMMITTEE</a:t>
            </a:r>
          </a:p>
        </p:txBody>
      </p:sp>
      <p:pic>
        <p:nvPicPr>
          <p:cNvPr id="28" name="Grafik 5">
            <a:extLst>
              <a:ext uri="{FF2B5EF4-FFF2-40B4-BE49-F238E27FC236}">
                <a16:creationId xmlns:a16="http://schemas.microsoft.com/office/drawing/2014/main" id="{4EB0F078-0226-4D14-8CCF-8CBF2FC208A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395266" y="409061"/>
            <a:ext cx="720000" cy="720000"/>
          </a:xfrm>
          <a:prstGeom prst="rect">
            <a:avLst/>
          </a:prstGeom>
        </p:spPr>
      </p:pic>
    </p:spTree>
    <p:extLst>
      <p:ext uri="{BB962C8B-B14F-4D97-AF65-F5344CB8AC3E}">
        <p14:creationId xmlns:p14="http://schemas.microsoft.com/office/powerpoint/2010/main" val="222017535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hf hdr="0" ftr="0" dt="0"/>
  <p:extLst>
    <p:ext uri="{DCECCB84-F9BA-43D5-87BE-67443E8EF086}">
      <p15:sldGuideLst xmlns:p15="http://schemas.microsoft.com/office/powerpoint/2012/main">
        <p15:guide id="1" orient="horz" pos="2160" userDrawn="1">
          <p15:clr>
            <a:srgbClr val="FBAE40"/>
          </p15:clr>
        </p15:guide>
        <p15:guide id="2" pos="733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91B9DC60-1757-E045-A478-19FC60330ECF}" type="datetime1">
              <a:rPr lang="it-IT" smtClean="0"/>
              <a:pPr/>
              <a:t>20/05/2022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2A8214C-FA1D-6847-9EEC-AC2A1036FCC5}" type="slidenum">
              <a:rPr lang="it-IT" smtClean="0"/>
              <a:pPr/>
              <a:t>‹N›</a:t>
            </a:fld>
            <a:endParaRPr lang="it-IT"/>
          </a:p>
        </p:txBody>
      </p:sp>
    </p:spTree>
    <p:extLst>
      <p:ext uri="{BB962C8B-B14F-4D97-AF65-F5344CB8AC3E}">
        <p14:creationId xmlns:p14="http://schemas.microsoft.com/office/powerpoint/2010/main" val="193850674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EA245C5-A38B-CE46-A06F-3B82732EFF6E}" type="datetime1">
              <a:rPr lang="it-IT" smtClean="0"/>
              <a:pPr/>
              <a:t>20/05/2022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2A8214C-FA1D-6847-9EEC-AC2A1036FCC5}" type="slidenum">
              <a:rPr lang="it-IT" smtClean="0"/>
              <a:pPr/>
              <a:t>‹N›</a:t>
            </a:fld>
            <a:endParaRPr lang="it-IT"/>
          </a:p>
        </p:txBody>
      </p:sp>
    </p:spTree>
    <p:extLst>
      <p:ext uri="{BB962C8B-B14F-4D97-AF65-F5344CB8AC3E}">
        <p14:creationId xmlns:p14="http://schemas.microsoft.com/office/powerpoint/2010/main" val="274692951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F79D0E-62E7-9D41-A949-6C06B82E1EE1}" type="datetime1">
              <a:rPr lang="it-IT" smtClean="0"/>
              <a:pPr/>
              <a:t>20/05/2022</a:t>
            </a:fld>
            <a:endParaRPr lang="it-IT"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A8214C-FA1D-6847-9EEC-AC2A1036FCC5}" type="slidenum">
              <a:rPr lang="it-IT" smtClean="0"/>
              <a:pPr/>
              <a:t>‹N›</a:t>
            </a:fld>
            <a:endParaRPr lang="it-IT" dirty="0"/>
          </a:p>
        </p:txBody>
      </p:sp>
    </p:spTree>
    <p:extLst>
      <p:ext uri="{BB962C8B-B14F-4D97-AF65-F5344CB8AC3E}">
        <p14:creationId xmlns:p14="http://schemas.microsoft.com/office/powerpoint/2010/main" val="5737650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250"/>
    </mc:Choice>
    <mc:Fallback xmlns="">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7.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42913" y="1971890"/>
            <a:ext cx="8307132" cy="1111055"/>
          </a:xfrm>
        </p:spPr>
        <p:txBody>
          <a:bodyPr vert="horz" lIns="0" tIns="0" rIns="0" bIns="0" rtlCol="0" anchor="b">
            <a:noAutofit/>
          </a:bodyPr>
          <a:lstStyle/>
          <a:p>
            <a:pPr algn="l"/>
            <a:r>
              <a:rPr lang="it-IT" sz="4800" b="1" dirty="0">
                <a:solidFill>
                  <a:srgbClr val="286AA6"/>
                </a:solidFill>
                <a:latin typeface="Arial" panose="020B0604020202020204" pitchFamily="34" charset="0"/>
                <a:ea typeface="Arial" charset="0"/>
                <a:cs typeface="Arial" panose="020B0604020202020204" pitchFamily="34" charset="0"/>
              </a:rPr>
              <a:t>Alberto Morini, Simone Volpi</a:t>
            </a:r>
          </a:p>
        </p:txBody>
      </p:sp>
      <p:pic>
        <p:nvPicPr>
          <p:cNvPr id="15" name="Immagine 1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40" y="3126528"/>
            <a:ext cx="12191999" cy="2883853"/>
          </a:xfrm>
          <a:prstGeom prst="rect">
            <a:avLst/>
          </a:prstGeom>
        </p:spPr>
      </p:pic>
      <p:sp>
        <p:nvSpPr>
          <p:cNvPr id="21" name="Titolo 1"/>
          <p:cNvSpPr txBox="1">
            <a:spLocks/>
          </p:cNvSpPr>
          <p:nvPr/>
        </p:nvSpPr>
        <p:spPr>
          <a:xfrm>
            <a:off x="590698" y="4128333"/>
            <a:ext cx="8229452" cy="880242"/>
          </a:xfrm>
          <a:prstGeom prst="rect">
            <a:avLst/>
          </a:prstGeom>
        </p:spPr>
        <p:txBody>
          <a:bodyPr vert="horz"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Arial" charset="0"/>
                <a:ea typeface="+mj-ea"/>
                <a:cs typeface="+mj-cs"/>
              </a:defRPr>
            </a:lvl1pPr>
          </a:lstStyle>
          <a:p>
            <a:pPr algn="l"/>
            <a:r>
              <a:rPr lang="en-US" sz="4800" b="1" spc="-200" dirty="0">
                <a:solidFill>
                  <a:schemeClr val="bg1"/>
                </a:solidFill>
                <a:ea typeface="Arial" charset="0"/>
                <a:cs typeface="Arial" charset="0"/>
              </a:rPr>
              <a:t>Castings Production of SDSS with high wall thicknesses</a:t>
            </a:r>
            <a:endParaRPr lang="it-IT" sz="4800" b="1" spc="-200" dirty="0">
              <a:solidFill>
                <a:schemeClr val="bg1"/>
              </a:solidFill>
              <a:ea typeface="Arial" charset="0"/>
              <a:cs typeface="Arial" charset="0"/>
            </a:endParaRPr>
          </a:p>
        </p:txBody>
      </p:sp>
      <p:sp>
        <p:nvSpPr>
          <p:cNvPr id="3" name="CasellaDiTesto 2">
            <a:extLst>
              <a:ext uri="{FF2B5EF4-FFF2-40B4-BE49-F238E27FC236}">
                <a16:creationId xmlns:a16="http://schemas.microsoft.com/office/drawing/2014/main" id="{AA77FEA0-2101-4BA5-919E-B2A8A4FE1440}"/>
              </a:ext>
            </a:extLst>
          </p:cNvPr>
          <p:cNvSpPr txBox="1"/>
          <p:nvPr/>
        </p:nvSpPr>
        <p:spPr>
          <a:xfrm>
            <a:off x="506200" y="3213694"/>
            <a:ext cx="8454615" cy="461665"/>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Fondinox </a:t>
            </a:r>
            <a:r>
              <a:rPr lang="en-US" sz="2400" dirty="0" err="1">
                <a:solidFill>
                  <a:schemeClr val="bg1"/>
                </a:solidFill>
                <a:latin typeface="Arial" panose="020B0604020202020204" pitchFamily="34" charset="0"/>
                <a:cs typeface="Arial" panose="020B0604020202020204" pitchFamily="34" charset="0"/>
              </a:rPr>
              <a:t>S.p.A.</a:t>
            </a:r>
            <a:endParaRPr lang="it-IT" sz="2400" dirty="0">
              <a:solidFill>
                <a:schemeClr val="bg1"/>
              </a:solidFill>
              <a:latin typeface="Arial" panose="020B0604020202020204" pitchFamily="34" charset="0"/>
              <a:cs typeface="Arial" panose="020B0604020202020204" pitchFamily="34" charset="0"/>
            </a:endParaRPr>
          </a:p>
        </p:txBody>
      </p:sp>
      <p:grpSp>
        <p:nvGrpSpPr>
          <p:cNvPr id="20" name="Gruppieren 19">
            <a:extLst>
              <a:ext uri="{FF2B5EF4-FFF2-40B4-BE49-F238E27FC236}">
                <a16:creationId xmlns:a16="http://schemas.microsoft.com/office/drawing/2014/main" id="{7CF0A007-FE5B-4383-A915-E799E06BFD80}"/>
              </a:ext>
            </a:extLst>
          </p:cNvPr>
          <p:cNvGrpSpPr/>
          <p:nvPr/>
        </p:nvGrpSpPr>
        <p:grpSpPr>
          <a:xfrm>
            <a:off x="7773004" y="383063"/>
            <a:ext cx="1757109" cy="534102"/>
            <a:chOff x="7773004" y="383063"/>
            <a:chExt cx="1757109" cy="534102"/>
          </a:xfrm>
        </p:grpSpPr>
        <p:grpSp>
          <p:nvGrpSpPr>
            <p:cNvPr id="10" name="Gruppo 9"/>
            <p:cNvGrpSpPr/>
            <p:nvPr/>
          </p:nvGrpSpPr>
          <p:grpSpPr>
            <a:xfrm>
              <a:off x="7773004" y="557961"/>
              <a:ext cx="1757109" cy="100583"/>
              <a:chOff x="611187" y="1916113"/>
              <a:chExt cx="7921626" cy="593005"/>
            </a:xfrm>
          </p:grpSpPr>
          <p:cxnSp>
            <p:nvCxnSpPr>
              <p:cNvPr id="11" name="Connettore 1 10"/>
              <p:cNvCxnSpPr/>
              <p:nvPr/>
            </p:nvCxnSpPr>
            <p:spPr>
              <a:xfrm flipV="1">
                <a:off x="616952" y="1916113"/>
                <a:ext cx="0" cy="59300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flipV="1">
                <a:off x="611187" y="1916113"/>
                <a:ext cx="7921626" cy="3862"/>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flipV="1">
                <a:off x="8529724" y="1916113"/>
                <a:ext cx="0" cy="59300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grpSp>
        <p:sp>
          <p:nvSpPr>
            <p:cNvPr id="17" name="CasellaDiTesto 16"/>
            <p:cNvSpPr txBox="1"/>
            <p:nvPr/>
          </p:nvSpPr>
          <p:spPr>
            <a:xfrm>
              <a:off x="7773088" y="383063"/>
              <a:ext cx="1598739" cy="123111"/>
            </a:xfrm>
            <a:prstGeom prst="rect">
              <a:avLst/>
            </a:prstGeom>
            <a:noFill/>
          </p:spPr>
          <p:txBody>
            <a:bodyPr wrap="square" lIns="0" tIns="0" rIns="0" bIns="0" rtlCol="0">
              <a:spAutoFit/>
            </a:bodyPr>
            <a:lstStyle/>
            <a:p>
              <a:r>
                <a:rPr lang="it-IT" sz="800" b="1" dirty="0">
                  <a:solidFill>
                    <a:srgbClr val="343433"/>
                  </a:solidFill>
                  <a:latin typeface="Arial" charset="0"/>
                </a:rPr>
                <a:t>ORGANIZERS</a:t>
              </a:r>
            </a:p>
          </p:txBody>
        </p:sp>
        <p:grpSp>
          <p:nvGrpSpPr>
            <p:cNvPr id="5" name="Gruppo 4"/>
            <p:cNvGrpSpPr/>
            <p:nvPr/>
          </p:nvGrpSpPr>
          <p:grpSpPr>
            <a:xfrm>
              <a:off x="7854356" y="676765"/>
              <a:ext cx="1594402" cy="240400"/>
              <a:chOff x="6874403" y="603438"/>
              <a:chExt cx="1594402" cy="240400"/>
            </a:xfrm>
          </p:grpSpPr>
          <p:pic>
            <p:nvPicPr>
              <p:cNvPr id="18" name="Immagine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3904" y="603438"/>
                <a:ext cx="724901" cy="240399"/>
              </a:xfrm>
              <a:prstGeom prst="rect">
                <a:avLst/>
              </a:prstGeom>
            </p:spPr>
          </p:pic>
          <p:pic>
            <p:nvPicPr>
              <p:cNvPr id="19" name="Immagin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74403" y="616909"/>
                <a:ext cx="789886" cy="226929"/>
              </a:xfrm>
              <a:prstGeom prst="rect">
                <a:avLst/>
              </a:prstGeom>
            </p:spPr>
          </p:pic>
        </p:grpSp>
      </p:grpSp>
      <p:pic>
        <p:nvPicPr>
          <p:cNvPr id="9" name="Grafik 8" descr="Ein Bild, das Text enthält.&#10;&#10;Automatisch generierte Beschreibung">
            <a:extLst>
              <a:ext uri="{FF2B5EF4-FFF2-40B4-BE49-F238E27FC236}">
                <a16:creationId xmlns:a16="http://schemas.microsoft.com/office/drawing/2014/main" id="{6A62DC5C-A03F-493D-B2B1-453052F45D3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4" y="40835"/>
            <a:ext cx="7559040" cy="1402080"/>
          </a:xfrm>
          <a:prstGeom prst="rect">
            <a:avLst/>
          </a:prstGeom>
        </p:spPr>
      </p:pic>
      <p:grpSp>
        <p:nvGrpSpPr>
          <p:cNvPr id="29" name="Gruppieren 28">
            <a:extLst>
              <a:ext uri="{FF2B5EF4-FFF2-40B4-BE49-F238E27FC236}">
                <a16:creationId xmlns:a16="http://schemas.microsoft.com/office/drawing/2014/main" id="{51FF9981-4EA8-4F26-AF36-44BC6EE10204}"/>
              </a:ext>
            </a:extLst>
          </p:cNvPr>
          <p:cNvGrpSpPr/>
          <p:nvPr/>
        </p:nvGrpSpPr>
        <p:grpSpPr>
          <a:xfrm>
            <a:off x="10014775" y="557961"/>
            <a:ext cx="1757109" cy="100583"/>
            <a:chOff x="10014775" y="557961"/>
            <a:chExt cx="1757109" cy="100583"/>
          </a:xfrm>
        </p:grpSpPr>
        <p:cxnSp>
          <p:nvCxnSpPr>
            <p:cNvPr id="23" name="Connettore 1 10">
              <a:extLst>
                <a:ext uri="{FF2B5EF4-FFF2-40B4-BE49-F238E27FC236}">
                  <a16:creationId xmlns:a16="http://schemas.microsoft.com/office/drawing/2014/main" id="{F4E25FE4-2731-402C-A406-960893A06EBB}"/>
                </a:ext>
              </a:extLst>
            </p:cNvPr>
            <p:cNvCxnSpPr/>
            <p:nvPr/>
          </p:nvCxnSpPr>
          <p:spPr>
            <a:xfrm flipV="1">
              <a:off x="10016054" y="557961"/>
              <a:ext cx="0" cy="100583"/>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24" name="Connettore 1 11">
              <a:extLst>
                <a:ext uri="{FF2B5EF4-FFF2-40B4-BE49-F238E27FC236}">
                  <a16:creationId xmlns:a16="http://schemas.microsoft.com/office/drawing/2014/main" id="{EC75598E-8003-4B6D-974A-AE6F8945D76A}"/>
                </a:ext>
              </a:extLst>
            </p:cNvPr>
            <p:cNvCxnSpPr/>
            <p:nvPr/>
          </p:nvCxnSpPr>
          <p:spPr>
            <a:xfrm flipV="1">
              <a:off x="10014775" y="557961"/>
              <a:ext cx="1757109" cy="65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25" name="Connettore 1 15">
              <a:extLst>
                <a:ext uri="{FF2B5EF4-FFF2-40B4-BE49-F238E27FC236}">
                  <a16:creationId xmlns:a16="http://schemas.microsoft.com/office/drawing/2014/main" id="{C6BA1391-56A8-4722-B872-ECB8630CF84B}"/>
                </a:ext>
              </a:extLst>
            </p:cNvPr>
            <p:cNvCxnSpPr/>
            <p:nvPr/>
          </p:nvCxnSpPr>
          <p:spPr>
            <a:xfrm flipV="1">
              <a:off x="11771199" y="557961"/>
              <a:ext cx="0" cy="100583"/>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grpSp>
      <p:sp>
        <p:nvSpPr>
          <p:cNvPr id="26" name="CasellaDiTesto 16">
            <a:extLst>
              <a:ext uri="{FF2B5EF4-FFF2-40B4-BE49-F238E27FC236}">
                <a16:creationId xmlns:a16="http://schemas.microsoft.com/office/drawing/2014/main" id="{767C732D-B4A9-4B91-8A75-597569E323EB}"/>
              </a:ext>
            </a:extLst>
          </p:cNvPr>
          <p:cNvSpPr txBox="1"/>
          <p:nvPr/>
        </p:nvSpPr>
        <p:spPr>
          <a:xfrm>
            <a:off x="10014859" y="383063"/>
            <a:ext cx="1598739" cy="123111"/>
          </a:xfrm>
          <a:prstGeom prst="rect">
            <a:avLst/>
          </a:prstGeom>
          <a:noFill/>
        </p:spPr>
        <p:txBody>
          <a:bodyPr wrap="square" lIns="0" tIns="0" rIns="0" bIns="0" rtlCol="0">
            <a:spAutoFit/>
          </a:bodyPr>
          <a:lstStyle/>
          <a:p>
            <a:r>
              <a:rPr lang="it-IT" sz="800" b="1" dirty="0">
                <a:solidFill>
                  <a:srgbClr val="343433"/>
                </a:solidFill>
                <a:latin typeface="Arial" charset="0"/>
              </a:rPr>
              <a:t>SCIENTIFIC COMMITTEE</a:t>
            </a:r>
          </a:p>
        </p:txBody>
      </p:sp>
      <p:pic>
        <p:nvPicPr>
          <p:cNvPr id="6" name="Grafik 5">
            <a:extLst>
              <a:ext uri="{FF2B5EF4-FFF2-40B4-BE49-F238E27FC236}">
                <a16:creationId xmlns:a16="http://schemas.microsoft.com/office/drawing/2014/main" id="{7DC961A3-104C-4916-A925-E1D3A1E008A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533329" y="512879"/>
            <a:ext cx="720000" cy="720000"/>
          </a:xfrm>
          <a:prstGeom prst="rect">
            <a:avLst/>
          </a:prstGeom>
        </p:spPr>
      </p:pic>
      <p:sp>
        <p:nvSpPr>
          <p:cNvPr id="27" name="Titolo 1">
            <a:extLst>
              <a:ext uri="{FF2B5EF4-FFF2-40B4-BE49-F238E27FC236}">
                <a16:creationId xmlns:a16="http://schemas.microsoft.com/office/drawing/2014/main" id="{1C55F4FA-15E9-4ACA-8C27-706AAC8A73F0}"/>
              </a:ext>
            </a:extLst>
          </p:cNvPr>
          <p:cNvSpPr txBox="1">
            <a:spLocks/>
          </p:cNvSpPr>
          <p:nvPr/>
        </p:nvSpPr>
        <p:spPr>
          <a:xfrm>
            <a:off x="506200" y="5913529"/>
            <a:ext cx="8657255" cy="880242"/>
          </a:xfrm>
          <a:prstGeom prst="rect">
            <a:avLst/>
          </a:prstGeom>
        </p:spPr>
        <p:txBody>
          <a:bodyPr vert="horz"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Arial" charset="0"/>
                <a:ea typeface="+mj-ea"/>
                <a:cs typeface="+mj-cs"/>
              </a:defRPr>
            </a:lvl1pPr>
          </a:lstStyle>
          <a:p>
            <a:pPr algn="l"/>
            <a:r>
              <a:rPr lang="it-IT" sz="2800" b="1" spc="-60" dirty="0">
                <a:solidFill>
                  <a:schemeClr val="accent1">
                    <a:lumMod val="50000"/>
                  </a:schemeClr>
                </a:solidFill>
                <a:latin typeface="Arial" panose="020B0604020202020204" pitchFamily="34" charset="0"/>
                <a:ea typeface="+mn-ea"/>
                <a:cs typeface="Arial" panose="020B0604020202020204" pitchFamily="34" charset="0"/>
              </a:rPr>
              <a:t>IVS 2022</a:t>
            </a:r>
          </a:p>
          <a:p>
            <a:pPr algn="l"/>
            <a:r>
              <a:rPr lang="it-IT" sz="2400" spc="-60" dirty="0">
                <a:solidFill>
                  <a:schemeClr val="accent1">
                    <a:lumMod val="50000"/>
                  </a:schemeClr>
                </a:solidFill>
                <a:latin typeface="Arial" panose="020B0604020202020204" pitchFamily="34" charset="0"/>
                <a:ea typeface="+mn-ea"/>
                <a:cs typeface="Arial" panose="020B0604020202020204" pitchFamily="34" charset="0"/>
              </a:rPr>
              <a:t>Technical Conference</a:t>
            </a:r>
          </a:p>
        </p:txBody>
      </p:sp>
    </p:spTree>
    <p:extLst>
      <p:ext uri="{BB962C8B-B14F-4D97-AF65-F5344CB8AC3E}">
        <p14:creationId xmlns:p14="http://schemas.microsoft.com/office/powerpoint/2010/main" val="165620808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3" y="1008848"/>
            <a:ext cx="8477371" cy="523220"/>
          </a:xfrm>
          <a:prstGeom prst="rect">
            <a:avLst/>
          </a:prstGeom>
          <a:noFill/>
        </p:spPr>
        <p:txBody>
          <a:bodyPr wrap="square" rtlCol="0">
            <a:spAutoFit/>
          </a:bodyPr>
          <a:lstStyle/>
          <a:p>
            <a:r>
              <a:rPr lang="it-IT" sz="2800" b="1" dirty="0">
                <a:latin typeface="Arial" panose="020B0604020202020204" pitchFamily="34" charset="0"/>
                <a:cs typeface="Arial" panose="020B0604020202020204" pitchFamily="34" charset="0"/>
              </a:rPr>
              <a:t>Melting and </a:t>
            </a:r>
            <a:r>
              <a:rPr lang="it-IT" sz="2800" b="1" dirty="0" err="1">
                <a:latin typeface="Arial" panose="020B0604020202020204" pitchFamily="34" charset="0"/>
                <a:cs typeface="Arial" panose="020B0604020202020204" pitchFamily="34" charset="0"/>
              </a:rPr>
              <a:t>pouring</a:t>
            </a:r>
            <a:endParaRPr lang="it-IT" sz="2800" b="1" dirty="0">
              <a:latin typeface="Arial" panose="020B0604020202020204" pitchFamily="34" charset="0"/>
              <a:cs typeface="Arial" panose="020B0604020202020204" pitchFamily="34" charset="0"/>
            </a:endParaRP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2" name="CasellaDiTesto 1">
            <a:extLst>
              <a:ext uri="{FF2B5EF4-FFF2-40B4-BE49-F238E27FC236}">
                <a16:creationId xmlns:a16="http://schemas.microsoft.com/office/drawing/2014/main" id="{EDD5E33E-CBA7-4495-ACF4-5353B59BCE87}"/>
              </a:ext>
            </a:extLst>
          </p:cNvPr>
          <p:cNvSpPr txBox="1"/>
          <p:nvPr/>
        </p:nvSpPr>
        <p:spPr>
          <a:xfrm>
            <a:off x="327194" y="1849579"/>
            <a:ext cx="5131497" cy="3416320"/>
          </a:xfrm>
          <a:prstGeom prst="rect">
            <a:avLst/>
          </a:prstGeom>
          <a:noFill/>
        </p:spPr>
        <p:txBody>
          <a:bodyPr wrap="square" rtlCol="0">
            <a:spAutoFit/>
          </a:bodyPr>
          <a:lstStyle/>
          <a:p>
            <a:pPr algn="just"/>
            <a:r>
              <a:rPr lang="en-US" dirty="0">
                <a:latin typeface="Arial" panose="020B0604020202020204" pitchFamily="34" charset="0"/>
                <a:cs typeface="Arial" panose="020B0604020202020204" pitchFamily="34" charset="0"/>
              </a:rPr>
              <a:t>Material has been produced by remelting AOD master ingots in induction furnaces or directly melt in vacuum. The latter process produces a cleaner material, although it is necessary to blow </a:t>
            </a:r>
            <a:r>
              <a:rPr lang="en-US" dirty="0" err="1">
                <a:latin typeface="Arial" panose="020B0604020202020204" pitchFamily="34" charset="0"/>
                <a:cs typeface="Arial" panose="020B0604020202020204" pitchFamily="34" charset="0"/>
              </a:rPr>
              <a:t>Ar</a:t>
            </a:r>
            <a:r>
              <a:rPr lang="en-US" dirty="0">
                <a:latin typeface="Arial" panose="020B0604020202020204" pitchFamily="34" charset="0"/>
                <a:cs typeface="Arial" panose="020B0604020202020204" pitchFamily="34" charset="0"/>
              </a:rPr>
              <a:t> and N to restore the N content in the analysis, which the vacuum process would tend to remove.</a:t>
            </a: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Later, the steel is poured into a ladle at a temperature considered optimal based on years of experience and which for these castings is around 1550°C.</a:t>
            </a:r>
          </a:p>
        </p:txBody>
      </p:sp>
      <p:pic>
        <p:nvPicPr>
          <p:cNvPr id="7" name="Immagine 6">
            <a:extLst>
              <a:ext uri="{FF2B5EF4-FFF2-40B4-BE49-F238E27FC236}">
                <a16:creationId xmlns:a16="http://schemas.microsoft.com/office/drawing/2014/main" id="{C1D12C9C-B68D-490D-BF38-49B6E2E242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99450" y="1881402"/>
            <a:ext cx="6081774" cy="4054515"/>
          </a:xfrm>
          <a:prstGeom prst="rect">
            <a:avLst/>
          </a:prstGeom>
        </p:spPr>
      </p:pic>
    </p:spTree>
    <p:extLst>
      <p:ext uri="{BB962C8B-B14F-4D97-AF65-F5344CB8AC3E}">
        <p14:creationId xmlns:p14="http://schemas.microsoft.com/office/powerpoint/2010/main" val="71309649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3" y="1008848"/>
            <a:ext cx="8477371" cy="523220"/>
          </a:xfrm>
          <a:prstGeom prst="rect">
            <a:avLst/>
          </a:prstGeom>
          <a:noFill/>
        </p:spPr>
        <p:txBody>
          <a:bodyPr wrap="square" rtlCol="0">
            <a:spAutoFit/>
          </a:bodyPr>
          <a:lstStyle/>
          <a:p>
            <a:r>
              <a:rPr lang="it-IT" sz="2800" b="1" dirty="0">
                <a:latin typeface="Arial" panose="020B0604020202020204" pitchFamily="34" charset="0"/>
                <a:cs typeface="Arial" panose="020B0604020202020204" pitchFamily="34" charset="0"/>
              </a:rPr>
              <a:t>Solution </a:t>
            </a:r>
            <a:r>
              <a:rPr lang="it-IT" sz="2800" b="1" dirty="0" err="1">
                <a:latin typeface="Arial" panose="020B0604020202020204" pitchFamily="34" charset="0"/>
                <a:cs typeface="Arial" panose="020B0604020202020204" pitchFamily="34" charset="0"/>
              </a:rPr>
              <a:t>heat</a:t>
            </a:r>
            <a:r>
              <a:rPr lang="it-IT" sz="2800" b="1" dirty="0">
                <a:latin typeface="Arial" panose="020B0604020202020204" pitchFamily="34" charset="0"/>
                <a:cs typeface="Arial" panose="020B0604020202020204" pitchFamily="34" charset="0"/>
              </a:rPr>
              <a:t> treatment</a:t>
            </a: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pic>
        <p:nvPicPr>
          <p:cNvPr id="6" name="Immagine 5">
            <a:extLst>
              <a:ext uri="{FF2B5EF4-FFF2-40B4-BE49-F238E27FC236}">
                <a16:creationId xmlns:a16="http://schemas.microsoft.com/office/drawing/2014/main" id="{A4211E35-AB01-47F6-99AC-70FCAE8FEC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5631" y="1937808"/>
            <a:ext cx="7281089" cy="3988257"/>
          </a:xfrm>
          <a:prstGeom prst="rect">
            <a:avLst/>
          </a:prstGeom>
        </p:spPr>
      </p:pic>
      <p:grpSp>
        <p:nvGrpSpPr>
          <p:cNvPr id="7" name="Gruppo 6">
            <a:extLst>
              <a:ext uri="{FF2B5EF4-FFF2-40B4-BE49-F238E27FC236}">
                <a16:creationId xmlns:a16="http://schemas.microsoft.com/office/drawing/2014/main" id="{706DA4A4-C98E-4E70-9A29-49D4E3B46756}"/>
              </a:ext>
            </a:extLst>
          </p:cNvPr>
          <p:cNvGrpSpPr/>
          <p:nvPr/>
        </p:nvGrpSpPr>
        <p:grpSpPr>
          <a:xfrm>
            <a:off x="7758326" y="1771248"/>
            <a:ext cx="4209740" cy="4331837"/>
            <a:chOff x="7758326" y="1771248"/>
            <a:chExt cx="4209740" cy="4331837"/>
          </a:xfrm>
        </p:grpSpPr>
        <p:pic>
          <p:nvPicPr>
            <p:cNvPr id="8" name="Immagine 7">
              <a:extLst>
                <a:ext uri="{FF2B5EF4-FFF2-40B4-BE49-F238E27FC236}">
                  <a16:creationId xmlns:a16="http://schemas.microsoft.com/office/drawing/2014/main" id="{64B96404-1C1F-4F24-9244-9096890734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58326" y="1771248"/>
              <a:ext cx="4209740" cy="4331837"/>
            </a:xfrm>
            <a:prstGeom prst="rect">
              <a:avLst/>
            </a:prstGeom>
            <a:ln>
              <a:solidFill>
                <a:schemeClr val="tx1"/>
              </a:solidFill>
            </a:ln>
          </p:spPr>
        </p:pic>
        <p:sp>
          <p:nvSpPr>
            <p:cNvPr id="5" name="Rettangolo 4">
              <a:extLst>
                <a:ext uri="{FF2B5EF4-FFF2-40B4-BE49-F238E27FC236}">
                  <a16:creationId xmlns:a16="http://schemas.microsoft.com/office/drawing/2014/main" id="{04E00B18-E940-4734-8C67-8857E33F25D3}"/>
                </a:ext>
              </a:extLst>
            </p:cNvPr>
            <p:cNvSpPr/>
            <p:nvPr/>
          </p:nvSpPr>
          <p:spPr>
            <a:xfrm>
              <a:off x="8136542" y="4005558"/>
              <a:ext cx="2508531" cy="18004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261784920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3" y="1008848"/>
            <a:ext cx="8477371" cy="954107"/>
          </a:xfrm>
          <a:prstGeom prst="rect">
            <a:avLst/>
          </a:prstGeom>
          <a:noFill/>
        </p:spPr>
        <p:txBody>
          <a:bodyPr wrap="square" rtlCol="0">
            <a:spAutoFit/>
          </a:bodyPr>
          <a:lstStyle/>
          <a:p>
            <a:r>
              <a:rPr lang="it-IT" sz="2800" b="1" dirty="0">
                <a:latin typeface="Arial" panose="020B0604020202020204" pitchFamily="34" charset="0"/>
                <a:cs typeface="Arial" panose="020B0604020202020204" pitchFamily="34" charset="0"/>
              </a:rPr>
              <a:t>Solution </a:t>
            </a:r>
            <a:r>
              <a:rPr lang="it-IT" sz="2800" b="1" dirty="0" err="1">
                <a:latin typeface="Arial" panose="020B0604020202020204" pitchFamily="34" charset="0"/>
                <a:cs typeface="Arial" panose="020B0604020202020204" pitchFamily="34" charset="0"/>
              </a:rPr>
              <a:t>heat</a:t>
            </a:r>
            <a:r>
              <a:rPr lang="it-IT" sz="2800" b="1" dirty="0">
                <a:latin typeface="Arial" panose="020B0604020202020204" pitchFamily="34" charset="0"/>
                <a:cs typeface="Arial" panose="020B0604020202020204" pitchFamily="34" charset="0"/>
              </a:rPr>
              <a:t> treatment</a:t>
            </a:r>
          </a:p>
          <a:p>
            <a:endParaRPr lang="it-IT" sz="2800" b="1" dirty="0">
              <a:latin typeface="Arial" panose="020B0604020202020204" pitchFamily="34" charset="0"/>
              <a:cs typeface="Arial" panose="020B0604020202020204" pitchFamily="34" charset="0"/>
            </a:endParaRP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2" name="CasellaDiTesto 1">
            <a:extLst>
              <a:ext uri="{FF2B5EF4-FFF2-40B4-BE49-F238E27FC236}">
                <a16:creationId xmlns:a16="http://schemas.microsoft.com/office/drawing/2014/main" id="{EDD5E33E-CBA7-4495-ACF4-5353B59BCE87}"/>
              </a:ext>
            </a:extLst>
          </p:cNvPr>
          <p:cNvSpPr txBox="1"/>
          <p:nvPr/>
        </p:nvSpPr>
        <p:spPr>
          <a:xfrm>
            <a:off x="327194" y="1849579"/>
            <a:ext cx="5207698" cy="2031325"/>
          </a:xfrm>
          <a:prstGeom prst="rect">
            <a:avLst/>
          </a:prstGeom>
          <a:noFill/>
        </p:spPr>
        <p:txBody>
          <a:bodyPr wrap="square" rtlCol="0">
            <a:spAutoFit/>
          </a:bodyPr>
          <a:lstStyle/>
          <a:p>
            <a:pPr algn="just"/>
            <a:r>
              <a:rPr lang="en-US" b="1" u="sng" dirty="0">
                <a:latin typeface="Arial" panose="020B0604020202020204" pitchFamily="34" charset="0"/>
                <a:cs typeface="Arial" panose="020B0604020202020204" pitchFamily="34" charset="0"/>
              </a:rPr>
              <a:t>First solution heat treatment</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to separate the feeding system from the casting.</a:t>
            </a:r>
          </a:p>
          <a:p>
            <a:pPr algn="just"/>
            <a:endParaRPr lang="en-US" dirty="0">
              <a:latin typeface="Arial" panose="020B0604020202020204" pitchFamily="34" charset="0"/>
              <a:cs typeface="Arial" panose="020B0604020202020204" pitchFamily="34" charset="0"/>
            </a:endParaRPr>
          </a:p>
          <a:p>
            <a:pPr algn="just"/>
            <a:r>
              <a:rPr lang="en-US" b="1" u="sng" dirty="0">
                <a:latin typeface="Arial" panose="020B0604020202020204" pitchFamily="34" charset="0"/>
                <a:cs typeface="Arial" panose="020B0604020202020204" pitchFamily="34" charset="0"/>
              </a:rPr>
              <a:t>Second solution heat treatment</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performed after visual inspection, defect repairs, fettling and first liquid penetrant test to carry out surface repairs.</a:t>
            </a:r>
          </a:p>
        </p:txBody>
      </p:sp>
      <p:sp>
        <p:nvSpPr>
          <p:cNvPr id="9" name="CasellaDiTesto 8">
            <a:extLst>
              <a:ext uri="{FF2B5EF4-FFF2-40B4-BE49-F238E27FC236}">
                <a16:creationId xmlns:a16="http://schemas.microsoft.com/office/drawing/2014/main" id="{18B3E788-8570-4C21-B2D1-5B95F96C3B5C}"/>
              </a:ext>
            </a:extLst>
          </p:cNvPr>
          <p:cNvSpPr txBox="1"/>
          <p:nvPr/>
        </p:nvSpPr>
        <p:spPr>
          <a:xfrm>
            <a:off x="6851981" y="1962955"/>
            <a:ext cx="4824082" cy="3693319"/>
          </a:xfrm>
          <a:prstGeom prst="rect">
            <a:avLst/>
          </a:prstGeom>
          <a:noFill/>
          <a:ln w="19050">
            <a:solidFill>
              <a:srgbClr val="1B70B7"/>
            </a:solidFill>
          </a:ln>
        </p:spPr>
        <p:txBody>
          <a:bodyPr wrap="square" rtlCol="0">
            <a:spAutoFit/>
          </a:bodyPr>
          <a:lstStyle/>
          <a:p>
            <a:pPr algn="ctr"/>
            <a:r>
              <a:rPr lang="en-US" dirty="0">
                <a:latin typeface="Arial" panose="020B0604020202020204" pitchFamily="34" charset="0"/>
                <a:cs typeface="Arial" panose="020B0604020202020204" pitchFamily="34" charset="0"/>
              </a:rPr>
              <a:t>Treatment furnaces</a:t>
            </a:r>
          </a:p>
          <a:p>
            <a:pPr algn="just"/>
            <a:endParaRPr lang="en-U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Capable of reaching very high soaking temperatures.</a:t>
            </a: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Carefully calibrated to ensure absolute temperature uniformity.</a:t>
            </a: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Burners in perfect operating status.</a:t>
            </a: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Highly accurate temperature measurement using a sufficient number of thermocouples calibrated quarterly.</a:t>
            </a: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Very short furnace opening and water quenching times of the piece.</a:t>
            </a: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Quenching tank with high heat capacity. </a:t>
            </a:r>
          </a:p>
        </p:txBody>
      </p:sp>
      <p:pic>
        <p:nvPicPr>
          <p:cNvPr id="10" name="Immagine 9">
            <a:extLst>
              <a:ext uri="{FF2B5EF4-FFF2-40B4-BE49-F238E27FC236}">
                <a16:creationId xmlns:a16="http://schemas.microsoft.com/office/drawing/2014/main" id="{5D1722A3-8A6C-4730-9129-72A5F09C4D7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5631" y="4078115"/>
            <a:ext cx="2921989" cy="2191491"/>
          </a:xfrm>
          <a:prstGeom prst="rect">
            <a:avLst/>
          </a:prstGeom>
        </p:spPr>
      </p:pic>
      <p:pic>
        <p:nvPicPr>
          <p:cNvPr id="11" name="Immagine 10">
            <a:extLst>
              <a:ext uri="{FF2B5EF4-FFF2-40B4-BE49-F238E27FC236}">
                <a16:creationId xmlns:a16="http://schemas.microsoft.com/office/drawing/2014/main" id="{AAAE7936-5FEF-414F-A8AA-88D066BB5B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38806" y="4078115"/>
            <a:ext cx="2921989" cy="2191492"/>
          </a:xfrm>
          <a:prstGeom prst="rect">
            <a:avLst/>
          </a:prstGeom>
        </p:spPr>
      </p:pic>
    </p:spTree>
    <p:extLst>
      <p:ext uri="{BB962C8B-B14F-4D97-AF65-F5344CB8AC3E}">
        <p14:creationId xmlns:p14="http://schemas.microsoft.com/office/powerpoint/2010/main" val="108002103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3" y="1008848"/>
            <a:ext cx="8477371" cy="523220"/>
          </a:xfrm>
          <a:prstGeom prst="rect">
            <a:avLst/>
          </a:prstGeom>
          <a:noFill/>
        </p:spPr>
        <p:txBody>
          <a:bodyPr wrap="square" rtlCol="0">
            <a:spAutoFit/>
          </a:bodyPr>
          <a:lstStyle/>
          <a:p>
            <a:r>
              <a:rPr lang="it-IT" sz="2800" b="1" dirty="0" err="1">
                <a:latin typeface="Arial" panose="020B0604020202020204" pitchFamily="34" charset="0"/>
                <a:cs typeface="Arial" panose="020B0604020202020204" pitchFamily="34" charset="0"/>
              </a:rPr>
              <a:t>Results</a:t>
            </a:r>
            <a:endParaRPr lang="it-IT" sz="2800" b="1" dirty="0">
              <a:latin typeface="Arial" panose="020B0604020202020204" pitchFamily="34" charset="0"/>
              <a:cs typeface="Arial" panose="020B0604020202020204" pitchFamily="34" charset="0"/>
            </a:endParaRP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7" name="CasellaDiTesto 25">
            <a:extLst>
              <a:ext uri="{FF2B5EF4-FFF2-40B4-BE49-F238E27FC236}">
                <a16:creationId xmlns:a16="http://schemas.microsoft.com/office/drawing/2014/main" id="{357083D9-060D-4ECA-B6B9-680FFB52A8A5}"/>
              </a:ext>
            </a:extLst>
          </p:cNvPr>
          <p:cNvSpPr txBox="1"/>
          <p:nvPr/>
        </p:nvSpPr>
        <p:spPr>
          <a:xfrm>
            <a:off x="327193" y="1630213"/>
            <a:ext cx="11348870" cy="338554"/>
          </a:xfrm>
          <a:prstGeom prst="rect">
            <a:avLst/>
          </a:prstGeom>
          <a:noFill/>
        </p:spPr>
        <p:txBody>
          <a:bodyPr wrap="square" rtlCol="0">
            <a:spAutoFit/>
          </a:bodyPr>
          <a:lstStyle/>
          <a:p>
            <a:pPr algn="just"/>
            <a:r>
              <a:rPr lang="en-US" sz="1600" b="1" dirty="0">
                <a:latin typeface="Arial" panose="020B0604020202020204" pitchFamily="34" charset="0"/>
                <a:cs typeface="Arial" panose="020B0604020202020204" pitchFamily="34" charset="0"/>
              </a:rPr>
              <a:t>Chemical composition:</a:t>
            </a:r>
          </a:p>
        </p:txBody>
      </p:sp>
      <p:graphicFrame>
        <p:nvGraphicFramePr>
          <p:cNvPr id="2" name="Tabella 1">
            <a:extLst>
              <a:ext uri="{FF2B5EF4-FFF2-40B4-BE49-F238E27FC236}">
                <a16:creationId xmlns:a16="http://schemas.microsoft.com/office/drawing/2014/main" id="{5C5A037C-A767-472A-A9BD-1BA248D4CDDC}"/>
              </a:ext>
            </a:extLst>
          </p:cNvPr>
          <p:cNvGraphicFramePr>
            <a:graphicFrameLocks noGrp="1"/>
          </p:cNvGraphicFramePr>
          <p:nvPr>
            <p:extLst>
              <p:ext uri="{D42A27DB-BD31-4B8C-83A1-F6EECF244321}">
                <p14:modId xmlns:p14="http://schemas.microsoft.com/office/powerpoint/2010/main" val="2550669559"/>
              </p:ext>
            </p:extLst>
          </p:nvPr>
        </p:nvGraphicFramePr>
        <p:xfrm>
          <a:off x="421167" y="1952559"/>
          <a:ext cx="11066400" cy="1152000"/>
        </p:xfrm>
        <a:graphic>
          <a:graphicData uri="http://schemas.openxmlformats.org/drawingml/2006/table">
            <a:tbl>
              <a:tblPr firstRow="1" bandRow="1">
                <a:tableStyleId>{5C22544A-7EE6-4342-B048-85BDC9FD1C3A}</a:tableStyleId>
              </a:tblPr>
              <a:tblGrid>
                <a:gridCol w="1260000">
                  <a:extLst>
                    <a:ext uri="{9D8B030D-6E8A-4147-A177-3AD203B41FA5}">
                      <a16:colId xmlns:a16="http://schemas.microsoft.com/office/drawing/2014/main" val="1118260919"/>
                    </a:ext>
                  </a:extLst>
                </a:gridCol>
                <a:gridCol w="817200">
                  <a:extLst>
                    <a:ext uri="{9D8B030D-6E8A-4147-A177-3AD203B41FA5}">
                      <a16:colId xmlns:a16="http://schemas.microsoft.com/office/drawing/2014/main" val="239524296"/>
                    </a:ext>
                  </a:extLst>
                </a:gridCol>
                <a:gridCol w="817200">
                  <a:extLst>
                    <a:ext uri="{9D8B030D-6E8A-4147-A177-3AD203B41FA5}">
                      <a16:colId xmlns:a16="http://schemas.microsoft.com/office/drawing/2014/main" val="1067015504"/>
                    </a:ext>
                  </a:extLst>
                </a:gridCol>
                <a:gridCol w="817200">
                  <a:extLst>
                    <a:ext uri="{9D8B030D-6E8A-4147-A177-3AD203B41FA5}">
                      <a16:colId xmlns:a16="http://schemas.microsoft.com/office/drawing/2014/main" val="2609223741"/>
                    </a:ext>
                  </a:extLst>
                </a:gridCol>
                <a:gridCol w="817200">
                  <a:extLst>
                    <a:ext uri="{9D8B030D-6E8A-4147-A177-3AD203B41FA5}">
                      <a16:colId xmlns:a16="http://schemas.microsoft.com/office/drawing/2014/main" val="928049903"/>
                    </a:ext>
                  </a:extLst>
                </a:gridCol>
                <a:gridCol w="817200">
                  <a:extLst>
                    <a:ext uri="{9D8B030D-6E8A-4147-A177-3AD203B41FA5}">
                      <a16:colId xmlns:a16="http://schemas.microsoft.com/office/drawing/2014/main" val="4151436762"/>
                    </a:ext>
                  </a:extLst>
                </a:gridCol>
                <a:gridCol w="817200">
                  <a:extLst>
                    <a:ext uri="{9D8B030D-6E8A-4147-A177-3AD203B41FA5}">
                      <a16:colId xmlns:a16="http://schemas.microsoft.com/office/drawing/2014/main" val="3312991046"/>
                    </a:ext>
                  </a:extLst>
                </a:gridCol>
                <a:gridCol w="817200">
                  <a:extLst>
                    <a:ext uri="{9D8B030D-6E8A-4147-A177-3AD203B41FA5}">
                      <a16:colId xmlns:a16="http://schemas.microsoft.com/office/drawing/2014/main" val="2184916848"/>
                    </a:ext>
                  </a:extLst>
                </a:gridCol>
                <a:gridCol w="817200">
                  <a:extLst>
                    <a:ext uri="{9D8B030D-6E8A-4147-A177-3AD203B41FA5}">
                      <a16:colId xmlns:a16="http://schemas.microsoft.com/office/drawing/2014/main" val="872108717"/>
                    </a:ext>
                  </a:extLst>
                </a:gridCol>
                <a:gridCol w="817200">
                  <a:extLst>
                    <a:ext uri="{9D8B030D-6E8A-4147-A177-3AD203B41FA5}">
                      <a16:colId xmlns:a16="http://schemas.microsoft.com/office/drawing/2014/main" val="1975122900"/>
                    </a:ext>
                  </a:extLst>
                </a:gridCol>
                <a:gridCol w="817200">
                  <a:extLst>
                    <a:ext uri="{9D8B030D-6E8A-4147-A177-3AD203B41FA5}">
                      <a16:colId xmlns:a16="http://schemas.microsoft.com/office/drawing/2014/main" val="2010707160"/>
                    </a:ext>
                  </a:extLst>
                </a:gridCol>
                <a:gridCol w="817200">
                  <a:extLst>
                    <a:ext uri="{9D8B030D-6E8A-4147-A177-3AD203B41FA5}">
                      <a16:colId xmlns:a16="http://schemas.microsoft.com/office/drawing/2014/main" val="3784604338"/>
                    </a:ext>
                  </a:extLst>
                </a:gridCol>
                <a:gridCol w="817200">
                  <a:extLst>
                    <a:ext uri="{9D8B030D-6E8A-4147-A177-3AD203B41FA5}">
                      <a16:colId xmlns:a16="http://schemas.microsoft.com/office/drawing/2014/main" val="1385549408"/>
                    </a:ext>
                  </a:extLst>
                </a:gridCol>
              </a:tblGrid>
              <a:tr h="288000">
                <a:tc>
                  <a:txBody>
                    <a:bodyPr/>
                    <a:lstStyle/>
                    <a:p>
                      <a:pPr algn="ctr"/>
                      <a:r>
                        <a:rPr lang="it-IT" sz="1250" dirty="0" err="1">
                          <a:latin typeface="Arial" panose="020B0604020202020204" pitchFamily="34" charset="0"/>
                          <a:cs typeface="Arial" panose="020B0604020202020204" pitchFamily="34" charset="0"/>
                        </a:rPr>
                        <a:t>Heat</a:t>
                      </a:r>
                      <a:endParaRPr lang="it-IT" sz="1250" dirty="0">
                        <a:latin typeface="Arial" panose="020B0604020202020204" pitchFamily="34" charset="0"/>
                        <a:cs typeface="Arial" panose="020B0604020202020204" pitchFamily="34" charset="0"/>
                      </a:endParaRPr>
                    </a:p>
                  </a:txBody>
                  <a:tcPr/>
                </a:tc>
                <a:tc>
                  <a:txBody>
                    <a:bodyPr/>
                    <a:lstStyle/>
                    <a:p>
                      <a:pPr algn="ctr"/>
                      <a:r>
                        <a:rPr lang="it-IT" sz="1250" dirty="0">
                          <a:latin typeface="Arial" panose="020B0604020202020204" pitchFamily="34" charset="0"/>
                          <a:cs typeface="Arial" panose="020B0604020202020204" pitchFamily="34" charset="0"/>
                        </a:rPr>
                        <a:t>C</a:t>
                      </a:r>
                    </a:p>
                  </a:txBody>
                  <a:tcPr/>
                </a:tc>
                <a:tc>
                  <a:txBody>
                    <a:bodyPr/>
                    <a:lstStyle/>
                    <a:p>
                      <a:pPr algn="ctr"/>
                      <a:r>
                        <a:rPr lang="it-IT" sz="1250" dirty="0">
                          <a:latin typeface="Arial" panose="020B0604020202020204" pitchFamily="34" charset="0"/>
                          <a:cs typeface="Arial" panose="020B0604020202020204" pitchFamily="34" charset="0"/>
                        </a:rPr>
                        <a:t>Cr</a:t>
                      </a:r>
                    </a:p>
                  </a:txBody>
                  <a:tcPr/>
                </a:tc>
                <a:tc>
                  <a:txBody>
                    <a:bodyPr/>
                    <a:lstStyle/>
                    <a:p>
                      <a:pPr algn="ctr"/>
                      <a:r>
                        <a:rPr lang="it-IT" sz="1250" dirty="0">
                          <a:latin typeface="Arial" panose="020B0604020202020204" pitchFamily="34" charset="0"/>
                          <a:cs typeface="Arial" panose="020B0604020202020204" pitchFamily="34" charset="0"/>
                        </a:rPr>
                        <a:t>Ni</a:t>
                      </a:r>
                    </a:p>
                  </a:txBody>
                  <a:tcPr/>
                </a:tc>
                <a:tc>
                  <a:txBody>
                    <a:bodyPr/>
                    <a:lstStyle/>
                    <a:p>
                      <a:pPr algn="ctr"/>
                      <a:r>
                        <a:rPr lang="it-IT" sz="1250" dirty="0">
                          <a:latin typeface="Arial" panose="020B0604020202020204" pitchFamily="34" charset="0"/>
                          <a:cs typeface="Arial" panose="020B0604020202020204" pitchFamily="34" charset="0"/>
                        </a:rPr>
                        <a:t>Mo</a:t>
                      </a:r>
                    </a:p>
                  </a:txBody>
                  <a:tcPr/>
                </a:tc>
                <a:tc>
                  <a:txBody>
                    <a:bodyPr/>
                    <a:lstStyle/>
                    <a:p>
                      <a:pPr algn="ctr"/>
                      <a:r>
                        <a:rPr lang="it-IT" sz="1250" dirty="0">
                          <a:latin typeface="Arial" panose="020B0604020202020204" pitchFamily="34" charset="0"/>
                          <a:cs typeface="Arial" panose="020B0604020202020204" pitchFamily="34" charset="0"/>
                        </a:rPr>
                        <a:t>Mn</a:t>
                      </a:r>
                    </a:p>
                  </a:txBody>
                  <a:tcPr/>
                </a:tc>
                <a:tc>
                  <a:txBody>
                    <a:bodyPr/>
                    <a:lstStyle/>
                    <a:p>
                      <a:pPr algn="ctr"/>
                      <a:r>
                        <a:rPr lang="it-IT" sz="1250" dirty="0">
                          <a:latin typeface="Arial" panose="020B0604020202020204" pitchFamily="34" charset="0"/>
                          <a:cs typeface="Arial" panose="020B0604020202020204" pitchFamily="34" charset="0"/>
                        </a:rPr>
                        <a:t>Si</a:t>
                      </a:r>
                    </a:p>
                  </a:txBody>
                  <a:tcPr/>
                </a:tc>
                <a:tc>
                  <a:txBody>
                    <a:bodyPr/>
                    <a:lstStyle/>
                    <a:p>
                      <a:pPr algn="ctr"/>
                      <a:r>
                        <a:rPr lang="it-IT" sz="1250" dirty="0">
                          <a:latin typeface="Arial" panose="020B0604020202020204" pitchFamily="34" charset="0"/>
                          <a:cs typeface="Arial" panose="020B0604020202020204" pitchFamily="34" charset="0"/>
                        </a:rPr>
                        <a:t>P</a:t>
                      </a:r>
                    </a:p>
                  </a:txBody>
                  <a:tcPr/>
                </a:tc>
                <a:tc>
                  <a:txBody>
                    <a:bodyPr/>
                    <a:lstStyle/>
                    <a:p>
                      <a:pPr algn="ctr"/>
                      <a:r>
                        <a:rPr lang="it-IT" sz="1250" dirty="0">
                          <a:latin typeface="Arial" panose="020B0604020202020204" pitchFamily="34" charset="0"/>
                          <a:cs typeface="Arial" panose="020B0604020202020204" pitchFamily="34" charset="0"/>
                        </a:rPr>
                        <a:t>S</a:t>
                      </a:r>
                    </a:p>
                  </a:txBody>
                  <a:tcPr/>
                </a:tc>
                <a:tc>
                  <a:txBody>
                    <a:bodyPr/>
                    <a:lstStyle/>
                    <a:p>
                      <a:pPr algn="ctr"/>
                      <a:r>
                        <a:rPr lang="it-IT" sz="1250" dirty="0">
                          <a:latin typeface="Arial" panose="020B0604020202020204" pitchFamily="34" charset="0"/>
                          <a:cs typeface="Arial" panose="020B0604020202020204" pitchFamily="34" charset="0"/>
                        </a:rPr>
                        <a:t>Cu</a:t>
                      </a:r>
                    </a:p>
                  </a:txBody>
                  <a:tcPr/>
                </a:tc>
                <a:tc>
                  <a:txBody>
                    <a:bodyPr/>
                    <a:lstStyle/>
                    <a:p>
                      <a:pPr algn="ctr"/>
                      <a:r>
                        <a:rPr lang="it-IT" sz="1250" dirty="0">
                          <a:latin typeface="Arial" panose="020B0604020202020204" pitchFamily="34" charset="0"/>
                          <a:cs typeface="Arial" panose="020B0604020202020204" pitchFamily="34" charset="0"/>
                        </a:rPr>
                        <a:t>N</a:t>
                      </a:r>
                    </a:p>
                  </a:txBody>
                  <a:tcPr/>
                </a:tc>
                <a:tc>
                  <a:txBody>
                    <a:bodyPr/>
                    <a:lstStyle/>
                    <a:p>
                      <a:pPr algn="ctr"/>
                      <a:r>
                        <a:rPr lang="it-IT" sz="1250" dirty="0">
                          <a:latin typeface="Arial" panose="020B0604020202020204" pitchFamily="34" charset="0"/>
                          <a:cs typeface="Arial" panose="020B0604020202020204" pitchFamily="34" charset="0"/>
                        </a:rPr>
                        <a:t>W</a:t>
                      </a:r>
                    </a:p>
                  </a:txBody>
                  <a:tcPr/>
                </a:tc>
                <a:tc>
                  <a:txBody>
                    <a:bodyPr/>
                    <a:lstStyle/>
                    <a:p>
                      <a:pPr algn="ctr"/>
                      <a:r>
                        <a:rPr lang="it-IT" sz="1250" dirty="0" err="1">
                          <a:latin typeface="Arial" panose="020B0604020202020204" pitchFamily="34" charset="0"/>
                          <a:cs typeface="Arial" panose="020B0604020202020204" pitchFamily="34" charset="0"/>
                        </a:rPr>
                        <a:t>PREn</a:t>
                      </a:r>
                      <a:endParaRPr lang="it-IT" sz="125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24308823"/>
                  </a:ext>
                </a:extLst>
              </a:tr>
              <a:tr h="288000">
                <a:tc>
                  <a:txBody>
                    <a:bodyPr/>
                    <a:lstStyle/>
                    <a:p>
                      <a:pPr algn="ctr"/>
                      <a:r>
                        <a:rPr lang="it-IT" sz="1250" b="1" dirty="0">
                          <a:latin typeface="Arial" panose="020B0604020202020204" pitchFamily="34" charset="0"/>
                          <a:cs typeface="Arial" panose="020B0604020202020204" pitchFamily="34" charset="0"/>
                        </a:rPr>
                        <a:t>A995 GR 6A</a:t>
                      </a:r>
                    </a:p>
                  </a:txBody>
                  <a:tcPr/>
                </a:tc>
                <a:tc>
                  <a:txBody>
                    <a:bodyPr/>
                    <a:lstStyle/>
                    <a:p>
                      <a:pPr algn="ctr"/>
                      <a:r>
                        <a:rPr lang="it-IT" sz="1250" dirty="0">
                          <a:latin typeface="Arial" panose="020B0604020202020204" pitchFamily="34" charset="0"/>
                          <a:cs typeface="Arial" panose="020B0604020202020204" pitchFamily="34" charset="0"/>
                        </a:rPr>
                        <a:t>&lt;0.030</a:t>
                      </a:r>
                    </a:p>
                  </a:txBody>
                  <a:tcPr/>
                </a:tc>
                <a:tc>
                  <a:txBody>
                    <a:bodyPr/>
                    <a:lstStyle/>
                    <a:p>
                      <a:pPr algn="ctr"/>
                      <a:r>
                        <a:rPr lang="it-IT" sz="1250" dirty="0">
                          <a:latin typeface="Arial" panose="020B0604020202020204" pitchFamily="34" charset="0"/>
                          <a:cs typeface="Arial" panose="020B0604020202020204" pitchFamily="34" charset="0"/>
                        </a:rPr>
                        <a:t>24</a:t>
                      </a:r>
                      <a:r>
                        <a:rPr lang="it-IT" sz="1250" kern="1200" dirty="0">
                          <a:solidFill>
                            <a:schemeClr val="dk1"/>
                          </a:solidFill>
                          <a:effectLst/>
                          <a:latin typeface="Arial" panose="020B0604020202020204" pitchFamily="34" charset="0"/>
                          <a:ea typeface="+mn-ea"/>
                          <a:cs typeface="Arial" panose="020B0604020202020204" pitchFamily="34" charset="0"/>
                        </a:rPr>
                        <a:t>÷26</a:t>
                      </a:r>
                      <a:endParaRPr lang="it-IT" sz="1250" dirty="0">
                        <a:latin typeface="Arial" panose="020B0604020202020204" pitchFamily="34" charset="0"/>
                        <a:cs typeface="Arial" panose="020B0604020202020204" pitchFamily="34" charset="0"/>
                      </a:endParaRPr>
                    </a:p>
                  </a:txBody>
                  <a:tcPr/>
                </a:tc>
                <a:tc>
                  <a:txBody>
                    <a:bodyPr/>
                    <a:lstStyle/>
                    <a:p>
                      <a:pPr algn="ctr"/>
                      <a:r>
                        <a:rPr lang="it-IT" sz="1250" dirty="0">
                          <a:latin typeface="Arial" panose="020B0604020202020204" pitchFamily="34" charset="0"/>
                          <a:cs typeface="Arial" panose="020B0604020202020204" pitchFamily="34" charset="0"/>
                        </a:rPr>
                        <a:t>6.5</a:t>
                      </a:r>
                      <a:r>
                        <a:rPr lang="it-IT" sz="1250" kern="1200" dirty="0">
                          <a:solidFill>
                            <a:schemeClr val="dk1"/>
                          </a:solidFill>
                          <a:effectLst/>
                          <a:latin typeface="Arial" panose="020B0604020202020204" pitchFamily="34" charset="0"/>
                          <a:ea typeface="+mn-ea"/>
                          <a:cs typeface="Arial" panose="020B0604020202020204" pitchFamily="34" charset="0"/>
                        </a:rPr>
                        <a:t>÷8.5</a:t>
                      </a:r>
                      <a:endParaRPr lang="it-IT" sz="1250" dirty="0">
                        <a:latin typeface="Arial" panose="020B0604020202020204" pitchFamily="34" charset="0"/>
                        <a:cs typeface="Arial" panose="020B0604020202020204" pitchFamily="34" charset="0"/>
                      </a:endParaRPr>
                    </a:p>
                  </a:txBody>
                  <a:tcPr/>
                </a:tc>
                <a:tc>
                  <a:txBody>
                    <a:bodyPr/>
                    <a:lstStyle/>
                    <a:p>
                      <a:pPr algn="ctr"/>
                      <a:r>
                        <a:rPr lang="it-IT" sz="1250" dirty="0">
                          <a:latin typeface="Arial" panose="020B0604020202020204" pitchFamily="34" charset="0"/>
                          <a:cs typeface="Arial" panose="020B0604020202020204" pitchFamily="34" charset="0"/>
                        </a:rPr>
                        <a:t>3</a:t>
                      </a:r>
                      <a:r>
                        <a:rPr lang="it-IT" sz="1250" kern="1200" dirty="0">
                          <a:solidFill>
                            <a:schemeClr val="dk1"/>
                          </a:solidFill>
                          <a:effectLst/>
                          <a:latin typeface="Arial" panose="020B0604020202020204" pitchFamily="34" charset="0"/>
                          <a:ea typeface="+mn-ea"/>
                          <a:cs typeface="Arial" panose="020B0604020202020204" pitchFamily="34" charset="0"/>
                        </a:rPr>
                        <a:t>÷4</a:t>
                      </a:r>
                      <a:endParaRPr lang="it-IT" sz="1250" dirty="0">
                        <a:latin typeface="Arial" panose="020B0604020202020204" pitchFamily="34" charset="0"/>
                        <a:cs typeface="Arial" panose="020B0604020202020204" pitchFamily="34" charset="0"/>
                      </a:endParaRPr>
                    </a:p>
                  </a:txBody>
                  <a:tcPr/>
                </a:tc>
                <a:tc>
                  <a:txBody>
                    <a:bodyPr/>
                    <a:lstStyle/>
                    <a:p>
                      <a:pPr algn="ctr"/>
                      <a:r>
                        <a:rPr lang="it-IT" sz="1250" dirty="0">
                          <a:latin typeface="Arial" panose="020B0604020202020204" pitchFamily="34" charset="0"/>
                          <a:cs typeface="Arial" panose="020B0604020202020204" pitchFamily="34" charset="0"/>
                        </a:rPr>
                        <a:t>&lt;1</a:t>
                      </a:r>
                    </a:p>
                  </a:txBody>
                  <a:tcPr/>
                </a:tc>
                <a:tc>
                  <a:txBody>
                    <a:bodyPr/>
                    <a:lstStyle/>
                    <a:p>
                      <a:pPr algn="ctr"/>
                      <a:r>
                        <a:rPr lang="it-IT" sz="1250" dirty="0">
                          <a:latin typeface="Arial" panose="020B0604020202020204" pitchFamily="34" charset="0"/>
                          <a:cs typeface="Arial" panose="020B0604020202020204" pitchFamily="34" charset="0"/>
                        </a:rPr>
                        <a:t>&lt;1</a:t>
                      </a:r>
                    </a:p>
                  </a:txBody>
                  <a:tcPr/>
                </a:tc>
                <a:tc>
                  <a:txBody>
                    <a:bodyPr/>
                    <a:lstStyle/>
                    <a:p>
                      <a:pPr algn="ctr"/>
                      <a:r>
                        <a:rPr lang="it-IT" sz="1250" dirty="0">
                          <a:latin typeface="Arial" panose="020B0604020202020204" pitchFamily="34" charset="0"/>
                          <a:cs typeface="Arial" panose="020B0604020202020204" pitchFamily="34" charset="0"/>
                        </a:rPr>
                        <a:t>&lt;0.030</a:t>
                      </a:r>
                    </a:p>
                  </a:txBody>
                  <a:tcPr/>
                </a:tc>
                <a:tc>
                  <a:txBody>
                    <a:bodyPr/>
                    <a:lstStyle/>
                    <a:p>
                      <a:pPr algn="ctr"/>
                      <a:r>
                        <a:rPr lang="it-IT" sz="1250" dirty="0">
                          <a:latin typeface="Arial" panose="020B0604020202020204" pitchFamily="34" charset="0"/>
                          <a:cs typeface="Arial" panose="020B0604020202020204" pitchFamily="34" charset="0"/>
                        </a:rPr>
                        <a:t>&lt;0.025</a:t>
                      </a:r>
                    </a:p>
                  </a:txBody>
                  <a:tcPr/>
                </a:tc>
                <a:tc>
                  <a:txBody>
                    <a:bodyPr/>
                    <a:lstStyle/>
                    <a:p>
                      <a:pPr algn="ctr"/>
                      <a:r>
                        <a:rPr lang="it-IT" sz="1250" dirty="0">
                          <a:latin typeface="Arial" panose="020B0604020202020204" pitchFamily="34" charset="0"/>
                          <a:cs typeface="Arial" panose="020B0604020202020204" pitchFamily="34" charset="0"/>
                        </a:rPr>
                        <a:t>0.5</a:t>
                      </a:r>
                      <a:r>
                        <a:rPr lang="it-IT" sz="1250" kern="1200" dirty="0">
                          <a:solidFill>
                            <a:schemeClr val="dk1"/>
                          </a:solidFill>
                          <a:effectLst/>
                          <a:latin typeface="Arial" panose="020B0604020202020204" pitchFamily="34" charset="0"/>
                          <a:ea typeface="+mn-ea"/>
                          <a:cs typeface="Arial" panose="020B0604020202020204" pitchFamily="34" charset="0"/>
                        </a:rPr>
                        <a:t>÷1</a:t>
                      </a:r>
                      <a:endParaRPr lang="it-IT" sz="1250" dirty="0">
                        <a:latin typeface="Arial" panose="020B0604020202020204" pitchFamily="34" charset="0"/>
                        <a:cs typeface="Arial" panose="020B0604020202020204" pitchFamily="34" charset="0"/>
                      </a:endParaRPr>
                    </a:p>
                  </a:txBody>
                  <a:tcPr/>
                </a:tc>
                <a:tc>
                  <a:txBody>
                    <a:bodyPr/>
                    <a:lstStyle/>
                    <a:p>
                      <a:pPr algn="ctr"/>
                      <a:r>
                        <a:rPr lang="it-IT" sz="1250" dirty="0">
                          <a:latin typeface="Arial" panose="020B0604020202020204" pitchFamily="34" charset="0"/>
                          <a:cs typeface="Arial" panose="020B0604020202020204" pitchFamily="34" charset="0"/>
                        </a:rPr>
                        <a:t>0.2</a:t>
                      </a:r>
                      <a:r>
                        <a:rPr lang="it-IT" sz="1250" kern="1200" dirty="0">
                          <a:solidFill>
                            <a:schemeClr val="dk1"/>
                          </a:solidFill>
                          <a:effectLst/>
                          <a:latin typeface="Arial" panose="020B0604020202020204" pitchFamily="34" charset="0"/>
                          <a:ea typeface="+mn-ea"/>
                          <a:cs typeface="Arial" panose="020B0604020202020204" pitchFamily="34" charset="0"/>
                        </a:rPr>
                        <a:t>÷0.3</a:t>
                      </a:r>
                      <a:endParaRPr lang="it-IT" sz="1250" dirty="0">
                        <a:latin typeface="Arial" panose="020B0604020202020204" pitchFamily="34" charset="0"/>
                        <a:cs typeface="Arial" panose="020B0604020202020204" pitchFamily="34" charset="0"/>
                      </a:endParaRPr>
                    </a:p>
                  </a:txBody>
                  <a:tcPr/>
                </a:tc>
                <a:tc>
                  <a:txBody>
                    <a:bodyPr/>
                    <a:lstStyle/>
                    <a:p>
                      <a:pPr algn="ctr"/>
                      <a:r>
                        <a:rPr lang="it-IT" sz="1250" dirty="0">
                          <a:latin typeface="Arial" panose="020B0604020202020204" pitchFamily="34" charset="0"/>
                          <a:cs typeface="Arial" panose="020B0604020202020204" pitchFamily="34" charset="0"/>
                        </a:rPr>
                        <a:t>0.5</a:t>
                      </a:r>
                      <a:r>
                        <a:rPr lang="it-IT" sz="1250" kern="1200" dirty="0">
                          <a:solidFill>
                            <a:schemeClr val="dk1"/>
                          </a:solidFill>
                          <a:effectLst/>
                          <a:latin typeface="Arial" panose="020B0604020202020204" pitchFamily="34" charset="0"/>
                          <a:ea typeface="+mn-ea"/>
                          <a:cs typeface="Arial" panose="020B0604020202020204" pitchFamily="34" charset="0"/>
                        </a:rPr>
                        <a:t>÷1</a:t>
                      </a:r>
                      <a:endParaRPr lang="it-IT" sz="1250" dirty="0">
                        <a:latin typeface="Arial" panose="020B0604020202020204" pitchFamily="34" charset="0"/>
                        <a:cs typeface="Arial" panose="020B0604020202020204" pitchFamily="34" charset="0"/>
                      </a:endParaRPr>
                    </a:p>
                  </a:txBody>
                  <a:tcPr/>
                </a:tc>
                <a:tc>
                  <a:txBody>
                    <a:bodyPr/>
                    <a:lstStyle/>
                    <a:p>
                      <a:pPr algn="ctr"/>
                      <a:r>
                        <a:rPr lang="it-IT" sz="1250" dirty="0">
                          <a:latin typeface="Arial" panose="020B0604020202020204" pitchFamily="34" charset="0"/>
                          <a:cs typeface="Arial" panose="020B0604020202020204" pitchFamily="34" charset="0"/>
                        </a:rPr>
                        <a:t>&gt;40</a:t>
                      </a:r>
                    </a:p>
                  </a:txBody>
                  <a:tcPr/>
                </a:tc>
                <a:extLst>
                  <a:ext uri="{0D108BD9-81ED-4DB2-BD59-A6C34878D82A}">
                    <a16:rowId xmlns:a16="http://schemas.microsoft.com/office/drawing/2014/main" val="2403213889"/>
                  </a:ext>
                </a:extLst>
              </a:tr>
              <a:tr h="288000">
                <a:tc>
                  <a:txBody>
                    <a:bodyPr/>
                    <a:lstStyle/>
                    <a:p>
                      <a:pPr algn="ctr"/>
                      <a:r>
                        <a:rPr lang="it-IT" sz="1250" b="1" dirty="0">
                          <a:latin typeface="Arial" panose="020B0604020202020204" pitchFamily="34" charset="0"/>
                          <a:cs typeface="Arial" panose="020B0604020202020204" pitchFamily="34" charset="0"/>
                        </a:rPr>
                        <a:t>HEAT 1</a:t>
                      </a:r>
                    </a:p>
                  </a:txBody>
                  <a:tcPr/>
                </a:tc>
                <a:tc>
                  <a:txBody>
                    <a:bodyPr/>
                    <a:lstStyle/>
                    <a:p>
                      <a:pPr algn="ctr"/>
                      <a:r>
                        <a:rPr lang="it-IT" sz="1250" dirty="0">
                          <a:latin typeface="Arial" panose="020B0604020202020204" pitchFamily="34" charset="0"/>
                          <a:cs typeface="Arial" panose="020B0604020202020204" pitchFamily="34" charset="0"/>
                        </a:rPr>
                        <a:t>0.021</a:t>
                      </a:r>
                    </a:p>
                  </a:txBody>
                  <a:tcPr/>
                </a:tc>
                <a:tc>
                  <a:txBody>
                    <a:bodyPr/>
                    <a:lstStyle/>
                    <a:p>
                      <a:pPr algn="ctr"/>
                      <a:r>
                        <a:rPr lang="it-IT" sz="1250" dirty="0">
                          <a:latin typeface="Arial" panose="020B0604020202020204" pitchFamily="34" charset="0"/>
                          <a:cs typeface="Arial" panose="020B0604020202020204" pitchFamily="34" charset="0"/>
                        </a:rPr>
                        <a:t>24.59</a:t>
                      </a:r>
                    </a:p>
                  </a:txBody>
                  <a:tcPr/>
                </a:tc>
                <a:tc>
                  <a:txBody>
                    <a:bodyPr/>
                    <a:lstStyle/>
                    <a:p>
                      <a:pPr algn="ctr"/>
                      <a:r>
                        <a:rPr lang="it-IT" sz="1250" dirty="0">
                          <a:latin typeface="Arial" panose="020B0604020202020204" pitchFamily="34" charset="0"/>
                          <a:cs typeface="Arial" panose="020B0604020202020204" pitchFamily="34" charset="0"/>
                        </a:rPr>
                        <a:t>7.69</a:t>
                      </a:r>
                    </a:p>
                  </a:txBody>
                  <a:tcPr/>
                </a:tc>
                <a:tc>
                  <a:txBody>
                    <a:bodyPr/>
                    <a:lstStyle/>
                    <a:p>
                      <a:pPr algn="ctr"/>
                      <a:r>
                        <a:rPr lang="it-IT" sz="1250" dirty="0">
                          <a:latin typeface="Arial" panose="020B0604020202020204" pitchFamily="34" charset="0"/>
                          <a:cs typeface="Arial" panose="020B0604020202020204" pitchFamily="34" charset="0"/>
                        </a:rPr>
                        <a:t>3.62</a:t>
                      </a:r>
                    </a:p>
                  </a:txBody>
                  <a:tcPr/>
                </a:tc>
                <a:tc>
                  <a:txBody>
                    <a:bodyPr/>
                    <a:lstStyle/>
                    <a:p>
                      <a:pPr algn="ctr"/>
                      <a:r>
                        <a:rPr lang="it-IT" sz="1250" dirty="0">
                          <a:latin typeface="Arial" panose="020B0604020202020204" pitchFamily="34" charset="0"/>
                          <a:cs typeface="Arial" panose="020B0604020202020204" pitchFamily="34" charset="0"/>
                        </a:rPr>
                        <a:t>0.75</a:t>
                      </a:r>
                    </a:p>
                  </a:txBody>
                  <a:tcPr/>
                </a:tc>
                <a:tc>
                  <a:txBody>
                    <a:bodyPr/>
                    <a:lstStyle/>
                    <a:p>
                      <a:pPr algn="ctr"/>
                      <a:r>
                        <a:rPr lang="it-IT" sz="1250" dirty="0">
                          <a:latin typeface="Arial" panose="020B0604020202020204" pitchFamily="34" charset="0"/>
                          <a:cs typeface="Arial" panose="020B0604020202020204" pitchFamily="34" charset="0"/>
                        </a:rPr>
                        <a:t>0.57</a:t>
                      </a:r>
                    </a:p>
                  </a:txBody>
                  <a:tcPr/>
                </a:tc>
                <a:tc>
                  <a:txBody>
                    <a:bodyPr/>
                    <a:lstStyle/>
                    <a:p>
                      <a:pPr algn="ctr"/>
                      <a:r>
                        <a:rPr lang="it-IT" sz="1250" dirty="0">
                          <a:latin typeface="Arial" panose="020B0604020202020204" pitchFamily="34" charset="0"/>
                          <a:cs typeface="Arial" panose="020B0604020202020204" pitchFamily="34" charset="0"/>
                        </a:rPr>
                        <a:t>0.023</a:t>
                      </a:r>
                    </a:p>
                  </a:txBody>
                  <a:tcPr/>
                </a:tc>
                <a:tc>
                  <a:txBody>
                    <a:bodyPr/>
                    <a:lstStyle/>
                    <a:p>
                      <a:pPr algn="ctr"/>
                      <a:r>
                        <a:rPr lang="it-IT" sz="1250" dirty="0">
                          <a:latin typeface="Arial" panose="020B0604020202020204" pitchFamily="34" charset="0"/>
                          <a:cs typeface="Arial" panose="020B0604020202020204" pitchFamily="34" charset="0"/>
                        </a:rPr>
                        <a:t>0.003</a:t>
                      </a:r>
                    </a:p>
                  </a:txBody>
                  <a:tcPr/>
                </a:tc>
                <a:tc>
                  <a:txBody>
                    <a:bodyPr/>
                    <a:lstStyle/>
                    <a:p>
                      <a:pPr algn="ctr"/>
                      <a:r>
                        <a:rPr lang="it-IT" sz="1250" dirty="0">
                          <a:latin typeface="Arial" panose="020B0604020202020204" pitchFamily="34" charset="0"/>
                          <a:cs typeface="Arial" panose="020B0604020202020204" pitchFamily="34" charset="0"/>
                        </a:rPr>
                        <a:t>0.53</a:t>
                      </a:r>
                    </a:p>
                  </a:txBody>
                  <a:tcPr/>
                </a:tc>
                <a:tc>
                  <a:txBody>
                    <a:bodyPr/>
                    <a:lstStyle/>
                    <a:p>
                      <a:pPr algn="ctr"/>
                      <a:r>
                        <a:rPr lang="it-IT" sz="1250" dirty="0">
                          <a:latin typeface="Arial" panose="020B0604020202020204" pitchFamily="34" charset="0"/>
                          <a:cs typeface="Arial" panose="020B0604020202020204" pitchFamily="34" charset="0"/>
                        </a:rPr>
                        <a:t>0.238</a:t>
                      </a:r>
                    </a:p>
                  </a:txBody>
                  <a:tcPr/>
                </a:tc>
                <a:tc>
                  <a:txBody>
                    <a:bodyPr/>
                    <a:lstStyle/>
                    <a:p>
                      <a:pPr algn="ctr"/>
                      <a:r>
                        <a:rPr lang="it-IT" sz="1250" dirty="0">
                          <a:latin typeface="Arial" panose="020B0604020202020204" pitchFamily="34" charset="0"/>
                          <a:cs typeface="Arial" panose="020B0604020202020204" pitchFamily="34" charset="0"/>
                        </a:rPr>
                        <a:t>0.55</a:t>
                      </a:r>
                    </a:p>
                  </a:txBody>
                  <a:tcPr/>
                </a:tc>
                <a:tc>
                  <a:txBody>
                    <a:bodyPr/>
                    <a:lstStyle/>
                    <a:p>
                      <a:pPr algn="ctr"/>
                      <a:r>
                        <a:rPr lang="it-IT" sz="1250" dirty="0">
                          <a:latin typeface="Arial" panose="020B0604020202020204" pitchFamily="34" charset="0"/>
                          <a:cs typeface="Arial" panose="020B0604020202020204" pitchFamily="34" charset="0"/>
                        </a:rPr>
                        <a:t>40.36</a:t>
                      </a:r>
                    </a:p>
                  </a:txBody>
                  <a:tcPr/>
                </a:tc>
                <a:extLst>
                  <a:ext uri="{0D108BD9-81ED-4DB2-BD59-A6C34878D82A}">
                    <a16:rowId xmlns:a16="http://schemas.microsoft.com/office/drawing/2014/main" val="2800452650"/>
                  </a:ext>
                </a:extLst>
              </a:tr>
              <a:tr h="288000">
                <a:tc>
                  <a:txBody>
                    <a:bodyPr/>
                    <a:lstStyle/>
                    <a:p>
                      <a:pPr algn="ctr"/>
                      <a:r>
                        <a:rPr lang="it-IT" sz="1250" b="1" dirty="0">
                          <a:latin typeface="Arial" panose="020B0604020202020204" pitchFamily="34" charset="0"/>
                          <a:cs typeface="Arial" panose="020B0604020202020204" pitchFamily="34" charset="0"/>
                        </a:rPr>
                        <a:t>HEAT 2</a:t>
                      </a:r>
                    </a:p>
                  </a:txBody>
                  <a:tcPr/>
                </a:tc>
                <a:tc>
                  <a:txBody>
                    <a:bodyPr/>
                    <a:lstStyle/>
                    <a:p>
                      <a:pPr algn="ctr"/>
                      <a:r>
                        <a:rPr lang="it-IT" sz="1250" dirty="0">
                          <a:latin typeface="Arial" panose="020B0604020202020204" pitchFamily="34" charset="0"/>
                          <a:cs typeface="Arial" panose="020B0604020202020204" pitchFamily="34" charset="0"/>
                        </a:rPr>
                        <a:t>0.021</a:t>
                      </a:r>
                    </a:p>
                  </a:txBody>
                  <a:tcPr/>
                </a:tc>
                <a:tc>
                  <a:txBody>
                    <a:bodyPr/>
                    <a:lstStyle/>
                    <a:p>
                      <a:pPr algn="ctr"/>
                      <a:r>
                        <a:rPr lang="it-IT" sz="1250" dirty="0">
                          <a:latin typeface="Arial" panose="020B0604020202020204" pitchFamily="34" charset="0"/>
                          <a:cs typeface="Arial" panose="020B0604020202020204" pitchFamily="34" charset="0"/>
                        </a:rPr>
                        <a:t>24.63</a:t>
                      </a:r>
                    </a:p>
                  </a:txBody>
                  <a:tcPr/>
                </a:tc>
                <a:tc>
                  <a:txBody>
                    <a:bodyPr/>
                    <a:lstStyle/>
                    <a:p>
                      <a:pPr algn="ctr"/>
                      <a:r>
                        <a:rPr lang="it-IT" sz="1250" dirty="0">
                          <a:latin typeface="Arial" panose="020B0604020202020204" pitchFamily="34" charset="0"/>
                          <a:cs typeface="Arial" panose="020B0604020202020204" pitchFamily="34" charset="0"/>
                        </a:rPr>
                        <a:t>7.53</a:t>
                      </a:r>
                    </a:p>
                  </a:txBody>
                  <a:tcPr/>
                </a:tc>
                <a:tc>
                  <a:txBody>
                    <a:bodyPr/>
                    <a:lstStyle/>
                    <a:p>
                      <a:pPr algn="ctr"/>
                      <a:r>
                        <a:rPr lang="it-IT" sz="1250" dirty="0">
                          <a:latin typeface="Arial" panose="020B0604020202020204" pitchFamily="34" charset="0"/>
                          <a:cs typeface="Arial" panose="020B0604020202020204" pitchFamily="34" charset="0"/>
                        </a:rPr>
                        <a:t>3.59</a:t>
                      </a:r>
                    </a:p>
                  </a:txBody>
                  <a:tcPr/>
                </a:tc>
                <a:tc>
                  <a:txBody>
                    <a:bodyPr/>
                    <a:lstStyle/>
                    <a:p>
                      <a:pPr algn="ctr"/>
                      <a:r>
                        <a:rPr lang="it-IT" sz="1250" dirty="0">
                          <a:latin typeface="Arial" panose="020B0604020202020204" pitchFamily="34" charset="0"/>
                          <a:cs typeface="Arial" panose="020B0604020202020204" pitchFamily="34" charset="0"/>
                        </a:rPr>
                        <a:t>0.72</a:t>
                      </a:r>
                    </a:p>
                  </a:txBody>
                  <a:tcPr/>
                </a:tc>
                <a:tc>
                  <a:txBody>
                    <a:bodyPr/>
                    <a:lstStyle/>
                    <a:p>
                      <a:pPr algn="ctr"/>
                      <a:r>
                        <a:rPr lang="it-IT" sz="1250" dirty="0">
                          <a:latin typeface="Arial" panose="020B0604020202020204" pitchFamily="34" charset="0"/>
                          <a:cs typeface="Arial" panose="020B0604020202020204" pitchFamily="34" charset="0"/>
                        </a:rPr>
                        <a:t>0.57</a:t>
                      </a:r>
                    </a:p>
                  </a:txBody>
                  <a:tcPr/>
                </a:tc>
                <a:tc>
                  <a:txBody>
                    <a:bodyPr/>
                    <a:lstStyle/>
                    <a:p>
                      <a:pPr algn="ctr"/>
                      <a:r>
                        <a:rPr lang="it-IT" sz="1250" dirty="0">
                          <a:latin typeface="Arial" panose="020B0604020202020204" pitchFamily="34" charset="0"/>
                          <a:cs typeface="Arial" panose="020B0604020202020204" pitchFamily="34" charset="0"/>
                        </a:rPr>
                        <a:t>0.024</a:t>
                      </a:r>
                    </a:p>
                  </a:txBody>
                  <a:tcPr/>
                </a:tc>
                <a:tc>
                  <a:txBody>
                    <a:bodyPr/>
                    <a:lstStyle/>
                    <a:p>
                      <a:pPr algn="ctr"/>
                      <a:r>
                        <a:rPr lang="it-IT" sz="1250" dirty="0">
                          <a:latin typeface="Arial" panose="020B0604020202020204" pitchFamily="34" charset="0"/>
                          <a:cs typeface="Arial" panose="020B0604020202020204" pitchFamily="34" charset="0"/>
                        </a:rPr>
                        <a:t>0.003</a:t>
                      </a:r>
                    </a:p>
                  </a:txBody>
                  <a:tcPr/>
                </a:tc>
                <a:tc>
                  <a:txBody>
                    <a:bodyPr/>
                    <a:lstStyle/>
                    <a:p>
                      <a:pPr algn="ctr"/>
                      <a:r>
                        <a:rPr lang="it-IT" sz="1250" dirty="0">
                          <a:latin typeface="Arial" panose="020B0604020202020204" pitchFamily="34" charset="0"/>
                          <a:cs typeface="Arial" panose="020B0604020202020204" pitchFamily="34" charset="0"/>
                        </a:rPr>
                        <a:t>0.59</a:t>
                      </a:r>
                    </a:p>
                  </a:txBody>
                  <a:tcPr/>
                </a:tc>
                <a:tc>
                  <a:txBody>
                    <a:bodyPr/>
                    <a:lstStyle/>
                    <a:p>
                      <a:pPr algn="ctr"/>
                      <a:r>
                        <a:rPr lang="it-IT" sz="1250" dirty="0">
                          <a:latin typeface="Arial" panose="020B0604020202020204" pitchFamily="34" charset="0"/>
                          <a:cs typeface="Arial" panose="020B0604020202020204" pitchFamily="34" charset="0"/>
                        </a:rPr>
                        <a:t>0.235</a:t>
                      </a:r>
                    </a:p>
                  </a:txBody>
                  <a:tcPr/>
                </a:tc>
                <a:tc>
                  <a:txBody>
                    <a:bodyPr/>
                    <a:lstStyle/>
                    <a:p>
                      <a:pPr algn="ctr"/>
                      <a:r>
                        <a:rPr lang="it-IT" sz="1250" dirty="0">
                          <a:latin typeface="Arial" panose="020B0604020202020204" pitchFamily="34" charset="0"/>
                          <a:cs typeface="Arial" panose="020B0604020202020204" pitchFamily="34" charset="0"/>
                        </a:rPr>
                        <a:t>0.61</a:t>
                      </a:r>
                    </a:p>
                  </a:txBody>
                  <a:tcPr/>
                </a:tc>
                <a:tc>
                  <a:txBody>
                    <a:bodyPr/>
                    <a:lstStyle/>
                    <a:p>
                      <a:pPr algn="ctr"/>
                      <a:r>
                        <a:rPr lang="it-IT" sz="1250" dirty="0">
                          <a:latin typeface="Arial" panose="020B0604020202020204" pitchFamily="34" charset="0"/>
                          <a:cs typeface="Arial" panose="020B0604020202020204" pitchFamily="34" charset="0"/>
                        </a:rPr>
                        <a:t>40.24</a:t>
                      </a:r>
                    </a:p>
                  </a:txBody>
                  <a:tcPr/>
                </a:tc>
                <a:extLst>
                  <a:ext uri="{0D108BD9-81ED-4DB2-BD59-A6C34878D82A}">
                    <a16:rowId xmlns:a16="http://schemas.microsoft.com/office/drawing/2014/main" val="3685156389"/>
                  </a:ext>
                </a:extLst>
              </a:tr>
            </a:tbl>
          </a:graphicData>
        </a:graphic>
      </p:graphicFrame>
      <p:graphicFrame>
        <p:nvGraphicFramePr>
          <p:cNvPr id="5" name="Tabella 4">
            <a:extLst>
              <a:ext uri="{FF2B5EF4-FFF2-40B4-BE49-F238E27FC236}">
                <a16:creationId xmlns:a16="http://schemas.microsoft.com/office/drawing/2014/main" id="{1677984F-318A-465C-87B0-5E52850735A1}"/>
              </a:ext>
            </a:extLst>
          </p:cNvPr>
          <p:cNvGraphicFramePr>
            <a:graphicFrameLocks noGrp="1"/>
          </p:cNvGraphicFramePr>
          <p:nvPr>
            <p:extLst>
              <p:ext uri="{D42A27DB-BD31-4B8C-83A1-F6EECF244321}">
                <p14:modId xmlns:p14="http://schemas.microsoft.com/office/powerpoint/2010/main" val="3901549758"/>
              </p:ext>
            </p:extLst>
          </p:nvPr>
        </p:nvGraphicFramePr>
        <p:xfrm>
          <a:off x="423399" y="3429000"/>
          <a:ext cx="11064169" cy="3101340"/>
        </p:xfrm>
        <a:graphic>
          <a:graphicData uri="http://schemas.openxmlformats.org/drawingml/2006/table">
            <a:tbl>
              <a:tblPr firstRow="1" bandRow="1">
                <a:tableStyleId>{5C22544A-7EE6-4342-B048-85BDC9FD1C3A}</a:tableStyleId>
              </a:tblPr>
              <a:tblGrid>
                <a:gridCol w="3603964">
                  <a:extLst>
                    <a:ext uri="{9D8B030D-6E8A-4147-A177-3AD203B41FA5}">
                      <a16:colId xmlns:a16="http://schemas.microsoft.com/office/drawing/2014/main" val="205987300"/>
                    </a:ext>
                  </a:extLst>
                </a:gridCol>
                <a:gridCol w="2486735">
                  <a:extLst>
                    <a:ext uri="{9D8B030D-6E8A-4147-A177-3AD203B41FA5}">
                      <a16:colId xmlns:a16="http://schemas.microsoft.com/office/drawing/2014/main" val="2119218048"/>
                    </a:ext>
                  </a:extLst>
                </a:gridCol>
                <a:gridCol w="2486735">
                  <a:extLst>
                    <a:ext uri="{9D8B030D-6E8A-4147-A177-3AD203B41FA5}">
                      <a16:colId xmlns:a16="http://schemas.microsoft.com/office/drawing/2014/main" val="3865241299"/>
                    </a:ext>
                  </a:extLst>
                </a:gridCol>
                <a:gridCol w="2486735">
                  <a:extLst>
                    <a:ext uri="{9D8B030D-6E8A-4147-A177-3AD203B41FA5}">
                      <a16:colId xmlns:a16="http://schemas.microsoft.com/office/drawing/2014/main" val="3683409863"/>
                    </a:ext>
                  </a:extLst>
                </a:gridCol>
              </a:tblGrid>
              <a:tr h="261818">
                <a:tc>
                  <a:txBody>
                    <a:bodyPr/>
                    <a:lstStyle/>
                    <a:p>
                      <a:pPr algn="l"/>
                      <a:r>
                        <a:rPr lang="it-IT" sz="1250" dirty="0" err="1">
                          <a:latin typeface="Arial" panose="020B0604020202020204" pitchFamily="34" charset="0"/>
                          <a:cs typeface="Arial" panose="020B0604020202020204" pitchFamily="34" charset="0"/>
                        </a:rPr>
                        <a:t>Property</a:t>
                      </a:r>
                      <a:endParaRPr lang="it-IT" sz="1250" dirty="0">
                        <a:latin typeface="Arial" panose="020B0604020202020204" pitchFamily="34" charset="0"/>
                        <a:cs typeface="Arial" panose="020B0604020202020204" pitchFamily="34" charset="0"/>
                      </a:endParaRPr>
                    </a:p>
                  </a:txBody>
                  <a:tcPr/>
                </a:tc>
                <a:tc>
                  <a:txBody>
                    <a:bodyPr/>
                    <a:lstStyle/>
                    <a:p>
                      <a:pPr algn="ctr"/>
                      <a:r>
                        <a:rPr lang="it-IT" sz="1250" dirty="0">
                          <a:latin typeface="Arial" panose="020B0604020202020204" pitchFamily="34" charset="0"/>
                          <a:cs typeface="Arial" panose="020B0604020202020204" pitchFamily="34" charset="0"/>
                        </a:rPr>
                        <a:t>ASTM A995 or </a:t>
                      </a:r>
                      <a:r>
                        <a:rPr lang="it-IT" sz="1250" dirty="0" err="1">
                          <a:latin typeface="Arial" panose="020B0604020202020204" pitchFamily="34" charset="0"/>
                          <a:cs typeface="Arial" panose="020B0604020202020204" pitchFamily="34" charset="0"/>
                        </a:rPr>
                        <a:t>ref</a:t>
                      </a:r>
                      <a:r>
                        <a:rPr lang="it-IT" sz="1250" dirty="0">
                          <a:latin typeface="Arial" panose="020B0604020202020204" pitchFamily="34" charset="0"/>
                          <a:cs typeface="Arial" panose="020B0604020202020204" pitchFamily="34" charset="0"/>
                        </a:rPr>
                        <a:t>. MDS</a:t>
                      </a:r>
                    </a:p>
                  </a:txBody>
                  <a:tcPr/>
                </a:tc>
                <a:tc>
                  <a:txBody>
                    <a:bodyPr/>
                    <a:lstStyle/>
                    <a:p>
                      <a:pPr algn="ctr"/>
                      <a:r>
                        <a:rPr lang="it-IT" sz="1250" dirty="0">
                          <a:latin typeface="Arial" panose="020B0604020202020204" pitchFamily="34" charset="0"/>
                          <a:cs typeface="Arial" panose="020B0604020202020204" pitchFamily="34" charset="0"/>
                        </a:rPr>
                        <a:t>HEAT 1</a:t>
                      </a:r>
                    </a:p>
                  </a:txBody>
                  <a:tcPr/>
                </a:tc>
                <a:tc>
                  <a:txBody>
                    <a:bodyPr/>
                    <a:lstStyle/>
                    <a:p>
                      <a:pPr algn="ctr"/>
                      <a:r>
                        <a:rPr lang="it-IT" sz="1250" dirty="0">
                          <a:latin typeface="Arial" panose="020B0604020202020204" pitchFamily="34" charset="0"/>
                          <a:cs typeface="Arial" panose="020B0604020202020204" pitchFamily="34" charset="0"/>
                        </a:rPr>
                        <a:t>HEAT 2</a:t>
                      </a:r>
                    </a:p>
                  </a:txBody>
                  <a:tcPr/>
                </a:tc>
                <a:extLst>
                  <a:ext uri="{0D108BD9-81ED-4DB2-BD59-A6C34878D82A}">
                    <a16:rowId xmlns:a16="http://schemas.microsoft.com/office/drawing/2014/main" val="1991142392"/>
                  </a:ext>
                </a:extLst>
              </a:tr>
              <a:tr h="261818">
                <a:tc>
                  <a:txBody>
                    <a:bodyPr/>
                    <a:lstStyle/>
                    <a:p>
                      <a:pPr algn="l"/>
                      <a:r>
                        <a:rPr lang="it-IT" sz="1250" b="1" dirty="0">
                          <a:latin typeface="Arial" panose="020B0604020202020204" pitchFamily="34" charset="0"/>
                          <a:cs typeface="Arial" panose="020B0604020202020204" pitchFamily="34" charset="0"/>
                        </a:rPr>
                        <a:t>Location</a:t>
                      </a:r>
                    </a:p>
                  </a:txBody>
                  <a:tcPr/>
                </a:tc>
                <a:tc>
                  <a:txBody>
                    <a:bodyPr/>
                    <a:lstStyle/>
                    <a:p>
                      <a:pPr algn="ctr"/>
                      <a:endParaRPr lang="it-IT" sz="1250" baseline="30000" dirty="0">
                        <a:latin typeface="Arial" panose="020B0604020202020204" pitchFamily="34" charset="0"/>
                        <a:cs typeface="Arial" panose="020B0604020202020204" pitchFamily="34" charset="0"/>
                      </a:endParaRPr>
                    </a:p>
                  </a:txBody>
                  <a:tcPr/>
                </a:tc>
                <a:tc>
                  <a:txBody>
                    <a:bodyPr/>
                    <a:lstStyle/>
                    <a:p>
                      <a:pPr algn="ctr"/>
                      <a:r>
                        <a:rPr lang="it-IT" sz="1250" b="0" dirty="0">
                          <a:latin typeface="Arial" panose="020B0604020202020204" pitchFamily="34" charset="0"/>
                          <a:cs typeface="Arial" panose="020B0604020202020204" pitchFamily="34" charset="0"/>
                        </a:rPr>
                        <a:t>¼ </a:t>
                      </a:r>
                      <a:r>
                        <a:rPr lang="it-IT" sz="1250" b="0" dirty="0" err="1">
                          <a:latin typeface="Arial" panose="020B0604020202020204" pitchFamily="34" charset="0"/>
                          <a:cs typeface="Arial" panose="020B0604020202020204" pitchFamily="34" charset="0"/>
                        </a:rPr>
                        <a:t>thickness</a:t>
                      </a:r>
                      <a:endParaRPr lang="it-IT" sz="1250" b="0" dirty="0">
                        <a:latin typeface="Arial" panose="020B0604020202020204" pitchFamily="34" charset="0"/>
                        <a:cs typeface="Arial" panose="020B0604020202020204" pitchFamily="34" charset="0"/>
                      </a:endParaRPr>
                    </a:p>
                  </a:txBody>
                  <a:tcPr/>
                </a:tc>
                <a:tc>
                  <a:txBody>
                    <a:bodyPr/>
                    <a:lstStyle/>
                    <a:p>
                      <a:pPr algn="ctr"/>
                      <a:r>
                        <a:rPr lang="it-IT" sz="1250" b="0" dirty="0">
                          <a:latin typeface="Arial" panose="020B0604020202020204" pitchFamily="34" charset="0"/>
                          <a:cs typeface="Arial" panose="020B0604020202020204" pitchFamily="34" charset="0"/>
                        </a:rPr>
                        <a:t>¼ </a:t>
                      </a:r>
                      <a:r>
                        <a:rPr lang="it-IT" sz="1250" b="0" dirty="0" err="1">
                          <a:latin typeface="Arial" panose="020B0604020202020204" pitchFamily="34" charset="0"/>
                          <a:cs typeface="Arial" panose="020B0604020202020204" pitchFamily="34" charset="0"/>
                        </a:rPr>
                        <a:t>thickness</a:t>
                      </a:r>
                      <a:endParaRPr lang="it-IT" sz="125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84270792"/>
                  </a:ext>
                </a:extLst>
              </a:tr>
              <a:tr h="261818">
                <a:tc>
                  <a:txBody>
                    <a:bodyPr/>
                    <a:lstStyle/>
                    <a:p>
                      <a:pPr algn="l"/>
                      <a:r>
                        <a:rPr lang="it-IT" sz="1250" b="1" dirty="0">
                          <a:latin typeface="Arial" panose="020B0604020202020204" pitchFamily="34" charset="0"/>
                          <a:cs typeface="Arial" panose="020B0604020202020204" pitchFamily="34" charset="0"/>
                        </a:rPr>
                        <a:t>UTS (N/mm</a:t>
                      </a:r>
                      <a:r>
                        <a:rPr lang="it-IT" sz="1250" b="1" baseline="30000" dirty="0">
                          <a:latin typeface="Arial" panose="020B0604020202020204" pitchFamily="34" charset="0"/>
                          <a:cs typeface="Arial" panose="020B0604020202020204" pitchFamily="34" charset="0"/>
                        </a:rPr>
                        <a:t>2</a:t>
                      </a:r>
                      <a:r>
                        <a:rPr lang="it-IT" sz="1250" b="1" dirty="0">
                          <a:latin typeface="Arial" panose="020B0604020202020204" pitchFamily="34" charset="0"/>
                          <a:cs typeface="Arial" panose="020B0604020202020204" pitchFamily="34" charset="0"/>
                        </a:rPr>
                        <a:t>)</a:t>
                      </a:r>
                    </a:p>
                  </a:txBody>
                  <a:tcPr/>
                </a:tc>
                <a:tc>
                  <a:txBody>
                    <a:bodyPr/>
                    <a:lstStyle/>
                    <a:p>
                      <a:pPr algn="ctr"/>
                      <a:r>
                        <a:rPr lang="it-IT" sz="1250" dirty="0">
                          <a:latin typeface="Arial" panose="020B0604020202020204" pitchFamily="34" charset="0"/>
                          <a:cs typeface="Arial" panose="020B0604020202020204" pitchFamily="34" charset="0"/>
                        </a:rPr>
                        <a:t>700 N/mm</a:t>
                      </a:r>
                      <a:r>
                        <a:rPr lang="it-IT" sz="1250" baseline="30000" dirty="0">
                          <a:latin typeface="Arial" panose="020B0604020202020204" pitchFamily="34" charset="0"/>
                          <a:cs typeface="Arial" panose="020B0604020202020204" pitchFamily="34" charset="0"/>
                        </a:rPr>
                        <a:t>2</a:t>
                      </a:r>
                    </a:p>
                  </a:txBody>
                  <a:tcPr/>
                </a:tc>
                <a:tc>
                  <a:txBody>
                    <a:bodyPr/>
                    <a:lstStyle/>
                    <a:p>
                      <a:pPr algn="ctr"/>
                      <a:r>
                        <a:rPr lang="it-IT" sz="1250" dirty="0">
                          <a:latin typeface="Arial" panose="020B0604020202020204" pitchFamily="34" charset="0"/>
                          <a:cs typeface="Arial" panose="020B0604020202020204" pitchFamily="34" charset="0"/>
                        </a:rPr>
                        <a:t>782 N/mm</a:t>
                      </a:r>
                      <a:r>
                        <a:rPr lang="it-IT" sz="1250" baseline="30000" dirty="0">
                          <a:latin typeface="Arial" panose="020B0604020202020204" pitchFamily="34" charset="0"/>
                          <a:cs typeface="Arial" panose="020B0604020202020204" pitchFamily="34" charset="0"/>
                        </a:rPr>
                        <a:t>2</a:t>
                      </a:r>
                    </a:p>
                  </a:txBody>
                  <a:tcPr/>
                </a:tc>
                <a:tc>
                  <a:txBody>
                    <a:bodyPr/>
                    <a:lstStyle/>
                    <a:p>
                      <a:pPr algn="ctr"/>
                      <a:r>
                        <a:rPr lang="it-IT" sz="1250" dirty="0">
                          <a:latin typeface="Arial" panose="020B0604020202020204" pitchFamily="34" charset="0"/>
                          <a:cs typeface="Arial" panose="020B0604020202020204" pitchFamily="34" charset="0"/>
                        </a:rPr>
                        <a:t>780 N/mm</a:t>
                      </a:r>
                      <a:r>
                        <a:rPr lang="it-IT" sz="1250" baseline="30000" dirty="0">
                          <a:latin typeface="Arial" panose="020B0604020202020204" pitchFamily="34" charset="0"/>
                          <a:cs typeface="Arial" panose="020B0604020202020204" pitchFamily="34" charset="0"/>
                        </a:rPr>
                        <a:t>2</a:t>
                      </a:r>
                    </a:p>
                  </a:txBody>
                  <a:tcPr/>
                </a:tc>
                <a:extLst>
                  <a:ext uri="{0D108BD9-81ED-4DB2-BD59-A6C34878D82A}">
                    <a16:rowId xmlns:a16="http://schemas.microsoft.com/office/drawing/2014/main" val="4025303784"/>
                  </a:ext>
                </a:extLst>
              </a:tr>
              <a:tr h="261818">
                <a:tc>
                  <a:txBody>
                    <a:bodyPr/>
                    <a:lstStyle/>
                    <a:p>
                      <a:pPr algn="l"/>
                      <a:r>
                        <a:rPr lang="it-IT" sz="1250" b="1" dirty="0">
                          <a:latin typeface="Arial" panose="020B0604020202020204" pitchFamily="34" charset="0"/>
                          <a:cs typeface="Arial" panose="020B0604020202020204" pitchFamily="34" charset="0"/>
                        </a:rPr>
                        <a:t>Y.S. 0.2% (N/mm</a:t>
                      </a:r>
                      <a:r>
                        <a:rPr lang="it-IT" sz="1250" b="1" baseline="30000" dirty="0">
                          <a:latin typeface="Arial" panose="020B0604020202020204" pitchFamily="34" charset="0"/>
                          <a:cs typeface="Arial" panose="020B0604020202020204" pitchFamily="34" charset="0"/>
                        </a:rPr>
                        <a:t>2</a:t>
                      </a:r>
                      <a:r>
                        <a:rPr lang="it-IT" sz="1250" b="1" dirty="0">
                          <a:latin typeface="Arial" panose="020B0604020202020204" pitchFamily="34" charset="0"/>
                          <a:cs typeface="Arial" panose="020B0604020202020204" pitchFamily="34" charset="0"/>
                        </a:rPr>
                        <a:t>)</a:t>
                      </a:r>
                    </a:p>
                  </a:txBody>
                  <a:tcPr/>
                </a:tc>
                <a:tc>
                  <a:txBody>
                    <a:bodyPr/>
                    <a:lstStyle/>
                    <a:p>
                      <a:pPr algn="ctr"/>
                      <a:r>
                        <a:rPr lang="it-IT" sz="1250" dirty="0">
                          <a:latin typeface="Arial" panose="020B0604020202020204" pitchFamily="34" charset="0"/>
                          <a:cs typeface="Arial" panose="020B0604020202020204" pitchFamily="34" charset="0"/>
                        </a:rPr>
                        <a:t>450 N/mm</a:t>
                      </a:r>
                      <a:r>
                        <a:rPr lang="it-IT" sz="1250" baseline="30000" dirty="0">
                          <a:latin typeface="Arial" panose="020B0604020202020204" pitchFamily="34" charset="0"/>
                          <a:cs typeface="Arial" panose="020B0604020202020204" pitchFamily="34" charset="0"/>
                        </a:rPr>
                        <a:t>2</a:t>
                      </a:r>
                    </a:p>
                  </a:txBody>
                  <a:tcPr/>
                </a:tc>
                <a:tc>
                  <a:txBody>
                    <a:bodyPr/>
                    <a:lstStyle/>
                    <a:p>
                      <a:pPr algn="ctr"/>
                      <a:r>
                        <a:rPr lang="it-IT" sz="1250" dirty="0">
                          <a:latin typeface="Arial" panose="020B0604020202020204" pitchFamily="34" charset="0"/>
                          <a:cs typeface="Arial" panose="020B0604020202020204" pitchFamily="34" charset="0"/>
                        </a:rPr>
                        <a:t>542 N/mm</a:t>
                      </a:r>
                      <a:r>
                        <a:rPr lang="it-IT" sz="1250" baseline="30000" dirty="0">
                          <a:latin typeface="Arial" panose="020B0604020202020204" pitchFamily="34" charset="0"/>
                          <a:cs typeface="Arial" panose="020B0604020202020204" pitchFamily="34" charset="0"/>
                        </a:rPr>
                        <a:t>2</a:t>
                      </a:r>
                    </a:p>
                  </a:txBody>
                  <a:tcPr/>
                </a:tc>
                <a:tc>
                  <a:txBody>
                    <a:bodyPr/>
                    <a:lstStyle/>
                    <a:p>
                      <a:pPr algn="ctr"/>
                      <a:r>
                        <a:rPr lang="it-IT" sz="1250" dirty="0">
                          <a:latin typeface="Arial" panose="020B0604020202020204" pitchFamily="34" charset="0"/>
                          <a:cs typeface="Arial" panose="020B0604020202020204" pitchFamily="34" charset="0"/>
                        </a:rPr>
                        <a:t>511 N/mm</a:t>
                      </a:r>
                      <a:r>
                        <a:rPr lang="it-IT" sz="1250" baseline="30000" dirty="0">
                          <a:latin typeface="Arial" panose="020B0604020202020204" pitchFamily="34" charset="0"/>
                          <a:cs typeface="Arial" panose="020B0604020202020204" pitchFamily="34" charset="0"/>
                        </a:rPr>
                        <a:t>2</a:t>
                      </a:r>
                    </a:p>
                  </a:txBody>
                  <a:tcPr/>
                </a:tc>
                <a:extLst>
                  <a:ext uri="{0D108BD9-81ED-4DB2-BD59-A6C34878D82A}">
                    <a16:rowId xmlns:a16="http://schemas.microsoft.com/office/drawing/2014/main" val="2652296979"/>
                  </a:ext>
                </a:extLst>
              </a:tr>
              <a:tr h="261818">
                <a:tc>
                  <a:txBody>
                    <a:bodyPr/>
                    <a:lstStyle/>
                    <a:p>
                      <a:pPr algn="l"/>
                      <a:r>
                        <a:rPr lang="it-IT" sz="1250" b="1" dirty="0">
                          <a:latin typeface="Arial" panose="020B0604020202020204" pitchFamily="34" charset="0"/>
                          <a:cs typeface="Arial" panose="020B0604020202020204" pitchFamily="34" charset="0"/>
                        </a:rPr>
                        <a:t>A (%)</a:t>
                      </a:r>
                    </a:p>
                  </a:txBody>
                  <a:tcPr/>
                </a:tc>
                <a:tc>
                  <a:txBody>
                    <a:bodyPr/>
                    <a:lstStyle/>
                    <a:p>
                      <a:pPr algn="ctr"/>
                      <a:r>
                        <a:rPr lang="it-IT" sz="1250" dirty="0">
                          <a:latin typeface="Arial" panose="020B0604020202020204" pitchFamily="34" charset="0"/>
                          <a:cs typeface="Arial" panose="020B0604020202020204" pitchFamily="34" charset="0"/>
                        </a:rPr>
                        <a:t>25% min</a:t>
                      </a:r>
                    </a:p>
                  </a:txBody>
                  <a:tcPr/>
                </a:tc>
                <a:tc>
                  <a:txBody>
                    <a:bodyPr/>
                    <a:lstStyle/>
                    <a:p>
                      <a:pPr algn="ctr"/>
                      <a:r>
                        <a:rPr lang="it-IT" sz="1250" dirty="0">
                          <a:latin typeface="Arial" panose="020B0604020202020204" pitchFamily="34" charset="0"/>
                          <a:cs typeface="Arial" panose="020B0604020202020204" pitchFamily="34" charset="0"/>
                        </a:rPr>
                        <a:t>30.2 %</a:t>
                      </a:r>
                    </a:p>
                  </a:txBody>
                  <a:tcPr/>
                </a:tc>
                <a:tc>
                  <a:txBody>
                    <a:bodyPr/>
                    <a:lstStyle/>
                    <a:p>
                      <a:pPr algn="ctr"/>
                      <a:r>
                        <a:rPr lang="it-IT" sz="1250" dirty="0">
                          <a:latin typeface="Arial" panose="020B0604020202020204" pitchFamily="34" charset="0"/>
                          <a:cs typeface="Arial" panose="020B0604020202020204" pitchFamily="34" charset="0"/>
                        </a:rPr>
                        <a:t>28.6%</a:t>
                      </a:r>
                    </a:p>
                  </a:txBody>
                  <a:tcPr/>
                </a:tc>
                <a:extLst>
                  <a:ext uri="{0D108BD9-81ED-4DB2-BD59-A6C34878D82A}">
                    <a16:rowId xmlns:a16="http://schemas.microsoft.com/office/drawing/2014/main" val="405975912"/>
                  </a:ext>
                </a:extLst>
              </a:tr>
              <a:tr h="261818">
                <a:tc>
                  <a:txBody>
                    <a:bodyPr/>
                    <a:lstStyle/>
                    <a:p>
                      <a:pPr algn="l"/>
                      <a:r>
                        <a:rPr lang="it-IT" sz="1250" b="1" dirty="0">
                          <a:latin typeface="Arial" panose="020B0604020202020204" pitchFamily="34" charset="0"/>
                          <a:cs typeface="Arial" panose="020B0604020202020204" pitchFamily="34" charset="0"/>
                        </a:rPr>
                        <a:t>Z (%)</a:t>
                      </a:r>
                    </a:p>
                  </a:txBody>
                  <a:tcPr/>
                </a:tc>
                <a:tc>
                  <a:txBody>
                    <a:bodyPr/>
                    <a:lstStyle/>
                    <a:p>
                      <a:pPr algn="ctr"/>
                      <a:r>
                        <a:rPr lang="it-IT" sz="1250" dirty="0">
                          <a:latin typeface="Arial" panose="020B0604020202020204" pitchFamily="34" charset="0"/>
                          <a:cs typeface="Arial" panose="020B0604020202020204" pitchFamily="34" charset="0"/>
                        </a:rPr>
                        <a:t>-</a:t>
                      </a:r>
                    </a:p>
                  </a:txBody>
                  <a:tcPr/>
                </a:tc>
                <a:tc>
                  <a:txBody>
                    <a:bodyPr/>
                    <a:lstStyle/>
                    <a:p>
                      <a:pPr algn="ctr"/>
                      <a:r>
                        <a:rPr lang="it-IT" sz="1250" dirty="0">
                          <a:latin typeface="Arial" panose="020B0604020202020204" pitchFamily="34" charset="0"/>
                          <a:cs typeface="Arial" panose="020B0604020202020204" pitchFamily="34" charset="0"/>
                        </a:rPr>
                        <a:t>55.95 %</a:t>
                      </a:r>
                    </a:p>
                  </a:txBody>
                  <a:tcPr/>
                </a:tc>
                <a:tc>
                  <a:txBody>
                    <a:bodyPr/>
                    <a:lstStyle/>
                    <a:p>
                      <a:pPr algn="ctr"/>
                      <a:r>
                        <a:rPr lang="it-IT" sz="1250" dirty="0">
                          <a:latin typeface="Arial" panose="020B0604020202020204" pitchFamily="34" charset="0"/>
                          <a:cs typeface="Arial" panose="020B0604020202020204" pitchFamily="34" charset="0"/>
                        </a:rPr>
                        <a:t>57.73%</a:t>
                      </a:r>
                    </a:p>
                  </a:txBody>
                  <a:tcPr/>
                </a:tc>
                <a:extLst>
                  <a:ext uri="{0D108BD9-81ED-4DB2-BD59-A6C34878D82A}">
                    <a16:rowId xmlns:a16="http://schemas.microsoft.com/office/drawing/2014/main" val="3332809230"/>
                  </a:ext>
                </a:extLst>
              </a:tr>
              <a:tr h="261818">
                <a:tc>
                  <a:txBody>
                    <a:bodyPr/>
                    <a:lstStyle/>
                    <a:p>
                      <a:pPr algn="l"/>
                      <a:r>
                        <a:rPr lang="it-IT" sz="1250" b="1" dirty="0">
                          <a:latin typeface="Arial" panose="020B0604020202020204" pitchFamily="34" charset="0"/>
                          <a:cs typeface="Arial" panose="020B0604020202020204" pitchFamily="34" charset="0"/>
                        </a:rPr>
                        <a:t>KV (J) -46°C</a:t>
                      </a:r>
                    </a:p>
                  </a:txBody>
                  <a:tcPr/>
                </a:tc>
                <a:tc>
                  <a:txBody>
                    <a:bodyPr/>
                    <a:lstStyle/>
                    <a:p>
                      <a:pPr algn="ctr"/>
                      <a:r>
                        <a:rPr lang="it-IT" sz="1250" dirty="0">
                          <a:latin typeface="Arial" panose="020B0604020202020204" pitchFamily="34" charset="0"/>
                          <a:cs typeface="Arial" panose="020B0604020202020204" pitchFamily="34" charset="0"/>
                        </a:rPr>
                        <a:t>45 J </a:t>
                      </a:r>
                      <a:r>
                        <a:rPr lang="it-IT" sz="1250" dirty="0" err="1">
                          <a:latin typeface="Arial" panose="020B0604020202020204" pitchFamily="34" charset="0"/>
                          <a:cs typeface="Arial" panose="020B0604020202020204" pitchFamily="34" charset="0"/>
                        </a:rPr>
                        <a:t>avg</a:t>
                      </a:r>
                      <a:r>
                        <a:rPr lang="it-IT" sz="1250" dirty="0">
                          <a:latin typeface="Arial" panose="020B0604020202020204" pitchFamily="34" charset="0"/>
                          <a:cs typeface="Arial" panose="020B0604020202020204" pitchFamily="34" charset="0"/>
                        </a:rPr>
                        <a:t>. </a:t>
                      </a:r>
                    </a:p>
                  </a:txBody>
                  <a:tcPr/>
                </a:tc>
                <a:tc>
                  <a:txBody>
                    <a:bodyPr/>
                    <a:lstStyle/>
                    <a:p>
                      <a:pPr algn="ctr"/>
                      <a:r>
                        <a:rPr lang="it-IT" sz="1250" dirty="0">
                          <a:latin typeface="Arial" panose="020B0604020202020204" pitchFamily="34" charset="0"/>
                          <a:cs typeface="Arial" panose="020B0604020202020204" pitchFamily="34" charset="0"/>
                        </a:rPr>
                        <a:t>109.7 J </a:t>
                      </a:r>
                      <a:r>
                        <a:rPr lang="it-IT" sz="1250" dirty="0" err="1">
                          <a:latin typeface="Arial" panose="020B0604020202020204" pitchFamily="34" charset="0"/>
                          <a:cs typeface="Arial" panose="020B0604020202020204" pitchFamily="34" charset="0"/>
                        </a:rPr>
                        <a:t>avg</a:t>
                      </a:r>
                      <a:r>
                        <a:rPr lang="it-IT" sz="1250" dirty="0">
                          <a:latin typeface="Arial" panose="020B0604020202020204" pitchFamily="34" charset="0"/>
                          <a:cs typeface="Arial" panose="020B0604020202020204" pitchFamily="34" charset="0"/>
                        </a:rPr>
                        <a:t>.</a:t>
                      </a:r>
                    </a:p>
                  </a:txBody>
                  <a:tcPr/>
                </a:tc>
                <a:tc>
                  <a:txBody>
                    <a:bodyPr/>
                    <a:lstStyle/>
                    <a:p>
                      <a:pPr algn="ctr"/>
                      <a:r>
                        <a:rPr lang="it-IT" sz="1250" dirty="0">
                          <a:latin typeface="Arial" panose="020B0604020202020204" pitchFamily="34" charset="0"/>
                          <a:cs typeface="Arial" panose="020B0604020202020204" pitchFamily="34" charset="0"/>
                        </a:rPr>
                        <a:t>130.3 J </a:t>
                      </a:r>
                      <a:r>
                        <a:rPr lang="it-IT" sz="1250" dirty="0" err="1">
                          <a:latin typeface="Arial" panose="020B0604020202020204" pitchFamily="34" charset="0"/>
                          <a:cs typeface="Arial" panose="020B0604020202020204" pitchFamily="34" charset="0"/>
                        </a:rPr>
                        <a:t>avg</a:t>
                      </a:r>
                      <a:endParaRPr lang="it-IT" sz="125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82808504"/>
                  </a:ext>
                </a:extLst>
              </a:tr>
              <a:tr h="261818">
                <a:tc>
                  <a:txBody>
                    <a:bodyPr/>
                    <a:lstStyle/>
                    <a:p>
                      <a:pPr algn="l"/>
                      <a:r>
                        <a:rPr lang="it-IT" sz="1250" b="1" dirty="0">
                          <a:latin typeface="Arial" panose="020B0604020202020204" pitchFamily="34" charset="0"/>
                          <a:cs typeface="Arial" panose="020B0604020202020204" pitchFamily="34" charset="0"/>
                        </a:rPr>
                        <a:t>HB</a:t>
                      </a:r>
                    </a:p>
                  </a:txBody>
                  <a:tcPr/>
                </a:tc>
                <a:tc>
                  <a:txBody>
                    <a:bodyPr/>
                    <a:lstStyle/>
                    <a:p>
                      <a:pPr algn="ctr"/>
                      <a:r>
                        <a:rPr lang="it-IT" sz="1250" dirty="0">
                          <a:latin typeface="Arial" panose="020B0604020202020204" pitchFamily="34" charset="0"/>
                          <a:cs typeface="Arial" panose="020B0604020202020204" pitchFamily="34" charset="0"/>
                        </a:rPr>
                        <a:t>INFO</a:t>
                      </a:r>
                    </a:p>
                  </a:txBody>
                  <a:tcPr/>
                </a:tc>
                <a:tc>
                  <a:txBody>
                    <a:bodyPr/>
                    <a:lstStyle/>
                    <a:p>
                      <a:pPr algn="ctr"/>
                      <a:r>
                        <a:rPr lang="it-IT" sz="1250" dirty="0">
                          <a:latin typeface="Arial" panose="020B0604020202020204" pitchFamily="34" charset="0"/>
                          <a:cs typeface="Arial" panose="020B0604020202020204" pitchFamily="34" charset="0"/>
                        </a:rPr>
                        <a:t>226.5</a:t>
                      </a:r>
                    </a:p>
                  </a:txBody>
                  <a:tcPr/>
                </a:tc>
                <a:tc>
                  <a:txBody>
                    <a:bodyPr/>
                    <a:lstStyle/>
                    <a:p>
                      <a:pPr algn="ctr"/>
                      <a:r>
                        <a:rPr lang="it-IT" sz="1250" dirty="0">
                          <a:latin typeface="Arial" panose="020B0604020202020204" pitchFamily="34" charset="0"/>
                          <a:cs typeface="Arial" panose="020B0604020202020204" pitchFamily="34" charset="0"/>
                        </a:rPr>
                        <a:t> 228.3</a:t>
                      </a:r>
                    </a:p>
                  </a:txBody>
                  <a:tcPr/>
                </a:tc>
                <a:extLst>
                  <a:ext uri="{0D108BD9-81ED-4DB2-BD59-A6C34878D82A}">
                    <a16:rowId xmlns:a16="http://schemas.microsoft.com/office/drawing/2014/main" val="4293121820"/>
                  </a:ext>
                </a:extLst>
              </a:tr>
              <a:tr h="261818">
                <a:tc>
                  <a:txBody>
                    <a:bodyPr/>
                    <a:lstStyle/>
                    <a:p>
                      <a:pPr algn="l"/>
                      <a:r>
                        <a:rPr lang="it-IT" sz="1250" b="1" dirty="0">
                          <a:latin typeface="Arial" panose="020B0604020202020204" pitchFamily="34" charset="0"/>
                          <a:cs typeface="Arial" panose="020B0604020202020204" pitchFamily="34" charset="0"/>
                        </a:rPr>
                        <a:t>G48 </a:t>
                      </a:r>
                      <a:r>
                        <a:rPr lang="it-IT" sz="1250" b="1" dirty="0" err="1">
                          <a:latin typeface="Arial" panose="020B0604020202020204" pitchFamily="34" charset="0"/>
                          <a:cs typeface="Arial" panose="020B0604020202020204" pitchFamily="34" charset="0"/>
                        </a:rPr>
                        <a:t>method</a:t>
                      </a:r>
                      <a:r>
                        <a:rPr lang="it-IT" sz="1250" b="1" dirty="0">
                          <a:latin typeface="Arial" panose="020B0604020202020204" pitchFamily="34" charset="0"/>
                          <a:cs typeface="Arial" panose="020B0604020202020204" pitchFamily="34" charset="0"/>
                        </a:rPr>
                        <a:t> A (50°C)</a:t>
                      </a:r>
                    </a:p>
                  </a:txBody>
                  <a:tcPr/>
                </a:tc>
                <a:tc>
                  <a:txBody>
                    <a:bodyPr/>
                    <a:lstStyle/>
                    <a:p>
                      <a:pPr algn="ctr"/>
                      <a:r>
                        <a:rPr lang="it-IT" sz="1250" dirty="0">
                          <a:latin typeface="Arial" panose="020B0604020202020204" pitchFamily="34" charset="0"/>
                          <a:cs typeface="Arial" panose="020B0604020202020204" pitchFamily="34" charset="0"/>
                        </a:rPr>
                        <a:t>4g/m</a:t>
                      </a:r>
                      <a:r>
                        <a:rPr lang="it-IT" sz="1250" baseline="30000" dirty="0">
                          <a:latin typeface="Arial" panose="020B0604020202020204" pitchFamily="34" charset="0"/>
                          <a:cs typeface="Arial" panose="020B0604020202020204" pitchFamily="34" charset="0"/>
                        </a:rPr>
                        <a:t>2</a:t>
                      </a:r>
                      <a:r>
                        <a:rPr lang="it-IT" sz="1250" dirty="0">
                          <a:latin typeface="Arial" panose="020B0604020202020204" pitchFamily="34" charset="0"/>
                          <a:cs typeface="Arial" panose="020B0604020202020204" pitchFamily="34" charset="0"/>
                        </a:rPr>
                        <a:t> max</a:t>
                      </a:r>
                    </a:p>
                  </a:txBody>
                  <a:tcPr/>
                </a:tc>
                <a:tc>
                  <a:txBody>
                    <a:bodyPr/>
                    <a:lstStyle/>
                    <a:p>
                      <a:pPr algn="ctr"/>
                      <a:r>
                        <a:rPr lang="it-IT" sz="1250" dirty="0">
                          <a:latin typeface="Arial" panose="020B0604020202020204" pitchFamily="34" charset="0"/>
                          <a:cs typeface="Arial" panose="020B0604020202020204" pitchFamily="34" charset="0"/>
                        </a:rPr>
                        <a:t>0.90 g/m</a:t>
                      </a:r>
                      <a:r>
                        <a:rPr lang="it-IT" sz="1250" baseline="30000" dirty="0">
                          <a:latin typeface="Arial" panose="020B0604020202020204" pitchFamily="34" charset="0"/>
                          <a:cs typeface="Arial" panose="020B0604020202020204" pitchFamily="34" charset="0"/>
                        </a:rPr>
                        <a:t>2</a:t>
                      </a:r>
                    </a:p>
                  </a:txBody>
                  <a:tcPr/>
                </a:tc>
                <a:tc>
                  <a:txBody>
                    <a:bodyPr/>
                    <a:lstStyle/>
                    <a:p>
                      <a:pPr algn="ctr"/>
                      <a:r>
                        <a:rPr lang="it-IT" sz="1250" dirty="0">
                          <a:latin typeface="Arial" panose="020B0604020202020204" pitchFamily="34" charset="0"/>
                          <a:cs typeface="Arial" panose="020B0604020202020204" pitchFamily="34" charset="0"/>
                        </a:rPr>
                        <a:t>&lt;0.15g/m</a:t>
                      </a:r>
                      <a:r>
                        <a:rPr lang="it-IT" sz="1250" baseline="30000" dirty="0">
                          <a:latin typeface="Arial" panose="020B0604020202020204" pitchFamily="34" charset="0"/>
                          <a:cs typeface="Arial" panose="020B0604020202020204" pitchFamily="34" charset="0"/>
                        </a:rPr>
                        <a:t>2</a:t>
                      </a:r>
                    </a:p>
                  </a:txBody>
                  <a:tcPr/>
                </a:tc>
                <a:extLst>
                  <a:ext uri="{0D108BD9-81ED-4DB2-BD59-A6C34878D82A}">
                    <a16:rowId xmlns:a16="http://schemas.microsoft.com/office/drawing/2014/main" val="862313591"/>
                  </a:ext>
                </a:extLst>
              </a:tr>
              <a:tr h="261818">
                <a:tc>
                  <a:txBody>
                    <a:bodyPr/>
                    <a:lstStyle/>
                    <a:p>
                      <a:pPr algn="l"/>
                      <a:r>
                        <a:rPr lang="it-IT" sz="1250" b="1" dirty="0">
                          <a:latin typeface="Arial" panose="020B0604020202020204" pitchFamily="34" charset="0"/>
                          <a:cs typeface="Arial" panose="020B0604020202020204" pitchFamily="34" charset="0"/>
                        </a:rPr>
                        <a:t>Delta ferrite by </a:t>
                      </a:r>
                      <a:r>
                        <a:rPr lang="it-IT" sz="1250" b="1" dirty="0" err="1">
                          <a:latin typeface="Arial" panose="020B0604020202020204" pitchFamily="34" charset="0"/>
                          <a:cs typeface="Arial" panose="020B0604020202020204" pitchFamily="34" charset="0"/>
                        </a:rPr>
                        <a:t>manual</a:t>
                      </a:r>
                      <a:r>
                        <a:rPr lang="it-IT" sz="1250" b="1" dirty="0">
                          <a:latin typeface="Arial" panose="020B0604020202020204" pitchFamily="34" charset="0"/>
                          <a:cs typeface="Arial" panose="020B0604020202020204" pitchFamily="34" charset="0"/>
                        </a:rPr>
                        <a:t> point </a:t>
                      </a:r>
                      <a:r>
                        <a:rPr lang="it-IT" sz="1250" b="1" dirty="0" err="1">
                          <a:latin typeface="Arial" panose="020B0604020202020204" pitchFamily="34" charset="0"/>
                          <a:cs typeface="Arial" panose="020B0604020202020204" pitchFamily="34" charset="0"/>
                        </a:rPr>
                        <a:t>counting</a:t>
                      </a:r>
                      <a:r>
                        <a:rPr lang="it-IT" sz="1250" b="1" dirty="0">
                          <a:latin typeface="Arial" panose="020B0604020202020204" pitchFamily="34" charset="0"/>
                          <a:cs typeface="Arial" panose="020B0604020202020204" pitchFamily="34" charset="0"/>
                        </a:rPr>
                        <a:t> (E562)</a:t>
                      </a:r>
                    </a:p>
                  </a:txBody>
                  <a:tcPr/>
                </a:tc>
                <a:tc>
                  <a:txBody>
                    <a:bodyPr/>
                    <a:lstStyle/>
                    <a:p>
                      <a:pPr algn="ctr"/>
                      <a:r>
                        <a:rPr lang="it-IT" sz="1250" dirty="0">
                          <a:latin typeface="Arial" panose="020B0604020202020204" pitchFamily="34" charset="0"/>
                          <a:cs typeface="Arial" panose="020B0604020202020204" pitchFamily="34" charset="0"/>
                        </a:rPr>
                        <a:t>35/55%</a:t>
                      </a:r>
                    </a:p>
                  </a:txBody>
                  <a:tcPr/>
                </a:tc>
                <a:tc>
                  <a:txBody>
                    <a:bodyPr/>
                    <a:lstStyle/>
                    <a:p>
                      <a:pPr algn="ctr"/>
                      <a:r>
                        <a:rPr lang="it-IT" sz="1250" dirty="0">
                          <a:latin typeface="Arial" panose="020B0604020202020204" pitchFamily="34" charset="0"/>
                          <a:cs typeface="Arial" panose="020B0604020202020204" pitchFamily="34" charset="0"/>
                        </a:rPr>
                        <a:t>50.9%</a:t>
                      </a:r>
                    </a:p>
                  </a:txBody>
                  <a:tcPr/>
                </a:tc>
                <a:tc>
                  <a:txBody>
                    <a:bodyPr/>
                    <a:lstStyle/>
                    <a:p>
                      <a:pPr algn="ctr"/>
                      <a:r>
                        <a:rPr lang="it-IT" sz="1250" dirty="0">
                          <a:latin typeface="Arial" panose="020B0604020202020204" pitchFamily="34" charset="0"/>
                          <a:cs typeface="Arial" panose="020B0604020202020204" pitchFamily="34" charset="0"/>
                        </a:rPr>
                        <a:t>47.3%</a:t>
                      </a:r>
                    </a:p>
                  </a:txBody>
                  <a:tcPr/>
                </a:tc>
                <a:extLst>
                  <a:ext uri="{0D108BD9-81ED-4DB2-BD59-A6C34878D82A}">
                    <a16:rowId xmlns:a16="http://schemas.microsoft.com/office/drawing/2014/main" val="1334147076"/>
                  </a:ext>
                </a:extLst>
              </a:tr>
              <a:tr h="261818">
                <a:tc>
                  <a:txBody>
                    <a:bodyPr/>
                    <a:lstStyle/>
                    <a:p>
                      <a:pPr algn="l"/>
                      <a:r>
                        <a:rPr lang="it-IT" sz="1250" b="1" dirty="0">
                          <a:latin typeface="Arial" panose="020B0604020202020204" pitchFamily="34" charset="0"/>
                          <a:cs typeface="Arial" panose="020B0604020202020204" pitchFamily="34" charset="0"/>
                        </a:rPr>
                        <a:t>Micro</a:t>
                      </a:r>
                    </a:p>
                  </a:txBody>
                  <a:tcPr/>
                </a:tc>
                <a:tc>
                  <a:txBody>
                    <a:bodyPr/>
                    <a:lstStyle/>
                    <a:p>
                      <a:pPr algn="ctr"/>
                      <a:r>
                        <a:rPr lang="it-IT" sz="1250" dirty="0">
                          <a:latin typeface="Arial" panose="020B0604020202020204" pitchFamily="34" charset="0"/>
                          <a:cs typeface="Arial" panose="020B0604020202020204" pitchFamily="34" charset="0"/>
                        </a:rPr>
                        <a:t>No </a:t>
                      </a:r>
                      <a:r>
                        <a:rPr lang="it-IT" sz="1250" dirty="0" err="1">
                          <a:latin typeface="Arial" panose="020B0604020202020204" pitchFamily="34" charset="0"/>
                          <a:cs typeface="Arial" panose="020B0604020202020204" pitchFamily="34" charset="0"/>
                        </a:rPr>
                        <a:t>precipitates</a:t>
                      </a:r>
                      <a:endParaRPr lang="it-IT" sz="1250" dirty="0">
                        <a:latin typeface="Arial" panose="020B0604020202020204" pitchFamily="34" charset="0"/>
                        <a:cs typeface="Arial" panose="020B0604020202020204" pitchFamily="34" charset="0"/>
                      </a:endParaRPr>
                    </a:p>
                  </a:txBody>
                  <a:tcPr/>
                </a:tc>
                <a:tc>
                  <a:txBody>
                    <a:bodyPr/>
                    <a:lstStyle/>
                    <a:p>
                      <a:pPr algn="ctr"/>
                      <a:r>
                        <a:rPr lang="it-IT" sz="1250" dirty="0">
                          <a:latin typeface="Arial" panose="020B0604020202020204" pitchFamily="34" charset="0"/>
                          <a:cs typeface="Arial" panose="020B0604020202020204" pitchFamily="34" charset="0"/>
                        </a:rPr>
                        <a:t>No </a:t>
                      </a:r>
                      <a:r>
                        <a:rPr lang="it-IT" sz="1250" dirty="0" err="1">
                          <a:latin typeface="Arial" panose="020B0604020202020204" pitchFamily="34" charset="0"/>
                          <a:cs typeface="Arial" panose="020B0604020202020204" pitchFamily="34" charset="0"/>
                        </a:rPr>
                        <a:t>precipitates</a:t>
                      </a:r>
                      <a:endParaRPr lang="it-IT" sz="1250" dirty="0">
                        <a:latin typeface="Arial" panose="020B0604020202020204" pitchFamily="34" charset="0"/>
                        <a:cs typeface="Arial" panose="020B0604020202020204" pitchFamily="34" charset="0"/>
                      </a:endParaRPr>
                    </a:p>
                  </a:txBody>
                  <a:tcPr/>
                </a:tc>
                <a:tc>
                  <a:txBody>
                    <a:bodyPr/>
                    <a:lstStyle/>
                    <a:p>
                      <a:pPr algn="ctr"/>
                      <a:r>
                        <a:rPr lang="it-IT" sz="1250" dirty="0">
                          <a:latin typeface="Arial" panose="020B0604020202020204" pitchFamily="34" charset="0"/>
                          <a:cs typeface="Arial" panose="020B0604020202020204" pitchFamily="34" charset="0"/>
                        </a:rPr>
                        <a:t>No </a:t>
                      </a:r>
                      <a:r>
                        <a:rPr lang="it-IT" sz="1250" dirty="0" err="1">
                          <a:latin typeface="Arial" panose="020B0604020202020204" pitchFamily="34" charset="0"/>
                          <a:cs typeface="Arial" panose="020B0604020202020204" pitchFamily="34" charset="0"/>
                        </a:rPr>
                        <a:t>precipitates</a:t>
                      </a:r>
                      <a:endParaRPr lang="it-IT" sz="125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96289430"/>
                  </a:ext>
                </a:extLst>
              </a:tr>
            </a:tbl>
          </a:graphicData>
        </a:graphic>
      </p:graphicFrame>
      <p:sp>
        <p:nvSpPr>
          <p:cNvPr id="11" name="CasellaDiTesto 25">
            <a:extLst>
              <a:ext uri="{FF2B5EF4-FFF2-40B4-BE49-F238E27FC236}">
                <a16:creationId xmlns:a16="http://schemas.microsoft.com/office/drawing/2014/main" id="{F6F405DA-6EBA-4398-94F3-0A7774BB77BF}"/>
              </a:ext>
            </a:extLst>
          </p:cNvPr>
          <p:cNvSpPr txBox="1"/>
          <p:nvPr/>
        </p:nvSpPr>
        <p:spPr>
          <a:xfrm>
            <a:off x="327193" y="3117927"/>
            <a:ext cx="11348870" cy="338554"/>
          </a:xfrm>
          <a:prstGeom prst="rect">
            <a:avLst/>
          </a:prstGeom>
          <a:noFill/>
        </p:spPr>
        <p:txBody>
          <a:bodyPr wrap="square" rtlCol="0">
            <a:spAutoFit/>
          </a:bodyPr>
          <a:lstStyle/>
          <a:p>
            <a:pPr algn="just"/>
            <a:r>
              <a:rPr lang="en-US" sz="1600" b="1" dirty="0">
                <a:latin typeface="Arial" panose="020B0604020202020204" pitchFamily="34" charset="0"/>
                <a:cs typeface="Arial" panose="020B0604020202020204" pitchFamily="34" charset="0"/>
              </a:rPr>
              <a:t>Mechanical and corrosion properties:</a:t>
            </a:r>
          </a:p>
        </p:txBody>
      </p:sp>
    </p:spTree>
    <p:extLst>
      <p:ext uri="{BB962C8B-B14F-4D97-AF65-F5344CB8AC3E}">
        <p14:creationId xmlns:p14="http://schemas.microsoft.com/office/powerpoint/2010/main" val="281376861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3" y="1008848"/>
            <a:ext cx="8477371" cy="523220"/>
          </a:xfrm>
          <a:prstGeom prst="rect">
            <a:avLst/>
          </a:prstGeom>
          <a:noFill/>
        </p:spPr>
        <p:txBody>
          <a:bodyPr wrap="square" rtlCol="0">
            <a:spAutoFit/>
          </a:bodyPr>
          <a:lstStyle/>
          <a:p>
            <a:r>
              <a:rPr lang="it-IT" sz="2800" b="1" dirty="0">
                <a:latin typeface="Arial" panose="020B0604020202020204" pitchFamily="34" charset="0"/>
                <a:cs typeface="Arial" panose="020B0604020202020204" pitchFamily="34" charset="0"/>
              </a:rPr>
              <a:t>Non-</a:t>
            </a:r>
            <a:r>
              <a:rPr lang="it-IT" sz="2800" b="1" dirty="0" err="1">
                <a:latin typeface="Arial" panose="020B0604020202020204" pitchFamily="34" charset="0"/>
                <a:cs typeface="Arial" panose="020B0604020202020204" pitchFamily="34" charset="0"/>
              </a:rPr>
              <a:t>destructive</a:t>
            </a:r>
            <a:r>
              <a:rPr lang="it-IT" sz="2800" b="1" dirty="0">
                <a:latin typeface="Arial" panose="020B0604020202020204" pitchFamily="34" charset="0"/>
                <a:cs typeface="Arial" panose="020B0604020202020204" pitchFamily="34" charset="0"/>
              </a:rPr>
              <a:t> testing</a:t>
            </a: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2" name="CasellaDiTesto 1">
            <a:extLst>
              <a:ext uri="{FF2B5EF4-FFF2-40B4-BE49-F238E27FC236}">
                <a16:creationId xmlns:a16="http://schemas.microsoft.com/office/drawing/2014/main" id="{EDD5E33E-CBA7-4495-ACF4-5353B59BCE87}"/>
              </a:ext>
            </a:extLst>
          </p:cNvPr>
          <p:cNvSpPr txBox="1"/>
          <p:nvPr/>
        </p:nvSpPr>
        <p:spPr>
          <a:xfrm>
            <a:off x="327193" y="1675876"/>
            <a:ext cx="5179989" cy="1815882"/>
          </a:xfrm>
          <a:prstGeom prst="rect">
            <a:avLst/>
          </a:prstGeom>
          <a:noFill/>
        </p:spPr>
        <p:txBody>
          <a:bodyPr wrap="square" rtlCol="0">
            <a:spAutoFit/>
          </a:bodyPr>
          <a:lstStyle/>
          <a:p>
            <a:pPr algn="just"/>
            <a:r>
              <a:rPr lang="en-US" sz="1600" b="1" dirty="0">
                <a:latin typeface="Arial" panose="020B0604020202020204" pitchFamily="34" charset="0"/>
                <a:cs typeface="Arial" panose="020B0604020202020204" pitchFamily="34" charset="0"/>
              </a:rPr>
              <a:t>PT: </a:t>
            </a:r>
            <a:r>
              <a:rPr lang="en-US" sz="1600" dirty="0">
                <a:latin typeface="Arial" panose="020B0604020202020204" pitchFamily="34" charset="0"/>
                <a:cs typeface="Arial" panose="020B0604020202020204" pitchFamily="34" charset="0"/>
              </a:rPr>
              <a:t>dye penetrant test has been performed according to ASME VIII Div.1 App.7 and to ASME VIII Div.1 App.8 on machined surfaces.</a:t>
            </a:r>
          </a:p>
          <a:p>
            <a:endParaRPr lang="en-US" sz="1600" dirty="0">
              <a:highlight>
                <a:srgbClr val="FFFF00"/>
              </a:highlight>
              <a:latin typeface="Arial" panose="020B0604020202020204" pitchFamily="34" charset="0"/>
              <a:cs typeface="Arial" panose="020B0604020202020204" pitchFamily="34" charset="0"/>
            </a:endParaRPr>
          </a:p>
          <a:p>
            <a:pPr algn="just"/>
            <a:r>
              <a:rPr lang="en-US" sz="1600" b="1" dirty="0">
                <a:latin typeface="Arial" panose="020B0604020202020204" pitchFamily="34" charset="0"/>
                <a:cs typeface="Arial" panose="020B0604020202020204" pitchFamily="34" charset="0"/>
              </a:rPr>
              <a:t>Dimensional inspection: </a:t>
            </a:r>
            <a:r>
              <a:rPr lang="en-US" sz="1600" dirty="0">
                <a:latin typeface="Arial" panose="020B0604020202020204" pitchFamily="34" charset="0"/>
                <a:cs typeface="Arial" panose="020B0604020202020204" pitchFamily="34" charset="0"/>
              </a:rPr>
              <a:t>a complete dimensional inspection has been performed on the pieces. All dimensions according to the applicable drawing.</a:t>
            </a:r>
          </a:p>
        </p:txBody>
      </p:sp>
      <p:sp>
        <p:nvSpPr>
          <p:cNvPr id="6" name="CasellaDiTesto 5">
            <a:extLst>
              <a:ext uri="{FF2B5EF4-FFF2-40B4-BE49-F238E27FC236}">
                <a16:creationId xmlns:a16="http://schemas.microsoft.com/office/drawing/2014/main" id="{CA0BF945-91DA-45F7-9A1B-7F97FB2DF0A6}"/>
              </a:ext>
            </a:extLst>
          </p:cNvPr>
          <p:cNvSpPr txBox="1"/>
          <p:nvPr/>
        </p:nvSpPr>
        <p:spPr>
          <a:xfrm>
            <a:off x="5347855" y="3967915"/>
            <a:ext cx="6328208" cy="2308324"/>
          </a:xfrm>
          <a:prstGeom prst="rect">
            <a:avLst/>
          </a:prstGeom>
          <a:noFill/>
        </p:spPr>
        <p:txBody>
          <a:bodyPr wrap="square" rtlCol="0">
            <a:spAutoFit/>
          </a:bodyPr>
          <a:lstStyle/>
          <a:p>
            <a:pPr algn="just"/>
            <a:r>
              <a:rPr lang="en-US" sz="1600" b="1" dirty="0">
                <a:latin typeface="Arial" panose="020B0604020202020204" pitchFamily="34" charset="0"/>
                <a:cs typeface="Arial" panose="020B0604020202020204" pitchFamily="34" charset="0"/>
              </a:rPr>
              <a:t>RT:</a:t>
            </a:r>
          </a:p>
          <a:p>
            <a:pPr algn="just"/>
            <a:r>
              <a:rPr lang="en-US" sz="1600" dirty="0">
                <a:latin typeface="Arial" panose="020B0604020202020204" pitchFamily="34" charset="0"/>
                <a:cs typeface="Arial" panose="020B0604020202020204" pitchFamily="34" charset="0"/>
              </a:rPr>
              <a:t>castings have been x-rayed in critical areas according to the attached sketch. Produced No. 48 films per piece. Acceptance criteria as per ASME VIII Div.1 App.7</a:t>
            </a:r>
          </a:p>
          <a:p>
            <a:pPr algn="just"/>
            <a:r>
              <a:rPr lang="en-US" sz="1600" b="1" dirty="0">
                <a:latin typeface="Arial" panose="020B0604020202020204" pitchFamily="34" charset="0"/>
                <a:cs typeface="Arial" panose="020B0604020202020204" pitchFamily="34" charset="0"/>
              </a:rPr>
              <a:t>HEAT 1</a:t>
            </a:r>
            <a:r>
              <a:rPr lang="en-US" sz="1600" dirty="0">
                <a:latin typeface="Arial" panose="020B0604020202020204" pitchFamily="34" charset="0"/>
                <a:cs typeface="Arial" panose="020B0604020202020204" pitchFamily="34" charset="0"/>
              </a:rPr>
              <a:t>: all films free from defects. Films with minimum indications according to ASTM E186 and E280: no. 3 films with gas porosity A1, no. 2 films with inclusions B1 and no. 1 film with shrinkage CB1.</a:t>
            </a:r>
          </a:p>
          <a:p>
            <a:pPr algn="just"/>
            <a:r>
              <a:rPr lang="en-US" sz="1600" b="1" dirty="0">
                <a:latin typeface="Arial" panose="020B0604020202020204" pitchFamily="34" charset="0"/>
                <a:cs typeface="Arial" panose="020B0604020202020204" pitchFamily="34" charset="0"/>
              </a:rPr>
              <a:t>HEAT 2</a:t>
            </a:r>
            <a:r>
              <a:rPr lang="en-US" sz="1600" dirty="0">
                <a:latin typeface="Arial" panose="020B0604020202020204" pitchFamily="34" charset="0"/>
                <a:cs typeface="Arial" panose="020B0604020202020204" pitchFamily="34" charset="0"/>
              </a:rPr>
              <a:t>: No. 5 films with gas porosity A1, no. 2 films with shrinkage CC1, no. 1 film with inclusion B1</a:t>
            </a:r>
            <a:r>
              <a:rPr lang="en-US" sz="1500" dirty="0">
                <a:latin typeface="Arial" panose="020B0604020202020204" pitchFamily="34" charset="0"/>
                <a:cs typeface="Arial" panose="020B0604020202020204" pitchFamily="34" charset="0"/>
              </a:rPr>
              <a:t>.</a:t>
            </a:r>
          </a:p>
        </p:txBody>
      </p:sp>
      <p:pic>
        <p:nvPicPr>
          <p:cNvPr id="8" name="Immagine 7" descr="Immagine che contiene testo&#10;&#10;Descrizione generata automaticamente">
            <a:extLst>
              <a:ext uri="{FF2B5EF4-FFF2-40B4-BE49-F238E27FC236}">
                <a16:creationId xmlns:a16="http://schemas.microsoft.com/office/drawing/2014/main" id="{652DB9A8-1792-423B-AABB-7DC173F04E5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86316" y="1675876"/>
            <a:ext cx="2138387" cy="1603791"/>
          </a:xfrm>
          <a:prstGeom prst="rect">
            <a:avLst/>
          </a:prstGeom>
        </p:spPr>
      </p:pic>
      <p:pic>
        <p:nvPicPr>
          <p:cNvPr id="9" name="Immagine 8" descr="Immagine che contiene rosso, idrante, oggetto da esterni, fuoco&#10;&#10;Descrizione generata automaticamente">
            <a:extLst>
              <a:ext uri="{FF2B5EF4-FFF2-40B4-BE49-F238E27FC236}">
                <a16:creationId xmlns:a16="http://schemas.microsoft.com/office/drawing/2014/main" id="{44391B15-A800-49BB-8394-63EF0EC64E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88261" y="1655352"/>
            <a:ext cx="2193118" cy="1644838"/>
          </a:xfrm>
          <a:prstGeom prst="rect">
            <a:avLst/>
          </a:prstGeom>
        </p:spPr>
      </p:pic>
      <p:pic>
        <p:nvPicPr>
          <p:cNvPr id="10" name="Immagine 9" descr="Immagine che contiene interni, ingombro&#10;&#10;Descrizione generata automaticamente">
            <a:extLst>
              <a:ext uri="{FF2B5EF4-FFF2-40B4-BE49-F238E27FC236}">
                <a16:creationId xmlns:a16="http://schemas.microsoft.com/office/drawing/2014/main" id="{F90E8F28-5A1F-47E1-AA84-590B81CF2C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60558" y="2624833"/>
            <a:ext cx="2138387" cy="1603791"/>
          </a:xfrm>
          <a:prstGeom prst="rect">
            <a:avLst/>
          </a:prstGeom>
        </p:spPr>
      </p:pic>
      <p:pic>
        <p:nvPicPr>
          <p:cNvPr id="11" name="Immagine 10">
            <a:extLst>
              <a:ext uri="{FF2B5EF4-FFF2-40B4-BE49-F238E27FC236}">
                <a16:creationId xmlns:a16="http://schemas.microsoft.com/office/drawing/2014/main" id="{8A17EE38-C141-47E8-9BB5-98CC998948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8979" y="3724721"/>
            <a:ext cx="2534666" cy="2626123"/>
          </a:xfrm>
          <a:prstGeom prst="rect">
            <a:avLst/>
          </a:prstGeom>
        </p:spPr>
      </p:pic>
      <p:pic>
        <p:nvPicPr>
          <p:cNvPr id="12" name="Immagine 11">
            <a:extLst>
              <a:ext uri="{FF2B5EF4-FFF2-40B4-BE49-F238E27FC236}">
                <a16:creationId xmlns:a16="http://schemas.microsoft.com/office/drawing/2014/main" id="{4E6D626A-5A25-4DBD-8979-3EBA5D667F5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50252" y="3912254"/>
            <a:ext cx="2487657" cy="2469332"/>
          </a:xfrm>
          <a:prstGeom prst="rect">
            <a:avLst/>
          </a:prstGeom>
        </p:spPr>
      </p:pic>
    </p:spTree>
    <p:extLst>
      <p:ext uri="{BB962C8B-B14F-4D97-AF65-F5344CB8AC3E}">
        <p14:creationId xmlns:p14="http://schemas.microsoft.com/office/powerpoint/2010/main" val="5065720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3" y="1008848"/>
            <a:ext cx="8477371" cy="523220"/>
          </a:xfrm>
          <a:prstGeom prst="rect">
            <a:avLst/>
          </a:prstGeom>
          <a:noFill/>
        </p:spPr>
        <p:txBody>
          <a:bodyPr wrap="square" rtlCol="0">
            <a:spAutoFit/>
          </a:bodyPr>
          <a:lstStyle/>
          <a:p>
            <a:r>
              <a:rPr lang="it-IT" sz="2800" b="1" dirty="0" err="1">
                <a:latin typeface="Arial" panose="020B0604020202020204" pitchFamily="34" charset="0"/>
                <a:cs typeface="Arial" panose="020B0604020202020204" pitchFamily="34" charset="0"/>
              </a:rPr>
              <a:t>Machining</a:t>
            </a:r>
            <a:endParaRPr lang="it-IT" sz="2800" b="1" dirty="0">
              <a:latin typeface="Arial" panose="020B0604020202020204" pitchFamily="34" charset="0"/>
              <a:cs typeface="Arial" panose="020B0604020202020204" pitchFamily="34" charset="0"/>
            </a:endParaRP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2" name="CasellaDiTesto 1">
            <a:extLst>
              <a:ext uri="{FF2B5EF4-FFF2-40B4-BE49-F238E27FC236}">
                <a16:creationId xmlns:a16="http://schemas.microsoft.com/office/drawing/2014/main" id="{EDD5E33E-CBA7-4495-ACF4-5353B59BCE87}"/>
              </a:ext>
            </a:extLst>
          </p:cNvPr>
          <p:cNvSpPr txBox="1"/>
          <p:nvPr/>
        </p:nvSpPr>
        <p:spPr>
          <a:xfrm>
            <a:off x="327193" y="1675876"/>
            <a:ext cx="5588698" cy="369332"/>
          </a:xfrm>
          <a:prstGeom prst="rect">
            <a:avLst/>
          </a:prstGeom>
          <a:noFill/>
        </p:spPr>
        <p:txBody>
          <a:bodyPr wrap="square" rtlCol="0">
            <a:spAutoFit/>
          </a:bodyPr>
          <a:lstStyle/>
          <a:p>
            <a:pPr algn="just"/>
            <a:r>
              <a:rPr lang="en-US" dirty="0">
                <a:latin typeface="Arial" panose="020B0604020202020204" pitchFamily="34" charset="0"/>
                <a:cs typeface="Arial" panose="020B0604020202020204" pitchFamily="34" charset="0"/>
              </a:rPr>
              <a:t>The two castings have been final machined.</a:t>
            </a:r>
          </a:p>
        </p:txBody>
      </p:sp>
      <p:sp>
        <p:nvSpPr>
          <p:cNvPr id="6" name="CasellaDiTesto 5">
            <a:extLst>
              <a:ext uri="{FF2B5EF4-FFF2-40B4-BE49-F238E27FC236}">
                <a16:creationId xmlns:a16="http://schemas.microsoft.com/office/drawing/2014/main" id="{6E3D481D-7720-221D-2B75-399CB2364256}"/>
              </a:ext>
            </a:extLst>
          </p:cNvPr>
          <p:cNvSpPr txBox="1"/>
          <p:nvPr/>
        </p:nvSpPr>
        <p:spPr>
          <a:xfrm>
            <a:off x="10054324" y="5670583"/>
            <a:ext cx="1524000" cy="430306"/>
          </a:xfrm>
          <a:prstGeom prst="rect">
            <a:avLst/>
          </a:prstGeom>
          <a:solidFill>
            <a:schemeClr val="bg1"/>
          </a:solidFill>
        </p:spPr>
        <p:txBody>
          <a:bodyPr wrap="square" rtlCol="0">
            <a:spAutoFit/>
          </a:bodyPr>
          <a:lstStyle/>
          <a:p>
            <a:endParaRPr lang="it-IT" dirty="0"/>
          </a:p>
        </p:txBody>
      </p:sp>
      <p:pic>
        <p:nvPicPr>
          <p:cNvPr id="7" name="Immagine 6">
            <a:extLst>
              <a:ext uri="{FF2B5EF4-FFF2-40B4-BE49-F238E27FC236}">
                <a16:creationId xmlns:a16="http://schemas.microsoft.com/office/drawing/2014/main" id="{3C0D5B2F-6253-688C-2EC3-2A3F898DA233}"/>
              </a:ext>
            </a:extLst>
          </p:cNvPr>
          <p:cNvPicPr>
            <a:picLocks noChangeAspect="1"/>
          </p:cNvPicPr>
          <p:nvPr/>
        </p:nvPicPr>
        <p:blipFill>
          <a:blip r:embed="rId2"/>
          <a:stretch>
            <a:fillRect/>
          </a:stretch>
        </p:blipFill>
        <p:spPr>
          <a:xfrm>
            <a:off x="5436703" y="1812581"/>
            <a:ext cx="6110160" cy="4320438"/>
          </a:xfrm>
          <a:prstGeom prst="rect">
            <a:avLst/>
          </a:prstGeom>
        </p:spPr>
      </p:pic>
    </p:spTree>
    <p:extLst>
      <p:ext uri="{BB962C8B-B14F-4D97-AF65-F5344CB8AC3E}">
        <p14:creationId xmlns:p14="http://schemas.microsoft.com/office/powerpoint/2010/main" val="107646554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3" y="1008848"/>
            <a:ext cx="8477371"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BALL VALVE BODY 14”X14 ” ASME 2500 </a:t>
            </a: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2" name="CasellaDiTesto 1">
            <a:extLst>
              <a:ext uri="{FF2B5EF4-FFF2-40B4-BE49-F238E27FC236}">
                <a16:creationId xmlns:a16="http://schemas.microsoft.com/office/drawing/2014/main" id="{EDD5E33E-CBA7-4495-ACF4-5353B59BCE87}"/>
              </a:ext>
            </a:extLst>
          </p:cNvPr>
          <p:cNvSpPr txBox="1"/>
          <p:nvPr/>
        </p:nvSpPr>
        <p:spPr>
          <a:xfrm>
            <a:off x="327192" y="2157219"/>
            <a:ext cx="4568489" cy="2534027"/>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No. 2 ball valve bodies</a:t>
            </a:r>
          </a:p>
          <a:p>
            <a:pPr marL="285750" indent="-285750" algn="just">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Material: ASTM A995 GR 5A</a:t>
            </a:r>
          </a:p>
          <a:p>
            <a:pPr marL="285750" indent="-285750" algn="just">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Net Weight: 4300 Kg</a:t>
            </a:r>
          </a:p>
          <a:p>
            <a:pPr marL="285750" indent="-285750" algn="just">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Thickness: 270 mm in upper flange area</a:t>
            </a:r>
          </a:p>
          <a:p>
            <a:pPr marL="285750" indent="-285750" algn="just">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For R&amp;D reasons has also been poured a test block of 300 mm thickness </a:t>
            </a:r>
          </a:p>
        </p:txBody>
      </p:sp>
      <p:pic>
        <p:nvPicPr>
          <p:cNvPr id="9" name="Immagine 8">
            <a:extLst>
              <a:ext uri="{FF2B5EF4-FFF2-40B4-BE49-F238E27FC236}">
                <a16:creationId xmlns:a16="http://schemas.microsoft.com/office/drawing/2014/main" id="{655685B5-AB55-38E2-083E-A9C521FE572B}"/>
              </a:ext>
            </a:extLst>
          </p:cNvPr>
          <p:cNvPicPr>
            <a:picLocks noChangeAspect="1"/>
          </p:cNvPicPr>
          <p:nvPr/>
        </p:nvPicPr>
        <p:blipFill>
          <a:blip r:embed="rId2"/>
          <a:stretch>
            <a:fillRect/>
          </a:stretch>
        </p:blipFill>
        <p:spPr>
          <a:xfrm>
            <a:off x="5219237" y="1820615"/>
            <a:ext cx="6456826" cy="4551862"/>
          </a:xfrm>
          <a:prstGeom prst="rect">
            <a:avLst/>
          </a:prstGeom>
        </p:spPr>
      </p:pic>
    </p:spTree>
    <p:extLst>
      <p:ext uri="{BB962C8B-B14F-4D97-AF65-F5344CB8AC3E}">
        <p14:creationId xmlns:p14="http://schemas.microsoft.com/office/powerpoint/2010/main" val="414180516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3" y="1008848"/>
            <a:ext cx="8477371"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BALL VALVE BODY 14”X14 ” ASME 2500 </a:t>
            </a: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2" name="CasellaDiTesto 1">
            <a:extLst>
              <a:ext uri="{FF2B5EF4-FFF2-40B4-BE49-F238E27FC236}">
                <a16:creationId xmlns:a16="http://schemas.microsoft.com/office/drawing/2014/main" id="{EDD5E33E-CBA7-4495-ACF4-5353B59BCE87}"/>
              </a:ext>
            </a:extLst>
          </p:cNvPr>
          <p:cNvSpPr txBox="1"/>
          <p:nvPr/>
        </p:nvSpPr>
        <p:spPr>
          <a:xfrm>
            <a:off x="1024839" y="5504464"/>
            <a:ext cx="4070169" cy="923330"/>
          </a:xfrm>
          <a:prstGeom prst="rect">
            <a:avLst/>
          </a:prstGeom>
          <a:noFill/>
          <a:ln w="19050">
            <a:solidFill>
              <a:srgbClr val="1B70B7"/>
            </a:solidFill>
          </a:ln>
        </p:spPr>
        <p:txBody>
          <a:bodyPr wrap="square" rtlCol="0">
            <a:spAutoFit/>
          </a:bodyPr>
          <a:lstStyle/>
          <a:p>
            <a:pPr algn="just"/>
            <a:r>
              <a:rPr lang="en-US" dirty="0">
                <a:latin typeface="Arial" panose="020B0604020202020204" pitchFamily="34" charset="0"/>
                <a:cs typeface="Arial" panose="020B0604020202020204" pitchFamily="34" charset="0"/>
              </a:rPr>
              <a:t>The very compact shape of the profile suggests to pour the casting in vertical position.</a:t>
            </a:r>
          </a:p>
        </p:txBody>
      </p:sp>
      <p:pic>
        <p:nvPicPr>
          <p:cNvPr id="6" name="Immagine 5">
            <a:extLst>
              <a:ext uri="{FF2B5EF4-FFF2-40B4-BE49-F238E27FC236}">
                <a16:creationId xmlns:a16="http://schemas.microsoft.com/office/drawing/2014/main" id="{3A0D9ED6-AF8A-4CC9-81EA-09D221E131A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30580" y="1754489"/>
            <a:ext cx="5046913" cy="3749975"/>
          </a:xfrm>
          <a:prstGeom prst="rect">
            <a:avLst/>
          </a:prstGeom>
        </p:spPr>
      </p:pic>
      <p:pic>
        <p:nvPicPr>
          <p:cNvPr id="8" name="Immagine 7">
            <a:extLst>
              <a:ext uri="{FF2B5EF4-FFF2-40B4-BE49-F238E27FC236}">
                <a16:creationId xmlns:a16="http://schemas.microsoft.com/office/drawing/2014/main" id="{43B96C59-1843-4525-9767-32B05CD818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467" y="1754489"/>
            <a:ext cx="5046914" cy="3749975"/>
          </a:xfrm>
          <a:prstGeom prst="rect">
            <a:avLst/>
          </a:prstGeom>
        </p:spPr>
      </p:pic>
      <p:sp>
        <p:nvSpPr>
          <p:cNvPr id="9" name="CasellaDiTesto 8">
            <a:extLst>
              <a:ext uri="{FF2B5EF4-FFF2-40B4-BE49-F238E27FC236}">
                <a16:creationId xmlns:a16="http://schemas.microsoft.com/office/drawing/2014/main" id="{A9582E38-A687-419C-8BD7-8AF4E4271DFA}"/>
              </a:ext>
            </a:extLst>
          </p:cNvPr>
          <p:cNvSpPr txBox="1"/>
          <p:nvPr/>
        </p:nvSpPr>
        <p:spPr>
          <a:xfrm>
            <a:off x="6918951" y="5642963"/>
            <a:ext cx="4070169" cy="646331"/>
          </a:xfrm>
          <a:prstGeom prst="rect">
            <a:avLst/>
          </a:prstGeom>
          <a:noFill/>
          <a:ln w="19050">
            <a:solidFill>
              <a:srgbClr val="1B70B7"/>
            </a:solidFill>
          </a:ln>
        </p:spPr>
        <p:txBody>
          <a:bodyPr wrap="square" rtlCol="0">
            <a:spAutoFit/>
          </a:bodyPr>
          <a:lstStyle/>
          <a:p>
            <a:pPr algn="just"/>
            <a:r>
              <a:rPr lang="en-US" dirty="0">
                <a:latin typeface="Arial" panose="020B0604020202020204" pitchFamily="34" charset="0"/>
                <a:cs typeface="Arial" panose="020B0604020202020204" pitchFamily="34" charset="0"/>
              </a:rPr>
              <a:t>Redesign of the casting in order to ensure better directional solidification.</a:t>
            </a:r>
          </a:p>
        </p:txBody>
      </p:sp>
      <p:sp>
        <p:nvSpPr>
          <p:cNvPr id="10" name="Freccia in giù 9">
            <a:extLst>
              <a:ext uri="{FF2B5EF4-FFF2-40B4-BE49-F238E27FC236}">
                <a16:creationId xmlns:a16="http://schemas.microsoft.com/office/drawing/2014/main" id="{A107BA4E-0CD7-498B-AA76-F79A681919AE}"/>
              </a:ext>
            </a:extLst>
          </p:cNvPr>
          <p:cNvSpPr/>
          <p:nvPr/>
        </p:nvSpPr>
        <p:spPr>
          <a:xfrm rot="16200000">
            <a:off x="5809552" y="5280824"/>
            <a:ext cx="394855" cy="13706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4917813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3" y="1008848"/>
            <a:ext cx="8477371" cy="523220"/>
          </a:xfrm>
          <a:prstGeom prst="rect">
            <a:avLst/>
          </a:prstGeom>
          <a:noFill/>
        </p:spPr>
        <p:txBody>
          <a:bodyPr wrap="square" rtlCol="0">
            <a:spAutoFit/>
          </a:bodyPr>
          <a:lstStyle/>
          <a:p>
            <a:r>
              <a:rPr lang="it-IT" sz="2800" b="1" dirty="0">
                <a:latin typeface="Arial" panose="020B0604020202020204" pitchFamily="34" charset="0"/>
                <a:cs typeface="Arial" panose="020B0604020202020204" pitchFamily="34" charset="0"/>
              </a:rPr>
              <a:t>Pattern</a:t>
            </a: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2" name="CasellaDiTesto 1">
            <a:extLst>
              <a:ext uri="{FF2B5EF4-FFF2-40B4-BE49-F238E27FC236}">
                <a16:creationId xmlns:a16="http://schemas.microsoft.com/office/drawing/2014/main" id="{EDD5E33E-CBA7-4495-ACF4-5353B59BCE87}"/>
              </a:ext>
            </a:extLst>
          </p:cNvPr>
          <p:cNvSpPr txBox="1"/>
          <p:nvPr/>
        </p:nvSpPr>
        <p:spPr>
          <a:xfrm>
            <a:off x="327193" y="1745149"/>
            <a:ext cx="7064207" cy="646331"/>
          </a:xfrm>
          <a:prstGeom prst="rect">
            <a:avLst/>
          </a:prstGeom>
          <a:noFill/>
        </p:spPr>
        <p:txBody>
          <a:bodyPr wrap="square" rtlCol="0">
            <a:spAutoFit/>
          </a:bodyPr>
          <a:lstStyle/>
          <a:p>
            <a:pPr algn="just"/>
            <a:r>
              <a:rPr lang="en-US" dirty="0">
                <a:latin typeface="Arial" panose="020B0604020202020204" pitchFamily="34" charset="0"/>
                <a:cs typeface="Arial" panose="020B0604020202020204" pitchFamily="34" charset="0"/>
              </a:rPr>
              <a:t>The wooden pattern has been realized with the same criteria of the previous castings.</a:t>
            </a:r>
          </a:p>
        </p:txBody>
      </p:sp>
      <p:pic>
        <p:nvPicPr>
          <p:cNvPr id="6" name="Immagine 5" descr="Immagine che contiene blu&#10;&#10;Descrizione generata automaticamente">
            <a:extLst>
              <a:ext uri="{FF2B5EF4-FFF2-40B4-BE49-F238E27FC236}">
                <a16:creationId xmlns:a16="http://schemas.microsoft.com/office/drawing/2014/main" id="{78525EFE-CDFB-4134-A3D7-49B48ADA877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58492" y="1826986"/>
            <a:ext cx="4117571" cy="4503356"/>
          </a:xfrm>
          <a:prstGeom prst="rect">
            <a:avLst/>
          </a:prstGeom>
        </p:spPr>
      </p:pic>
    </p:spTree>
    <p:extLst>
      <p:ext uri="{BB962C8B-B14F-4D97-AF65-F5344CB8AC3E}">
        <p14:creationId xmlns:p14="http://schemas.microsoft.com/office/powerpoint/2010/main" val="93750358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3" y="1008848"/>
            <a:ext cx="8477371" cy="523220"/>
          </a:xfrm>
          <a:prstGeom prst="rect">
            <a:avLst/>
          </a:prstGeom>
          <a:noFill/>
        </p:spPr>
        <p:txBody>
          <a:bodyPr wrap="square" rtlCol="0">
            <a:spAutoFit/>
          </a:bodyPr>
          <a:lstStyle/>
          <a:p>
            <a:r>
              <a:rPr lang="it-IT" sz="2800" b="1" dirty="0">
                <a:latin typeface="Arial" panose="020B0604020202020204" pitchFamily="34" charset="0"/>
                <a:cs typeface="Arial" panose="020B0604020202020204" pitchFamily="34" charset="0"/>
              </a:rPr>
              <a:t>MAGMASOFT</a:t>
            </a: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pic>
        <p:nvPicPr>
          <p:cNvPr id="8" name="docshape9">
            <a:extLst>
              <a:ext uri="{FF2B5EF4-FFF2-40B4-BE49-F238E27FC236}">
                <a16:creationId xmlns:a16="http://schemas.microsoft.com/office/drawing/2014/main" id="{C4641597-3F4C-482C-81D0-78C7A912B9B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5631" y="1717778"/>
            <a:ext cx="2899657" cy="225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8">
            <a:extLst>
              <a:ext uri="{FF2B5EF4-FFF2-40B4-BE49-F238E27FC236}">
                <a16:creationId xmlns:a16="http://schemas.microsoft.com/office/drawing/2014/main" id="{F8740C90-B6E4-40B4-B67B-0B666F02BC2B}"/>
              </a:ext>
            </a:extLst>
          </p:cNvPr>
          <p:cNvSpPr txBox="1"/>
          <p:nvPr/>
        </p:nvSpPr>
        <p:spPr>
          <a:xfrm>
            <a:off x="3914341" y="1848823"/>
            <a:ext cx="6116782" cy="1991571"/>
          </a:xfrm>
          <a:prstGeom prst="rect">
            <a:avLst/>
          </a:prstGeom>
          <a:noFill/>
        </p:spPr>
        <p:txBody>
          <a:bodyPr wrap="square">
            <a:spAutoFit/>
          </a:bodyPr>
          <a:lstStyle/>
          <a:p>
            <a:pPr marL="86995" algn="just">
              <a:spcBef>
                <a:spcPts val="290"/>
              </a:spcBef>
              <a:spcAft>
                <a:spcPts val="0"/>
              </a:spcAft>
            </a:pPr>
            <a:r>
              <a:rPr lang="it-IT" b="1" dirty="0" err="1">
                <a:effectLst/>
                <a:latin typeface="Arial" panose="020B0604020202020204" pitchFamily="34" charset="0"/>
                <a:ea typeface="Calibri" panose="020F0502020204030204" pitchFamily="34" charset="0"/>
                <a:cs typeface="Arial" panose="020B0604020202020204" pitchFamily="34" charset="0"/>
              </a:rPr>
              <a:t>Horizontal</a:t>
            </a:r>
            <a:r>
              <a:rPr lang="it-IT" b="1" spc="-80" dirty="0">
                <a:effectLst/>
                <a:latin typeface="Arial" panose="020B0604020202020204" pitchFamily="34" charset="0"/>
                <a:ea typeface="Calibri" panose="020F0502020204030204" pitchFamily="34" charset="0"/>
                <a:cs typeface="Arial" panose="020B0604020202020204" pitchFamily="34" charset="0"/>
              </a:rPr>
              <a:t> </a:t>
            </a:r>
            <a:r>
              <a:rPr lang="it-IT" b="1" dirty="0" err="1">
                <a:effectLst/>
                <a:latin typeface="Arial" panose="020B0604020202020204" pitchFamily="34" charset="0"/>
                <a:ea typeface="Calibri" panose="020F0502020204030204" pitchFamily="34" charset="0"/>
                <a:cs typeface="Arial" panose="020B0604020202020204" pitchFamily="34" charset="0"/>
              </a:rPr>
              <a:t>orientation</a:t>
            </a:r>
            <a:r>
              <a:rPr lang="it-IT" b="1" dirty="0">
                <a:effectLst/>
                <a:latin typeface="Arial" panose="020B0604020202020204" pitchFamily="34" charset="0"/>
                <a:ea typeface="Calibri" panose="020F0502020204030204" pitchFamily="34" charset="0"/>
                <a:cs typeface="Arial" panose="020B0604020202020204" pitchFamily="34" charset="0"/>
              </a:rPr>
              <a:t>:</a:t>
            </a:r>
            <a:endParaRPr lang="it-IT" dirty="0">
              <a:effectLst/>
              <a:latin typeface="Arial" panose="020B0604020202020204" pitchFamily="34" charset="0"/>
              <a:ea typeface="Calibri" panose="020F0502020204030204" pitchFamily="34" charset="0"/>
              <a:cs typeface="Arial" panose="020B0604020202020204" pitchFamily="34" charset="0"/>
            </a:endParaRPr>
          </a:p>
          <a:p>
            <a:pPr algn="just">
              <a:spcBef>
                <a:spcPts val="45"/>
              </a:spcBef>
            </a:pPr>
            <a:r>
              <a:rPr lang="it-IT" b="1" dirty="0">
                <a:effectLst/>
                <a:latin typeface="Arial" panose="020B0604020202020204" pitchFamily="34" charset="0"/>
                <a:ea typeface="Calibri" panose="020F0502020204030204" pitchFamily="34" charset="0"/>
                <a:cs typeface="Arial" panose="020B0604020202020204" pitchFamily="34" charset="0"/>
              </a:rPr>
              <a:t> </a:t>
            </a:r>
            <a:endParaRPr lang="it-IT" b="1" dirty="0">
              <a:latin typeface="Arial" panose="020B0604020202020204" pitchFamily="34" charset="0"/>
              <a:ea typeface="Calibri" panose="020F0502020204030204" pitchFamily="34" charset="0"/>
              <a:cs typeface="Arial" panose="020B0604020202020204" pitchFamily="34" charset="0"/>
            </a:endParaRPr>
          </a:p>
          <a:p>
            <a:pPr algn="just">
              <a:spcBef>
                <a:spcPts val="45"/>
              </a:spcBef>
            </a:pPr>
            <a:r>
              <a:rPr lang="it-IT" dirty="0">
                <a:effectLst/>
                <a:latin typeface="Arial" panose="020B0604020202020204" pitchFamily="34" charset="0"/>
                <a:ea typeface="Calibri" panose="020F0502020204030204" pitchFamily="34" charset="0"/>
                <a:cs typeface="Arial" panose="020B0604020202020204" pitchFamily="34" charset="0"/>
              </a:rPr>
              <a:t>+</a:t>
            </a:r>
            <a:r>
              <a:rPr lang="it-IT" spc="-25" dirty="0">
                <a:effectLst/>
                <a:latin typeface="Arial" panose="020B0604020202020204" pitchFamily="34" charset="0"/>
                <a:ea typeface="Calibri" panose="020F0502020204030204" pitchFamily="34" charset="0"/>
                <a:cs typeface="Arial" panose="020B0604020202020204" pitchFamily="34" charset="0"/>
              </a:rPr>
              <a:t> </a:t>
            </a:r>
            <a:r>
              <a:rPr lang="it-IT" spc="-25" dirty="0">
                <a:latin typeface="Arial" panose="020B0604020202020204" pitchFamily="34" charset="0"/>
                <a:ea typeface="Calibri" panose="020F0502020204030204" pitchFamily="34" charset="0"/>
                <a:cs typeface="Arial" panose="020B0604020202020204" pitchFamily="34" charset="0"/>
              </a:rPr>
              <a:t>   </a:t>
            </a:r>
            <a:r>
              <a:rPr lang="it-IT" dirty="0" err="1">
                <a:effectLst/>
                <a:latin typeface="Arial" panose="020B0604020202020204" pitchFamily="34" charset="0"/>
                <a:ea typeface="Calibri" panose="020F0502020204030204" pitchFamily="34" charset="0"/>
                <a:cs typeface="Arial" panose="020B0604020202020204" pitchFamily="34" charset="0"/>
              </a:rPr>
              <a:t>Easier</a:t>
            </a:r>
            <a:r>
              <a:rPr lang="it-IT" spc="-15" dirty="0">
                <a:effectLst/>
                <a:latin typeface="Arial" panose="020B0604020202020204" pitchFamily="34" charset="0"/>
                <a:ea typeface="Calibri" panose="020F0502020204030204" pitchFamily="34" charset="0"/>
                <a:cs typeface="Arial" panose="020B0604020202020204" pitchFamily="34" charset="0"/>
              </a:rPr>
              <a:t> </a:t>
            </a:r>
            <a:r>
              <a:rPr lang="it-IT" dirty="0" err="1">
                <a:effectLst/>
                <a:latin typeface="Arial" panose="020B0604020202020204" pitchFamily="34" charset="0"/>
                <a:ea typeface="Calibri" panose="020F0502020204030204" pitchFamily="34" charset="0"/>
                <a:cs typeface="Arial" panose="020B0604020202020204" pitchFamily="34" charset="0"/>
              </a:rPr>
              <a:t>feeding</a:t>
            </a:r>
            <a:r>
              <a:rPr lang="it-IT" spc="-10" dirty="0">
                <a:effectLst/>
                <a:latin typeface="Arial" panose="020B0604020202020204" pitchFamily="34" charset="0"/>
                <a:ea typeface="Calibri" panose="020F0502020204030204" pitchFamily="34" charset="0"/>
                <a:cs typeface="Arial" panose="020B0604020202020204" pitchFamily="34" charset="0"/>
              </a:rPr>
              <a:t> </a:t>
            </a:r>
            <a:r>
              <a:rPr lang="it-IT" dirty="0">
                <a:effectLst/>
                <a:latin typeface="Arial" panose="020B0604020202020204" pitchFamily="34" charset="0"/>
                <a:ea typeface="Calibri" panose="020F0502020204030204" pitchFamily="34" charset="0"/>
                <a:cs typeface="Arial" panose="020B0604020202020204" pitchFamily="34" charset="0"/>
              </a:rPr>
              <a:t>of</a:t>
            </a:r>
            <a:r>
              <a:rPr lang="it-IT" spc="-25" dirty="0">
                <a:effectLst/>
                <a:latin typeface="Arial" panose="020B0604020202020204" pitchFamily="34" charset="0"/>
                <a:ea typeface="Calibri" panose="020F0502020204030204" pitchFamily="34" charset="0"/>
                <a:cs typeface="Arial" panose="020B0604020202020204" pitchFamily="34" charset="0"/>
              </a:rPr>
              <a:t> </a:t>
            </a:r>
            <a:r>
              <a:rPr lang="it-IT" dirty="0" err="1">
                <a:effectLst/>
                <a:latin typeface="Arial" panose="020B0604020202020204" pitchFamily="34" charset="0"/>
                <a:ea typeface="Calibri" panose="020F0502020204030204" pitchFamily="34" charset="0"/>
                <a:cs typeface="Arial" panose="020B0604020202020204" pitchFamily="34" charset="0"/>
              </a:rPr>
              <a:t>whole</a:t>
            </a:r>
            <a:r>
              <a:rPr lang="it-IT" spc="5" dirty="0">
                <a:effectLst/>
                <a:latin typeface="Arial" panose="020B0604020202020204" pitchFamily="34" charset="0"/>
                <a:ea typeface="Calibri" panose="020F0502020204030204" pitchFamily="34" charset="0"/>
                <a:cs typeface="Arial" panose="020B0604020202020204" pitchFamily="34" charset="0"/>
              </a:rPr>
              <a:t> </a:t>
            </a:r>
            <a:r>
              <a:rPr lang="it-IT" dirty="0">
                <a:effectLst/>
                <a:latin typeface="Arial" panose="020B0604020202020204" pitchFamily="34" charset="0"/>
                <a:ea typeface="Calibri" panose="020F0502020204030204" pitchFamily="34" charset="0"/>
                <a:cs typeface="Arial" panose="020B0604020202020204" pitchFamily="34" charset="0"/>
              </a:rPr>
              <a:t>part</a:t>
            </a:r>
          </a:p>
          <a:p>
            <a:pPr marL="86995" algn="just">
              <a:lnSpc>
                <a:spcPts val="2160"/>
              </a:lnSpc>
            </a:pPr>
            <a:r>
              <a:rPr lang="it-IT" dirty="0">
                <a:effectLst/>
                <a:latin typeface="Arial" panose="020B0604020202020204" pitchFamily="34" charset="0"/>
                <a:ea typeface="Calibri" panose="020F0502020204030204" pitchFamily="34" charset="0"/>
                <a:cs typeface="Arial" panose="020B0604020202020204" pitchFamily="34" charset="0"/>
              </a:rPr>
              <a:t>    (flange</a:t>
            </a:r>
            <a:r>
              <a:rPr lang="it-IT" spc="-5" dirty="0">
                <a:effectLst/>
                <a:latin typeface="Arial" panose="020B0604020202020204" pitchFamily="34" charset="0"/>
                <a:ea typeface="Calibri" panose="020F0502020204030204" pitchFamily="34" charset="0"/>
                <a:cs typeface="Arial" panose="020B0604020202020204" pitchFamily="34" charset="0"/>
              </a:rPr>
              <a:t> </a:t>
            </a:r>
            <a:r>
              <a:rPr lang="it-IT" dirty="0">
                <a:effectLst/>
                <a:latin typeface="Arial" panose="020B0604020202020204" pitchFamily="34" charset="0"/>
                <a:ea typeface="Calibri" panose="020F0502020204030204" pitchFamily="34" charset="0"/>
                <a:cs typeface="Arial" panose="020B0604020202020204" pitchFamily="34" charset="0"/>
              </a:rPr>
              <a:t>/</a:t>
            </a:r>
            <a:r>
              <a:rPr lang="it-IT" spc="-5" dirty="0">
                <a:effectLst/>
                <a:latin typeface="Arial" panose="020B0604020202020204" pitchFamily="34" charset="0"/>
                <a:ea typeface="Calibri" panose="020F0502020204030204" pitchFamily="34" charset="0"/>
                <a:cs typeface="Arial" panose="020B0604020202020204" pitchFamily="34" charset="0"/>
              </a:rPr>
              <a:t> </a:t>
            </a:r>
            <a:r>
              <a:rPr lang="it-IT" dirty="0" err="1">
                <a:effectLst/>
                <a:latin typeface="Arial" panose="020B0604020202020204" pitchFamily="34" charset="0"/>
                <a:ea typeface="Calibri" panose="020F0502020204030204" pitchFamily="34" charset="0"/>
                <a:cs typeface="Arial" panose="020B0604020202020204" pitchFamily="34" charset="0"/>
              </a:rPr>
              <a:t>seat</a:t>
            </a:r>
            <a:r>
              <a:rPr lang="it-IT" spc="-30" dirty="0">
                <a:effectLst/>
                <a:latin typeface="Arial" panose="020B0604020202020204" pitchFamily="34" charset="0"/>
                <a:ea typeface="Calibri" panose="020F0502020204030204" pitchFamily="34" charset="0"/>
                <a:cs typeface="Arial" panose="020B0604020202020204" pitchFamily="34" charset="0"/>
              </a:rPr>
              <a:t> </a:t>
            </a:r>
            <a:r>
              <a:rPr lang="it-IT" dirty="0">
                <a:effectLst/>
                <a:latin typeface="Arial" panose="020B0604020202020204" pitchFamily="34" charset="0"/>
                <a:ea typeface="Calibri" panose="020F0502020204030204" pitchFamily="34" charset="0"/>
                <a:cs typeface="Arial" panose="020B0604020202020204" pitchFamily="34" charset="0"/>
              </a:rPr>
              <a:t>/</a:t>
            </a:r>
            <a:r>
              <a:rPr lang="it-IT" spc="-5" dirty="0">
                <a:effectLst/>
                <a:latin typeface="Arial" panose="020B0604020202020204" pitchFamily="34" charset="0"/>
                <a:ea typeface="Calibri" panose="020F0502020204030204" pitchFamily="34" charset="0"/>
                <a:cs typeface="Arial" panose="020B0604020202020204" pitchFamily="34" charset="0"/>
              </a:rPr>
              <a:t> </a:t>
            </a:r>
            <a:r>
              <a:rPr lang="it-IT" dirty="0">
                <a:effectLst/>
                <a:latin typeface="Arial" panose="020B0604020202020204" pitchFamily="34" charset="0"/>
                <a:ea typeface="Calibri" panose="020F0502020204030204" pitchFamily="34" charset="0"/>
                <a:cs typeface="Arial" panose="020B0604020202020204" pitchFamily="34" charset="0"/>
              </a:rPr>
              <a:t>BW)</a:t>
            </a:r>
          </a:p>
          <a:p>
            <a:pPr marL="342900" marR="438785" lvl="0" indent="-342900" algn="just">
              <a:lnSpc>
                <a:spcPct val="97000"/>
              </a:lnSpc>
              <a:spcBef>
                <a:spcPts val="20"/>
              </a:spcBef>
              <a:spcAft>
                <a:spcPts val="0"/>
              </a:spcAft>
              <a:buClr>
                <a:srgbClr val="FF0000"/>
              </a:buClr>
              <a:buSzPts val="1800"/>
              <a:buFont typeface="Calibri" panose="020F0502020204030204" pitchFamily="34" charset="0"/>
              <a:buChar char="-"/>
              <a:tabLst>
                <a:tab pos="209550" algn="l"/>
              </a:tabLst>
            </a:pPr>
            <a:r>
              <a:rPr lang="it-IT" dirty="0" err="1">
                <a:effectLst/>
                <a:latin typeface="Arial" panose="020B0604020202020204" pitchFamily="34" charset="0"/>
                <a:ea typeface="Calibri" panose="020F0502020204030204" pitchFamily="34" charset="0"/>
                <a:cs typeface="Arial" panose="020B0604020202020204" pitchFamily="34" charset="0"/>
              </a:rPr>
              <a:t>Larger</a:t>
            </a:r>
            <a:r>
              <a:rPr lang="it-IT" spc="-45" dirty="0">
                <a:effectLst/>
                <a:latin typeface="Arial" panose="020B0604020202020204" pitchFamily="34" charset="0"/>
                <a:ea typeface="Calibri" panose="020F0502020204030204" pitchFamily="34" charset="0"/>
                <a:cs typeface="Arial" panose="020B0604020202020204" pitchFamily="34" charset="0"/>
              </a:rPr>
              <a:t> </a:t>
            </a:r>
            <a:r>
              <a:rPr lang="it-IT" dirty="0">
                <a:effectLst/>
                <a:latin typeface="Arial" panose="020B0604020202020204" pitchFamily="34" charset="0"/>
                <a:ea typeface="Calibri" panose="020F0502020204030204" pitchFamily="34" charset="0"/>
                <a:cs typeface="Arial" panose="020B0604020202020204" pitchFamily="34" charset="0"/>
              </a:rPr>
              <a:t>feeders</a:t>
            </a:r>
            <a:r>
              <a:rPr lang="it-IT" spc="-55" dirty="0">
                <a:effectLst/>
                <a:latin typeface="Arial" panose="020B0604020202020204" pitchFamily="34" charset="0"/>
                <a:ea typeface="Calibri" panose="020F0502020204030204" pitchFamily="34" charset="0"/>
                <a:cs typeface="Arial" panose="020B0604020202020204" pitchFamily="34" charset="0"/>
              </a:rPr>
              <a:t> </a:t>
            </a:r>
            <a:r>
              <a:rPr lang="it-IT" dirty="0">
                <a:effectLst/>
                <a:latin typeface="Arial" panose="020B0604020202020204" pitchFamily="34" charset="0"/>
                <a:ea typeface="Calibri" panose="020F0502020204030204" pitchFamily="34" charset="0"/>
                <a:cs typeface="Arial" panose="020B0604020202020204" pitchFamily="34" charset="0"/>
              </a:rPr>
              <a:t>on</a:t>
            </a:r>
            <a:r>
              <a:rPr lang="it-IT" spc="-40" dirty="0">
                <a:effectLst/>
                <a:latin typeface="Arial" panose="020B0604020202020204" pitchFamily="34" charset="0"/>
                <a:ea typeface="Calibri" panose="020F0502020204030204" pitchFamily="34" charset="0"/>
                <a:cs typeface="Arial" panose="020B0604020202020204" pitchFamily="34" charset="0"/>
              </a:rPr>
              <a:t> </a:t>
            </a:r>
            <a:r>
              <a:rPr lang="it-IT" dirty="0" err="1">
                <a:effectLst/>
                <a:latin typeface="Arial" panose="020B0604020202020204" pitchFamily="34" charset="0"/>
                <a:ea typeface="Calibri" panose="020F0502020204030204" pitchFamily="34" charset="0"/>
                <a:cs typeface="Arial" panose="020B0604020202020204" pitchFamily="34" charset="0"/>
              </a:rPr>
              <a:t>coupling</a:t>
            </a:r>
            <a:r>
              <a:rPr lang="it-IT" spc="-35" dirty="0">
                <a:effectLst/>
                <a:latin typeface="Arial" panose="020B0604020202020204" pitchFamily="34" charset="0"/>
                <a:ea typeface="Calibri" panose="020F0502020204030204" pitchFamily="34" charset="0"/>
                <a:cs typeface="Arial" panose="020B0604020202020204" pitchFamily="34" charset="0"/>
              </a:rPr>
              <a:t> </a:t>
            </a:r>
            <a:r>
              <a:rPr lang="it-IT" dirty="0">
                <a:effectLst/>
                <a:latin typeface="Arial" panose="020B0604020202020204" pitchFamily="34" charset="0"/>
                <a:ea typeface="Calibri" panose="020F0502020204030204" pitchFamily="34" charset="0"/>
                <a:cs typeface="Arial" panose="020B0604020202020204" pitchFamily="34" charset="0"/>
              </a:rPr>
              <a:t>flange</a:t>
            </a:r>
            <a:r>
              <a:rPr lang="it-IT" spc="-390" dirty="0">
                <a:effectLst/>
                <a:latin typeface="Arial" panose="020B0604020202020204" pitchFamily="34" charset="0"/>
                <a:ea typeface="Calibri" panose="020F0502020204030204" pitchFamily="34" charset="0"/>
                <a:cs typeface="Arial" panose="020B0604020202020204" pitchFamily="34" charset="0"/>
              </a:rPr>
              <a:t> </a:t>
            </a:r>
            <a:r>
              <a:rPr lang="it-IT" dirty="0">
                <a:effectLst/>
                <a:latin typeface="Arial" panose="020B0604020202020204" pitchFamily="34" charset="0"/>
                <a:ea typeface="Calibri" panose="020F0502020204030204" pitchFamily="34" charset="0"/>
                <a:cs typeface="Arial" panose="020B0604020202020204" pitchFamily="34" charset="0"/>
              </a:rPr>
              <a:t>(</a:t>
            </a:r>
            <a:r>
              <a:rPr lang="it-IT" dirty="0" err="1">
                <a:effectLst/>
                <a:latin typeface="Arial" panose="020B0604020202020204" pitchFamily="34" charset="0"/>
                <a:ea typeface="Calibri" panose="020F0502020204030204" pitchFamily="34" charset="0"/>
                <a:cs typeface="Arial" panose="020B0604020202020204" pitchFamily="34" charset="0"/>
              </a:rPr>
              <a:t>metallurgical</a:t>
            </a:r>
            <a:r>
              <a:rPr lang="it-IT" spc="20" dirty="0">
                <a:effectLst/>
                <a:latin typeface="Arial" panose="020B0604020202020204" pitchFamily="34" charset="0"/>
                <a:ea typeface="Calibri" panose="020F0502020204030204" pitchFamily="34" charset="0"/>
                <a:cs typeface="Arial" panose="020B0604020202020204" pitchFamily="34" charset="0"/>
              </a:rPr>
              <a:t> </a:t>
            </a:r>
            <a:r>
              <a:rPr lang="it-IT" dirty="0" err="1">
                <a:effectLst/>
                <a:latin typeface="Arial" panose="020B0604020202020204" pitchFamily="34" charset="0"/>
                <a:ea typeface="Calibri" panose="020F0502020204030204" pitchFamily="34" charset="0"/>
                <a:cs typeface="Arial" panose="020B0604020202020204" pitchFamily="34" charset="0"/>
              </a:rPr>
              <a:t>issues</a:t>
            </a:r>
            <a:r>
              <a:rPr lang="it-IT" dirty="0">
                <a:effectLst/>
                <a:latin typeface="Arial" panose="020B0604020202020204" pitchFamily="34" charset="0"/>
                <a:ea typeface="Calibri" panose="020F0502020204030204" pitchFamily="34" charset="0"/>
                <a:cs typeface="Arial" panose="020B0604020202020204" pitchFamily="34" charset="0"/>
              </a:rPr>
              <a:t>)</a:t>
            </a:r>
          </a:p>
          <a:p>
            <a:pPr marL="342900" lvl="0" indent="-342900" algn="just">
              <a:lnSpc>
                <a:spcPts val="2175"/>
              </a:lnSpc>
              <a:buClr>
                <a:srgbClr val="FF0000"/>
              </a:buClr>
              <a:buSzPts val="1800"/>
              <a:buFont typeface="Calibri" panose="020F0502020204030204" pitchFamily="34" charset="0"/>
              <a:buChar char="-"/>
              <a:tabLst>
                <a:tab pos="209550" algn="l"/>
              </a:tabLst>
            </a:pPr>
            <a:r>
              <a:rPr lang="it-IT" dirty="0" err="1">
                <a:effectLst/>
                <a:latin typeface="Arial" panose="020B0604020202020204" pitchFamily="34" charset="0"/>
                <a:ea typeface="Calibri" panose="020F0502020204030204" pitchFamily="34" charset="0"/>
                <a:cs typeface="Arial" panose="020B0604020202020204" pitchFamily="34" charset="0"/>
              </a:rPr>
              <a:t>Heat</a:t>
            </a:r>
            <a:r>
              <a:rPr lang="it-IT" spc="-50" dirty="0">
                <a:effectLst/>
                <a:latin typeface="Arial" panose="020B0604020202020204" pitchFamily="34" charset="0"/>
                <a:ea typeface="Calibri" panose="020F0502020204030204" pitchFamily="34" charset="0"/>
                <a:cs typeface="Arial" panose="020B0604020202020204" pitchFamily="34" charset="0"/>
              </a:rPr>
              <a:t> </a:t>
            </a:r>
            <a:r>
              <a:rPr lang="it-IT" dirty="0" err="1">
                <a:effectLst/>
                <a:latin typeface="Arial" panose="020B0604020202020204" pitchFamily="34" charset="0"/>
                <a:ea typeface="Calibri" panose="020F0502020204030204" pitchFamily="34" charset="0"/>
                <a:cs typeface="Arial" panose="020B0604020202020204" pitchFamily="34" charset="0"/>
              </a:rPr>
              <a:t>concentration</a:t>
            </a:r>
            <a:r>
              <a:rPr lang="it-IT" spc="-40" dirty="0">
                <a:effectLst/>
                <a:latin typeface="Arial" panose="020B0604020202020204" pitchFamily="34" charset="0"/>
                <a:ea typeface="Calibri" panose="020F0502020204030204" pitchFamily="34" charset="0"/>
                <a:cs typeface="Arial" panose="020B0604020202020204" pitchFamily="34" charset="0"/>
              </a:rPr>
              <a:t> </a:t>
            </a:r>
            <a:r>
              <a:rPr lang="it-IT" dirty="0" err="1">
                <a:effectLst/>
                <a:latin typeface="Arial" panose="020B0604020202020204" pitchFamily="34" charset="0"/>
                <a:ea typeface="Calibri" panose="020F0502020204030204" pitchFamily="34" charset="0"/>
                <a:cs typeface="Arial" panose="020B0604020202020204" pitchFamily="34" charset="0"/>
              </a:rPr>
              <a:t>between</a:t>
            </a:r>
            <a:r>
              <a:rPr lang="it-IT" spc="-45" dirty="0">
                <a:effectLst/>
                <a:latin typeface="Arial" panose="020B0604020202020204" pitchFamily="34" charset="0"/>
                <a:ea typeface="Calibri" panose="020F0502020204030204" pitchFamily="34" charset="0"/>
                <a:cs typeface="Arial" panose="020B0604020202020204" pitchFamily="34" charset="0"/>
              </a:rPr>
              <a:t> </a:t>
            </a:r>
            <a:r>
              <a:rPr lang="it-IT" dirty="0" err="1">
                <a:effectLst/>
                <a:latin typeface="Arial" panose="020B0604020202020204" pitchFamily="34" charset="0"/>
                <a:ea typeface="Calibri" panose="020F0502020204030204" pitchFamily="34" charset="0"/>
                <a:cs typeface="Arial" panose="020B0604020202020204" pitchFamily="34" charset="0"/>
              </a:rPr>
              <a:t>risers</a:t>
            </a:r>
            <a:endParaRPr lang="it-IT"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CasellaDiTesto 9">
            <a:extLst>
              <a:ext uri="{FF2B5EF4-FFF2-40B4-BE49-F238E27FC236}">
                <a16:creationId xmlns:a16="http://schemas.microsoft.com/office/drawing/2014/main" id="{C7005AF3-32B6-47A5-AF05-452E50687AF4}"/>
              </a:ext>
            </a:extLst>
          </p:cNvPr>
          <p:cNvSpPr txBox="1"/>
          <p:nvPr/>
        </p:nvSpPr>
        <p:spPr>
          <a:xfrm>
            <a:off x="3914341" y="4573472"/>
            <a:ext cx="6096000" cy="1448473"/>
          </a:xfrm>
          <a:prstGeom prst="rect">
            <a:avLst/>
          </a:prstGeom>
          <a:noFill/>
        </p:spPr>
        <p:txBody>
          <a:bodyPr wrap="square">
            <a:spAutoFit/>
          </a:bodyPr>
          <a:lstStyle/>
          <a:p>
            <a:pPr marL="87630" algn="just">
              <a:spcBef>
                <a:spcPts val="290"/>
              </a:spcBef>
              <a:spcAft>
                <a:spcPts val="0"/>
              </a:spcAft>
            </a:pPr>
            <a:r>
              <a:rPr lang="it-IT" b="1" dirty="0">
                <a:effectLst/>
                <a:latin typeface="Arial" panose="020B0604020202020204" pitchFamily="34" charset="0"/>
                <a:ea typeface="Calibri" panose="020F0502020204030204" pitchFamily="34" charset="0"/>
                <a:cs typeface="Arial" panose="020B0604020202020204" pitchFamily="34" charset="0"/>
              </a:rPr>
              <a:t>Vertical</a:t>
            </a:r>
            <a:r>
              <a:rPr lang="it-IT" b="1" spc="-100" dirty="0">
                <a:effectLst/>
                <a:latin typeface="Arial" panose="020B0604020202020204" pitchFamily="34" charset="0"/>
                <a:ea typeface="Calibri" panose="020F0502020204030204" pitchFamily="34" charset="0"/>
                <a:cs typeface="Arial" panose="020B0604020202020204" pitchFamily="34" charset="0"/>
              </a:rPr>
              <a:t> </a:t>
            </a:r>
            <a:r>
              <a:rPr lang="it-IT" b="1" dirty="0" err="1">
                <a:effectLst/>
                <a:latin typeface="Arial" panose="020B0604020202020204" pitchFamily="34" charset="0"/>
                <a:ea typeface="Calibri" panose="020F0502020204030204" pitchFamily="34" charset="0"/>
                <a:cs typeface="Arial" panose="020B0604020202020204" pitchFamily="34" charset="0"/>
              </a:rPr>
              <a:t>orientation</a:t>
            </a:r>
            <a:r>
              <a:rPr lang="it-IT" b="1" dirty="0">
                <a:effectLst/>
                <a:latin typeface="Arial" panose="020B0604020202020204" pitchFamily="34" charset="0"/>
                <a:ea typeface="Calibri" panose="020F0502020204030204" pitchFamily="34" charset="0"/>
                <a:cs typeface="Arial" panose="020B0604020202020204" pitchFamily="34" charset="0"/>
              </a:rPr>
              <a:t>:</a:t>
            </a:r>
            <a:endParaRPr lang="it-IT" dirty="0">
              <a:effectLst/>
              <a:latin typeface="Arial" panose="020B0604020202020204" pitchFamily="34" charset="0"/>
              <a:ea typeface="Calibri" panose="020F0502020204030204" pitchFamily="34" charset="0"/>
              <a:cs typeface="Arial" panose="020B0604020202020204" pitchFamily="34" charset="0"/>
            </a:endParaRPr>
          </a:p>
          <a:p>
            <a:pPr algn="just">
              <a:spcBef>
                <a:spcPts val="20"/>
              </a:spcBef>
            </a:pPr>
            <a:r>
              <a:rPr lang="it-IT" b="1" dirty="0">
                <a:effectLst/>
                <a:latin typeface="Arial" panose="020B0604020202020204" pitchFamily="34" charset="0"/>
                <a:ea typeface="Calibri" panose="020F0502020204030204" pitchFamily="34" charset="0"/>
                <a:cs typeface="Arial" panose="020B0604020202020204" pitchFamily="34" charset="0"/>
              </a:rPr>
              <a:t> </a:t>
            </a:r>
            <a:endParaRPr lang="it-IT" dirty="0">
              <a:effectLst/>
              <a:latin typeface="Arial" panose="020B0604020202020204" pitchFamily="34" charset="0"/>
              <a:ea typeface="Calibri" panose="020F0502020204030204" pitchFamily="34" charset="0"/>
              <a:cs typeface="Arial" panose="020B0604020202020204" pitchFamily="34" charset="0"/>
            </a:endParaRPr>
          </a:p>
          <a:p>
            <a:pPr marL="87630" marR="85090" algn="just">
              <a:lnSpc>
                <a:spcPct val="97000"/>
              </a:lnSpc>
              <a:spcAft>
                <a:spcPts val="0"/>
              </a:spcAft>
              <a:tabLst>
                <a:tab pos="389255" algn="l"/>
                <a:tab pos="1273175" algn="l"/>
                <a:tab pos="2153920" algn="l"/>
                <a:tab pos="2693670" algn="l"/>
                <a:tab pos="3455670" algn="l"/>
                <a:tab pos="4062095" algn="l"/>
              </a:tabLst>
            </a:pPr>
            <a:r>
              <a:rPr lang="it-IT" dirty="0">
                <a:effectLst/>
                <a:latin typeface="Arial" panose="020B0604020202020204" pitchFamily="34" charset="0"/>
                <a:ea typeface="Calibri" panose="020F0502020204030204" pitchFamily="34" charset="0"/>
                <a:cs typeface="Arial" panose="020B0604020202020204" pitchFamily="34" charset="0"/>
              </a:rPr>
              <a:t>+	</a:t>
            </a:r>
            <a:r>
              <a:rPr lang="it-IT" dirty="0" err="1">
                <a:effectLst/>
                <a:latin typeface="Arial" panose="020B0604020202020204" pitchFamily="34" charset="0"/>
                <a:ea typeface="Calibri" panose="020F0502020204030204" pitchFamily="34" charset="0"/>
                <a:cs typeface="Arial" panose="020B0604020202020204" pitchFamily="34" charset="0"/>
              </a:rPr>
              <a:t>Smaller</a:t>
            </a:r>
            <a:r>
              <a:rPr lang="it-IT" dirty="0">
                <a:effectLst/>
                <a:latin typeface="Arial" panose="020B0604020202020204" pitchFamily="34" charset="0"/>
                <a:ea typeface="Calibri" panose="020F0502020204030204" pitchFamily="34" charset="0"/>
                <a:cs typeface="Arial" panose="020B0604020202020204" pitchFamily="34" charset="0"/>
              </a:rPr>
              <a:t>	feeders	and	</a:t>
            </a:r>
            <a:r>
              <a:rPr lang="it-IT" dirty="0" err="1">
                <a:effectLst/>
                <a:latin typeface="Arial" panose="020B0604020202020204" pitchFamily="34" charset="0"/>
                <a:ea typeface="Calibri" panose="020F0502020204030204" pitchFamily="34" charset="0"/>
                <a:cs typeface="Arial" panose="020B0604020202020204" pitchFamily="34" charset="0"/>
              </a:rPr>
              <a:t>higher</a:t>
            </a:r>
            <a:r>
              <a:rPr lang="it-IT" dirty="0">
                <a:effectLst/>
                <a:latin typeface="Arial" panose="020B0604020202020204" pitchFamily="34" charset="0"/>
                <a:ea typeface="Calibri" panose="020F0502020204030204" pitchFamily="34" charset="0"/>
                <a:cs typeface="Arial" panose="020B0604020202020204" pitchFamily="34" charset="0"/>
              </a:rPr>
              <a:t>	</a:t>
            </a:r>
            <a:r>
              <a:rPr lang="it-IT" dirty="0" err="1">
                <a:effectLst/>
                <a:latin typeface="Arial" panose="020B0604020202020204" pitchFamily="34" charset="0"/>
                <a:ea typeface="Calibri" panose="020F0502020204030204" pitchFamily="34" charset="0"/>
                <a:cs typeface="Arial" panose="020B0604020202020204" pitchFamily="34" charset="0"/>
              </a:rPr>
              <a:t>heat</a:t>
            </a:r>
            <a:r>
              <a:rPr lang="it-IT" dirty="0">
                <a:effectLst/>
                <a:latin typeface="Arial" panose="020B0604020202020204" pitchFamily="34" charset="0"/>
                <a:ea typeface="Calibri" panose="020F0502020204030204" pitchFamily="34" charset="0"/>
                <a:cs typeface="Arial" panose="020B0604020202020204" pitchFamily="34" charset="0"/>
              </a:rPr>
              <a:t>	</a:t>
            </a:r>
            <a:r>
              <a:rPr lang="it-IT" spc="-5" dirty="0" err="1">
                <a:latin typeface="Arial" panose="020B0604020202020204" pitchFamily="34" charset="0"/>
                <a:ea typeface="Calibri" panose="020F0502020204030204" pitchFamily="34" charset="0"/>
                <a:cs typeface="Arial" panose="020B0604020202020204" pitchFamily="34" charset="0"/>
              </a:rPr>
              <a:t>losses</a:t>
            </a:r>
            <a:r>
              <a:rPr lang="it-IT" spc="-395" dirty="0">
                <a:effectLst/>
                <a:latin typeface="Arial" panose="020B0604020202020204" pitchFamily="34" charset="0"/>
                <a:ea typeface="Calibri" panose="020F0502020204030204" pitchFamily="34" charset="0"/>
                <a:cs typeface="Arial" panose="020B0604020202020204" pitchFamily="34" charset="0"/>
              </a:rPr>
              <a:t>        </a:t>
            </a:r>
          </a:p>
          <a:p>
            <a:pPr marL="87630" marR="85090" algn="just">
              <a:lnSpc>
                <a:spcPct val="97000"/>
              </a:lnSpc>
              <a:spcAft>
                <a:spcPts val="0"/>
              </a:spcAft>
              <a:tabLst>
                <a:tab pos="389255" algn="l"/>
                <a:tab pos="1273175" algn="l"/>
                <a:tab pos="2153920" algn="l"/>
                <a:tab pos="2693670" algn="l"/>
                <a:tab pos="3455670" algn="l"/>
                <a:tab pos="4062095" algn="l"/>
              </a:tabLst>
            </a:pPr>
            <a:r>
              <a:rPr lang="it-IT"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r>
              <a:rPr lang="it-IT" spc="16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it-IT" dirty="0" err="1">
                <a:effectLst/>
                <a:latin typeface="Arial" panose="020B0604020202020204" pitchFamily="34" charset="0"/>
                <a:ea typeface="Calibri" panose="020F0502020204030204" pitchFamily="34" charset="0"/>
                <a:cs typeface="Arial" panose="020B0604020202020204" pitchFamily="34" charset="0"/>
              </a:rPr>
              <a:t>Piece</a:t>
            </a:r>
            <a:r>
              <a:rPr lang="it-IT" spc="170" dirty="0">
                <a:effectLst/>
                <a:latin typeface="Arial" panose="020B0604020202020204" pitchFamily="34" charset="0"/>
                <a:ea typeface="Calibri" panose="020F0502020204030204" pitchFamily="34" charset="0"/>
                <a:cs typeface="Arial" panose="020B0604020202020204" pitchFamily="34" charset="0"/>
              </a:rPr>
              <a:t> </a:t>
            </a:r>
            <a:r>
              <a:rPr lang="it-IT" dirty="0" err="1">
                <a:effectLst/>
                <a:latin typeface="Arial" panose="020B0604020202020204" pitchFamily="34" charset="0"/>
                <a:ea typeface="Calibri" panose="020F0502020204030204" pitchFamily="34" charset="0"/>
                <a:cs typeface="Arial" panose="020B0604020202020204" pitchFamily="34" charset="0"/>
              </a:rPr>
              <a:t>shape</a:t>
            </a:r>
            <a:r>
              <a:rPr lang="it-IT" spc="165" dirty="0">
                <a:effectLst/>
                <a:latin typeface="Arial" panose="020B0604020202020204" pitchFamily="34" charset="0"/>
                <a:ea typeface="Calibri" panose="020F0502020204030204" pitchFamily="34" charset="0"/>
                <a:cs typeface="Arial" panose="020B0604020202020204" pitchFamily="34" charset="0"/>
              </a:rPr>
              <a:t> </a:t>
            </a:r>
            <a:r>
              <a:rPr lang="it-IT" dirty="0" err="1">
                <a:effectLst/>
                <a:latin typeface="Arial" panose="020B0604020202020204" pitchFamily="34" charset="0"/>
                <a:ea typeface="Calibri" panose="020F0502020204030204" pitchFamily="34" charset="0"/>
                <a:cs typeface="Arial" panose="020B0604020202020204" pitchFamily="34" charset="0"/>
              </a:rPr>
              <a:t>doesn’t</a:t>
            </a:r>
            <a:r>
              <a:rPr lang="it-IT" spc="160" dirty="0">
                <a:effectLst/>
                <a:latin typeface="Arial" panose="020B0604020202020204" pitchFamily="34" charset="0"/>
                <a:ea typeface="Calibri" panose="020F0502020204030204" pitchFamily="34" charset="0"/>
                <a:cs typeface="Arial" panose="020B0604020202020204" pitchFamily="34" charset="0"/>
              </a:rPr>
              <a:t> </a:t>
            </a:r>
            <a:r>
              <a:rPr lang="it-IT" dirty="0" err="1">
                <a:effectLst/>
                <a:latin typeface="Arial" panose="020B0604020202020204" pitchFamily="34" charset="0"/>
                <a:ea typeface="Calibri" panose="020F0502020204030204" pitchFamily="34" charset="0"/>
                <a:cs typeface="Arial" panose="020B0604020202020204" pitchFamily="34" charset="0"/>
              </a:rPr>
              <a:t>allow</a:t>
            </a:r>
            <a:r>
              <a:rPr lang="it-IT" spc="170" dirty="0">
                <a:effectLst/>
                <a:latin typeface="Arial" panose="020B0604020202020204" pitchFamily="34" charset="0"/>
                <a:ea typeface="Calibri" panose="020F0502020204030204" pitchFamily="34" charset="0"/>
                <a:cs typeface="Arial" panose="020B0604020202020204" pitchFamily="34" charset="0"/>
              </a:rPr>
              <a:t> </a:t>
            </a:r>
            <a:r>
              <a:rPr lang="it-IT" dirty="0">
                <a:effectLst/>
                <a:latin typeface="Arial" panose="020B0604020202020204" pitchFamily="34" charset="0"/>
                <a:ea typeface="Calibri" panose="020F0502020204030204" pitchFamily="34" charset="0"/>
                <a:cs typeface="Arial" panose="020B0604020202020204" pitchFamily="34" charset="0"/>
              </a:rPr>
              <a:t>a</a:t>
            </a:r>
            <a:r>
              <a:rPr lang="it-IT" spc="160" dirty="0">
                <a:effectLst/>
                <a:latin typeface="Arial" panose="020B0604020202020204" pitchFamily="34" charset="0"/>
                <a:ea typeface="Calibri" panose="020F0502020204030204" pitchFamily="34" charset="0"/>
                <a:cs typeface="Arial" panose="020B0604020202020204" pitchFamily="34" charset="0"/>
              </a:rPr>
              <a:t> </a:t>
            </a:r>
            <a:r>
              <a:rPr lang="it-IT" dirty="0" err="1">
                <a:effectLst/>
                <a:latin typeface="Arial" panose="020B0604020202020204" pitchFamily="34" charset="0"/>
                <a:ea typeface="Calibri" panose="020F0502020204030204" pitchFamily="34" charset="0"/>
                <a:cs typeface="Arial" panose="020B0604020202020204" pitchFamily="34" charset="0"/>
              </a:rPr>
              <a:t>simple</a:t>
            </a:r>
            <a:r>
              <a:rPr lang="it-IT" spc="160" dirty="0">
                <a:effectLst/>
                <a:latin typeface="Arial" panose="020B0604020202020204" pitchFamily="34" charset="0"/>
                <a:ea typeface="Calibri" panose="020F0502020204030204" pitchFamily="34" charset="0"/>
                <a:cs typeface="Arial" panose="020B0604020202020204" pitchFamily="34" charset="0"/>
              </a:rPr>
              <a:t> </a:t>
            </a:r>
            <a:r>
              <a:rPr lang="it-IT" dirty="0" err="1">
                <a:effectLst/>
                <a:latin typeface="Arial" panose="020B0604020202020204" pitchFamily="34" charset="0"/>
                <a:ea typeface="Calibri" panose="020F0502020204030204" pitchFamily="34" charset="0"/>
                <a:cs typeface="Arial" panose="020B0604020202020204" pitchFamily="34" charset="0"/>
              </a:rPr>
              <a:t>feeding</a:t>
            </a:r>
            <a:r>
              <a:rPr lang="it-IT" spc="170" dirty="0">
                <a:effectLst/>
                <a:latin typeface="Arial" panose="020B0604020202020204" pitchFamily="34" charset="0"/>
                <a:ea typeface="Calibri" panose="020F0502020204030204" pitchFamily="34" charset="0"/>
                <a:cs typeface="Arial" panose="020B0604020202020204" pitchFamily="34" charset="0"/>
              </a:rPr>
              <a:t> </a:t>
            </a:r>
            <a:r>
              <a:rPr lang="it-IT" dirty="0">
                <a:effectLst/>
                <a:latin typeface="Arial" panose="020B0604020202020204" pitchFamily="34" charset="0"/>
                <a:ea typeface="Calibri" panose="020F0502020204030204" pitchFamily="34" charset="0"/>
                <a:cs typeface="Arial" panose="020B0604020202020204" pitchFamily="34" charset="0"/>
              </a:rPr>
              <a:t>system</a:t>
            </a:r>
          </a:p>
          <a:p>
            <a:pPr marL="87630" algn="just">
              <a:lnSpc>
                <a:spcPts val="2180"/>
              </a:lnSpc>
            </a:pPr>
            <a:r>
              <a:rPr lang="it-IT" dirty="0">
                <a:effectLst/>
                <a:latin typeface="Arial" panose="020B0604020202020204" pitchFamily="34" charset="0"/>
                <a:ea typeface="Calibri" panose="020F0502020204030204" pitchFamily="34" charset="0"/>
                <a:cs typeface="Arial" panose="020B0604020202020204" pitchFamily="34" charset="0"/>
              </a:rPr>
              <a:t>     (</a:t>
            </a:r>
            <a:r>
              <a:rPr lang="it-IT" dirty="0" err="1">
                <a:effectLst/>
                <a:latin typeface="Arial" panose="020B0604020202020204" pitchFamily="34" charset="0"/>
                <a:ea typeface="Calibri" panose="020F0502020204030204" pitchFamily="34" charset="0"/>
                <a:cs typeface="Arial" panose="020B0604020202020204" pitchFamily="34" charset="0"/>
              </a:rPr>
              <a:t>thickness</a:t>
            </a:r>
            <a:r>
              <a:rPr lang="it-IT" spc="-15" dirty="0">
                <a:effectLst/>
                <a:latin typeface="Arial" panose="020B0604020202020204" pitchFamily="34" charset="0"/>
                <a:ea typeface="Calibri" panose="020F0502020204030204" pitchFamily="34" charset="0"/>
                <a:cs typeface="Arial" panose="020B0604020202020204" pitchFamily="34" charset="0"/>
              </a:rPr>
              <a:t> </a:t>
            </a:r>
            <a:r>
              <a:rPr lang="it-IT" dirty="0" err="1">
                <a:effectLst/>
                <a:latin typeface="Arial" panose="020B0604020202020204" pitchFamily="34" charset="0"/>
                <a:ea typeface="Calibri" panose="020F0502020204030204" pitchFamily="34" charset="0"/>
                <a:cs typeface="Arial" panose="020B0604020202020204" pitchFamily="34" charset="0"/>
              </a:rPr>
              <a:t>variation</a:t>
            </a:r>
            <a:r>
              <a:rPr lang="it-IT" spc="-25" dirty="0">
                <a:effectLst/>
                <a:latin typeface="Arial" panose="020B0604020202020204" pitchFamily="34" charset="0"/>
                <a:ea typeface="Calibri" panose="020F0502020204030204" pitchFamily="34" charset="0"/>
                <a:cs typeface="Arial" panose="020B0604020202020204" pitchFamily="34" charset="0"/>
              </a:rPr>
              <a:t> </a:t>
            </a:r>
            <a:r>
              <a:rPr lang="it-IT" dirty="0" err="1">
                <a:effectLst/>
                <a:latin typeface="Arial" panose="020B0604020202020204" pitchFamily="34" charset="0"/>
                <a:ea typeface="Calibri" panose="020F0502020204030204" pitchFamily="34" charset="0"/>
                <a:cs typeface="Arial" panose="020B0604020202020204" pitchFamily="34" charset="0"/>
              </a:rPr>
              <a:t>along</a:t>
            </a:r>
            <a:r>
              <a:rPr lang="it-IT" spc="-20" dirty="0">
                <a:effectLst/>
                <a:latin typeface="Arial" panose="020B0604020202020204" pitchFamily="34" charset="0"/>
                <a:ea typeface="Calibri" panose="020F0502020204030204" pitchFamily="34" charset="0"/>
                <a:cs typeface="Arial" panose="020B0604020202020204" pitchFamily="34" charset="0"/>
              </a:rPr>
              <a:t> </a:t>
            </a:r>
            <a:r>
              <a:rPr lang="it-IT" dirty="0" err="1">
                <a:effectLst/>
                <a:latin typeface="Arial" panose="020B0604020202020204" pitchFamily="34" charset="0"/>
                <a:ea typeface="Calibri" panose="020F0502020204030204" pitchFamily="34" charset="0"/>
                <a:cs typeface="Arial" panose="020B0604020202020204" pitchFamily="34" charset="0"/>
              </a:rPr>
              <a:t>vertical</a:t>
            </a:r>
            <a:r>
              <a:rPr lang="it-IT" spc="-25" dirty="0">
                <a:effectLst/>
                <a:latin typeface="Arial" panose="020B0604020202020204" pitchFamily="34" charset="0"/>
                <a:ea typeface="Calibri" panose="020F0502020204030204" pitchFamily="34" charset="0"/>
                <a:cs typeface="Arial" panose="020B0604020202020204" pitchFamily="34" charset="0"/>
              </a:rPr>
              <a:t> </a:t>
            </a:r>
            <a:r>
              <a:rPr lang="it-IT" dirty="0" err="1">
                <a:effectLst/>
                <a:latin typeface="Arial" panose="020B0604020202020204" pitchFamily="34" charset="0"/>
                <a:ea typeface="Calibri" panose="020F0502020204030204" pitchFamily="34" charset="0"/>
                <a:cs typeface="Arial" panose="020B0604020202020204" pitchFamily="34" charset="0"/>
              </a:rPr>
              <a:t>axis</a:t>
            </a:r>
            <a:r>
              <a:rPr lang="it-IT" dirty="0">
                <a:effectLst/>
                <a:latin typeface="Arial" panose="020B0604020202020204" pitchFamily="34" charset="0"/>
                <a:ea typeface="Calibri" panose="020F0502020204030204" pitchFamily="34" charset="0"/>
                <a:cs typeface="Arial" panose="020B0604020202020204" pitchFamily="34" charset="0"/>
              </a:rPr>
              <a:t>)</a:t>
            </a:r>
          </a:p>
        </p:txBody>
      </p:sp>
      <p:pic>
        <p:nvPicPr>
          <p:cNvPr id="11" name="Immagine 10">
            <a:extLst>
              <a:ext uri="{FF2B5EF4-FFF2-40B4-BE49-F238E27FC236}">
                <a16:creationId xmlns:a16="http://schemas.microsoft.com/office/drawing/2014/main" id="{DCEDD0D7-0FB8-A2DB-74B1-7A90CDA2085E}"/>
              </a:ext>
            </a:extLst>
          </p:cNvPr>
          <p:cNvPicPr>
            <a:picLocks noChangeAspect="1"/>
          </p:cNvPicPr>
          <p:nvPr/>
        </p:nvPicPr>
        <p:blipFill>
          <a:blip r:embed="rId3"/>
          <a:stretch>
            <a:fillRect/>
          </a:stretch>
        </p:blipFill>
        <p:spPr>
          <a:xfrm>
            <a:off x="425630" y="4264973"/>
            <a:ext cx="2899657" cy="1942338"/>
          </a:xfrm>
          <a:prstGeom prst="rect">
            <a:avLst/>
          </a:prstGeom>
        </p:spPr>
      </p:pic>
    </p:spTree>
    <p:extLst>
      <p:ext uri="{BB962C8B-B14F-4D97-AF65-F5344CB8AC3E}">
        <p14:creationId xmlns:p14="http://schemas.microsoft.com/office/powerpoint/2010/main" val="288332865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C8D38555-879E-448D-835D-74923D654CE5}"/>
              </a:ext>
            </a:extLst>
          </p:cNvPr>
          <p:cNvSpPr txBox="1"/>
          <p:nvPr/>
        </p:nvSpPr>
        <p:spPr>
          <a:xfrm>
            <a:off x="327194" y="1008848"/>
            <a:ext cx="2320756" cy="523220"/>
          </a:xfrm>
          <a:prstGeom prst="rect">
            <a:avLst/>
          </a:prstGeom>
          <a:noFill/>
        </p:spPr>
        <p:txBody>
          <a:bodyPr wrap="square" rtlCol="0">
            <a:spAutoFit/>
          </a:bodyPr>
          <a:lstStyle/>
          <a:p>
            <a:r>
              <a:rPr lang="it-IT" sz="2800" b="1" dirty="0" err="1">
                <a:latin typeface="Arial" panose="020B0604020202020204" pitchFamily="34" charset="0"/>
                <a:cs typeface="Arial" panose="020B0604020202020204" pitchFamily="34" charset="0"/>
              </a:rPr>
              <a:t>Biography</a:t>
            </a:r>
            <a:endParaRPr lang="it-IT" sz="2800" b="1" dirty="0">
              <a:latin typeface="Arial" panose="020B0604020202020204" pitchFamily="34" charset="0"/>
              <a:cs typeface="Arial" panose="020B0604020202020204" pitchFamily="34" charset="0"/>
            </a:endParaRPr>
          </a:p>
        </p:txBody>
      </p:sp>
      <p:cxnSp>
        <p:nvCxnSpPr>
          <p:cNvPr id="4" name="Connettore diritto 20">
            <a:extLst>
              <a:ext uri="{FF2B5EF4-FFF2-40B4-BE49-F238E27FC236}">
                <a16:creationId xmlns:a16="http://schemas.microsoft.com/office/drawing/2014/main" id="{FFF45459-9F40-4C14-8E6D-5391B777D478}"/>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pic>
        <p:nvPicPr>
          <p:cNvPr id="8" name="Immagine 7">
            <a:extLst>
              <a:ext uri="{FF2B5EF4-FFF2-40B4-BE49-F238E27FC236}">
                <a16:creationId xmlns:a16="http://schemas.microsoft.com/office/drawing/2014/main" id="{031E1CA6-91F2-DB2B-9CB2-A162125EACD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2045" y="2097106"/>
            <a:ext cx="858473" cy="858473"/>
          </a:xfrm>
          <a:prstGeom prst="rect">
            <a:avLst/>
          </a:prstGeom>
        </p:spPr>
      </p:pic>
      <p:graphicFrame>
        <p:nvGraphicFramePr>
          <p:cNvPr id="9" name="Tabella 8">
            <a:extLst>
              <a:ext uri="{FF2B5EF4-FFF2-40B4-BE49-F238E27FC236}">
                <a16:creationId xmlns:a16="http://schemas.microsoft.com/office/drawing/2014/main" id="{873C4383-0FEB-D7F3-2891-ABA49412F130}"/>
              </a:ext>
            </a:extLst>
          </p:cNvPr>
          <p:cNvGraphicFramePr>
            <a:graphicFrameLocks noGrp="1"/>
          </p:cNvGraphicFramePr>
          <p:nvPr>
            <p:extLst>
              <p:ext uri="{D42A27DB-BD31-4B8C-83A1-F6EECF244321}">
                <p14:modId xmlns:p14="http://schemas.microsoft.com/office/powerpoint/2010/main" val="4277076130"/>
              </p:ext>
            </p:extLst>
          </p:nvPr>
        </p:nvGraphicFramePr>
        <p:xfrm>
          <a:off x="425629" y="2104582"/>
          <a:ext cx="11250432" cy="1705838"/>
        </p:xfrm>
        <a:graphic>
          <a:graphicData uri="http://schemas.openxmlformats.org/drawingml/2006/table">
            <a:tbl>
              <a:tblPr>
                <a:tableStyleId>{2D5ABB26-0587-4C30-8999-92F81FD0307C}</a:tableStyleId>
              </a:tblPr>
              <a:tblGrid>
                <a:gridCol w="1399123">
                  <a:extLst>
                    <a:ext uri="{9D8B030D-6E8A-4147-A177-3AD203B41FA5}">
                      <a16:colId xmlns:a16="http://schemas.microsoft.com/office/drawing/2014/main" val="290048230"/>
                    </a:ext>
                  </a:extLst>
                </a:gridCol>
                <a:gridCol w="2196988">
                  <a:extLst>
                    <a:ext uri="{9D8B030D-6E8A-4147-A177-3AD203B41FA5}">
                      <a16:colId xmlns:a16="http://schemas.microsoft.com/office/drawing/2014/main" val="20000"/>
                    </a:ext>
                  </a:extLst>
                </a:gridCol>
                <a:gridCol w="7654321">
                  <a:extLst>
                    <a:ext uri="{9D8B030D-6E8A-4147-A177-3AD203B41FA5}">
                      <a16:colId xmlns:a16="http://schemas.microsoft.com/office/drawing/2014/main" val="20001"/>
                    </a:ext>
                  </a:extLst>
                </a:gridCol>
              </a:tblGrid>
              <a:tr h="338360">
                <a:tc rowSpan="5">
                  <a:txBody>
                    <a:bodyPr/>
                    <a:lstStyle/>
                    <a:p>
                      <a:pPr algn="l">
                        <a:lnSpc>
                          <a:spcPct val="115000"/>
                        </a:lnSpc>
                        <a:spcAft>
                          <a:spcPts val="0"/>
                        </a:spcAft>
                      </a:pPr>
                      <a:endParaRPr lang="it-IT" sz="1050" baseline="0" dirty="0">
                        <a:latin typeface="Arial" panose="020B0604020202020204" pitchFamily="34" charset="0"/>
                        <a:ea typeface="Tahoma" panose="020B0604030504040204" pitchFamily="34" charset="0"/>
                        <a:cs typeface="Arial" panose="020B0604020202020204" pitchFamily="34" charset="0"/>
                      </a:endParaRPr>
                    </a:p>
                  </a:txBody>
                  <a:tcPr marL="67332" marR="67332"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US" sz="1050" b="1" dirty="0">
                          <a:latin typeface="Arial" panose="020B0604020202020204" pitchFamily="34" charset="0"/>
                          <a:ea typeface="Tahoma" panose="020B0604030504040204" pitchFamily="34" charset="0"/>
                          <a:cs typeface="Arial" panose="020B0604020202020204" pitchFamily="34" charset="0"/>
                        </a:rPr>
                        <a:t>Alberto Morini</a:t>
                      </a:r>
                    </a:p>
                    <a:p>
                      <a:pPr algn="l">
                        <a:lnSpc>
                          <a:spcPct val="115000"/>
                        </a:lnSpc>
                        <a:spcAft>
                          <a:spcPts val="0"/>
                        </a:spcAft>
                      </a:pPr>
                      <a:endParaRPr lang="it-IT" sz="1050" baseline="0" dirty="0">
                        <a:latin typeface="Arial" panose="020B0604020202020204" pitchFamily="34" charset="0"/>
                        <a:ea typeface="Tahoma" panose="020B0604030504040204" pitchFamily="34" charset="0"/>
                        <a:cs typeface="Arial" panose="020B0604020202020204" pitchFamily="34" charset="0"/>
                      </a:endParaRPr>
                    </a:p>
                  </a:txBody>
                  <a:tcPr marL="67332" marR="67332" marT="0" marB="0">
                    <a:lnT w="12700" cap="flat" cmpd="sng" algn="ctr">
                      <a:solidFill>
                        <a:schemeClr val="tx1"/>
                      </a:solidFill>
                      <a:prstDash val="solid"/>
                      <a:round/>
                      <a:headEnd type="none" w="med" len="med"/>
                      <a:tailEnd type="none" w="med" len="med"/>
                    </a:lnT>
                  </a:tcPr>
                </a:tc>
                <a:tc>
                  <a:txBody>
                    <a:bodyPr/>
                    <a:lstStyle/>
                    <a:p>
                      <a:pPr algn="l">
                        <a:lnSpc>
                          <a:spcPct val="115000"/>
                        </a:lnSpc>
                        <a:spcAft>
                          <a:spcPts val="0"/>
                        </a:spcAft>
                      </a:pPr>
                      <a:r>
                        <a:rPr lang="it-IT" sz="1050" b="1" dirty="0">
                          <a:latin typeface="Arial" panose="020B0604020202020204" pitchFamily="34" charset="0"/>
                          <a:ea typeface="Tahoma" panose="020B0604030504040204" pitchFamily="34" charset="0"/>
                          <a:cs typeface="Arial" panose="020B0604020202020204" pitchFamily="34" charset="0"/>
                        </a:rPr>
                        <a:t>General Manager </a:t>
                      </a:r>
                      <a:r>
                        <a:rPr lang="it-IT" sz="1050" dirty="0">
                          <a:latin typeface="Arial" panose="020B0604020202020204" pitchFamily="34" charset="0"/>
                          <a:ea typeface="Tahoma" panose="020B0604030504040204" pitchFamily="34" charset="0"/>
                          <a:cs typeface="Arial" panose="020B0604020202020204" pitchFamily="34" charset="0"/>
                        </a:rPr>
                        <a:t>– Fondinox S.p.A.</a:t>
                      </a:r>
                      <a:endParaRPr lang="it-IT" sz="1050" baseline="0" dirty="0">
                        <a:latin typeface="Arial" panose="020B0604020202020204" pitchFamily="34" charset="0"/>
                        <a:ea typeface="Tahoma" panose="020B0604030504040204" pitchFamily="34" charset="0"/>
                        <a:cs typeface="Arial" panose="020B0604020202020204" pitchFamily="34" charset="0"/>
                      </a:endParaRPr>
                    </a:p>
                    <a:p>
                      <a:pPr algn="l">
                        <a:lnSpc>
                          <a:spcPct val="115000"/>
                        </a:lnSpc>
                        <a:spcAft>
                          <a:spcPts val="0"/>
                        </a:spcAft>
                      </a:pPr>
                      <a:endParaRPr lang="it-IT" sz="1050" b="1" dirty="0">
                        <a:latin typeface="Arial" panose="020B0604020202020204" pitchFamily="34" charset="0"/>
                        <a:ea typeface="Tahoma" panose="020B0604030504040204" pitchFamily="34" charset="0"/>
                        <a:cs typeface="Arial" panose="020B0604020202020204" pitchFamily="34" charset="0"/>
                      </a:endParaRPr>
                    </a:p>
                  </a:txBody>
                  <a:tcPr marL="67332" marR="67332"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160173">
                <a:tc vMerge="1">
                  <a:txBody>
                    <a:bodyPr/>
                    <a:lstStyle/>
                    <a:p>
                      <a:pPr algn="l">
                        <a:lnSpc>
                          <a:spcPct val="115000"/>
                        </a:lnSpc>
                        <a:spcAft>
                          <a:spcPts val="0"/>
                        </a:spcAft>
                      </a:pPr>
                      <a:endParaRPr lang="it-IT" sz="1050" baseline="0" dirty="0">
                        <a:latin typeface="Tahoma" panose="020B0604030504040204" pitchFamily="34" charset="0"/>
                        <a:ea typeface="Tahoma" panose="020B0604030504040204" pitchFamily="34" charset="0"/>
                        <a:cs typeface="Tahoma" panose="020B0604030504040204" pitchFamily="34" charset="0"/>
                      </a:endParaRPr>
                    </a:p>
                  </a:txBody>
                  <a:tcPr marL="67332" marR="67332" marT="0" marB="0">
                    <a:lnL w="12700" cap="flat" cmpd="sng" algn="ctr">
                      <a:solidFill>
                        <a:schemeClr val="tx1"/>
                      </a:solidFill>
                      <a:prstDash val="solid"/>
                      <a:round/>
                      <a:headEnd type="none" w="med" len="med"/>
                      <a:tailEnd type="none" w="med" len="med"/>
                    </a:lnL>
                  </a:tcPr>
                </a:tc>
                <a:tc>
                  <a:txBody>
                    <a:bodyPr/>
                    <a:lstStyle/>
                    <a:p>
                      <a:pPr algn="l">
                        <a:lnSpc>
                          <a:spcPct val="115000"/>
                        </a:lnSpc>
                        <a:spcAft>
                          <a:spcPts val="0"/>
                        </a:spcAft>
                      </a:pPr>
                      <a:r>
                        <a:rPr lang="it-IT" sz="1050" baseline="0" dirty="0" err="1">
                          <a:latin typeface="Arial" panose="020B0604020202020204" pitchFamily="34" charset="0"/>
                          <a:ea typeface="Tahoma" panose="020B0604030504040204" pitchFamily="34" charset="0"/>
                          <a:cs typeface="Arial" panose="020B0604020202020204" pitchFamily="34" charset="0"/>
                        </a:rPr>
                        <a:t>Bio</a:t>
                      </a:r>
                      <a:endParaRPr lang="it-IT" sz="1050" baseline="0" dirty="0">
                        <a:latin typeface="Arial" panose="020B0604020202020204" pitchFamily="34" charset="0"/>
                        <a:ea typeface="Tahoma" panose="020B0604030504040204" pitchFamily="34" charset="0"/>
                        <a:cs typeface="Arial" panose="020B0604020202020204" pitchFamily="34" charset="0"/>
                      </a:endParaRPr>
                    </a:p>
                  </a:txBody>
                  <a:tcPr marL="67332" marR="67332" marT="0" marB="0"/>
                </a:tc>
                <a:tc>
                  <a:txBody>
                    <a:bodyPr/>
                    <a:lstStyle/>
                    <a:p>
                      <a:pPr algn="l">
                        <a:lnSpc>
                          <a:spcPct val="115000"/>
                        </a:lnSpc>
                        <a:spcAft>
                          <a:spcPts val="0"/>
                        </a:spcAft>
                      </a:pPr>
                      <a:r>
                        <a:rPr lang="it-IT" sz="1050" b="0" dirty="0">
                          <a:latin typeface="Arial" panose="020B0604020202020204" pitchFamily="34" charset="0"/>
                          <a:ea typeface="Tahoma" panose="020B0604030504040204" pitchFamily="34" charset="0"/>
                          <a:cs typeface="Arial" panose="020B0604020202020204" pitchFamily="34" charset="0"/>
                        </a:rPr>
                        <a:t>He </a:t>
                      </a:r>
                      <a:r>
                        <a:rPr lang="it-IT" sz="1050" b="0" dirty="0" err="1">
                          <a:latin typeface="Arial" panose="020B0604020202020204" pitchFamily="34" charset="0"/>
                          <a:ea typeface="Tahoma" panose="020B0604030504040204" pitchFamily="34" charset="0"/>
                          <a:cs typeface="Arial" panose="020B0604020202020204" pitchFamily="34" charset="0"/>
                        </a:rPr>
                        <a:t>was</a:t>
                      </a:r>
                      <a:r>
                        <a:rPr lang="it-IT" sz="1050" b="0" dirty="0">
                          <a:latin typeface="Arial" panose="020B0604020202020204" pitchFamily="34" charset="0"/>
                          <a:ea typeface="Tahoma" panose="020B0604030504040204" pitchFamily="34" charset="0"/>
                          <a:cs typeface="Arial" panose="020B0604020202020204" pitchFamily="34" charset="0"/>
                        </a:rPr>
                        <a:t> </a:t>
                      </a:r>
                      <a:r>
                        <a:rPr lang="it-IT" sz="1050" b="0" dirty="0" err="1">
                          <a:latin typeface="Arial" panose="020B0604020202020204" pitchFamily="34" charset="0"/>
                          <a:ea typeface="Tahoma" panose="020B0604030504040204" pitchFamily="34" charset="0"/>
                          <a:cs typeface="Arial" panose="020B0604020202020204" pitchFamily="34" charset="0"/>
                        </a:rPr>
                        <a:t>born</a:t>
                      </a:r>
                      <a:r>
                        <a:rPr lang="it-IT" sz="1050" b="0" dirty="0">
                          <a:latin typeface="Arial" panose="020B0604020202020204" pitchFamily="34" charset="0"/>
                          <a:ea typeface="Tahoma" panose="020B0604030504040204" pitchFamily="34" charset="0"/>
                          <a:cs typeface="Arial" panose="020B0604020202020204" pitchFamily="34" charset="0"/>
                        </a:rPr>
                        <a:t> in Milano</a:t>
                      </a:r>
                      <a:r>
                        <a:rPr lang="it-IT" sz="1050" b="0" baseline="0" dirty="0">
                          <a:latin typeface="Arial" panose="020B0604020202020204" pitchFamily="34" charset="0"/>
                          <a:ea typeface="Tahoma" panose="020B0604030504040204" pitchFamily="34" charset="0"/>
                          <a:cs typeface="Arial" panose="020B0604020202020204" pitchFamily="34" charset="0"/>
                        </a:rPr>
                        <a:t> in 1950, </a:t>
                      </a:r>
                      <a:r>
                        <a:rPr lang="it-IT" sz="1050" b="0" baseline="0" dirty="0" err="1">
                          <a:latin typeface="Arial" panose="020B0604020202020204" pitchFamily="34" charset="0"/>
                          <a:ea typeface="Tahoma" panose="020B0604030504040204" pitchFamily="34" charset="0"/>
                          <a:cs typeface="Arial" panose="020B0604020202020204" pitchFamily="34" charset="0"/>
                        </a:rPr>
                        <a:t>where</a:t>
                      </a:r>
                      <a:r>
                        <a:rPr lang="it-IT" sz="1050" b="0" baseline="0" dirty="0">
                          <a:latin typeface="Arial" panose="020B0604020202020204" pitchFamily="34" charset="0"/>
                          <a:ea typeface="Tahoma" panose="020B0604030504040204" pitchFamily="34" charset="0"/>
                          <a:cs typeface="Arial" panose="020B0604020202020204" pitchFamily="34" charset="0"/>
                        </a:rPr>
                        <a:t> he </a:t>
                      </a:r>
                      <a:r>
                        <a:rPr lang="it-IT" sz="1050" b="0" baseline="0" dirty="0" err="1">
                          <a:latin typeface="Arial" panose="020B0604020202020204" pitchFamily="34" charset="0"/>
                          <a:ea typeface="Tahoma" panose="020B0604030504040204" pitchFamily="34" charset="0"/>
                          <a:cs typeface="Arial" panose="020B0604020202020204" pitchFamily="34" charset="0"/>
                        </a:rPr>
                        <a:t>lives</a:t>
                      </a:r>
                      <a:r>
                        <a:rPr lang="it-IT" sz="1050" b="0" baseline="0" dirty="0">
                          <a:latin typeface="Arial" panose="020B0604020202020204" pitchFamily="34" charset="0"/>
                          <a:ea typeface="Tahoma" panose="020B0604030504040204" pitchFamily="34" charset="0"/>
                          <a:cs typeface="Arial" panose="020B0604020202020204" pitchFamily="34" charset="0"/>
                        </a:rPr>
                        <a:t> </a:t>
                      </a:r>
                      <a:r>
                        <a:rPr lang="it-IT" sz="1050" b="0" baseline="0" dirty="0" err="1">
                          <a:latin typeface="Arial" panose="020B0604020202020204" pitchFamily="34" charset="0"/>
                          <a:ea typeface="Tahoma" panose="020B0604030504040204" pitchFamily="34" charset="0"/>
                          <a:cs typeface="Arial" panose="020B0604020202020204" pitchFamily="34" charset="0"/>
                        </a:rPr>
                        <a:t>today</a:t>
                      </a:r>
                      <a:r>
                        <a:rPr lang="it-IT" sz="1050" b="0" baseline="0" dirty="0">
                          <a:latin typeface="Arial" panose="020B0604020202020204" pitchFamily="34" charset="0"/>
                          <a:ea typeface="Tahoma" panose="020B0604030504040204" pitchFamily="34" charset="0"/>
                          <a:cs typeface="Arial" panose="020B0604020202020204" pitchFamily="34" charset="0"/>
                        </a:rPr>
                        <a:t>.</a:t>
                      </a:r>
                      <a:endParaRPr lang="it-IT" sz="1050" b="0" dirty="0">
                        <a:latin typeface="Arial" panose="020B0604020202020204" pitchFamily="34" charset="0"/>
                        <a:ea typeface="Tahoma" panose="020B0604030504040204" pitchFamily="34" charset="0"/>
                        <a:cs typeface="Arial" panose="020B0604020202020204" pitchFamily="34" charset="0"/>
                      </a:endParaRPr>
                    </a:p>
                  </a:txBody>
                  <a:tcPr marL="67332" marR="67332"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38360">
                <a:tc vMerge="1">
                  <a:txBody>
                    <a:bodyPr/>
                    <a:lstStyle/>
                    <a:p>
                      <a:pPr algn="l">
                        <a:lnSpc>
                          <a:spcPct val="115000"/>
                        </a:lnSpc>
                        <a:spcAft>
                          <a:spcPts val="0"/>
                        </a:spcAft>
                      </a:pPr>
                      <a:endParaRPr lang="it-IT" sz="1050" b="1" dirty="0">
                        <a:latin typeface="Tahoma" panose="020B0604030504040204" pitchFamily="34" charset="0"/>
                        <a:ea typeface="Tahoma" panose="020B0604030504040204" pitchFamily="34" charset="0"/>
                        <a:cs typeface="Tahoma" panose="020B0604030504040204" pitchFamily="34" charset="0"/>
                      </a:endParaRPr>
                    </a:p>
                  </a:txBody>
                  <a:tcPr marL="67332" marR="67332" marT="0" marB="0">
                    <a:lnL w="12700" cap="flat" cmpd="sng" algn="ctr">
                      <a:solidFill>
                        <a:schemeClr val="tx1"/>
                      </a:solidFill>
                      <a:prstDash val="solid"/>
                      <a:round/>
                      <a:headEnd type="none" w="med" len="med"/>
                      <a:tailEnd type="none" w="med" len="med"/>
                    </a:lnL>
                  </a:tcPr>
                </a:tc>
                <a:tc>
                  <a:txBody>
                    <a:bodyPr/>
                    <a:lstStyle/>
                    <a:p>
                      <a:pPr algn="l">
                        <a:lnSpc>
                          <a:spcPct val="115000"/>
                        </a:lnSpc>
                        <a:spcAft>
                          <a:spcPts val="0"/>
                        </a:spcAft>
                      </a:pPr>
                      <a:r>
                        <a:rPr lang="it-IT" sz="1050" dirty="0" err="1">
                          <a:latin typeface="Arial" panose="020B0604020202020204" pitchFamily="34" charset="0"/>
                          <a:ea typeface="Tahoma" panose="020B0604030504040204" pitchFamily="34" charset="0"/>
                          <a:cs typeface="Arial" panose="020B0604020202020204" pitchFamily="34" charset="0"/>
                        </a:rPr>
                        <a:t>Previous</a:t>
                      </a:r>
                      <a:endParaRPr lang="it-IT" sz="1050" b="1" dirty="0">
                        <a:latin typeface="Arial" panose="020B0604020202020204" pitchFamily="34" charset="0"/>
                        <a:ea typeface="Tahoma" panose="020B0604030504040204" pitchFamily="34" charset="0"/>
                        <a:cs typeface="Arial" panose="020B0604020202020204" pitchFamily="34" charset="0"/>
                      </a:endParaRPr>
                    </a:p>
                  </a:txBody>
                  <a:tcPr marL="67332" marR="67332" marT="0" marB="0"/>
                </a:tc>
                <a:tc>
                  <a:txBody>
                    <a:bodyPr/>
                    <a:lstStyle/>
                    <a:p>
                      <a:pPr algn="l">
                        <a:lnSpc>
                          <a:spcPct val="115000"/>
                        </a:lnSpc>
                        <a:spcAft>
                          <a:spcPts val="0"/>
                        </a:spcAft>
                      </a:pPr>
                      <a:r>
                        <a:rPr lang="it-IT" sz="1050" dirty="0" err="1">
                          <a:latin typeface="Arial" panose="020B0604020202020204" pitchFamily="34" charset="0"/>
                          <a:ea typeface="Tahoma" panose="020B0604030504040204" pitchFamily="34" charset="0"/>
                          <a:cs typeface="Arial" panose="020B0604020202020204" pitchFamily="34" charset="0"/>
                        </a:rPr>
                        <a:t>Researcher</a:t>
                      </a:r>
                      <a:r>
                        <a:rPr lang="it-IT" sz="1050" dirty="0">
                          <a:latin typeface="Arial" panose="020B0604020202020204" pitchFamily="34" charset="0"/>
                          <a:ea typeface="Tahoma" panose="020B0604030504040204" pitchFamily="34" charset="0"/>
                          <a:cs typeface="Arial" panose="020B0604020202020204" pitchFamily="34" charset="0"/>
                        </a:rPr>
                        <a:t> </a:t>
                      </a:r>
                      <a:r>
                        <a:rPr lang="it-IT" sz="1050" dirty="0" err="1">
                          <a:latin typeface="Arial" panose="020B0604020202020204" pitchFamily="34" charset="0"/>
                          <a:ea typeface="Tahoma" panose="020B0604030504040204" pitchFamily="34" charset="0"/>
                          <a:cs typeface="Arial" panose="020B0604020202020204" pitchFamily="34" charset="0"/>
                        </a:rPr>
                        <a:t>at</a:t>
                      </a:r>
                      <a:r>
                        <a:rPr lang="it-IT" sz="1050" dirty="0">
                          <a:latin typeface="Arial" panose="020B0604020202020204" pitchFamily="34" charset="0"/>
                          <a:ea typeface="Tahoma" panose="020B0604030504040204" pitchFamily="34" charset="0"/>
                          <a:cs typeface="Arial" panose="020B0604020202020204" pitchFamily="34" charset="0"/>
                        </a:rPr>
                        <a:t> Politecnico di Milano from</a:t>
                      </a:r>
                      <a:r>
                        <a:rPr lang="it-IT" sz="1050" baseline="0" dirty="0">
                          <a:latin typeface="Arial" panose="020B0604020202020204" pitchFamily="34" charset="0"/>
                          <a:ea typeface="Tahoma" panose="020B0604030504040204" pitchFamily="34" charset="0"/>
                          <a:cs typeface="Arial" panose="020B0604020202020204" pitchFamily="34" charset="0"/>
                        </a:rPr>
                        <a:t> 1975 to 1990</a:t>
                      </a:r>
                      <a:endParaRPr lang="it-IT" sz="1050" dirty="0">
                        <a:latin typeface="Arial" panose="020B0604020202020204" pitchFamily="34" charset="0"/>
                        <a:ea typeface="Tahoma" panose="020B0604030504040204" pitchFamily="34" charset="0"/>
                        <a:cs typeface="Arial" panose="020B0604020202020204" pitchFamily="34" charset="0"/>
                      </a:endParaRPr>
                    </a:p>
                    <a:p>
                      <a:pPr algn="l">
                        <a:lnSpc>
                          <a:spcPct val="115000"/>
                        </a:lnSpc>
                        <a:spcAft>
                          <a:spcPts val="0"/>
                        </a:spcAft>
                      </a:pPr>
                      <a:endParaRPr lang="it-IT" sz="1050" dirty="0">
                        <a:latin typeface="Arial" panose="020B0604020202020204" pitchFamily="34" charset="0"/>
                        <a:ea typeface="Tahoma" panose="020B0604030504040204" pitchFamily="34" charset="0"/>
                        <a:cs typeface="Arial" panose="020B0604020202020204" pitchFamily="34" charset="0"/>
                      </a:endParaRPr>
                    </a:p>
                  </a:txBody>
                  <a:tcPr marL="67332" marR="67332"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516548">
                <a:tc vMerge="1">
                  <a:txBody>
                    <a:bodyPr/>
                    <a:lstStyle/>
                    <a:p>
                      <a:pPr algn="l">
                        <a:lnSpc>
                          <a:spcPct val="115000"/>
                        </a:lnSpc>
                        <a:spcAft>
                          <a:spcPts val="0"/>
                        </a:spcAft>
                      </a:pPr>
                      <a:endParaRPr lang="it-IT" sz="1050" b="1" dirty="0">
                        <a:latin typeface="Tahoma" panose="020B0604030504040204" pitchFamily="34" charset="0"/>
                        <a:ea typeface="Tahoma" panose="020B0604030504040204" pitchFamily="34" charset="0"/>
                        <a:cs typeface="Tahoma" panose="020B0604030504040204" pitchFamily="34" charset="0"/>
                      </a:endParaRPr>
                    </a:p>
                  </a:txBody>
                  <a:tcPr marL="67332" marR="67332" marT="0" marB="0">
                    <a:lnL w="12700" cap="flat" cmpd="sng" algn="ctr">
                      <a:solidFill>
                        <a:schemeClr val="tx1"/>
                      </a:solidFill>
                      <a:prstDash val="solid"/>
                      <a:round/>
                      <a:headEnd type="none" w="med" len="med"/>
                      <a:tailEnd type="none" w="med" len="med"/>
                    </a:lnL>
                  </a:tcPr>
                </a:tc>
                <a:tc>
                  <a:txBody>
                    <a:bodyPr/>
                    <a:lstStyle/>
                    <a:p>
                      <a:pPr algn="l">
                        <a:lnSpc>
                          <a:spcPct val="115000"/>
                        </a:lnSpc>
                        <a:spcAft>
                          <a:spcPts val="0"/>
                        </a:spcAft>
                      </a:pPr>
                      <a:r>
                        <a:rPr lang="it-IT" sz="1050" dirty="0" err="1">
                          <a:latin typeface="Arial" panose="020B0604020202020204" pitchFamily="34" charset="0"/>
                          <a:ea typeface="Tahoma" panose="020B0604030504040204" pitchFamily="34" charset="0"/>
                          <a:cs typeface="Arial" panose="020B0604020202020204" pitchFamily="34" charset="0"/>
                        </a:rPr>
                        <a:t>Education</a:t>
                      </a:r>
                      <a:endParaRPr lang="it-IT" sz="1050" b="1" dirty="0">
                        <a:latin typeface="Arial" panose="020B0604020202020204" pitchFamily="34" charset="0"/>
                        <a:ea typeface="Tahoma" panose="020B0604030504040204" pitchFamily="34" charset="0"/>
                        <a:cs typeface="Arial" panose="020B0604020202020204" pitchFamily="34" charset="0"/>
                      </a:endParaRPr>
                    </a:p>
                  </a:txBody>
                  <a:tcPr marL="67332" marR="67332" marT="0" marB="0"/>
                </a:tc>
                <a:tc>
                  <a:txBody>
                    <a:bodyPr/>
                    <a:lstStyle/>
                    <a:p>
                      <a:pPr algn="l">
                        <a:lnSpc>
                          <a:spcPct val="115000"/>
                        </a:lnSpc>
                        <a:spcAft>
                          <a:spcPts val="0"/>
                        </a:spcAft>
                      </a:pPr>
                      <a:r>
                        <a:rPr lang="it-IT" sz="1050" dirty="0">
                          <a:latin typeface="Arial" panose="020B0604020202020204" pitchFamily="34" charset="0"/>
                          <a:ea typeface="Tahoma" panose="020B0604030504040204" pitchFamily="34" charset="0"/>
                          <a:cs typeface="Arial" panose="020B0604020202020204" pitchFamily="34" charset="0"/>
                        </a:rPr>
                        <a:t>Politecnico di Milano – </a:t>
                      </a:r>
                      <a:r>
                        <a:rPr lang="it-IT" sz="1050" dirty="0" err="1">
                          <a:latin typeface="Arial" panose="020B0604020202020204" pitchFamily="34" charset="0"/>
                          <a:ea typeface="Tahoma" panose="020B0604030504040204" pitchFamily="34" charset="0"/>
                          <a:cs typeface="Arial" panose="020B0604020202020204" pitchFamily="34" charset="0"/>
                        </a:rPr>
                        <a:t>PhD</a:t>
                      </a:r>
                      <a:r>
                        <a:rPr lang="it-IT" sz="1050" dirty="0">
                          <a:latin typeface="Arial" panose="020B0604020202020204" pitchFamily="34" charset="0"/>
                          <a:ea typeface="Tahoma" panose="020B0604030504040204" pitchFamily="34" charset="0"/>
                          <a:cs typeface="Arial" panose="020B0604020202020204" pitchFamily="34" charset="0"/>
                        </a:rPr>
                        <a:t> </a:t>
                      </a:r>
                    </a:p>
                    <a:p>
                      <a:pPr algn="l">
                        <a:lnSpc>
                          <a:spcPct val="115000"/>
                        </a:lnSpc>
                        <a:spcAft>
                          <a:spcPts val="0"/>
                        </a:spcAft>
                      </a:pPr>
                      <a:r>
                        <a:rPr lang="it-IT" sz="1050" dirty="0">
                          <a:latin typeface="Arial" panose="020B0604020202020204" pitchFamily="34" charset="0"/>
                          <a:ea typeface="Tahoma" panose="020B0604030504040204" pitchFamily="34" charset="0"/>
                          <a:cs typeface="Arial" panose="020B0604020202020204" pitchFamily="34" charset="0"/>
                        </a:rPr>
                        <a:t>Politecnico di Milano – </a:t>
                      </a:r>
                      <a:r>
                        <a:rPr lang="it-IT" sz="1050" dirty="0" err="1">
                          <a:latin typeface="Arial" panose="020B0604020202020204" pitchFamily="34" charset="0"/>
                          <a:ea typeface="Tahoma" panose="020B0604030504040204" pitchFamily="34" charset="0"/>
                          <a:cs typeface="Arial" panose="020B0604020202020204" pitchFamily="34" charset="0"/>
                        </a:rPr>
                        <a:t>Nuclear</a:t>
                      </a:r>
                      <a:r>
                        <a:rPr lang="it-IT" sz="1050" dirty="0">
                          <a:latin typeface="Arial" panose="020B0604020202020204" pitchFamily="34" charset="0"/>
                          <a:ea typeface="Tahoma" panose="020B0604030504040204" pitchFamily="34" charset="0"/>
                          <a:cs typeface="Arial" panose="020B0604020202020204" pitchFamily="34" charset="0"/>
                        </a:rPr>
                        <a:t> </a:t>
                      </a:r>
                      <a:r>
                        <a:rPr lang="it-IT" sz="1050" dirty="0" err="1">
                          <a:latin typeface="Arial" panose="020B0604020202020204" pitchFamily="34" charset="0"/>
                          <a:ea typeface="Tahoma" panose="020B0604030504040204" pitchFamily="34" charset="0"/>
                          <a:cs typeface="Arial" panose="020B0604020202020204" pitchFamily="34" charset="0"/>
                        </a:rPr>
                        <a:t>Engineering</a:t>
                      </a:r>
                      <a:endParaRPr lang="it-IT" sz="1050" dirty="0">
                        <a:latin typeface="Arial" panose="020B0604020202020204" pitchFamily="34" charset="0"/>
                        <a:ea typeface="Tahoma" panose="020B0604030504040204" pitchFamily="34" charset="0"/>
                        <a:cs typeface="Arial" panose="020B0604020202020204" pitchFamily="34" charset="0"/>
                      </a:endParaRPr>
                    </a:p>
                    <a:p>
                      <a:pPr algn="l">
                        <a:lnSpc>
                          <a:spcPct val="115000"/>
                        </a:lnSpc>
                        <a:spcAft>
                          <a:spcPts val="0"/>
                        </a:spcAft>
                      </a:pPr>
                      <a:endParaRPr lang="it-IT" sz="1050" dirty="0">
                        <a:latin typeface="Arial" panose="020B0604020202020204" pitchFamily="34" charset="0"/>
                        <a:ea typeface="Tahoma" panose="020B0604030504040204" pitchFamily="34" charset="0"/>
                        <a:cs typeface="Arial" panose="020B0604020202020204" pitchFamily="34" charset="0"/>
                      </a:endParaRPr>
                    </a:p>
                  </a:txBody>
                  <a:tcPr marL="67332" marR="67332"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96138">
                <a:tc vMerge="1">
                  <a:txBody>
                    <a:bodyPr/>
                    <a:lstStyle/>
                    <a:p>
                      <a:pPr algn="l">
                        <a:lnSpc>
                          <a:spcPct val="115000"/>
                        </a:lnSpc>
                        <a:spcAft>
                          <a:spcPts val="0"/>
                        </a:spcAft>
                      </a:pPr>
                      <a:endParaRPr lang="it-IT" sz="1050" b="1" dirty="0">
                        <a:latin typeface="Tahoma" panose="020B0604030504040204" pitchFamily="34" charset="0"/>
                        <a:ea typeface="Tahoma" panose="020B0604030504040204" pitchFamily="34" charset="0"/>
                        <a:cs typeface="Tahoma" panose="020B0604030504040204" pitchFamily="34" charset="0"/>
                      </a:endParaRPr>
                    </a:p>
                  </a:txBody>
                  <a:tcPr marL="67332" marR="67332"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it-IT" sz="1050" dirty="0">
                          <a:latin typeface="Arial" panose="020B0604020202020204" pitchFamily="34" charset="0"/>
                          <a:ea typeface="Tahoma" panose="020B0604030504040204" pitchFamily="34" charset="0"/>
                          <a:cs typeface="Arial" panose="020B0604020202020204" pitchFamily="34" charset="0"/>
                        </a:rPr>
                        <a:t>Experience</a:t>
                      </a:r>
                      <a:endParaRPr lang="it-IT" sz="1050" b="1" dirty="0">
                        <a:latin typeface="Arial" panose="020B0604020202020204" pitchFamily="34" charset="0"/>
                        <a:ea typeface="Tahoma" panose="020B0604030504040204" pitchFamily="34" charset="0"/>
                        <a:cs typeface="Arial" panose="020B0604020202020204" pitchFamily="34" charset="0"/>
                      </a:endParaRPr>
                    </a:p>
                  </a:txBody>
                  <a:tcPr marL="67332" marR="67332" marT="0" marB="0">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it-IT" sz="1050" dirty="0">
                          <a:latin typeface="Arial" panose="020B0604020202020204" pitchFamily="34" charset="0"/>
                          <a:ea typeface="Tahoma" panose="020B0604030504040204" pitchFamily="34" charset="0"/>
                          <a:cs typeface="Arial" panose="020B0604020202020204" pitchFamily="34" charset="0"/>
                        </a:rPr>
                        <a:t>Has </a:t>
                      </a:r>
                      <a:r>
                        <a:rPr lang="it-IT" sz="1050" dirty="0" err="1">
                          <a:latin typeface="Arial" panose="020B0604020202020204" pitchFamily="34" charset="0"/>
                          <a:ea typeface="Tahoma" panose="020B0604030504040204" pitchFamily="34" charset="0"/>
                          <a:cs typeface="Arial" panose="020B0604020202020204" pitchFamily="34" charset="0"/>
                        </a:rPr>
                        <a:t>held</a:t>
                      </a:r>
                      <a:r>
                        <a:rPr lang="it-IT" sz="1050" dirty="0">
                          <a:latin typeface="Arial" panose="020B0604020202020204" pitchFamily="34" charset="0"/>
                          <a:ea typeface="Tahoma" panose="020B0604030504040204" pitchFamily="34" charset="0"/>
                          <a:cs typeface="Arial" panose="020B0604020202020204" pitchFamily="34" charset="0"/>
                        </a:rPr>
                        <a:t> the </a:t>
                      </a:r>
                      <a:r>
                        <a:rPr lang="it-IT" sz="1050" dirty="0" err="1">
                          <a:latin typeface="Arial" panose="020B0604020202020204" pitchFamily="34" charset="0"/>
                          <a:ea typeface="Tahoma" panose="020B0604030504040204" pitchFamily="34" charset="0"/>
                          <a:cs typeface="Arial" panose="020B0604020202020204" pitchFamily="34" charset="0"/>
                        </a:rPr>
                        <a:t>role</a:t>
                      </a:r>
                      <a:r>
                        <a:rPr lang="it-IT" sz="1050" dirty="0">
                          <a:latin typeface="Arial" panose="020B0604020202020204" pitchFamily="34" charset="0"/>
                          <a:ea typeface="Tahoma" panose="020B0604030504040204" pitchFamily="34" charset="0"/>
                          <a:cs typeface="Arial" panose="020B0604020202020204" pitchFamily="34" charset="0"/>
                        </a:rPr>
                        <a:t> of General Manager in the family </a:t>
                      </a:r>
                      <a:r>
                        <a:rPr lang="it-IT" sz="1050" dirty="0" err="1">
                          <a:latin typeface="Arial" panose="020B0604020202020204" pitchFamily="34" charset="0"/>
                          <a:ea typeface="Tahoma" panose="020B0604030504040204" pitchFamily="34" charset="0"/>
                          <a:cs typeface="Arial" panose="020B0604020202020204" pitchFamily="34" charset="0"/>
                        </a:rPr>
                        <a:t>owned</a:t>
                      </a:r>
                      <a:r>
                        <a:rPr lang="it-IT" sz="1050" dirty="0">
                          <a:latin typeface="Arial" panose="020B0604020202020204" pitchFamily="34" charset="0"/>
                          <a:ea typeface="Tahoma" panose="020B0604030504040204" pitchFamily="34" charset="0"/>
                          <a:cs typeface="Arial" panose="020B0604020202020204" pitchFamily="34" charset="0"/>
                        </a:rPr>
                        <a:t> and </a:t>
                      </a:r>
                      <a:r>
                        <a:rPr lang="it-IT" sz="1050" dirty="0" err="1">
                          <a:latin typeface="Arial" panose="020B0604020202020204" pitchFamily="34" charset="0"/>
                          <a:ea typeface="Tahoma" panose="020B0604030504040204" pitchFamily="34" charset="0"/>
                          <a:cs typeface="Arial" panose="020B0604020202020204" pitchFamily="34" charset="0"/>
                        </a:rPr>
                        <a:t>operated</a:t>
                      </a:r>
                      <a:r>
                        <a:rPr lang="it-IT" sz="1050" dirty="0">
                          <a:latin typeface="Arial" panose="020B0604020202020204" pitchFamily="34" charset="0"/>
                          <a:ea typeface="Tahoma" panose="020B0604030504040204" pitchFamily="34" charset="0"/>
                          <a:cs typeface="Arial" panose="020B0604020202020204" pitchFamily="34" charset="0"/>
                        </a:rPr>
                        <a:t> company </a:t>
                      </a:r>
                      <a:r>
                        <a:rPr lang="it-IT" sz="1050" dirty="0" err="1">
                          <a:latin typeface="Arial" panose="020B0604020202020204" pitchFamily="34" charset="0"/>
                          <a:ea typeface="Tahoma" panose="020B0604030504040204" pitchFamily="34" charset="0"/>
                          <a:cs typeface="Arial" panose="020B0604020202020204" pitchFamily="34" charset="0"/>
                        </a:rPr>
                        <a:t>since</a:t>
                      </a:r>
                      <a:r>
                        <a:rPr lang="it-IT" sz="1050" dirty="0">
                          <a:latin typeface="Arial" panose="020B0604020202020204" pitchFamily="34" charset="0"/>
                          <a:ea typeface="Tahoma" panose="020B0604030504040204" pitchFamily="34" charset="0"/>
                          <a:cs typeface="Arial" panose="020B0604020202020204" pitchFamily="34" charset="0"/>
                        </a:rPr>
                        <a:t> 1990.</a:t>
                      </a:r>
                    </a:p>
                  </a:txBody>
                  <a:tcPr marL="67332" marR="67332"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0" name="Tabella 9">
            <a:extLst>
              <a:ext uri="{FF2B5EF4-FFF2-40B4-BE49-F238E27FC236}">
                <a16:creationId xmlns:a16="http://schemas.microsoft.com/office/drawing/2014/main" id="{0A6520C8-28CC-C2E7-7E45-4028DDEA14AE}"/>
              </a:ext>
            </a:extLst>
          </p:cNvPr>
          <p:cNvGraphicFramePr>
            <a:graphicFrameLocks noGrp="1"/>
          </p:cNvGraphicFramePr>
          <p:nvPr>
            <p:extLst>
              <p:ext uri="{D42A27DB-BD31-4B8C-83A1-F6EECF244321}">
                <p14:modId xmlns:p14="http://schemas.microsoft.com/office/powerpoint/2010/main" val="2725699882"/>
              </p:ext>
            </p:extLst>
          </p:nvPr>
        </p:nvGraphicFramePr>
        <p:xfrm>
          <a:off x="425631" y="3966405"/>
          <a:ext cx="11250431" cy="1353377"/>
        </p:xfrm>
        <a:graphic>
          <a:graphicData uri="http://schemas.openxmlformats.org/drawingml/2006/table">
            <a:tbl>
              <a:tblPr>
                <a:tableStyleId>{2D5ABB26-0587-4C30-8999-92F81FD0307C}</a:tableStyleId>
              </a:tblPr>
              <a:tblGrid>
                <a:gridCol w="1403169">
                  <a:extLst>
                    <a:ext uri="{9D8B030D-6E8A-4147-A177-3AD203B41FA5}">
                      <a16:colId xmlns:a16="http://schemas.microsoft.com/office/drawing/2014/main" val="1615378067"/>
                    </a:ext>
                  </a:extLst>
                </a:gridCol>
                <a:gridCol w="2196988">
                  <a:extLst>
                    <a:ext uri="{9D8B030D-6E8A-4147-A177-3AD203B41FA5}">
                      <a16:colId xmlns:a16="http://schemas.microsoft.com/office/drawing/2014/main" val="20000"/>
                    </a:ext>
                  </a:extLst>
                </a:gridCol>
                <a:gridCol w="7650274">
                  <a:extLst>
                    <a:ext uri="{9D8B030D-6E8A-4147-A177-3AD203B41FA5}">
                      <a16:colId xmlns:a16="http://schemas.microsoft.com/office/drawing/2014/main" val="20001"/>
                    </a:ext>
                  </a:extLst>
                </a:gridCol>
              </a:tblGrid>
              <a:tr h="218763">
                <a:tc rowSpan="4">
                  <a:txBody>
                    <a:bodyPr/>
                    <a:lstStyle/>
                    <a:p>
                      <a:pPr algn="l">
                        <a:lnSpc>
                          <a:spcPct val="115000"/>
                        </a:lnSpc>
                        <a:spcAft>
                          <a:spcPts val="0"/>
                        </a:spcAft>
                      </a:pPr>
                      <a:endParaRPr lang="it-IT" sz="1050" baseline="0" dirty="0">
                        <a:latin typeface="Arial" panose="020B0604020202020204" pitchFamily="34" charset="0"/>
                        <a:ea typeface="Tahoma" panose="020B0604030504040204" pitchFamily="34" charset="0"/>
                        <a:cs typeface="Arial" panose="020B0604020202020204" pitchFamily="34" charset="0"/>
                      </a:endParaRPr>
                    </a:p>
                  </a:txBody>
                  <a:tcPr marL="67332" marR="67332"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US" sz="1050" b="1" dirty="0">
                          <a:latin typeface="Arial" panose="020B0604020202020204" pitchFamily="34" charset="0"/>
                          <a:ea typeface="Tahoma" panose="020B0604030504040204" pitchFamily="34" charset="0"/>
                          <a:cs typeface="Arial" panose="020B0604020202020204" pitchFamily="34" charset="0"/>
                        </a:rPr>
                        <a:t>Simone Volpi</a:t>
                      </a:r>
                      <a:endParaRPr lang="it-IT" sz="1050" baseline="0" dirty="0">
                        <a:latin typeface="Arial" panose="020B0604020202020204" pitchFamily="34" charset="0"/>
                        <a:ea typeface="Tahoma" panose="020B0604030504040204" pitchFamily="34" charset="0"/>
                        <a:cs typeface="Arial" panose="020B0604020202020204" pitchFamily="34" charset="0"/>
                      </a:endParaRPr>
                    </a:p>
                  </a:txBody>
                  <a:tcPr marL="67332" marR="67332" marT="0" marB="0">
                    <a:lnT w="12700" cap="flat" cmpd="sng" algn="ctr">
                      <a:solidFill>
                        <a:schemeClr val="tx1"/>
                      </a:solidFill>
                      <a:prstDash val="solid"/>
                      <a:round/>
                      <a:headEnd type="none" w="med" len="med"/>
                      <a:tailEnd type="none" w="med" len="med"/>
                    </a:lnT>
                  </a:tcPr>
                </a:tc>
                <a:tc>
                  <a:txBody>
                    <a:bodyPr/>
                    <a:lstStyle/>
                    <a:p>
                      <a:pPr algn="l">
                        <a:lnSpc>
                          <a:spcPct val="115000"/>
                        </a:lnSpc>
                        <a:spcAft>
                          <a:spcPts val="0"/>
                        </a:spcAft>
                      </a:pPr>
                      <a:r>
                        <a:rPr lang="it-IT" sz="1050" b="1" dirty="0" err="1">
                          <a:latin typeface="Arial" panose="020B0604020202020204" pitchFamily="34" charset="0"/>
                          <a:ea typeface="Tahoma" panose="020B0604030504040204" pitchFamily="34" charset="0"/>
                          <a:cs typeface="Arial" panose="020B0604020202020204" pitchFamily="34" charset="0"/>
                        </a:rPr>
                        <a:t>Metallurgist</a:t>
                      </a:r>
                      <a:r>
                        <a:rPr lang="it-IT" sz="1050" dirty="0">
                          <a:latin typeface="Arial" panose="020B0604020202020204" pitchFamily="34" charset="0"/>
                          <a:ea typeface="Tahoma" panose="020B0604030504040204" pitchFamily="34" charset="0"/>
                          <a:cs typeface="Arial" panose="020B0604020202020204" pitchFamily="34" charset="0"/>
                        </a:rPr>
                        <a:t>– Fondinox S.p.A.</a:t>
                      </a:r>
                      <a:endParaRPr lang="it-IT" sz="1050" baseline="0" dirty="0">
                        <a:latin typeface="Arial" panose="020B0604020202020204" pitchFamily="34" charset="0"/>
                        <a:ea typeface="Tahoma" panose="020B0604030504040204" pitchFamily="34" charset="0"/>
                        <a:cs typeface="Arial" panose="020B0604020202020204" pitchFamily="34" charset="0"/>
                      </a:endParaRPr>
                    </a:p>
                  </a:txBody>
                  <a:tcPr marL="67332" marR="67332"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243190">
                <a:tc vMerge="1">
                  <a:txBody>
                    <a:bodyPr/>
                    <a:lstStyle/>
                    <a:p>
                      <a:pPr algn="l">
                        <a:lnSpc>
                          <a:spcPct val="115000"/>
                        </a:lnSpc>
                        <a:spcAft>
                          <a:spcPts val="0"/>
                        </a:spcAft>
                      </a:pPr>
                      <a:endParaRPr lang="it-IT" sz="1050" baseline="0" dirty="0">
                        <a:latin typeface="Tahoma" panose="020B0604030504040204" pitchFamily="34" charset="0"/>
                        <a:ea typeface="Tahoma" panose="020B0604030504040204" pitchFamily="34" charset="0"/>
                        <a:cs typeface="Tahoma" panose="020B0604030504040204" pitchFamily="34" charset="0"/>
                      </a:endParaRPr>
                    </a:p>
                  </a:txBody>
                  <a:tcPr marL="67332" marR="67332" marT="0" marB="0">
                    <a:lnL w="12700" cap="flat" cmpd="sng" algn="ctr">
                      <a:solidFill>
                        <a:schemeClr val="tx1"/>
                      </a:solidFill>
                      <a:prstDash val="solid"/>
                      <a:round/>
                      <a:headEnd type="none" w="med" len="med"/>
                      <a:tailEnd type="none" w="med" len="med"/>
                    </a:lnL>
                  </a:tcPr>
                </a:tc>
                <a:tc>
                  <a:txBody>
                    <a:bodyPr/>
                    <a:lstStyle/>
                    <a:p>
                      <a:pPr algn="l">
                        <a:lnSpc>
                          <a:spcPct val="115000"/>
                        </a:lnSpc>
                        <a:spcAft>
                          <a:spcPts val="0"/>
                        </a:spcAft>
                      </a:pPr>
                      <a:r>
                        <a:rPr lang="it-IT" sz="1050" baseline="0" dirty="0" err="1">
                          <a:latin typeface="Arial" panose="020B0604020202020204" pitchFamily="34" charset="0"/>
                          <a:ea typeface="Tahoma" panose="020B0604030504040204" pitchFamily="34" charset="0"/>
                          <a:cs typeface="Arial" panose="020B0604020202020204" pitchFamily="34" charset="0"/>
                        </a:rPr>
                        <a:t>Bio</a:t>
                      </a:r>
                      <a:endParaRPr lang="it-IT" sz="1050" baseline="0" dirty="0">
                        <a:latin typeface="Arial" panose="020B0604020202020204" pitchFamily="34" charset="0"/>
                        <a:ea typeface="Tahoma" panose="020B0604030504040204" pitchFamily="34" charset="0"/>
                        <a:cs typeface="Arial" panose="020B0604020202020204" pitchFamily="34" charset="0"/>
                      </a:endParaRPr>
                    </a:p>
                  </a:txBody>
                  <a:tcPr marL="67332" marR="67332" marT="0" marB="0"/>
                </a:tc>
                <a:tc>
                  <a:txBody>
                    <a:bodyPr/>
                    <a:lstStyle/>
                    <a:p>
                      <a:pPr algn="l">
                        <a:lnSpc>
                          <a:spcPct val="115000"/>
                        </a:lnSpc>
                        <a:spcAft>
                          <a:spcPts val="0"/>
                        </a:spcAft>
                      </a:pPr>
                      <a:r>
                        <a:rPr lang="it-IT" sz="1050" b="0" dirty="0">
                          <a:latin typeface="Arial" panose="020B0604020202020204" pitchFamily="34" charset="0"/>
                          <a:ea typeface="Tahoma" panose="020B0604030504040204" pitchFamily="34" charset="0"/>
                          <a:cs typeface="Arial" panose="020B0604020202020204" pitchFamily="34" charset="0"/>
                        </a:rPr>
                        <a:t>He </a:t>
                      </a:r>
                      <a:r>
                        <a:rPr lang="it-IT" sz="1050" b="0" dirty="0" err="1">
                          <a:latin typeface="Arial" panose="020B0604020202020204" pitchFamily="34" charset="0"/>
                          <a:ea typeface="Tahoma" panose="020B0604030504040204" pitchFamily="34" charset="0"/>
                          <a:cs typeface="Arial" panose="020B0604020202020204" pitchFamily="34" charset="0"/>
                        </a:rPr>
                        <a:t>was</a:t>
                      </a:r>
                      <a:r>
                        <a:rPr lang="it-IT" sz="1050" b="0" dirty="0">
                          <a:latin typeface="Arial" panose="020B0604020202020204" pitchFamily="34" charset="0"/>
                          <a:ea typeface="Tahoma" panose="020B0604030504040204" pitchFamily="34" charset="0"/>
                          <a:cs typeface="Arial" panose="020B0604020202020204" pitchFamily="34" charset="0"/>
                        </a:rPr>
                        <a:t> </a:t>
                      </a:r>
                      <a:r>
                        <a:rPr lang="it-IT" sz="1050" b="0" dirty="0" err="1">
                          <a:latin typeface="Arial" panose="020B0604020202020204" pitchFamily="34" charset="0"/>
                          <a:ea typeface="Tahoma" panose="020B0604030504040204" pitchFamily="34" charset="0"/>
                          <a:cs typeface="Arial" panose="020B0604020202020204" pitchFamily="34" charset="0"/>
                        </a:rPr>
                        <a:t>born</a:t>
                      </a:r>
                      <a:r>
                        <a:rPr lang="it-IT" sz="1050" b="0" dirty="0">
                          <a:latin typeface="Arial" panose="020B0604020202020204" pitchFamily="34" charset="0"/>
                          <a:ea typeface="Tahoma" panose="020B0604030504040204" pitchFamily="34" charset="0"/>
                          <a:cs typeface="Arial" panose="020B0604020202020204" pitchFamily="34" charset="0"/>
                        </a:rPr>
                        <a:t> in Lodi in 1994, </a:t>
                      </a:r>
                      <a:r>
                        <a:rPr lang="it-IT" sz="1050" b="0" dirty="0" err="1">
                          <a:latin typeface="Arial" panose="020B0604020202020204" pitchFamily="34" charset="0"/>
                          <a:ea typeface="Tahoma" panose="020B0604030504040204" pitchFamily="34" charset="0"/>
                          <a:cs typeface="Arial" panose="020B0604020202020204" pitchFamily="34" charset="0"/>
                        </a:rPr>
                        <a:t>where</a:t>
                      </a:r>
                      <a:r>
                        <a:rPr lang="it-IT" sz="1050" b="0" dirty="0">
                          <a:latin typeface="Arial" panose="020B0604020202020204" pitchFamily="34" charset="0"/>
                          <a:ea typeface="Tahoma" panose="020B0604030504040204" pitchFamily="34" charset="0"/>
                          <a:cs typeface="Arial" panose="020B0604020202020204" pitchFamily="34" charset="0"/>
                        </a:rPr>
                        <a:t> he </a:t>
                      </a:r>
                      <a:r>
                        <a:rPr lang="it-IT" sz="1050" b="0" dirty="0" err="1">
                          <a:latin typeface="Arial" panose="020B0604020202020204" pitchFamily="34" charset="0"/>
                          <a:ea typeface="Tahoma" panose="020B0604030504040204" pitchFamily="34" charset="0"/>
                          <a:cs typeface="Arial" panose="020B0604020202020204" pitchFamily="34" charset="0"/>
                        </a:rPr>
                        <a:t>lives</a:t>
                      </a:r>
                      <a:r>
                        <a:rPr lang="it-IT" sz="1050" b="0" dirty="0">
                          <a:latin typeface="Arial" panose="020B0604020202020204" pitchFamily="34" charset="0"/>
                          <a:ea typeface="Tahoma" panose="020B0604030504040204" pitchFamily="34" charset="0"/>
                          <a:cs typeface="Arial" panose="020B0604020202020204" pitchFamily="34" charset="0"/>
                        </a:rPr>
                        <a:t> </a:t>
                      </a:r>
                      <a:r>
                        <a:rPr lang="it-IT" sz="1050" b="0" dirty="0" err="1">
                          <a:latin typeface="Arial" panose="020B0604020202020204" pitchFamily="34" charset="0"/>
                          <a:ea typeface="Tahoma" panose="020B0604030504040204" pitchFamily="34" charset="0"/>
                          <a:cs typeface="Arial" panose="020B0604020202020204" pitchFamily="34" charset="0"/>
                        </a:rPr>
                        <a:t>today</a:t>
                      </a:r>
                      <a:r>
                        <a:rPr lang="it-IT" sz="1050" b="0" dirty="0">
                          <a:latin typeface="Arial" panose="020B0604020202020204" pitchFamily="34" charset="0"/>
                          <a:ea typeface="Tahoma" panose="020B0604030504040204" pitchFamily="34" charset="0"/>
                          <a:cs typeface="Arial" panose="020B0604020202020204" pitchFamily="34" charset="0"/>
                        </a:rPr>
                        <a:t>.</a:t>
                      </a:r>
                    </a:p>
                  </a:txBody>
                  <a:tcPr marL="67332" marR="67332"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15804">
                <a:tc vMerge="1">
                  <a:txBody>
                    <a:bodyPr/>
                    <a:lstStyle/>
                    <a:p>
                      <a:pPr algn="l">
                        <a:lnSpc>
                          <a:spcPct val="115000"/>
                        </a:lnSpc>
                        <a:spcAft>
                          <a:spcPts val="0"/>
                        </a:spcAft>
                      </a:pPr>
                      <a:endParaRPr lang="it-IT" sz="1050" b="1" dirty="0">
                        <a:latin typeface="Tahoma" panose="020B0604030504040204" pitchFamily="34" charset="0"/>
                        <a:ea typeface="Tahoma" panose="020B0604030504040204" pitchFamily="34" charset="0"/>
                        <a:cs typeface="Tahoma" panose="020B0604030504040204" pitchFamily="34" charset="0"/>
                      </a:endParaRPr>
                    </a:p>
                  </a:txBody>
                  <a:tcPr marL="67332" marR="67332" marT="0" marB="0">
                    <a:lnL w="12700" cap="flat" cmpd="sng" algn="ctr">
                      <a:solidFill>
                        <a:schemeClr val="tx1"/>
                      </a:solidFill>
                      <a:prstDash val="solid"/>
                      <a:round/>
                      <a:headEnd type="none" w="med" len="med"/>
                      <a:tailEnd type="none" w="med" len="med"/>
                    </a:lnL>
                  </a:tcPr>
                </a:tc>
                <a:tc>
                  <a:txBody>
                    <a:bodyPr/>
                    <a:lstStyle/>
                    <a:p>
                      <a:pPr algn="l">
                        <a:lnSpc>
                          <a:spcPct val="115000"/>
                        </a:lnSpc>
                        <a:spcAft>
                          <a:spcPts val="0"/>
                        </a:spcAft>
                      </a:pPr>
                      <a:r>
                        <a:rPr lang="it-IT" sz="1050" dirty="0" err="1">
                          <a:latin typeface="Arial" panose="020B0604020202020204" pitchFamily="34" charset="0"/>
                          <a:ea typeface="Tahoma" panose="020B0604030504040204" pitchFamily="34" charset="0"/>
                          <a:cs typeface="Arial" panose="020B0604020202020204" pitchFamily="34" charset="0"/>
                        </a:rPr>
                        <a:t>Education</a:t>
                      </a:r>
                      <a:endParaRPr lang="it-IT" sz="1050" b="1" dirty="0">
                        <a:latin typeface="Arial" panose="020B0604020202020204" pitchFamily="34" charset="0"/>
                        <a:ea typeface="Tahoma" panose="020B0604030504040204" pitchFamily="34" charset="0"/>
                        <a:cs typeface="Arial" panose="020B0604020202020204" pitchFamily="34" charset="0"/>
                      </a:endParaRPr>
                    </a:p>
                  </a:txBody>
                  <a:tcPr marL="67332" marR="67332" marT="0" marB="0"/>
                </a:tc>
                <a:tc>
                  <a:txBody>
                    <a:bodyPr/>
                    <a:lstStyle/>
                    <a:p>
                      <a:pPr algn="l">
                        <a:lnSpc>
                          <a:spcPct val="115000"/>
                        </a:lnSpc>
                        <a:spcAft>
                          <a:spcPts val="0"/>
                        </a:spcAft>
                      </a:pPr>
                      <a:r>
                        <a:rPr lang="it-IT" sz="1050" dirty="0">
                          <a:latin typeface="Arial" panose="020B0604020202020204" pitchFamily="34" charset="0"/>
                          <a:ea typeface="Tahoma" panose="020B0604030504040204" pitchFamily="34" charset="0"/>
                          <a:cs typeface="Arial" panose="020B0604020202020204" pitchFamily="34" charset="0"/>
                        </a:rPr>
                        <a:t>Politecnico di Milano – Bachelor Degree in</a:t>
                      </a:r>
                      <a:r>
                        <a:rPr lang="it-IT" sz="1050" baseline="0" dirty="0">
                          <a:latin typeface="Arial" panose="020B0604020202020204" pitchFamily="34" charset="0"/>
                          <a:ea typeface="Tahoma" panose="020B0604030504040204" pitchFamily="34" charset="0"/>
                          <a:cs typeface="Arial" panose="020B0604020202020204" pitchFamily="34" charset="0"/>
                        </a:rPr>
                        <a:t> </a:t>
                      </a:r>
                      <a:r>
                        <a:rPr lang="it-IT" sz="1050" dirty="0" err="1">
                          <a:latin typeface="Arial" panose="020B0604020202020204" pitchFamily="34" charset="0"/>
                          <a:ea typeface="Tahoma" panose="020B0604030504040204" pitchFamily="34" charset="0"/>
                          <a:cs typeface="Arial" panose="020B0604020202020204" pitchFamily="34" charset="0"/>
                        </a:rPr>
                        <a:t>Materials</a:t>
                      </a:r>
                      <a:r>
                        <a:rPr lang="it-IT" sz="1050" dirty="0">
                          <a:latin typeface="Arial" panose="020B0604020202020204" pitchFamily="34" charset="0"/>
                          <a:ea typeface="Tahoma" panose="020B0604030504040204" pitchFamily="34" charset="0"/>
                          <a:cs typeface="Arial" panose="020B0604020202020204" pitchFamily="34" charset="0"/>
                        </a:rPr>
                        <a:t> Engineering</a:t>
                      </a:r>
                    </a:p>
                  </a:txBody>
                  <a:tcPr marL="67332" marR="67332"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575620">
                <a:tc vMerge="1">
                  <a:txBody>
                    <a:bodyPr/>
                    <a:lstStyle/>
                    <a:p>
                      <a:pPr algn="l">
                        <a:lnSpc>
                          <a:spcPct val="115000"/>
                        </a:lnSpc>
                        <a:spcAft>
                          <a:spcPts val="0"/>
                        </a:spcAft>
                      </a:pPr>
                      <a:endParaRPr lang="it-IT" sz="1050" b="1" dirty="0">
                        <a:latin typeface="Tahoma" panose="020B0604030504040204" pitchFamily="34" charset="0"/>
                        <a:ea typeface="Tahoma" panose="020B0604030504040204" pitchFamily="34" charset="0"/>
                        <a:cs typeface="Tahoma" panose="020B0604030504040204" pitchFamily="34" charset="0"/>
                      </a:endParaRPr>
                    </a:p>
                  </a:txBody>
                  <a:tcPr marL="67332" marR="67332"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it-IT" sz="1050" dirty="0">
                          <a:latin typeface="Arial" panose="020B0604020202020204" pitchFamily="34" charset="0"/>
                          <a:ea typeface="Tahoma" panose="020B0604030504040204" pitchFamily="34" charset="0"/>
                          <a:cs typeface="Arial" panose="020B0604020202020204" pitchFamily="34" charset="0"/>
                        </a:rPr>
                        <a:t>Experience</a:t>
                      </a:r>
                      <a:endParaRPr lang="it-IT" sz="1050" b="1" dirty="0">
                        <a:latin typeface="Arial" panose="020B0604020202020204" pitchFamily="34" charset="0"/>
                        <a:ea typeface="Tahoma" panose="020B0604030504040204" pitchFamily="34" charset="0"/>
                        <a:cs typeface="Arial" panose="020B0604020202020204" pitchFamily="34" charset="0"/>
                      </a:endParaRPr>
                    </a:p>
                  </a:txBody>
                  <a:tcPr marL="67332" marR="67332" marT="0" marB="0">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it-IT" sz="1050" dirty="0">
                          <a:latin typeface="Arial" panose="020B0604020202020204" pitchFamily="34" charset="0"/>
                          <a:ea typeface="Tahoma" panose="020B0604030504040204" pitchFamily="34" charset="0"/>
                          <a:cs typeface="Arial" panose="020B0604020202020204" pitchFamily="34" charset="0"/>
                        </a:rPr>
                        <a:t>Works </a:t>
                      </a:r>
                      <a:r>
                        <a:rPr lang="it-IT" sz="1050" dirty="0" err="1">
                          <a:latin typeface="Arial" panose="020B0604020202020204" pitchFamily="34" charset="0"/>
                          <a:ea typeface="Tahoma" panose="020B0604030504040204" pitchFamily="34" charset="0"/>
                          <a:cs typeface="Arial" panose="020B0604020202020204" pitchFamily="34" charset="0"/>
                        </a:rPr>
                        <a:t>as</a:t>
                      </a:r>
                      <a:r>
                        <a:rPr lang="it-IT" sz="1050" dirty="0">
                          <a:latin typeface="Arial" panose="020B0604020202020204" pitchFamily="34" charset="0"/>
                          <a:ea typeface="Tahoma" panose="020B0604030504040204" pitchFamily="34" charset="0"/>
                          <a:cs typeface="Arial" panose="020B0604020202020204" pitchFamily="34" charset="0"/>
                        </a:rPr>
                        <a:t> a production </a:t>
                      </a:r>
                      <a:r>
                        <a:rPr lang="it-IT" sz="1050" dirty="0" err="1">
                          <a:latin typeface="Arial" panose="020B0604020202020204" pitchFamily="34" charset="0"/>
                          <a:ea typeface="Tahoma" panose="020B0604030504040204" pitchFamily="34" charset="0"/>
                          <a:cs typeface="Arial" panose="020B0604020202020204" pitchFamily="34" charset="0"/>
                        </a:rPr>
                        <a:t>engineer</a:t>
                      </a:r>
                      <a:r>
                        <a:rPr lang="it-IT" sz="1050" baseline="0" dirty="0">
                          <a:latin typeface="Arial" panose="020B0604020202020204" pitchFamily="34" charset="0"/>
                          <a:ea typeface="Tahoma" panose="020B0604030504040204" pitchFamily="34" charset="0"/>
                          <a:cs typeface="Arial" panose="020B0604020202020204" pitchFamily="34" charset="0"/>
                        </a:rPr>
                        <a:t> and </a:t>
                      </a:r>
                      <a:r>
                        <a:rPr lang="it-IT" sz="1050" baseline="0" dirty="0" err="1">
                          <a:latin typeface="Arial" panose="020B0604020202020204" pitchFamily="34" charset="0"/>
                          <a:ea typeface="Tahoma" panose="020B0604030504040204" pitchFamily="34" charset="0"/>
                          <a:cs typeface="Arial" panose="020B0604020202020204" pitchFamily="34" charset="0"/>
                        </a:rPr>
                        <a:t>metallurgist</a:t>
                      </a:r>
                      <a:r>
                        <a:rPr lang="it-IT" sz="1050" baseline="0" dirty="0">
                          <a:latin typeface="Arial" panose="020B0604020202020204" pitchFamily="34" charset="0"/>
                          <a:ea typeface="Tahoma" panose="020B0604030504040204" pitchFamily="34" charset="0"/>
                          <a:cs typeface="Arial" panose="020B0604020202020204" pitchFamily="34" charset="0"/>
                        </a:rPr>
                        <a:t> in Fondinox </a:t>
                      </a:r>
                      <a:r>
                        <a:rPr lang="it-IT" sz="1050" baseline="0" dirty="0" err="1">
                          <a:latin typeface="Arial" panose="020B0604020202020204" pitchFamily="34" charset="0"/>
                          <a:ea typeface="Tahoma" panose="020B0604030504040204" pitchFamily="34" charset="0"/>
                          <a:cs typeface="Arial" panose="020B0604020202020204" pitchFamily="34" charset="0"/>
                        </a:rPr>
                        <a:t>since</a:t>
                      </a:r>
                      <a:r>
                        <a:rPr lang="it-IT" sz="1050" baseline="0" dirty="0">
                          <a:latin typeface="Arial" panose="020B0604020202020204" pitchFamily="34" charset="0"/>
                          <a:ea typeface="Tahoma" panose="020B0604030504040204" pitchFamily="34" charset="0"/>
                          <a:cs typeface="Arial" panose="020B0604020202020204" pitchFamily="34" charset="0"/>
                        </a:rPr>
                        <a:t> 2018.</a:t>
                      </a:r>
                      <a:endParaRPr lang="it-IT" sz="1050" dirty="0">
                        <a:latin typeface="Arial" panose="020B0604020202020204" pitchFamily="34" charset="0"/>
                        <a:ea typeface="Tahoma" panose="020B0604030504040204" pitchFamily="34" charset="0"/>
                        <a:cs typeface="Arial" panose="020B0604020202020204" pitchFamily="34" charset="0"/>
                      </a:endParaRPr>
                    </a:p>
                  </a:txBody>
                  <a:tcPr marL="67332" marR="67332"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1026" name="Picture 2" descr="Profile photo of Simone Volpi">
            <a:extLst>
              <a:ext uri="{FF2B5EF4-FFF2-40B4-BE49-F238E27FC236}">
                <a16:creationId xmlns:a16="http://schemas.microsoft.com/office/drawing/2014/main" id="{E3B24C04-7136-D6D3-EF68-67274F5AAD1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2044" y="4019639"/>
            <a:ext cx="858473" cy="858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59280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3" y="1008848"/>
            <a:ext cx="8477371" cy="523220"/>
          </a:xfrm>
          <a:prstGeom prst="rect">
            <a:avLst/>
          </a:prstGeom>
          <a:noFill/>
        </p:spPr>
        <p:txBody>
          <a:bodyPr wrap="square" rtlCol="0">
            <a:spAutoFit/>
          </a:bodyPr>
          <a:lstStyle/>
          <a:p>
            <a:r>
              <a:rPr lang="it-IT" sz="2800" b="1" dirty="0">
                <a:latin typeface="Arial" panose="020B0604020202020204" pitchFamily="34" charset="0"/>
                <a:cs typeface="Arial" panose="020B0604020202020204" pitchFamily="34" charset="0"/>
              </a:rPr>
              <a:t>MAGMASOFT</a:t>
            </a: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F8740C90-B6E4-40B4-B67B-0B666F02BC2B}"/>
              </a:ext>
            </a:extLst>
          </p:cNvPr>
          <p:cNvSpPr txBox="1"/>
          <p:nvPr/>
        </p:nvSpPr>
        <p:spPr>
          <a:xfrm>
            <a:off x="1388792" y="5420102"/>
            <a:ext cx="9324109" cy="961802"/>
          </a:xfrm>
          <a:prstGeom prst="rect">
            <a:avLst/>
          </a:prstGeom>
          <a:noFill/>
        </p:spPr>
        <p:txBody>
          <a:bodyPr wrap="square">
            <a:spAutoFit/>
          </a:bodyPr>
          <a:lstStyle/>
          <a:p>
            <a:pPr marL="86995" algn="just">
              <a:spcBef>
                <a:spcPts val="290"/>
              </a:spcBef>
              <a:spcAft>
                <a:spcPts val="0"/>
              </a:spcAft>
            </a:pPr>
            <a:r>
              <a:rPr lang="en-US" dirty="0">
                <a:effectLst/>
                <a:latin typeface="Arial" panose="020B0604020202020204" pitchFamily="34" charset="0"/>
                <a:ea typeface="Calibri" panose="020F0502020204030204" pitchFamily="34" charset="0"/>
                <a:cs typeface="Arial" panose="020B0604020202020204" pitchFamily="34" charset="0"/>
              </a:rPr>
              <a:t>Transition time between TL and TS at flange mid thickness: horizontal (</a:t>
            </a:r>
            <a:r>
              <a:rPr lang="en-US" dirty="0" err="1">
                <a:effectLst/>
                <a:latin typeface="Arial" panose="020B0604020202020204" pitchFamily="34" charset="0"/>
                <a:ea typeface="Calibri" panose="020F0502020204030204" pitchFamily="34" charset="0"/>
                <a:cs typeface="Arial" panose="020B0604020202020204" pitchFamily="34" charset="0"/>
              </a:rPr>
              <a:t>blu</a:t>
            </a:r>
            <a:r>
              <a:rPr lang="en-US" dirty="0">
                <a:effectLst/>
                <a:latin typeface="Arial" panose="020B0604020202020204" pitchFamily="34" charset="0"/>
                <a:ea typeface="Calibri" panose="020F0502020204030204" pitchFamily="34" charset="0"/>
                <a:cs typeface="Arial" panose="020B0604020202020204" pitchFamily="34" charset="0"/>
              </a:rPr>
              <a:t> line) versus vertical version (red line).</a:t>
            </a:r>
          </a:p>
          <a:p>
            <a:pPr marL="86995" algn="just">
              <a:spcBef>
                <a:spcPts val="290"/>
              </a:spcBef>
              <a:spcAft>
                <a:spcPts val="0"/>
              </a:spcAft>
            </a:pPr>
            <a:r>
              <a:rPr lang="en-US" dirty="0">
                <a:effectLst/>
                <a:latin typeface="Arial" panose="020B0604020202020204" pitchFamily="34" charset="0"/>
                <a:ea typeface="Calibri" panose="020F0502020204030204" pitchFamily="34" charset="0"/>
                <a:cs typeface="Arial" panose="020B0604020202020204" pitchFamily="34" charset="0"/>
              </a:rPr>
              <a:t>For horizontal version estimated time is 40% higher respect to vertical version.</a:t>
            </a:r>
            <a:endParaRPr lang="it-IT"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11" name="docshapegroup37">
            <a:extLst>
              <a:ext uri="{FF2B5EF4-FFF2-40B4-BE49-F238E27FC236}">
                <a16:creationId xmlns:a16="http://schemas.microsoft.com/office/drawing/2014/main" id="{D939B1B4-98A4-4984-B5AC-81721983FF5A}"/>
              </a:ext>
            </a:extLst>
          </p:cNvPr>
          <p:cNvGrpSpPr>
            <a:grpSpLocks/>
          </p:cNvGrpSpPr>
          <p:nvPr/>
        </p:nvGrpSpPr>
        <p:grpSpPr bwMode="auto">
          <a:xfrm>
            <a:off x="1388791" y="1639122"/>
            <a:ext cx="9324109" cy="3489245"/>
            <a:chOff x="2930" y="87"/>
            <a:chExt cx="13209" cy="4656"/>
          </a:xfrm>
        </p:grpSpPr>
        <p:pic>
          <p:nvPicPr>
            <p:cNvPr id="12" name="docshape38">
              <a:extLst>
                <a:ext uri="{FF2B5EF4-FFF2-40B4-BE49-F238E27FC236}">
                  <a16:creationId xmlns:a16="http://schemas.microsoft.com/office/drawing/2014/main" id="{6F7CF364-EB79-4D14-B62B-293D18843B7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70" y="86"/>
              <a:ext cx="8269" cy="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docshape39">
              <a:extLst>
                <a:ext uri="{FF2B5EF4-FFF2-40B4-BE49-F238E27FC236}">
                  <a16:creationId xmlns:a16="http://schemas.microsoft.com/office/drawing/2014/main" id="{334909F6-950E-4DBE-A137-8ED07D02164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30" y="269"/>
              <a:ext cx="4937" cy="3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docshape40">
              <a:extLst>
                <a:ext uri="{FF2B5EF4-FFF2-40B4-BE49-F238E27FC236}">
                  <a16:creationId xmlns:a16="http://schemas.microsoft.com/office/drawing/2014/main" id="{EB1CF8A3-BB73-4F55-8487-91DCFBFB1FD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26" y="1755"/>
              <a:ext cx="348"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748951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3" y="1008848"/>
            <a:ext cx="8477371" cy="523220"/>
          </a:xfrm>
          <a:prstGeom prst="rect">
            <a:avLst/>
          </a:prstGeom>
          <a:noFill/>
        </p:spPr>
        <p:txBody>
          <a:bodyPr wrap="square" rtlCol="0">
            <a:spAutoFit/>
          </a:bodyPr>
          <a:lstStyle/>
          <a:p>
            <a:r>
              <a:rPr lang="it-IT" sz="2800" b="1" dirty="0">
                <a:latin typeface="Arial" panose="020B0604020202020204" pitchFamily="34" charset="0"/>
                <a:cs typeface="Arial" panose="020B0604020202020204" pitchFamily="34" charset="0"/>
              </a:rPr>
              <a:t>Solution </a:t>
            </a:r>
            <a:r>
              <a:rPr lang="it-IT" sz="2800" b="1" dirty="0" err="1">
                <a:latin typeface="Arial" panose="020B0604020202020204" pitchFamily="34" charset="0"/>
                <a:cs typeface="Arial" panose="020B0604020202020204" pitchFamily="34" charset="0"/>
              </a:rPr>
              <a:t>heat</a:t>
            </a:r>
            <a:r>
              <a:rPr lang="it-IT" sz="2800" b="1" dirty="0">
                <a:latin typeface="Arial" panose="020B0604020202020204" pitchFamily="34" charset="0"/>
                <a:cs typeface="Arial" panose="020B0604020202020204" pitchFamily="34" charset="0"/>
              </a:rPr>
              <a:t> treatment</a:t>
            </a: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pic>
        <p:nvPicPr>
          <p:cNvPr id="7" name="Immagine 6">
            <a:extLst>
              <a:ext uri="{FF2B5EF4-FFF2-40B4-BE49-F238E27FC236}">
                <a16:creationId xmlns:a16="http://schemas.microsoft.com/office/drawing/2014/main" id="{61627059-BDDA-4956-A7DF-C63A27B702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6900" y="2296538"/>
            <a:ext cx="7248409" cy="3605498"/>
          </a:xfrm>
          <a:prstGeom prst="rect">
            <a:avLst/>
          </a:prstGeom>
        </p:spPr>
      </p:pic>
      <p:grpSp>
        <p:nvGrpSpPr>
          <p:cNvPr id="5" name="Gruppo 4">
            <a:extLst>
              <a:ext uri="{FF2B5EF4-FFF2-40B4-BE49-F238E27FC236}">
                <a16:creationId xmlns:a16="http://schemas.microsoft.com/office/drawing/2014/main" id="{FF663915-7AC3-8A7C-823D-B102FAA0AA9E}"/>
              </a:ext>
            </a:extLst>
          </p:cNvPr>
          <p:cNvGrpSpPr/>
          <p:nvPr/>
        </p:nvGrpSpPr>
        <p:grpSpPr>
          <a:xfrm>
            <a:off x="7621029" y="1834069"/>
            <a:ext cx="4324071" cy="4530436"/>
            <a:chOff x="7621029" y="1834069"/>
            <a:chExt cx="4324071" cy="4530436"/>
          </a:xfrm>
        </p:grpSpPr>
        <p:pic>
          <p:nvPicPr>
            <p:cNvPr id="9" name="Immagine 8">
              <a:extLst>
                <a:ext uri="{FF2B5EF4-FFF2-40B4-BE49-F238E27FC236}">
                  <a16:creationId xmlns:a16="http://schemas.microsoft.com/office/drawing/2014/main" id="{AA9C0710-3502-459B-AB0F-2E3D4AF0EB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1029" y="1834069"/>
              <a:ext cx="4324071" cy="4530436"/>
            </a:xfrm>
            <a:prstGeom prst="rect">
              <a:avLst/>
            </a:prstGeom>
          </p:spPr>
        </p:pic>
        <p:sp>
          <p:nvSpPr>
            <p:cNvPr id="2" name="Rettangolo 1">
              <a:extLst>
                <a:ext uri="{FF2B5EF4-FFF2-40B4-BE49-F238E27FC236}">
                  <a16:creationId xmlns:a16="http://schemas.microsoft.com/office/drawing/2014/main" id="{A66747D9-417F-C15C-2E43-BE2526A4476F}"/>
                </a:ext>
              </a:extLst>
            </p:cNvPr>
            <p:cNvSpPr/>
            <p:nvPr/>
          </p:nvSpPr>
          <p:spPr>
            <a:xfrm>
              <a:off x="7998977" y="4167398"/>
              <a:ext cx="2597543" cy="20756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106778880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3" y="1008848"/>
            <a:ext cx="8477371" cy="523220"/>
          </a:xfrm>
          <a:prstGeom prst="rect">
            <a:avLst/>
          </a:prstGeom>
          <a:noFill/>
        </p:spPr>
        <p:txBody>
          <a:bodyPr wrap="square" rtlCol="0">
            <a:spAutoFit/>
          </a:bodyPr>
          <a:lstStyle/>
          <a:p>
            <a:r>
              <a:rPr lang="it-IT" sz="2800" b="1" dirty="0" err="1">
                <a:latin typeface="Arial" panose="020B0604020202020204" pitchFamily="34" charset="0"/>
                <a:cs typeface="Arial" panose="020B0604020202020204" pitchFamily="34" charset="0"/>
              </a:rPr>
              <a:t>Vibration</a:t>
            </a:r>
            <a:r>
              <a:rPr lang="it-IT" sz="2800" b="1" dirty="0">
                <a:latin typeface="Arial" panose="020B0604020202020204" pitchFamily="34" charset="0"/>
                <a:cs typeface="Arial" panose="020B0604020202020204" pitchFamily="34" charset="0"/>
              </a:rPr>
              <a:t> stress </a:t>
            </a:r>
            <a:r>
              <a:rPr lang="it-IT" sz="2800" b="1" dirty="0" err="1">
                <a:latin typeface="Arial" panose="020B0604020202020204" pitchFamily="34" charset="0"/>
                <a:cs typeface="Arial" panose="020B0604020202020204" pitchFamily="34" charset="0"/>
              </a:rPr>
              <a:t>relief</a:t>
            </a:r>
            <a:endParaRPr lang="it-IT" sz="2800" b="1" dirty="0">
              <a:latin typeface="Arial" panose="020B0604020202020204" pitchFamily="34" charset="0"/>
              <a:cs typeface="Arial" panose="020B0604020202020204" pitchFamily="34" charset="0"/>
            </a:endParaRP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2" name="CasellaDiTesto 1">
            <a:extLst>
              <a:ext uri="{FF2B5EF4-FFF2-40B4-BE49-F238E27FC236}">
                <a16:creationId xmlns:a16="http://schemas.microsoft.com/office/drawing/2014/main" id="{EDD5E33E-CBA7-4495-ACF4-5353B59BCE87}"/>
              </a:ext>
            </a:extLst>
          </p:cNvPr>
          <p:cNvSpPr txBox="1"/>
          <p:nvPr/>
        </p:nvSpPr>
        <p:spPr>
          <a:xfrm>
            <a:off x="327193" y="1745149"/>
            <a:ext cx="11348870"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Addition of a stress relieving after heat treatment and eventually after rough machining.</a:t>
            </a:r>
          </a:p>
        </p:txBody>
      </p:sp>
      <p:pic>
        <p:nvPicPr>
          <p:cNvPr id="8" name="Immagine 7">
            <a:extLst>
              <a:ext uri="{FF2B5EF4-FFF2-40B4-BE49-F238E27FC236}">
                <a16:creationId xmlns:a16="http://schemas.microsoft.com/office/drawing/2014/main" id="{8182C291-49C8-4037-9EAE-C7D8CAE6F20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83537" y="2251361"/>
            <a:ext cx="3115344" cy="4153792"/>
          </a:xfrm>
          <a:prstGeom prst="rect">
            <a:avLst/>
          </a:prstGeom>
        </p:spPr>
      </p:pic>
      <p:pic>
        <p:nvPicPr>
          <p:cNvPr id="12" name="Immagine 11">
            <a:extLst>
              <a:ext uri="{FF2B5EF4-FFF2-40B4-BE49-F238E27FC236}">
                <a16:creationId xmlns:a16="http://schemas.microsoft.com/office/drawing/2014/main" id="{37ECBA85-AE65-2AA3-1887-28835BBE83F2}"/>
              </a:ext>
            </a:extLst>
          </p:cNvPr>
          <p:cNvPicPr>
            <a:picLocks noChangeAspect="1"/>
          </p:cNvPicPr>
          <p:nvPr/>
        </p:nvPicPr>
        <p:blipFill>
          <a:blip r:embed="rId3"/>
          <a:stretch>
            <a:fillRect/>
          </a:stretch>
        </p:blipFill>
        <p:spPr>
          <a:xfrm>
            <a:off x="894592" y="2194894"/>
            <a:ext cx="5395617" cy="4112376"/>
          </a:xfrm>
          <a:prstGeom prst="rect">
            <a:avLst/>
          </a:prstGeom>
        </p:spPr>
      </p:pic>
    </p:spTree>
    <p:extLst>
      <p:ext uri="{BB962C8B-B14F-4D97-AF65-F5344CB8AC3E}">
        <p14:creationId xmlns:p14="http://schemas.microsoft.com/office/powerpoint/2010/main" val="330454333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3" y="1008848"/>
            <a:ext cx="8477371" cy="523220"/>
          </a:xfrm>
          <a:prstGeom prst="rect">
            <a:avLst/>
          </a:prstGeom>
          <a:noFill/>
        </p:spPr>
        <p:txBody>
          <a:bodyPr wrap="square" rtlCol="0">
            <a:spAutoFit/>
          </a:bodyPr>
          <a:lstStyle/>
          <a:p>
            <a:r>
              <a:rPr lang="it-IT" sz="2800" b="1" dirty="0" err="1">
                <a:latin typeface="Arial" panose="020B0604020202020204" pitchFamily="34" charset="0"/>
                <a:cs typeface="Arial" panose="020B0604020202020204" pitchFamily="34" charset="0"/>
              </a:rPr>
              <a:t>Results</a:t>
            </a:r>
            <a:endParaRPr lang="it-IT" sz="2800" b="1" dirty="0">
              <a:latin typeface="Arial" panose="020B0604020202020204" pitchFamily="34" charset="0"/>
              <a:cs typeface="Arial" panose="020B0604020202020204" pitchFamily="34" charset="0"/>
            </a:endParaRP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7" name="CasellaDiTesto 25">
            <a:extLst>
              <a:ext uri="{FF2B5EF4-FFF2-40B4-BE49-F238E27FC236}">
                <a16:creationId xmlns:a16="http://schemas.microsoft.com/office/drawing/2014/main" id="{357083D9-060D-4ECA-B6B9-680FFB52A8A5}"/>
              </a:ext>
            </a:extLst>
          </p:cNvPr>
          <p:cNvSpPr txBox="1"/>
          <p:nvPr/>
        </p:nvSpPr>
        <p:spPr>
          <a:xfrm>
            <a:off x="327193" y="1630213"/>
            <a:ext cx="11348870" cy="338554"/>
          </a:xfrm>
          <a:prstGeom prst="rect">
            <a:avLst/>
          </a:prstGeom>
          <a:noFill/>
        </p:spPr>
        <p:txBody>
          <a:bodyPr wrap="square" rtlCol="0">
            <a:spAutoFit/>
          </a:bodyPr>
          <a:lstStyle/>
          <a:p>
            <a:pPr algn="just"/>
            <a:r>
              <a:rPr lang="en-US" sz="1600" b="1" dirty="0">
                <a:latin typeface="Arial" panose="020B0604020202020204" pitchFamily="34" charset="0"/>
                <a:cs typeface="Arial" panose="020B0604020202020204" pitchFamily="34" charset="0"/>
              </a:rPr>
              <a:t>Chemical composition:</a:t>
            </a:r>
          </a:p>
        </p:txBody>
      </p:sp>
      <p:sp>
        <p:nvSpPr>
          <p:cNvPr id="11" name="CasellaDiTesto 25">
            <a:extLst>
              <a:ext uri="{FF2B5EF4-FFF2-40B4-BE49-F238E27FC236}">
                <a16:creationId xmlns:a16="http://schemas.microsoft.com/office/drawing/2014/main" id="{F6F405DA-6EBA-4398-94F3-0A7774BB77BF}"/>
              </a:ext>
            </a:extLst>
          </p:cNvPr>
          <p:cNvSpPr txBox="1"/>
          <p:nvPr/>
        </p:nvSpPr>
        <p:spPr>
          <a:xfrm>
            <a:off x="327193" y="3392562"/>
            <a:ext cx="11348870" cy="338554"/>
          </a:xfrm>
          <a:prstGeom prst="rect">
            <a:avLst/>
          </a:prstGeom>
          <a:noFill/>
        </p:spPr>
        <p:txBody>
          <a:bodyPr wrap="square" rtlCol="0">
            <a:spAutoFit/>
          </a:bodyPr>
          <a:lstStyle/>
          <a:p>
            <a:pPr algn="just"/>
            <a:r>
              <a:rPr lang="en-US" sz="1600" b="1" dirty="0">
                <a:latin typeface="Arial" panose="020B0604020202020204" pitchFamily="34" charset="0"/>
                <a:cs typeface="Arial" panose="020B0604020202020204" pitchFamily="34" charset="0"/>
              </a:rPr>
              <a:t>Mechanical and corrosion properties:</a:t>
            </a:r>
          </a:p>
        </p:txBody>
      </p:sp>
      <p:graphicFrame>
        <p:nvGraphicFramePr>
          <p:cNvPr id="9" name="Tabella 3">
            <a:extLst>
              <a:ext uri="{FF2B5EF4-FFF2-40B4-BE49-F238E27FC236}">
                <a16:creationId xmlns:a16="http://schemas.microsoft.com/office/drawing/2014/main" id="{8713F367-3652-4F03-AE93-A58328B86D35}"/>
              </a:ext>
            </a:extLst>
          </p:cNvPr>
          <p:cNvGraphicFramePr>
            <a:graphicFrameLocks noGrp="1"/>
          </p:cNvGraphicFramePr>
          <p:nvPr>
            <p:extLst>
              <p:ext uri="{D42A27DB-BD31-4B8C-83A1-F6EECF244321}">
                <p14:modId xmlns:p14="http://schemas.microsoft.com/office/powerpoint/2010/main" val="3753073370"/>
              </p:ext>
            </p:extLst>
          </p:nvPr>
        </p:nvGraphicFramePr>
        <p:xfrm>
          <a:off x="425631" y="1919412"/>
          <a:ext cx="11196000" cy="1409700"/>
        </p:xfrm>
        <a:graphic>
          <a:graphicData uri="http://schemas.openxmlformats.org/drawingml/2006/table">
            <a:tbl>
              <a:tblPr firstRow="1" bandRow="1">
                <a:tableStyleId>{5C22544A-7EE6-4342-B048-85BDC9FD1C3A}</a:tableStyleId>
              </a:tblPr>
              <a:tblGrid>
                <a:gridCol w="1728000">
                  <a:extLst>
                    <a:ext uri="{9D8B030D-6E8A-4147-A177-3AD203B41FA5}">
                      <a16:colId xmlns:a16="http://schemas.microsoft.com/office/drawing/2014/main" val="1550750243"/>
                    </a:ext>
                  </a:extLst>
                </a:gridCol>
                <a:gridCol w="946800">
                  <a:extLst>
                    <a:ext uri="{9D8B030D-6E8A-4147-A177-3AD203B41FA5}">
                      <a16:colId xmlns:a16="http://schemas.microsoft.com/office/drawing/2014/main" val="2972505430"/>
                    </a:ext>
                  </a:extLst>
                </a:gridCol>
                <a:gridCol w="946800">
                  <a:extLst>
                    <a:ext uri="{9D8B030D-6E8A-4147-A177-3AD203B41FA5}">
                      <a16:colId xmlns:a16="http://schemas.microsoft.com/office/drawing/2014/main" val="2729489500"/>
                    </a:ext>
                  </a:extLst>
                </a:gridCol>
                <a:gridCol w="946800">
                  <a:extLst>
                    <a:ext uri="{9D8B030D-6E8A-4147-A177-3AD203B41FA5}">
                      <a16:colId xmlns:a16="http://schemas.microsoft.com/office/drawing/2014/main" val="2574990052"/>
                    </a:ext>
                  </a:extLst>
                </a:gridCol>
                <a:gridCol w="946800">
                  <a:extLst>
                    <a:ext uri="{9D8B030D-6E8A-4147-A177-3AD203B41FA5}">
                      <a16:colId xmlns:a16="http://schemas.microsoft.com/office/drawing/2014/main" val="169594626"/>
                    </a:ext>
                  </a:extLst>
                </a:gridCol>
                <a:gridCol w="946800">
                  <a:extLst>
                    <a:ext uri="{9D8B030D-6E8A-4147-A177-3AD203B41FA5}">
                      <a16:colId xmlns:a16="http://schemas.microsoft.com/office/drawing/2014/main" val="1864396988"/>
                    </a:ext>
                  </a:extLst>
                </a:gridCol>
                <a:gridCol w="946800">
                  <a:extLst>
                    <a:ext uri="{9D8B030D-6E8A-4147-A177-3AD203B41FA5}">
                      <a16:colId xmlns:a16="http://schemas.microsoft.com/office/drawing/2014/main" val="4126833336"/>
                    </a:ext>
                  </a:extLst>
                </a:gridCol>
                <a:gridCol w="946800">
                  <a:extLst>
                    <a:ext uri="{9D8B030D-6E8A-4147-A177-3AD203B41FA5}">
                      <a16:colId xmlns:a16="http://schemas.microsoft.com/office/drawing/2014/main" val="1265636043"/>
                    </a:ext>
                  </a:extLst>
                </a:gridCol>
                <a:gridCol w="946800">
                  <a:extLst>
                    <a:ext uri="{9D8B030D-6E8A-4147-A177-3AD203B41FA5}">
                      <a16:colId xmlns:a16="http://schemas.microsoft.com/office/drawing/2014/main" val="2281424377"/>
                    </a:ext>
                  </a:extLst>
                </a:gridCol>
                <a:gridCol w="946800">
                  <a:extLst>
                    <a:ext uri="{9D8B030D-6E8A-4147-A177-3AD203B41FA5}">
                      <a16:colId xmlns:a16="http://schemas.microsoft.com/office/drawing/2014/main" val="1338570901"/>
                    </a:ext>
                  </a:extLst>
                </a:gridCol>
                <a:gridCol w="946800">
                  <a:extLst>
                    <a:ext uri="{9D8B030D-6E8A-4147-A177-3AD203B41FA5}">
                      <a16:colId xmlns:a16="http://schemas.microsoft.com/office/drawing/2014/main" val="432373904"/>
                    </a:ext>
                  </a:extLst>
                </a:gridCol>
              </a:tblGrid>
              <a:tr h="252000">
                <a:tc>
                  <a:txBody>
                    <a:bodyPr/>
                    <a:lstStyle/>
                    <a:p>
                      <a:pPr algn="l"/>
                      <a:r>
                        <a:rPr lang="it-IT" sz="1250" dirty="0" err="1">
                          <a:latin typeface="Arial" panose="020B0604020202020204" pitchFamily="34" charset="0"/>
                          <a:cs typeface="Arial" panose="020B0604020202020204" pitchFamily="34" charset="0"/>
                        </a:rPr>
                        <a:t>Heat</a:t>
                      </a:r>
                      <a:endParaRPr lang="it-IT" sz="1250" dirty="0">
                        <a:latin typeface="Arial" panose="020B0604020202020204" pitchFamily="34" charset="0"/>
                        <a:cs typeface="Arial" panose="020B0604020202020204" pitchFamily="34" charset="0"/>
                      </a:endParaRPr>
                    </a:p>
                  </a:txBody>
                  <a:tcPr/>
                </a:tc>
                <a:tc>
                  <a:txBody>
                    <a:bodyPr/>
                    <a:lstStyle/>
                    <a:p>
                      <a:pPr algn="ctr"/>
                      <a:r>
                        <a:rPr lang="it-IT" sz="1250" dirty="0">
                          <a:latin typeface="Arial" panose="020B0604020202020204" pitchFamily="34" charset="0"/>
                          <a:cs typeface="Arial" panose="020B0604020202020204" pitchFamily="34" charset="0"/>
                        </a:rPr>
                        <a:t>C</a:t>
                      </a:r>
                    </a:p>
                  </a:txBody>
                  <a:tcPr/>
                </a:tc>
                <a:tc>
                  <a:txBody>
                    <a:bodyPr/>
                    <a:lstStyle/>
                    <a:p>
                      <a:pPr algn="ctr"/>
                      <a:r>
                        <a:rPr lang="it-IT" sz="1250" dirty="0">
                          <a:latin typeface="Arial" panose="020B0604020202020204" pitchFamily="34" charset="0"/>
                          <a:cs typeface="Arial" panose="020B0604020202020204" pitchFamily="34" charset="0"/>
                        </a:rPr>
                        <a:t>Cr</a:t>
                      </a:r>
                    </a:p>
                  </a:txBody>
                  <a:tcPr/>
                </a:tc>
                <a:tc>
                  <a:txBody>
                    <a:bodyPr/>
                    <a:lstStyle/>
                    <a:p>
                      <a:pPr algn="ctr"/>
                      <a:r>
                        <a:rPr lang="it-IT" sz="1250" dirty="0">
                          <a:latin typeface="Arial" panose="020B0604020202020204" pitchFamily="34" charset="0"/>
                          <a:cs typeface="Arial" panose="020B0604020202020204" pitchFamily="34" charset="0"/>
                        </a:rPr>
                        <a:t>Ni</a:t>
                      </a:r>
                    </a:p>
                  </a:txBody>
                  <a:tcPr/>
                </a:tc>
                <a:tc>
                  <a:txBody>
                    <a:bodyPr/>
                    <a:lstStyle/>
                    <a:p>
                      <a:pPr algn="ctr"/>
                      <a:r>
                        <a:rPr lang="it-IT" sz="1250" dirty="0">
                          <a:latin typeface="Arial" panose="020B0604020202020204" pitchFamily="34" charset="0"/>
                          <a:cs typeface="Arial" panose="020B0604020202020204" pitchFamily="34" charset="0"/>
                        </a:rPr>
                        <a:t>Mo</a:t>
                      </a:r>
                    </a:p>
                  </a:txBody>
                  <a:tcPr/>
                </a:tc>
                <a:tc>
                  <a:txBody>
                    <a:bodyPr/>
                    <a:lstStyle/>
                    <a:p>
                      <a:pPr algn="ctr"/>
                      <a:r>
                        <a:rPr lang="it-IT" sz="1250" dirty="0">
                          <a:latin typeface="Arial" panose="020B0604020202020204" pitchFamily="34" charset="0"/>
                          <a:cs typeface="Arial" panose="020B0604020202020204" pitchFamily="34" charset="0"/>
                        </a:rPr>
                        <a:t>Mn</a:t>
                      </a:r>
                    </a:p>
                  </a:txBody>
                  <a:tcPr/>
                </a:tc>
                <a:tc>
                  <a:txBody>
                    <a:bodyPr/>
                    <a:lstStyle/>
                    <a:p>
                      <a:pPr algn="ctr"/>
                      <a:r>
                        <a:rPr lang="it-IT" sz="1250" dirty="0">
                          <a:latin typeface="Arial" panose="020B0604020202020204" pitchFamily="34" charset="0"/>
                          <a:cs typeface="Arial" panose="020B0604020202020204" pitchFamily="34" charset="0"/>
                        </a:rPr>
                        <a:t>Si</a:t>
                      </a:r>
                    </a:p>
                  </a:txBody>
                  <a:tcPr/>
                </a:tc>
                <a:tc>
                  <a:txBody>
                    <a:bodyPr/>
                    <a:lstStyle/>
                    <a:p>
                      <a:pPr algn="ctr"/>
                      <a:r>
                        <a:rPr lang="it-IT" sz="1250" dirty="0">
                          <a:latin typeface="Arial" panose="020B0604020202020204" pitchFamily="34" charset="0"/>
                          <a:cs typeface="Arial" panose="020B0604020202020204" pitchFamily="34" charset="0"/>
                        </a:rPr>
                        <a:t>P</a:t>
                      </a:r>
                    </a:p>
                  </a:txBody>
                  <a:tcPr/>
                </a:tc>
                <a:tc>
                  <a:txBody>
                    <a:bodyPr/>
                    <a:lstStyle/>
                    <a:p>
                      <a:pPr algn="ctr"/>
                      <a:r>
                        <a:rPr lang="it-IT" sz="1250" dirty="0">
                          <a:latin typeface="Arial" panose="020B0604020202020204" pitchFamily="34" charset="0"/>
                          <a:cs typeface="Arial" panose="020B0604020202020204" pitchFamily="34" charset="0"/>
                        </a:rPr>
                        <a:t>S</a:t>
                      </a:r>
                    </a:p>
                  </a:txBody>
                  <a:tcPr/>
                </a:tc>
                <a:tc>
                  <a:txBody>
                    <a:bodyPr/>
                    <a:lstStyle/>
                    <a:p>
                      <a:pPr algn="ctr"/>
                      <a:r>
                        <a:rPr lang="it-IT" sz="1250" dirty="0">
                          <a:latin typeface="Arial" panose="020B0604020202020204" pitchFamily="34" charset="0"/>
                          <a:cs typeface="Arial" panose="020B0604020202020204" pitchFamily="34" charset="0"/>
                        </a:rPr>
                        <a:t>N</a:t>
                      </a:r>
                    </a:p>
                  </a:txBody>
                  <a:tcPr/>
                </a:tc>
                <a:tc>
                  <a:txBody>
                    <a:bodyPr/>
                    <a:lstStyle/>
                    <a:p>
                      <a:pPr algn="ctr"/>
                      <a:r>
                        <a:rPr lang="it-IT" sz="1250" dirty="0" err="1">
                          <a:latin typeface="Arial" panose="020B0604020202020204" pitchFamily="34" charset="0"/>
                          <a:cs typeface="Arial" panose="020B0604020202020204" pitchFamily="34" charset="0"/>
                        </a:rPr>
                        <a:t>PREn</a:t>
                      </a:r>
                      <a:endParaRPr lang="it-IT" sz="125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8447162"/>
                  </a:ext>
                </a:extLst>
              </a:tr>
              <a:tr h="252000">
                <a:tc>
                  <a:txBody>
                    <a:bodyPr/>
                    <a:lstStyle/>
                    <a:p>
                      <a:pPr algn="l"/>
                      <a:r>
                        <a:rPr lang="it-IT" sz="1250" b="1" dirty="0">
                          <a:latin typeface="Arial" panose="020B0604020202020204" pitchFamily="34" charset="0"/>
                          <a:cs typeface="Arial" panose="020B0604020202020204" pitchFamily="34" charset="0"/>
                        </a:rPr>
                        <a:t>A995 GR 5A</a:t>
                      </a:r>
                    </a:p>
                  </a:txBody>
                  <a:tcPr/>
                </a:tc>
                <a:tc>
                  <a:txBody>
                    <a:bodyPr/>
                    <a:lstStyle/>
                    <a:p>
                      <a:pPr algn="ctr"/>
                      <a:r>
                        <a:rPr lang="it-IT" sz="1250" dirty="0">
                          <a:latin typeface="Arial" panose="020B0604020202020204" pitchFamily="34" charset="0"/>
                          <a:cs typeface="Arial" panose="020B0604020202020204" pitchFamily="34" charset="0"/>
                        </a:rPr>
                        <a:t>&lt;0.030</a:t>
                      </a:r>
                    </a:p>
                  </a:txBody>
                  <a:tcPr/>
                </a:tc>
                <a:tc>
                  <a:txBody>
                    <a:bodyPr/>
                    <a:lstStyle/>
                    <a:p>
                      <a:pPr algn="ctr"/>
                      <a:r>
                        <a:rPr lang="it-IT" sz="1250" dirty="0">
                          <a:latin typeface="Arial" panose="020B0604020202020204" pitchFamily="34" charset="0"/>
                          <a:cs typeface="Arial" panose="020B0604020202020204" pitchFamily="34" charset="0"/>
                        </a:rPr>
                        <a:t>24</a:t>
                      </a:r>
                      <a:r>
                        <a:rPr lang="it-IT" sz="1250" kern="1200" dirty="0">
                          <a:solidFill>
                            <a:schemeClr val="dk1"/>
                          </a:solidFill>
                          <a:effectLst/>
                          <a:latin typeface="Arial" panose="020B0604020202020204" pitchFamily="34" charset="0"/>
                          <a:ea typeface="+mn-ea"/>
                          <a:cs typeface="Arial" panose="020B0604020202020204" pitchFamily="34" charset="0"/>
                        </a:rPr>
                        <a:t>÷26</a:t>
                      </a:r>
                      <a:endParaRPr lang="it-IT" sz="1250" dirty="0">
                        <a:latin typeface="Arial" panose="020B0604020202020204" pitchFamily="34" charset="0"/>
                        <a:cs typeface="Arial" panose="020B0604020202020204" pitchFamily="34" charset="0"/>
                      </a:endParaRPr>
                    </a:p>
                  </a:txBody>
                  <a:tcPr/>
                </a:tc>
                <a:tc>
                  <a:txBody>
                    <a:bodyPr/>
                    <a:lstStyle/>
                    <a:p>
                      <a:pPr algn="ctr"/>
                      <a:r>
                        <a:rPr lang="it-IT" sz="1250" dirty="0">
                          <a:latin typeface="Arial" panose="020B0604020202020204" pitchFamily="34" charset="0"/>
                          <a:cs typeface="Arial" panose="020B0604020202020204" pitchFamily="34" charset="0"/>
                        </a:rPr>
                        <a:t>6</a:t>
                      </a:r>
                      <a:r>
                        <a:rPr lang="it-IT" sz="1250" kern="1200" dirty="0">
                          <a:solidFill>
                            <a:schemeClr val="dk1"/>
                          </a:solidFill>
                          <a:effectLst/>
                          <a:latin typeface="Arial" panose="020B0604020202020204" pitchFamily="34" charset="0"/>
                          <a:ea typeface="+mn-ea"/>
                          <a:cs typeface="Arial" panose="020B0604020202020204" pitchFamily="34" charset="0"/>
                        </a:rPr>
                        <a:t>÷8</a:t>
                      </a:r>
                      <a:endParaRPr lang="it-IT" sz="1250" dirty="0">
                        <a:latin typeface="Arial" panose="020B0604020202020204" pitchFamily="34" charset="0"/>
                        <a:cs typeface="Arial" panose="020B0604020202020204" pitchFamily="34" charset="0"/>
                      </a:endParaRPr>
                    </a:p>
                  </a:txBody>
                  <a:tcPr/>
                </a:tc>
                <a:tc>
                  <a:txBody>
                    <a:bodyPr/>
                    <a:lstStyle/>
                    <a:p>
                      <a:pPr algn="ctr"/>
                      <a:r>
                        <a:rPr lang="it-IT" sz="1250" kern="1200" dirty="0">
                          <a:solidFill>
                            <a:schemeClr val="dk1"/>
                          </a:solidFill>
                          <a:effectLst/>
                          <a:latin typeface="Arial" panose="020B0604020202020204" pitchFamily="34" charset="0"/>
                          <a:ea typeface="+mn-ea"/>
                          <a:cs typeface="Arial" panose="020B0604020202020204" pitchFamily="34" charset="0"/>
                        </a:rPr>
                        <a:t>4÷5</a:t>
                      </a:r>
                      <a:endParaRPr lang="it-IT" sz="1250" dirty="0">
                        <a:latin typeface="Arial" panose="020B0604020202020204" pitchFamily="34" charset="0"/>
                        <a:cs typeface="Arial" panose="020B0604020202020204" pitchFamily="34" charset="0"/>
                      </a:endParaRPr>
                    </a:p>
                  </a:txBody>
                  <a:tcPr/>
                </a:tc>
                <a:tc>
                  <a:txBody>
                    <a:bodyPr/>
                    <a:lstStyle/>
                    <a:p>
                      <a:pPr algn="ctr"/>
                      <a:r>
                        <a:rPr lang="it-IT" sz="1250" dirty="0">
                          <a:latin typeface="Arial" panose="020B0604020202020204" pitchFamily="34" charset="0"/>
                          <a:cs typeface="Arial" panose="020B0604020202020204" pitchFamily="34" charset="0"/>
                        </a:rPr>
                        <a:t>&lt;1.5</a:t>
                      </a:r>
                    </a:p>
                  </a:txBody>
                  <a:tcPr/>
                </a:tc>
                <a:tc>
                  <a:txBody>
                    <a:bodyPr/>
                    <a:lstStyle/>
                    <a:p>
                      <a:pPr algn="ctr"/>
                      <a:r>
                        <a:rPr lang="it-IT" sz="1250" dirty="0">
                          <a:latin typeface="Arial" panose="020B0604020202020204" pitchFamily="34" charset="0"/>
                          <a:cs typeface="Arial" panose="020B0604020202020204" pitchFamily="34" charset="0"/>
                        </a:rPr>
                        <a:t>&lt;1</a:t>
                      </a:r>
                    </a:p>
                  </a:txBody>
                  <a:tcPr/>
                </a:tc>
                <a:tc>
                  <a:txBody>
                    <a:bodyPr/>
                    <a:lstStyle/>
                    <a:p>
                      <a:pPr algn="ctr"/>
                      <a:r>
                        <a:rPr lang="it-IT" sz="1250" dirty="0">
                          <a:latin typeface="Arial" panose="020B0604020202020204" pitchFamily="34" charset="0"/>
                          <a:cs typeface="Arial" panose="020B0604020202020204" pitchFamily="34" charset="0"/>
                        </a:rPr>
                        <a:t>&lt;0.040</a:t>
                      </a:r>
                    </a:p>
                  </a:txBody>
                  <a:tcPr/>
                </a:tc>
                <a:tc>
                  <a:txBody>
                    <a:bodyPr/>
                    <a:lstStyle/>
                    <a:p>
                      <a:pPr algn="ctr"/>
                      <a:r>
                        <a:rPr lang="it-IT" sz="1250" dirty="0">
                          <a:latin typeface="Arial" panose="020B0604020202020204" pitchFamily="34" charset="0"/>
                          <a:cs typeface="Arial" panose="020B0604020202020204" pitchFamily="34" charset="0"/>
                        </a:rPr>
                        <a:t>&lt;0.025</a:t>
                      </a:r>
                    </a:p>
                  </a:txBody>
                  <a:tcPr/>
                </a:tc>
                <a:tc>
                  <a:txBody>
                    <a:bodyPr/>
                    <a:lstStyle/>
                    <a:p>
                      <a:pPr algn="ctr"/>
                      <a:r>
                        <a:rPr lang="it-IT" sz="1250" dirty="0">
                          <a:latin typeface="Arial" panose="020B0604020202020204" pitchFamily="34" charset="0"/>
                          <a:cs typeface="Arial" panose="020B0604020202020204" pitchFamily="34" charset="0"/>
                        </a:rPr>
                        <a:t>0.2</a:t>
                      </a:r>
                      <a:r>
                        <a:rPr lang="it-IT" sz="1250" kern="1200" dirty="0">
                          <a:solidFill>
                            <a:schemeClr val="dk1"/>
                          </a:solidFill>
                          <a:effectLst/>
                          <a:latin typeface="Arial" panose="020B0604020202020204" pitchFamily="34" charset="0"/>
                          <a:ea typeface="+mn-ea"/>
                          <a:cs typeface="Arial" panose="020B0604020202020204" pitchFamily="34" charset="0"/>
                        </a:rPr>
                        <a:t>÷0.3</a:t>
                      </a:r>
                      <a:endParaRPr lang="it-IT" sz="1250" dirty="0">
                        <a:latin typeface="Arial" panose="020B0604020202020204" pitchFamily="34" charset="0"/>
                        <a:cs typeface="Arial" panose="020B0604020202020204" pitchFamily="34" charset="0"/>
                      </a:endParaRPr>
                    </a:p>
                  </a:txBody>
                  <a:tcPr/>
                </a:tc>
                <a:tc>
                  <a:txBody>
                    <a:bodyPr/>
                    <a:lstStyle/>
                    <a:p>
                      <a:pPr algn="ctr"/>
                      <a:r>
                        <a:rPr lang="it-IT" sz="1250" dirty="0">
                          <a:latin typeface="Arial" panose="020B0604020202020204" pitchFamily="34" charset="0"/>
                          <a:cs typeface="Arial" panose="020B0604020202020204" pitchFamily="34" charset="0"/>
                        </a:rPr>
                        <a:t>&gt;40</a:t>
                      </a:r>
                    </a:p>
                  </a:txBody>
                  <a:tcPr/>
                </a:tc>
                <a:extLst>
                  <a:ext uri="{0D108BD9-81ED-4DB2-BD59-A6C34878D82A}">
                    <a16:rowId xmlns:a16="http://schemas.microsoft.com/office/drawing/2014/main" val="440372396"/>
                  </a:ext>
                </a:extLst>
              </a:tr>
              <a:tr h="252000">
                <a:tc>
                  <a:txBody>
                    <a:bodyPr/>
                    <a:lstStyle/>
                    <a:p>
                      <a:pPr algn="l"/>
                      <a:r>
                        <a:rPr lang="it-IT" sz="1250" b="1" dirty="0">
                          <a:latin typeface="Arial" panose="020B0604020202020204" pitchFamily="34" charset="0"/>
                          <a:cs typeface="Arial" panose="020B0604020202020204" pitchFamily="34" charset="0"/>
                        </a:rPr>
                        <a:t>HEAT TB (300 mm)</a:t>
                      </a:r>
                    </a:p>
                  </a:txBody>
                  <a:tcPr/>
                </a:tc>
                <a:tc>
                  <a:txBody>
                    <a:bodyPr/>
                    <a:lstStyle/>
                    <a:p>
                      <a:pPr algn="ctr"/>
                      <a:r>
                        <a:rPr lang="it-IT" sz="1250" dirty="0">
                          <a:latin typeface="Arial" panose="020B0604020202020204" pitchFamily="34" charset="0"/>
                          <a:cs typeface="Arial" panose="020B0604020202020204" pitchFamily="34" charset="0"/>
                        </a:rPr>
                        <a:t>0.022</a:t>
                      </a:r>
                    </a:p>
                  </a:txBody>
                  <a:tcPr/>
                </a:tc>
                <a:tc>
                  <a:txBody>
                    <a:bodyPr/>
                    <a:lstStyle/>
                    <a:p>
                      <a:pPr algn="ctr"/>
                      <a:r>
                        <a:rPr lang="it-IT" sz="1250" dirty="0">
                          <a:latin typeface="Arial" panose="020B0604020202020204" pitchFamily="34" charset="0"/>
                          <a:cs typeface="Arial" panose="020B0604020202020204" pitchFamily="34" charset="0"/>
                        </a:rPr>
                        <a:t>24.57</a:t>
                      </a:r>
                    </a:p>
                  </a:txBody>
                  <a:tcPr/>
                </a:tc>
                <a:tc>
                  <a:txBody>
                    <a:bodyPr/>
                    <a:lstStyle/>
                    <a:p>
                      <a:pPr algn="ctr"/>
                      <a:r>
                        <a:rPr lang="it-IT" sz="1250" dirty="0">
                          <a:latin typeface="Arial" panose="020B0604020202020204" pitchFamily="34" charset="0"/>
                          <a:cs typeface="Arial" panose="020B0604020202020204" pitchFamily="34" charset="0"/>
                        </a:rPr>
                        <a:t>7.16</a:t>
                      </a:r>
                    </a:p>
                  </a:txBody>
                  <a:tcPr/>
                </a:tc>
                <a:tc>
                  <a:txBody>
                    <a:bodyPr/>
                    <a:lstStyle/>
                    <a:p>
                      <a:pPr algn="ctr"/>
                      <a:r>
                        <a:rPr lang="it-IT" sz="1250" dirty="0">
                          <a:latin typeface="Arial" panose="020B0604020202020204" pitchFamily="34" charset="0"/>
                          <a:cs typeface="Arial" panose="020B0604020202020204" pitchFamily="34" charset="0"/>
                        </a:rPr>
                        <a:t>4.15</a:t>
                      </a:r>
                    </a:p>
                  </a:txBody>
                  <a:tcPr/>
                </a:tc>
                <a:tc>
                  <a:txBody>
                    <a:bodyPr/>
                    <a:lstStyle/>
                    <a:p>
                      <a:pPr algn="ctr"/>
                      <a:r>
                        <a:rPr lang="it-IT" sz="1250" dirty="0">
                          <a:latin typeface="Arial" panose="020B0604020202020204" pitchFamily="34" charset="0"/>
                          <a:cs typeface="Arial" panose="020B0604020202020204" pitchFamily="34" charset="0"/>
                        </a:rPr>
                        <a:t>0.80</a:t>
                      </a:r>
                    </a:p>
                  </a:txBody>
                  <a:tcPr/>
                </a:tc>
                <a:tc>
                  <a:txBody>
                    <a:bodyPr/>
                    <a:lstStyle/>
                    <a:p>
                      <a:pPr algn="ctr"/>
                      <a:r>
                        <a:rPr lang="it-IT" sz="1250" dirty="0">
                          <a:latin typeface="Arial" panose="020B0604020202020204" pitchFamily="34" charset="0"/>
                          <a:cs typeface="Arial" panose="020B0604020202020204" pitchFamily="34" charset="0"/>
                        </a:rPr>
                        <a:t>0.61</a:t>
                      </a:r>
                    </a:p>
                  </a:txBody>
                  <a:tcPr/>
                </a:tc>
                <a:tc>
                  <a:txBody>
                    <a:bodyPr/>
                    <a:lstStyle/>
                    <a:p>
                      <a:pPr algn="ctr"/>
                      <a:r>
                        <a:rPr lang="it-IT" sz="1250" dirty="0">
                          <a:latin typeface="Arial" panose="020B0604020202020204" pitchFamily="34" charset="0"/>
                          <a:cs typeface="Arial" panose="020B0604020202020204" pitchFamily="34" charset="0"/>
                        </a:rPr>
                        <a:t>0.026</a:t>
                      </a:r>
                    </a:p>
                  </a:txBody>
                  <a:tcPr/>
                </a:tc>
                <a:tc>
                  <a:txBody>
                    <a:bodyPr/>
                    <a:lstStyle/>
                    <a:p>
                      <a:pPr algn="ctr"/>
                      <a:r>
                        <a:rPr lang="it-IT" sz="1250" dirty="0">
                          <a:latin typeface="Arial" panose="020B0604020202020204" pitchFamily="34" charset="0"/>
                          <a:cs typeface="Arial" panose="020B0604020202020204" pitchFamily="34" charset="0"/>
                        </a:rPr>
                        <a:t>0.004</a:t>
                      </a:r>
                    </a:p>
                  </a:txBody>
                  <a:tcPr/>
                </a:tc>
                <a:tc>
                  <a:txBody>
                    <a:bodyPr/>
                    <a:lstStyle/>
                    <a:p>
                      <a:pPr algn="ctr"/>
                      <a:r>
                        <a:rPr lang="it-IT" sz="1250" dirty="0">
                          <a:latin typeface="Arial" panose="020B0604020202020204" pitchFamily="34" charset="0"/>
                          <a:cs typeface="Arial" panose="020B0604020202020204" pitchFamily="34" charset="0"/>
                        </a:rPr>
                        <a:t>0.214</a:t>
                      </a:r>
                    </a:p>
                  </a:txBody>
                  <a:tcPr/>
                </a:tc>
                <a:tc>
                  <a:txBody>
                    <a:bodyPr/>
                    <a:lstStyle/>
                    <a:p>
                      <a:pPr algn="ctr"/>
                      <a:r>
                        <a:rPr lang="it-IT" sz="1250" dirty="0">
                          <a:latin typeface="Arial" panose="020B0604020202020204" pitchFamily="34" charset="0"/>
                          <a:cs typeface="Arial" panose="020B0604020202020204" pitchFamily="34" charset="0"/>
                        </a:rPr>
                        <a:t>41.69</a:t>
                      </a:r>
                    </a:p>
                  </a:txBody>
                  <a:tcPr/>
                </a:tc>
                <a:extLst>
                  <a:ext uri="{0D108BD9-81ED-4DB2-BD59-A6C34878D82A}">
                    <a16:rowId xmlns:a16="http://schemas.microsoft.com/office/drawing/2014/main" val="860052774"/>
                  </a:ext>
                </a:extLst>
              </a:tr>
              <a:tr h="252000">
                <a:tc>
                  <a:txBody>
                    <a:bodyPr/>
                    <a:lstStyle/>
                    <a:p>
                      <a:pPr algn="l"/>
                      <a:r>
                        <a:rPr lang="it-IT" sz="1250" b="1" dirty="0">
                          <a:latin typeface="Arial" panose="020B0604020202020204" pitchFamily="34" charset="0"/>
                          <a:cs typeface="Arial" panose="020B0604020202020204" pitchFamily="34" charset="0"/>
                        </a:rPr>
                        <a:t>HEAT 1</a:t>
                      </a:r>
                    </a:p>
                  </a:txBody>
                  <a:tcPr/>
                </a:tc>
                <a:tc>
                  <a:txBody>
                    <a:bodyPr/>
                    <a:lstStyle/>
                    <a:p>
                      <a:pPr algn="ctr"/>
                      <a:r>
                        <a:rPr lang="it-IT" sz="1250" dirty="0">
                          <a:latin typeface="Arial" panose="020B0604020202020204" pitchFamily="34" charset="0"/>
                          <a:cs typeface="Arial" panose="020B0604020202020204" pitchFamily="34" charset="0"/>
                        </a:rPr>
                        <a:t>0.015</a:t>
                      </a:r>
                    </a:p>
                  </a:txBody>
                  <a:tcPr/>
                </a:tc>
                <a:tc>
                  <a:txBody>
                    <a:bodyPr/>
                    <a:lstStyle/>
                    <a:p>
                      <a:pPr algn="ctr"/>
                      <a:r>
                        <a:rPr lang="it-IT" sz="1250" dirty="0">
                          <a:latin typeface="Arial" panose="020B0604020202020204" pitchFamily="34" charset="0"/>
                          <a:cs typeface="Arial" panose="020B0604020202020204" pitchFamily="34" charset="0"/>
                        </a:rPr>
                        <a:t>24.48</a:t>
                      </a:r>
                    </a:p>
                  </a:txBody>
                  <a:tcPr/>
                </a:tc>
                <a:tc>
                  <a:txBody>
                    <a:bodyPr/>
                    <a:lstStyle/>
                    <a:p>
                      <a:pPr algn="ctr"/>
                      <a:r>
                        <a:rPr lang="it-IT" sz="1250" dirty="0">
                          <a:latin typeface="Arial" panose="020B0604020202020204" pitchFamily="34" charset="0"/>
                          <a:cs typeface="Arial" panose="020B0604020202020204" pitchFamily="34" charset="0"/>
                        </a:rPr>
                        <a:t>7.40</a:t>
                      </a:r>
                    </a:p>
                  </a:txBody>
                  <a:tcPr/>
                </a:tc>
                <a:tc>
                  <a:txBody>
                    <a:bodyPr/>
                    <a:lstStyle/>
                    <a:p>
                      <a:pPr algn="ctr"/>
                      <a:r>
                        <a:rPr lang="it-IT" sz="1250" dirty="0">
                          <a:latin typeface="Arial" panose="020B0604020202020204" pitchFamily="34" charset="0"/>
                          <a:cs typeface="Arial" panose="020B0604020202020204" pitchFamily="34" charset="0"/>
                        </a:rPr>
                        <a:t>4.13</a:t>
                      </a:r>
                    </a:p>
                  </a:txBody>
                  <a:tcPr/>
                </a:tc>
                <a:tc>
                  <a:txBody>
                    <a:bodyPr/>
                    <a:lstStyle/>
                    <a:p>
                      <a:pPr algn="ctr"/>
                      <a:r>
                        <a:rPr lang="it-IT" sz="1250" dirty="0">
                          <a:latin typeface="Arial" panose="020B0604020202020204" pitchFamily="34" charset="0"/>
                          <a:cs typeface="Arial" panose="020B0604020202020204" pitchFamily="34" charset="0"/>
                        </a:rPr>
                        <a:t>0.81</a:t>
                      </a:r>
                    </a:p>
                  </a:txBody>
                  <a:tcPr/>
                </a:tc>
                <a:tc>
                  <a:txBody>
                    <a:bodyPr/>
                    <a:lstStyle/>
                    <a:p>
                      <a:pPr algn="ctr"/>
                      <a:r>
                        <a:rPr lang="it-IT" sz="1250" dirty="0">
                          <a:latin typeface="Arial" panose="020B0604020202020204" pitchFamily="34" charset="0"/>
                          <a:cs typeface="Arial" panose="020B0604020202020204" pitchFamily="34" charset="0"/>
                        </a:rPr>
                        <a:t>0.49</a:t>
                      </a:r>
                    </a:p>
                  </a:txBody>
                  <a:tcPr/>
                </a:tc>
                <a:tc>
                  <a:txBody>
                    <a:bodyPr/>
                    <a:lstStyle/>
                    <a:p>
                      <a:pPr algn="ctr"/>
                      <a:r>
                        <a:rPr lang="it-IT" sz="1250" dirty="0">
                          <a:latin typeface="Arial" panose="020B0604020202020204" pitchFamily="34" charset="0"/>
                          <a:cs typeface="Arial" panose="020B0604020202020204" pitchFamily="34" charset="0"/>
                        </a:rPr>
                        <a:t>0.025</a:t>
                      </a:r>
                    </a:p>
                  </a:txBody>
                  <a:tcPr/>
                </a:tc>
                <a:tc>
                  <a:txBody>
                    <a:bodyPr/>
                    <a:lstStyle/>
                    <a:p>
                      <a:pPr algn="ctr"/>
                      <a:r>
                        <a:rPr lang="it-IT" sz="1250" dirty="0">
                          <a:latin typeface="Arial" panose="020B0604020202020204" pitchFamily="34" charset="0"/>
                          <a:cs typeface="Arial" panose="020B0604020202020204" pitchFamily="34" charset="0"/>
                        </a:rPr>
                        <a:t>0.004</a:t>
                      </a:r>
                    </a:p>
                  </a:txBody>
                  <a:tcPr/>
                </a:tc>
                <a:tc>
                  <a:txBody>
                    <a:bodyPr/>
                    <a:lstStyle/>
                    <a:p>
                      <a:pPr algn="ctr"/>
                      <a:r>
                        <a:rPr lang="it-IT" sz="1250" dirty="0">
                          <a:latin typeface="Arial" panose="020B0604020202020204" pitchFamily="34" charset="0"/>
                          <a:cs typeface="Arial" panose="020B0604020202020204" pitchFamily="34" charset="0"/>
                        </a:rPr>
                        <a:t>0.250</a:t>
                      </a:r>
                    </a:p>
                  </a:txBody>
                  <a:tcPr/>
                </a:tc>
                <a:tc>
                  <a:txBody>
                    <a:bodyPr/>
                    <a:lstStyle/>
                    <a:p>
                      <a:pPr algn="ctr"/>
                      <a:r>
                        <a:rPr lang="it-IT" sz="1250" dirty="0">
                          <a:latin typeface="Arial" panose="020B0604020202020204" pitchFamily="34" charset="0"/>
                          <a:cs typeface="Arial" panose="020B0604020202020204" pitchFamily="34" charset="0"/>
                        </a:rPr>
                        <a:t>42.11</a:t>
                      </a:r>
                    </a:p>
                  </a:txBody>
                  <a:tcPr/>
                </a:tc>
                <a:extLst>
                  <a:ext uri="{0D108BD9-81ED-4DB2-BD59-A6C34878D82A}">
                    <a16:rowId xmlns:a16="http://schemas.microsoft.com/office/drawing/2014/main" val="1858860350"/>
                  </a:ext>
                </a:extLst>
              </a:tr>
              <a:tr h="252000">
                <a:tc>
                  <a:txBody>
                    <a:bodyPr/>
                    <a:lstStyle/>
                    <a:p>
                      <a:pPr algn="l"/>
                      <a:r>
                        <a:rPr lang="it-IT" sz="1250" b="1" dirty="0">
                          <a:latin typeface="Arial" panose="020B0604020202020204" pitchFamily="34" charset="0"/>
                          <a:cs typeface="Arial" panose="020B0604020202020204" pitchFamily="34" charset="0"/>
                        </a:rPr>
                        <a:t>HEAT 2</a:t>
                      </a:r>
                    </a:p>
                  </a:txBody>
                  <a:tcPr/>
                </a:tc>
                <a:tc>
                  <a:txBody>
                    <a:bodyPr/>
                    <a:lstStyle/>
                    <a:p>
                      <a:pPr algn="ctr"/>
                      <a:r>
                        <a:rPr lang="it-IT" sz="1250" dirty="0">
                          <a:latin typeface="Arial" panose="020B0604020202020204" pitchFamily="34" charset="0"/>
                          <a:cs typeface="Arial" panose="020B0604020202020204" pitchFamily="34" charset="0"/>
                        </a:rPr>
                        <a:t>0.019</a:t>
                      </a:r>
                    </a:p>
                  </a:txBody>
                  <a:tcPr/>
                </a:tc>
                <a:tc>
                  <a:txBody>
                    <a:bodyPr/>
                    <a:lstStyle/>
                    <a:p>
                      <a:pPr algn="ctr"/>
                      <a:r>
                        <a:rPr lang="it-IT" sz="1250" dirty="0">
                          <a:latin typeface="Arial" panose="020B0604020202020204" pitchFamily="34" charset="0"/>
                          <a:cs typeface="Arial" panose="020B0604020202020204" pitchFamily="34" charset="0"/>
                        </a:rPr>
                        <a:t>24.34</a:t>
                      </a:r>
                    </a:p>
                  </a:txBody>
                  <a:tcPr/>
                </a:tc>
                <a:tc>
                  <a:txBody>
                    <a:bodyPr/>
                    <a:lstStyle/>
                    <a:p>
                      <a:pPr algn="ctr"/>
                      <a:r>
                        <a:rPr lang="it-IT" sz="1250" dirty="0">
                          <a:latin typeface="Arial" panose="020B0604020202020204" pitchFamily="34" charset="0"/>
                          <a:cs typeface="Arial" panose="020B0604020202020204" pitchFamily="34" charset="0"/>
                        </a:rPr>
                        <a:t>7.50</a:t>
                      </a:r>
                    </a:p>
                  </a:txBody>
                  <a:tcPr/>
                </a:tc>
                <a:tc>
                  <a:txBody>
                    <a:bodyPr/>
                    <a:lstStyle/>
                    <a:p>
                      <a:pPr algn="ctr"/>
                      <a:r>
                        <a:rPr lang="it-IT" sz="1250" dirty="0">
                          <a:latin typeface="Arial" panose="020B0604020202020204" pitchFamily="34" charset="0"/>
                          <a:cs typeface="Arial" panose="020B0604020202020204" pitchFamily="34" charset="0"/>
                        </a:rPr>
                        <a:t>4.11</a:t>
                      </a:r>
                    </a:p>
                  </a:txBody>
                  <a:tcPr/>
                </a:tc>
                <a:tc>
                  <a:txBody>
                    <a:bodyPr/>
                    <a:lstStyle/>
                    <a:p>
                      <a:pPr algn="ctr"/>
                      <a:r>
                        <a:rPr lang="it-IT" sz="1250" dirty="0">
                          <a:latin typeface="Arial" panose="020B0604020202020204" pitchFamily="34" charset="0"/>
                          <a:cs typeface="Arial" panose="020B0604020202020204" pitchFamily="34" charset="0"/>
                        </a:rPr>
                        <a:t>0.82</a:t>
                      </a:r>
                    </a:p>
                  </a:txBody>
                  <a:tcPr/>
                </a:tc>
                <a:tc>
                  <a:txBody>
                    <a:bodyPr/>
                    <a:lstStyle/>
                    <a:p>
                      <a:pPr algn="ctr"/>
                      <a:r>
                        <a:rPr lang="it-IT" sz="1250" dirty="0">
                          <a:latin typeface="Arial" panose="020B0604020202020204" pitchFamily="34" charset="0"/>
                          <a:cs typeface="Arial" panose="020B0604020202020204" pitchFamily="34" charset="0"/>
                        </a:rPr>
                        <a:t>0.54</a:t>
                      </a:r>
                    </a:p>
                  </a:txBody>
                  <a:tcPr/>
                </a:tc>
                <a:tc>
                  <a:txBody>
                    <a:bodyPr/>
                    <a:lstStyle/>
                    <a:p>
                      <a:pPr algn="ctr"/>
                      <a:r>
                        <a:rPr lang="it-IT" sz="1250" dirty="0">
                          <a:latin typeface="Arial" panose="020B0604020202020204" pitchFamily="34" charset="0"/>
                          <a:cs typeface="Arial" panose="020B0604020202020204" pitchFamily="34" charset="0"/>
                        </a:rPr>
                        <a:t>0.022</a:t>
                      </a:r>
                    </a:p>
                  </a:txBody>
                  <a:tcPr/>
                </a:tc>
                <a:tc>
                  <a:txBody>
                    <a:bodyPr/>
                    <a:lstStyle/>
                    <a:p>
                      <a:pPr algn="ctr"/>
                      <a:r>
                        <a:rPr lang="it-IT" sz="1250" dirty="0">
                          <a:latin typeface="Arial" panose="020B0604020202020204" pitchFamily="34" charset="0"/>
                          <a:cs typeface="Arial" panose="020B0604020202020204" pitchFamily="34" charset="0"/>
                        </a:rPr>
                        <a:t>0.003</a:t>
                      </a:r>
                    </a:p>
                  </a:txBody>
                  <a:tcPr/>
                </a:tc>
                <a:tc>
                  <a:txBody>
                    <a:bodyPr/>
                    <a:lstStyle/>
                    <a:p>
                      <a:pPr algn="ctr"/>
                      <a:r>
                        <a:rPr lang="it-IT" sz="1250" dirty="0">
                          <a:latin typeface="Arial" panose="020B0604020202020204" pitchFamily="34" charset="0"/>
                          <a:cs typeface="Arial" panose="020B0604020202020204" pitchFamily="34" charset="0"/>
                        </a:rPr>
                        <a:t>0.256</a:t>
                      </a:r>
                    </a:p>
                  </a:txBody>
                  <a:tcPr/>
                </a:tc>
                <a:tc>
                  <a:txBody>
                    <a:bodyPr/>
                    <a:lstStyle/>
                    <a:p>
                      <a:pPr algn="ctr"/>
                      <a:r>
                        <a:rPr lang="it-IT" sz="1250" dirty="0">
                          <a:latin typeface="Arial" panose="020B0604020202020204" pitchFamily="34" charset="0"/>
                          <a:cs typeface="Arial" panose="020B0604020202020204" pitchFamily="34" charset="0"/>
                        </a:rPr>
                        <a:t>42.00</a:t>
                      </a:r>
                    </a:p>
                  </a:txBody>
                  <a:tcPr/>
                </a:tc>
                <a:extLst>
                  <a:ext uri="{0D108BD9-81ED-4DB2-BD59-A6C34878D82A}">
                    <a16:rowId xmlns:a16="http://schemas.microsoft.com/office/drawing/2014/main" val="3666123012"/>
                  </a:ext>
                </a:extLst>
              </a:tr>
            </a:tbl>
          </a:graphicData>
        </a:graphic>
      </p:graphicFrame>
      <p:graphicFrame>
        <p:nvGraphicFramePr>
          <p:cNvPr id="12" name="Tabella 5">
            <a:extLst>
              <a:ext uri="{FF2B5EF4-FFF2-40B4-BE49-F238E27FC236}">
                <a16:creationId xmlns:a16="http://schemas.microsoft.com/office/drawing/2014/main" id="{8433DAC3-A543-461D-8184-F5C78802EC16}"/>
              </a:ext>
            </a:extLst>
          </p:cNvPr>
          <p:cNvGraphicFramePr>
            <a:graphicFrameLocks noGrp="1"/>
          </p:cNvGraphicFramePr>
          <p:nvPr>
            <p:extLst>
              <p:ext uri="{D42A27DB-BD31-4B8C-83A1-F6EECF244321}">
                <p14:modId xmlns:p14="http://schemas.microsoft.com/office/powerpoint/2010/main" val="169420739"/>
              </p:ext>
            </p:extLst>
          </p:nvPr>
        </p:nvGraphicFramePr>
        <p:xfrm>
          <a:off x="421627" y="3710641"/>
          <a:ext cx="11254435" cy="2819400"/>
        </p:xfrm>
        <a:graphic>
          <a:graphicData uri="http://schemas.openxmlformats.org/drawingml/2006/table">
            <a:tbl>
              <a:tblPr firstRow="1" bandRow="1">
                <a:tableStyleId>{5C22544A-7EE6-4342-B048-85BDC9FD1C3A}</a:tableStyleId>
              </a:tblPr>
              <a:tblGrid>
                <a:gridCol w="3630463">
                  <a:extLst>
                    <a:ext uri="{9D8B030D-6E8A-4147-A177-3AD203B41FA5}">
                      <a16:colId xmlns:a16="http://schemas.microsoft.com/office/drawing/2014/main" val="2403574695"/>
                    </a:ext>
                  </a:extLst>
                </a:gridCol>
                <a:gridCol w="1905993">
                  <a:extLst>
                    <a:ext uri="{9D8B030D-6E8A-4147-A177-3AD203B41FA5}">
                      <a16:colId xmlns:a16="http://schemas.microsoft.com/office/drawing/2014/main" val="23850949"/>
                    </a:ext>
                  </a:extLst>
                </a:gridCol>
                <a:gridCol w="1905993">
                  <a:extLst>
                    <a:ext uri="{9D8B030D-6E8A-4147-A177-3AD203B41FA5}">
                      <a16:colId xmlns:a16="http://schemas.microsoft.com/office/drawing/2014/main" val="2923564707"/>
                    </a:ext>
                  </a:extLst>
                </a:gridCol>
                <a:gridCol w="1905993">
                  <a:extLst>
                    <a:ext uri="{9D8B030D-6E8A-4147-A177-3AD203B41FA5}">
                      <a16:colId xmlns:a16="http://schemas.microsoft.com/office/drawing/2014/main" val="1901643105"/>
                    </a:ext>
                  </a:extLst>
                </a:gridCol>
                <a:gridCol w="1905993">
                  <a:extLst>
                    <a:ext uri="{9D8B030D-6E8A-4147-A177-3AD203B41FA5}">
                      <a16:colId xmlns:a16="http://schemas.microsoft.com/office/drawing/2014/main" val="3555318470"/>
                    </a:ext>
                  </a:extLst>
                </a:gridCol>
              </a:tblGrid>
              <a:tr h="270000">
                <a:tc>
                  <a:txBody>
                    <a:bodyPr/>
                    <a:lstStyle/>
                    <a:p>
                      <a:pPr algn="l"/>
                      <a:r>
                        <a:rPr lang="it-IT" sz="1250" dirty="0" err="1">
                          <a:latin typeface="Arial" panose="020B0604020202020204" pitchFamily="34" charset="0"/>
                          <a:cs typeface="Arial" panose="020B0604020202020204" pitchFamily="34" charset="0"/>
                        </a:rPr>
                        <a:t>Property</a:t>
                      </a:r>
                      <a:endParaRPr lang="it-IT" sz="1250" dirty="0">
                        <a:latin typeface="Arial" panose="020B0604020202020204" pitchFamily="34" charset="0"/>
                        <a:cs typeface="Arial" panose="020B0604020202020204" pitchFamily="34" charset="0"/>
                      </a:endParaRPr>
                    </a:p>
                  </a:txBody>
                  <a:tcPr/>
                </a:tc>
                <a:tc>
                  <a:txBody>
                    <a:bodyPr/>
                    <a:lstStyle/>
                    <a:p>
                      <a:pPr algn="ctr"/>
                      <a:r>
                        <a:rPr lang="it-IT" sz="1250" dirty="0">
                          <a:latin typeface="Arial" panose="020B0604020202020204" pitchFamily="34" charset="0"/>
                          <a:cs typeface="Arial" panose="020B0604020202020204" pitchFamily="34" charset="0"/>
                        </a:rPr>
                        <a:t>A995 or </a:t>
                      </a:r>
                      <a:r>
                        <a:rPr lang="it-IT" sz="1250" dirty="0" err="1">
                          <a:latin typeface="Arial" panose="020B0604020202020204" pitchFamily="34" charset="0"/>
                          <a:cs typeface="Arial" panose="020B0604020202020204" pitchFamily="34" charset="0"/>
                        </a:rPr>
                        <a:t>ref</a:t>
                      </a:r>
                      <a:r>
                        <a:rPr lang="it-IT" sz="1250" dirty="0">
                          <a:latin typeface="Arial" panose="020B0604020202020204" pitchFamily="34" charset="0"/>
                          <a:cs typeface="Arial" panose="020B0604020202020204" pitchFamily="34" charset="0"/>
                        </a:rPr>
                        <a:t>. MDS</a:t>
                      </a:r>
                    </a:p>
                  </a:txBody>
                  <a:tcPr/>
                </a:tc>
                <a:tc>
                  <a:txBody>
                    <a:bodyPr/>
                    <a:lstStyle/>
                    <a:p>
                      <a:pPr algn="ctr"/>
                      <a:r>
                        <a:rPr lang="it-IT" sz="1250" dirty="0">
                          <a:latin typeface="Arial" panose="020B0604020202020204" pitchFamily="34" charset="0"/>
                          <a:cs typeface="Arial" panose="020B0604020202020204" pitchFamily="34" charset="0"/>
                        </a:rPr>
                        <a:t>HEAT TB (TB 300mm)</a:t>
                      </a:r>
                    </a:p>
                  </a:txBody>
                  <a:tcPr/>
                </a:tc>
                <a:tc>
                  <a:txBody>
                    <a:bodyPr/>
                    <a:lstStyle/>
                    <a:p>
                      <a:pPr algn="ctr"/>
                      <a:r>
                        <a:rPr lang="it-IT" sz="1250" dirty="0">
                          <a:latin typeface="Arial" panose="020B0604020202020204" pitchFamily="34" charset="0"/>
                          <a:cs typeface="Arial" panose="020B0604020202020204" pitchFamily="34" charset="0"/>
                        </a:rPr>
                        <a:t>HEAT 1</a:t>
                      </a:r>
                    </a:p>
                  </a:txBody>
                  <a:tcPr/>
                </a:tc>
                <a:tc>
                  <a:txBody>
                    <a:bodyPr/>
                    <a:lstStyle/>
                    <a:p>
                      <a:pPr algn="ctr"/>
                      <a:r>
                        <a:rPr lang="it-IT" sz="1250" dirty="0">
                          <a:latin typeface="Arial" panose="020B0604020202020204" pitchFamily="34" charset="0"/>
                          <a:cs typeface="Arial" panose="020B0604020202020204" pitchFamily="34" charset="0"/>
                        </a:rPr>
                        <a:t>HEAT 2</a:t>
                      </a:r>
                    </a:p>
                  </a:txBody>
                  <a:tcPr/>
                </a:tc>
                <a:extLst>
                  <a:ext uri="{0D108BD9-81ED-4DB2-BD59-A6C34878D82A}">
                    <a16:rowId xmlns:a16="http://schemas.microsoft.com/office/drawing/2014/main" val="916781090"/>
                  </a:ext>
                </a:extLst>
              </a:tr>
              <a:tr h="270000">
                <a:tc>
                  <a:txBody>
                    <a:bodyPr/>
                    <a:lstStyle/>
                    <a:p>
                      <a:pPr algn="l"/>
                      <a:r>
                        <a:rPr lang="it-IT" sz="1250" b="1" dirty="0">
                          <a:latin typeface="Arial" panose="020B0604020202020204" pitchFamily="34" charset="0"/>
                          <a:cs typeface="Arial" panose="020B0604020202020204" pitchFamily="34" charset="0"/>
                        </a:rPr>
                        <a:t>Location</a:t>
                      </a:r>
                    </a:p>
                  </a:txBody>
                  <a:tcPr/>
                </a:tc>
                <a:tc>
                  <a:txBody>
                    <a:bodyPr/>
                    <a:lstStyle/>
                    <a:p>
                      <a:pPr algn="ctr"/>
                      <a:endParaRPr lang="it-IT" sz="1250" dirty="0">
                        <a:latin typeface="Arial" panose="020B0604020202020204" pitchFamily="34" charset="0"/>
                        <a:cs typeface="Arial" panose="020B0604020202020204" pitchFamily="34" charset="0"/>
                      </a:endParaRPr>
                    </a:p>
                  </a:txBody>
                  <a:tcPr/>
                </a:tc>
                <a:tc>
                  <a:txBody>
                    <a:bodyPr/>
                    <a:lstStyle/>
                    <a:p>
                      <a:pPr algn="ctr"/>
                      <a:r>
                        <a:rPr lang="it-IT" sz="1250" dirty="0">
                          <a:latin typeface="Arial" panose="020B0604020202020204" pitchFamily="34" charset="0"/>
                          <a:cs typeface="Arial" panose="020B0604020202020204" pitchFamily="34" charset="0"/>
                        </a:rPr>
                        <a:t>½ </a:t>
                      </a:r>
                      <a:r>
                        <a:rPr lang="it-IT" sz="1250" dirty="0" err="1">
                          <a:latin typeface="Arial" panose="020B0604020202020204" pitchFamily="34" charset="0"/>
                          <a:cs typeface="Arial" panose="020B0604020202020204" pitchFamily="34" charset="0"/>
                        </a:rPr>
                        <a:t>thickness</a:t>
                      </a:r>
                      <a:endParaRPr lang="it-IT" sz="1250" dirty="0">
                        <a:latin typeface="Arial" panose="020B0604020202020204" pitchFamily="34" charset="0"/>
                        <a:cs typeface="Arial" panose="020B0604020202020204" pitchFamily="34" charset="0"/>
                      </a:endParaRPr>
                    </a:p>
                  </a:txBody>
                  <a:tcPr/>
                </a:tc>
                <a:tc>
                  <a:txBody>
                    <a:bodyPr/>
                    <a:lstStyle/>
                    <a:p>
                      <a:pPr algn="ctr"/>
                      <a:r>
                        <a:rPr lang="it-IT" sz="1250" dirty="0">
                          <a:latin typeface="Arial" panose="020B0604020202020204" pitchFamily="34" charset="0"/>
                          <a:cs typeface="Arial" panose="020B0604020202020204" pitchFamily="34" charset="0"/>
                        </a:rPr>
                        <a:t>¼ </a:t>
                      </a:r>
                      <a:r>
                        <a:rPr lang="it-IT" sz="1250" dirty="0" err="1">
                          <a:latin typeface="Arial" panose="020B0604020202020204" pitchFamily="34" charset="0"/>
                          <a:cs typeface="Arial" panose="020B0604020202020204" pitchFamily="34" charset="0"/>
                        </a:rPr>
                        <a:t>thickness</a:t>
                      </a:r>
                      <a:endParaRPr lang="it-IT" sz="1250" dirty="0">
                        <a:latin typeface="Arial" panose="020B0604020202020204" pitchFamily="34" charset="0"/>
                        <a:cs typeface="Arial" panose="020B0604020202020204" pitchFamily="34" charset="0"/>
                      </a:endParaRPr>
                    </a:p>
                  </a:txBody>
                  <a:tcPr/>
                </a:tc>
                <a:tc>
                  <a:txBody>
                    <a:bodyPr/>
                    <a:lstStyle/>
                    <a:p>
                      <a:pPr algn="ctr"/>
                      <a:r>
                        <a:rPr lang="it-IT" sz="1250" dirty="0">
                          <a:latin typeface="Arial" panose="020B0604020202020204" pitchFamily="34" charset="0"/>
                          <a:cs typeface="Arial" panose="020B0604020202020204" pitchFamily="34" charset="0"/>
                        </a:rPr>
                        <a:t>¼ </a:t>
                      </a:r>
                      <a:r>
                        <a:rPr lang="it-IT" sz="1250" dirty="0" err="1">
                          <a:latin typeface="Arial" panose="020B0604020202020204" pitchFamily="34" charset="0"/>
                          <a:cs typeface="Arial" panose="020B0604020202020204" pitchFamily="34" charset="0"/>
                        </a:rPr>
                        <a:t>thickness</a:t>
                      </a:r>
                      <a:endParaRPr lang="it-IT" sz="125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43567909"/>
                  </a:ext>
                </a:extLst>
              </a:tr>
              <a:tr h="270000">
                <a:tc>
                  <a:txBody>
                    <a:bodyPr/>
                    <a:lstStyle/>
                    <a:p>
                      <a:pPr algn="l"/>
                      <a:r>
                        <a:rPr lang="it-IT" sz="1250" b="1" dirty="0">
                          <a:latin typeface="Arial" panose="020B0604020202020204" pitchFamily="34" charset="0"/>
                          <a:cs typeface="Arial" panose="020B0604020202020204" pitchFamily="34" charset="0"/>
                        </a:rPr>
                        <a:t>UTS (N/mm</a:t>
                      </a:r>
                      <a:r>
                        <a:rPr lang="it-IT" sz="1250" b="1" baseline="30000" dirty="0">
                          <a:latin typeface="Arial" panose="020B0604020202020204" pitchFamily="34" charset="0"/>
                          <a:cs typeface="Arial" panose="020B0604020202020204" pitchFamily="34" charset="0"/>
                        </a:rPr>
                        <a:t>2</a:t>
                      </a:r>
                      <a:r>
                        <a:rPr lang="it-IT" sz="1250" b="1" dirty="0">
                          <a:latin typeface="Arial" panose="020B0604020202020204" pitchFamily="34" charset="0"/>
                          <a:cs typeface="Arial" panose="020B0604020202020204" pitchFamily="34" charset="0"/>
                        </a:rPr>
                        <a:t>)</a:t>
                      </a:r>
                    </a:p>
                  </a:txBody>
                  <a:tcPr/>
                </a:tc>
                <a:tc>
                  <a:txBody>
                    <a:bodyPr/>
                    <a:lstStyle/>
                    <a:p>
                      <a:pPr algn="ctr"/>
                      <a:r>
                        <a:rPr lang="it-IT" sz="1250" dirty="0">
                          <a:latin typeface="Arial" panose="020B0604020202020204" pitchFamily="34" charset="0"/>
                          <a:cs typeface="Arial" panose="020B0604020202020204" pitchFamily="34" charset="0"/>
                        </a:rPr>
                        <a:t>700 N/mm</a:t>
                      </a:r>
                      <a:r>
                        <a:rPr lang="it-IT" sz="1250" baseline="30000" dirty="0">
                          <a:latin typeface="Arial" panose="020B0604020202020204" pitchFamily="34" charset="0"/>
                          <a:cs typeface="Arial" panose="020B0604020202020204" pitchFamily="34" charset="0"/>
                        </a:rPr>
                        <a:t>2</a:t>
                      </a:r>
                    </a:p>
                  </a:txBody>
                  <a:tcPr/>
                </a:tc>
                <a:tc>
                  <a:txBody>
                    <a:bodyPr/>
                    <a:lstStyle/>
                    <a:p>
                      <a:pPr algn="ctr"/>
                      <a:r>
                        <a:rPr lang="it-IT" sz="1250" dirty="0">
                          <a:latin typeface="Arial" panose="020B0604020202020204" pitchFamily="34" charset="0"/>
                          <a:cs typeface="Arial" panose="020B0604020202020204" pitchFamily="34" charset="0"/>
                        </a:rPr>
                        <a:t>718 N/mm</a:t>
                      </a:r>
                      <a:r>
                        <a:rPr lang="it-IT" sz="1250" baseline="30000" dirty="0">
                          <a:latin typeface="Arial" panose="020B0604020202020204" pitchFamily="34" charset="0"/>
                          <a:cs typeface="Arial" panose="020B0604020202020204" pitchFamily="34" charset="0"/>
                        </a:rPr>
                        <a:t>2</a:t>
                      </a:r>
                    </a:p>
                  </a:txBody>
                  <a:tcPr/>
                </a:tc>
                <a:tc>
                  <a:txBody>
                    <a:bodyPr/>
                    <a:lstStyle/>
                    <a:p>
                      <a:pPr algn="ctr"/>
                      <a:r>
                        <a:rPr lang="it-IT" sz="1250" dirty="0">
                          <a:latin typeface="Arial" panose="020B0604020202020204" pitchFamily="34" charset="0"/>
                          <a:cs typeface="Arial" panose="020B0604020202020204" pitchFamily="34" charset="0"/>
                        </a:rPr>
                        <a:t>737 N/mm</a:t>
                      </a:r>
                      <a:r>
                        <a:rPr lang="it-IT" sz="1250" baseline="30000" dirty="0">
                          <a:latin typeface="Arial" panose="020B0604020202020204" pitchFamily="34" charset="0"/>
                          <a:cs typeface="Arial" panose="020B0604020202020204" pitchFamily="34" charset="0"/>
                        </a:rPr>
                        <a:t>2</a:t>
                      </a:r>
                    </a:p>
                  </a:txBody>
                  <a:tcPr/>
                </a:tc>
                <a:tc>
                  <a:txBody>
                    <a:bodyPr/>
                    <a:lstStyle/>
                    <a:p>
                      <a:pPr algn="ctr"/>
                      <a:r>
                        <a:rPr lang="it-IT" sz="1250" dirty="0">
                          <a:latin typeface="Arial" panose="020B0604020202020204" pitchFamily="34" charset="0"/>
                          <a:cs typeface="Arial" panose="020B0604020202020204" pitchFamily="34" charset="0"/>
                        </a:rPr>
                        <a:t>724 N/mm</a:t>
                      </a:r>
                      <a:r>
                        <a:rPr lang="it-IT" sz="1250" baseline="30000" dirty="0">
                          <a:latin typeface="Arial" panose="020B0604020202020204" pitchFamily="34" charset="0"/>
                          <a:cs typeface="Arial" panose="020B0604020202020204" pitchFamily="34" charset="0"/>
                        </a:rPr>
                        <a:t>2</a:t>
                      </a:r>
                      <a:endParaRPr lang="it-IT" sz="125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20441064"/>
                  </a:ext>
                </a:extLst>
              </a:tr>
              <a:tr h="270000">
                <a:tc>
                  <a:txBody>
                    <a:bodyPr/>
                    <a:lstStyle/>
                    <a:p>
                      <a:pPr algn="l"/>
                      <a:r>
                        <a:rPr lang="it-IT" sz="1250" b="1" dirty="0">
                          <a:latin typeface="Arial" panose="020B0604020202020204" pitchFamily="34" charset="0"/>
                          <a:cs typeface="Arial" panose="020B0604020202020204" pitchFamily="34" charset="0"/>
                        </a:rPr>
                        <a:t>Y.S. 0.2% (N/mm</a:t>
                      </a:r>
                      <a:r>
                        <a:rPr lang="it-IT" sz="1250" b="1" baseline="30000" dirty="0">
                          <a:latin typeface="Arial" panose="020B0604020202020204" pitchFamily="34" charset="0"/>
                          <a:cs typeface="Arial" panose="020B0604020202020204" pitchFamily="34" charset="0"/>
                        </a:rPr>
                        <a:t>2</a:t>
                      </a:r>
                      <a:r>
                        <a:rPr lang="it-IT" sz="1250" b="1" dirty="0">
                          <a:latin typeface="Arial" panose="020B0604020202020204" pitchFamily="34" charset="0"/>
                          <a:cs typeface="Arial" panose="020B0604020202020204" pitchFamily="34" charset="0"/>
                        </a:rPr>
                        <a:t>)</a:t>
                      </a:r>
                    </a:p>
                  </a:txBody>
                  <a:tcPr/>
                </a:tc>
                <a:tc>
                  <a:txBody>
                    <a:bodyPr/>
                    <a:lstStyle/>
                    <a:p>
                      <a:pPr algn="ctr"/>
                      <a:r>
                        <a:rPr lang="it-IT" sz="1250" dirty="0">
                          <a:latin typeface="Arial" panose="020B0604020202020204" pitchFamily="34" charset="0"/>
                          <a:cs typeface="Arial" panose="020B0604020202020204" pitchFamily="34" charset="0"/>
                        </a:rPr>
                        <a:t>515 N/mm</a:t>
                      </a:r>
                      <a:r>
                        <a:rPr lang="it-IT" sz="1250" baseline="30000" dirty="0">
                          <a:latin typeface="Arial" panose="020B0604020202020204" pitchFamily="34" charset="0"/>
                          <a:cs typeface="Arial" panose="020B0604020202020204" pitchFamily="34" charset="0"/>
                        </a:rPr>
                        <a:t>2</a:t>
                      </a:r>
                    </a:p>
                  </a:txBody>
                  <a:tcPr/>
                </a:tc>
                <a:tc>
                  <a:txBody>
                    <a:bodyPr/>
                    <a:lstStyle/>
                    <a:p>
                      <a:pPr algn="ctr"/>
                      <a:r>
                        <a:rPr lang="it-IT" sz="1250" dirty="0">
                          <a:latin typeface="Arial" panose="020B0604020202020204" pitchFamily="34" charset="0"/>
                          <a:cs typeface="Arial" panose="020B0604020202020204" pitchFamily="34" charset="0"/>
                        </a:rPr>
                        <a:t>538 N/mm</a:t>
                      </a:r>
                      <a:r>
                        <a:rPr lang="it-IT" sz="1250" baseline="30000" dirty="0">
                          <a:latin typeface="Arial" panose="020B0604020202020204" pitchFamily="34" charset="0"/>
                          <a:cs typeface="Arial" panose="020B0604020202020204" pitchFamily="34" charset="0"/>
                        </a:rPr>
                        <a:t>2</a:t>
                      </a:r>
                    </a:p>
                  </a:txBody>
                  <a:tcPr/>
                </a:tc>
                <a:tc>
                  <a:txBody>
                    <a:bodyPr/>
                    <a:lstStyle/>
                    <a:p>
                      <a:pPr algn="ctr"/>
                      <a:r>
                        <a:rPr lang="it-IT" sz="1250" dirty="0">
                          <a:latin typeface="Arial" panose="020B0604020202020204" pitchFamily="34" charset="0"/>
                          <a:cs typeface="Arial" panose="020B0604020202020204" pitchFamily="34" charset="0"/>
                        </a:rPr>
                        <a:t>535 N/mm</a:t>
                      </a:r>
                      <a:r>
                        <a:rPr lang="it-IT" sz="1250" baseline="30000" dirty="0">
                          <a:latin typeface="Arial" panose="020B0604020202020204" pitchFamily="34" charset="0"/>
                          <a:cs typeface="Arial" panose="020B0604020202020204" pitchFamily="34" charset="0"/>
                        </a:rPr>
                        <a:t>2</a:t>
                      </a:r>
                    </a:p>
                  </a:txBody>
                  <a:tcPr/>
                </a:tc>
                <a:tc>
                  <a:txBody>
                    <a:bodyPr/>
                    <a:lstStyle/>
                    <a:p>
                      <a:pPr algn="ctr"/>
                      <a:r>
                        <a:rPr lang="it-IT" sz="1250" dirty="0">
                          <a:latin typeface="Arial" panose="020B0604020202020204" pitchFamily="34" charset="0"/>
                          <a:cs typeface="Arial" panose="020B0604020202020204" pitchFamily="34" charset="0"/>
                        </a:rPr>
                        <a:t>522 N/mm</a:t>
                      </a:r>
                      <a:r>
                        <a:rPr lang="it-IT" sz="1250" baseline="30000" dirty="0">
                          <a:latin typeface="Arial" panose="020B0604020202020204" pitchFamily="34" charset="0"/>
                          <a:cs typeface="Arial" panose="020B0604020202020204" pitchFamily="34" charset="0"/>
                        </a:rPr>
                        <a:t>2</a:t>
                      </a:r>
                      <a:endParaRPr lang="it-IT" sz="125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62287219"/>
                  </a:ext>
                </a:extLst>
              </a:tr>
              <a:tr h="270000">
                <a:tc>
                  <a:txBody>
                    <a:bodyPr/>
                    <a:lstStyle/>
                    <a:p>
                      <a:pPr algn="l"/>
                      <a:r>
                        <a:rPr lang="it-IT" sz="1250" b="1" dirty="0">
                          <a:latin typeface="Arial" panose="020B0604020202020204" pitchFamily="34" charset="0"/>
                          <a:cs typeface="Arial" panose="020B0604020202020204" pitchFamily="34" charset="0"/>
                        </a:rPr>
                        <a:t>A (%)</a:t>
                      </a:r>
                    </a:p>
                  </a:txBody>
                  <a:tcPr/>
                </a:tc>
                <a:tc>
                  <a:txBody>
                    <a:bodyPr/>
                    <a:lstStyle/>
                    <a:p>
                      <a:pPr algn="ctr"/>
                      <a:r>
                        <a:rPr lang="it-IT" sz="1250" dirty="0">
                          <a:latin typeface="Arial" panose="020B0604020202020204" pitchFamily="34" charset="0"/>
                          <a:cs typeface="Arial" panose="020B0604020202020204" pitchFamily="34" charset="0"/>
                        </a:rPr>
                        <a:t>18% min</a:t>
                      </a:r>
                    </a:p>
                  </a:txBody>
                  <a:tcPr/>
                </a:tc>
                <a:tc>
                  <a:txBody>
                    <a:bodyPr/>
                    <a:lstStyle/>
                    <a:p>
                      <a:pPr algn="ctr"/>
                      <a:r>
                        <a:rPr lang="it-IT" sz="1250" dirty="0">
                          <a:latin typeface="Arial" panose="020B0604020202020204" pitchFamily="34" charset="0"/>
                          <a:cs typeface="Arial" panose="020B0604020202020204" pitchFamily="34" charset="0"/>
                        </a:rPr>
                        <a:t>27.0 %</a:t>
                      </a:r>
                    </a:p>
                  </a:txBody>
                  <a:tcPr/>
                </a:tc>
                <a:tc>
                  <a:txBody>
                    <a:bodyPr/>
                    <a:lstStyle/>
                    <a:p>
                      <a:pPr algn="ctr"/>
                      <a:r>
                        <a:rPr lang="it-IT" sz="1250" dirty="0">
                          <a:latin typeface="Arial" panose="020B0604020202020204" pitchFamily="34" charset="0"/>
                          <a:cs typeface="Arial" panose="020B0604020202020204" pitchFamily="34" charset="0"/>
                        </a:rPr>
                        <a:t>25.0%</a:t>
                      </a:r>
                    </a:p>
                  </a:txBody>
                  <a:tcPr/>
                </a:tc>
                <a:tc>
                  <a:txBody>
                    <a:bodyPr/>
                    <a:lstStyle/>
                    <a:p>
                      <a:pPr algn="ctr"/>
                      <a:r>
                        <a:rPr lang="it-IT" sz="1250" dirty="0">
                          <a:latin typeface="Arial" panose="020B0604020202020204" pitchFamily="34" charset="0"/>
                          <a:cs typeface="Arial" panose="020B0604020202020204" pitchFamily="34" charset="0"/>
                        </a:rPr>
                        <a:t>26.0%</a:t>
                      </a:r>
                    </a:p>
                  </a:txBody>
                  <a:tcPr/>
                </a:tc>
                <a:extLst>
                  <a:ext uri="{0D108BD9-81ED-4DB2-BD59-A6C34878D82A}">
                    <a16:rowId xmlns:a16="http://schemas.microsoft.com/office/drawing/2014/main" val="1205768394"/>
                  </a:ext>
                </a:extLst>
              </a:tr>
              <a:tr h="270000">
                <a:tc>
                  <a:txBody>
                    <a:bodyPr/>
                    <a:lstStyle/>
                    <a:p>
                      <a:pPr algn="l"/>
                      <a:r>
                        <a:rPr lang="it-IT" sz="1250" b="1" dirty="0">
                          <a:latin typeface="Arial" panose="020B0604020202020204" pitchFamily="34" charset="0"/>
                          <a:cs typeface="Arial" panose="020B0604020202020204" pitchFamily="34" charset="0"/>
                        </a:rPr>
                        <a:t>KV (J) -46°C</a:t>
                      </a:r>
                    </a:p>
                  </a:txBody>
                  <a:tcPr/>
                </a:tc>
                <a:tc>
                  <a:txBody>
                    <a:bodyPr/>
                    <a:lstStyle/>
                    <a:p>
                      <a:pPr algn="ctr"/>
                      <a:r>
                        <a:rPr lang="it-IT" sz="1250" dirty="0">
                          <a:latin typeface="Arial" panose="020B0604020202020204" pitchFamily="34" charset="0"/>
                          <a:cs typeface="Arial" panose="020B0604020202020204" pitchFamily="34" charset="0"/>
                        </a:rPr>
                        <a:t>45J </a:t>
                      </a:r>
                      <a:r>
                        <a:rPr lang="it-IT" sz="1250" dirty="0" err="1">
                          <a:latin typeface="Arial" panose="020B0604020202020204" pitchFamily="34" charset="0"/>
                          <a:cs typeface="Arial" panose="020B0604020202020204" pitchFamily="34" charset="0"/>
                        </a:rPr>
                        <a:t>avg</a:t>
                      </a:r>
                      <a:r>
                        <a:rPr lang="it-IT" sz="1250" dirty="0">
                          <a:latin typeface="Arial" panose="020B0604020202020204" pitchFamily="34" charset="0"/>
                          <a:cs typeface="Arial" panose="020B0604020202020204" pitchFamily="34" charset="0"/>
                        </a:rPr>
                        <a:t>.</a:t>
                      </a:r>
                    </a:p>
                  </a:txBody>
                  <a:tcPr/>
                </a:tc>
                <a:tc>
                  <a:txBody>
                    <a:bodyPr/>
                    <a:lstStyle/>
                    <a:p>
                      <a:pPr algn="ctr"/>
                      <a:r>
                        <a:rPr lang="it-IT" sz="1250" dirty="0">
                          <a:latin typeface="Arial" panose="020B0604020202020204" pitchFamily="34" charset="0"/>
                          <a:cs typeface="Arial" panose="020B0604020202020204" pitchFamily="34" charset="0"/>
                        </a:rPr>
                        <a:t>76 J </a:t>
                      </a:r>
                      <a:r>
                        <a:rPr lang="it-IT" sz="1250" dirty="0" err="1">
                          <a:latin typeface="Arial" panose="020B0604020202020204" pitchFamily="34" charset="0"/>
                          <a:cs typeface="Arial" panose="020B0604020202020204" pitchFamily="34" charset="0"/>
                        </a:rPr>
                        <a:t>avg</a:t>
                      </a:r>
                      <a:r>
                        <a:rPr lang="it-IT" sz="1250" dirty="0">
                          <a:latin typeface="Arial" panose="020B0604020202020204" pitchFamily="34" charset="0"/>
                          <a:cs typeface="Arial" panose="020B0604020202020204" pitchFamily="34" charset="0"/>
                        </a:rPr>
                        <a:t>.</a:t>
                      </a:r>
                    </a:p>
                  </a:txBody>
                  <a:tcPr/>
                </a:tc>
                <a:tc>
                  <a:txBody>
                    <a:bodyPr/>
                    <a:lstStyle/>
                    <a:p>
                      <a:pPr algn="ctr"/>
                      <a:r>
                        <a:rPr lang="it-IT" sz="1250" dirty="0">
                          <a:latin typeface="Arial" panose="020B0604020202020204" pitchFamily="34" charset="0"/>
                          <a:cs typeface="Arial" panose="020B0604020202020204" pitchFamily="34" charset="0"/>
                        </a:rPr>
                        <a:t>86 J </a:t>
                      </a:r>
                      <a:r>
                        <a:rPr lang="it-IT" sz="1250" dirty="0" err="1">
                          <a:latin typeface="Arial" panose="020B0604020202020204" pitchFamily="34" charset="0"/>
                          <a:cs typeface="Arial" panose="020B0604020202020204" pitchFamily="34" charset="0"/>
                        </a:rPr>
                        <a:t>avg</a:t>
                      </a:r>
                      <a:endParaRPr lang="it-IT" sz="1250" dirty="0">
                        <a:latin typeface="Arial" panose="020B0604020202020204" pitchFamily="34" charset="0"/>
                        <a:cs typeface="Arial" panose="020B0604020202020204" pitchFamily="34" charset="0"/>
                      </a:endParaRPr>
                    </a:p>
                  </a:txBody>
                  <a:tcPr/>
                </a:tc>
                <a:tc>
                  <a:txBody>
                    <a:bodyPr/>
                    <a:lstStyle/>
                    <a:p>
                      <a:pPr algn="ctr"/>
                      <a:r>
                        <a:rPr lang="it-IT" sz="1250" dirty="0">
                          <a:latin typeface="Arial" panose="020B0604020202020204" pitchFamily="34" charset="0"/>
                          <a:cs typeface="Arial" panose="020B0604020202020204" pitchFamily="34" charset="0"/>
                        </a:rPr>
                        <a:t>79 J </a:t>
                      </a:r>
                      <a:r>
                        <a:rPr lang="it-IT" sz="1250" dirty="0" err="1">
                          <a:latin typeface="Arial" panose="020B0604020202020204" pitchFamily="34" charset="0"/>
                          <a:cs typeface="Arial" panose="020B0604020202020204" pitchFamily="34" charset="0"/>
                        </a:rPr>
                        <a:t>avg</a:t>
                      </a:r>
                      <a:r>
                        <a:rPr lang="it-IT" sz="125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4137757716"/>
                  </a:ext>
                </a:extLst>
              </a:tr>
              <a:tr h="270000">
                <a:tc>
                  <a:txBody>
                    <a:bodyPr/>
                    <a:lstStyle/>
                    <a:p>
                      <a:pPr algn="l"/>
                      <a:r>
                        <a:rPr lang="it-IT" sz="1250" b="1" dirty="0">
                          <a:latin typeface="Arial" panose="020B0604020202020204" pitchFamily="34" charset="0"/>
                          <a:cs typeface="Arial" panose="020B0604020202020204" pitchFamily="34" charset="0"/>
                        </a:rPr>
                        <a:t>HB</a:t>
                      </a:r>
                    </a:p>
                  </a:txBody>
                  <a:tcPr/>
                </a:tc>
                <a:tc>
                  <a:txBody>
                    <a:bodyPr/>
                    <a:lstStyle/>
                    <a:p>
                      <a:pPr algn="ctr"/>
                      <a:r>
                        <a:rPr lang="it-IT" sz="1250" dirty="0">
                          <a:latin typeface="Arial" panose="020B0604020202020204" pitchFamily="34" charset="0"/>
                          <a:cs typeface="Arial" panose="020B0604020202020204" pitchFamily="34" charset="0"/>
                        </a:rPr>
                        <a:t>INFO</a:t>
                      </a:r>
                    </a:p>
                  </a:txBody>
                  <a:tcPr/>
                </a:tc>
                <a:tc>
                  <a:txBody>
                    <a:bodyPr/>
                    <a:lstStyle/>
                    <a:p>
                      <a:pPr algn="ctr"/>
                      <a:r>
                        <a:rPr lang="it-IT" sz="1250" dirty="0">
                          <a:latin typeface="Arial" panose="020B0604020202020204" pitchFamily="34" charset="0"/>
                          <a:cs typeface="Arial" panose="020B0604020202020204" pitchFamily="34" charset="0"/>
                        </a:rPr>
                        <a:t>263.0</a:t>
                      </a:r>
                    </a:p>
                  </a:txBody>
                  <a:tcPr/>
                </a:tc>
                <a:tc>
                  <a:txBody>
                    <a:bodyPr/>
                    <a:lstStyle/>
                    <a:p>
                      <a:pPr algn="ctr"/>
                      <a:r>
                        <a:rPr lang="it-IT" sz="1250" dirty="0">
                          <a:latin typeface="Arial" panose="020B0604020202020204" pitchFamily="34" charset="0"/>
                          <a:cs typeface="Arial" panose="020B0604020202020204" pitchFamily="34" charset="0"/>
                        </a:rPr>
                        <a:t>262.0</a:t>
                      </a:r>
                    </a:p>
                  </a:txBody>
                  <a:tcPr/>
                </a:tc>
                <a:tc>
                  <a:txBody>
                    <a:bodyPr/>
                    <a:lstStyle/>
                    <a:p>
                      <a:pPr algn="ctr"/>
                      <a:r>
                        <a:rPr lang="it-IT" sz="1250" dirty="0">
                          <a:latin typeface="Arial" panose="020B0604020202020204" pitchFamily="34" charset="0"/>
                          <a:cs typeface="Arial" panose="020B0604020202020204" pitchFamily="34" charset="0"/>
                        </a:rPr>
                        <a:t>255.0</a:t>
                      </a:r>
                    </a:p>
                  </a:txBody>
                  <a:tcPr/>
                </a:tc>
                <a:extLst>
                  <a:ext uri="{0D108BD9-81ED-4DB2-BD59-A6C34878D82A}">
                    <a16:rowId xmlns:a16="http://schemas.microsoft.com/office/drawing/2014/main" val="1018035019"/>
                  </a:ext>
                </a:extLst>
              </a:tr>
              <a:tr h="270000">
                <a:tc>
                  <a:txBody>
                    <a:bodyPr/>
                    <a:lstStyle/>
                    <a:p>
                      <a:pPr algn="l"/>
                      <a:r>
                        <a:rPr lang="it-IT" sz="1250" b="1" dirty="0">
                          <a:latin typeface="Arial" panose="020B0604020202020204" pitchFamily="34" charset="0"/>
                          <a:cs typeface="Arial" panose="020B0604020202020204" pitchFamily="34" charset="0"/>
                        </a:rPr>
                        <a:t>G48 </a:t>
                      </a:r>
                      <a:r>
                        <a:rPr lang="it-IT" sz="1250" b="1" dirty="0" err="1">
                          <a:latin typeface="Arial" panose="020B0604020202020204" pitchFamily="34" charset="0"/>
                          <a:cs typeface="Arial" panose="020B0604020202020204" pitchFamily="34" charset="0"/>
                        </a:rPr>
                        <a:t>method</a:t>
                      </a:r>
                      <a:r>
                        <a:rPr lang="it-IT" sz="1250" b="1" dirty="0">
                          <a:latin typeface="Arial" panose="020B0604020202020204" pitchFamily="34" charset="0"/>
                          <a:cs typeface="Arial" panose="020B0604020202020204" pitchFamily="34" charset="0"/>
                        </a:rPr>
                        <a:t> A (50°C)</a:t>
                      </a:r>
                    </a:p>
                  </a:txBody>
                  <a:tcPr/>
                </a:tc>
                <a:tc>
                  <a:txBody>
                    <a:bodyPr/>
                    <a:lstStyle/>
                    <a:p>
                      <a:pPr algn="ctr"/>
                      <a:r>
                        <a:rPr lang="it-IT" sz="1250" dirty="0">
                          <a:latin typeface="Arial" panose="020B0604020202020204" pitchFamily="34" charset="0"/>
                          <a:cs typeface="Arial" panose="020B0604020202020204" pitchFamily="34" charset="0"/>
                        </a:rPr>
                        <a:t>4g/m</a:t>
                      </a:r>
                      <a:r>
                        <a:rPr lang="it-IT" sz="1250" baseline="30000" dirty="0">
                          <a:latin typeface="Arial" panose="020B0604020202020204" pitchFamily="34" charset="0"/>
                          <a:cs typeface="Arial" panose="020B0604020202020204" pitchFamily="34" charset="0"/>
                        </a:rPr>
                        <a:t>2</a:t>
                      </a:r>
                      <a:r>
                        <a:rPr lang="it-IT" sz="1250" dirty="0">
                          <a:latin typeface="Arial" panose="020B0604020202020204" pitchFamily="34" charset="0"/>
                          <a:cs typeface="Arial" panose="020B0604020202020204" pitchFamily="34" charset="0"/>
                        </a:rPr>
                        <a:t> max</a:t>
                      </a:r>
                    </a:p>
                  </a:txBody>
                  <a:tcPr/>
                </a:tc>
                <a:tc>
                  <a:txBody>
                    <a:bodyPr/>
                    <a:lstStyle/>
                    <a:p>
                      <a:pPr algn="ctr"/>
                      <a:r>
                        <a:rPr lang="it-IT" sz="1250" dirty="0">
                          <a:latin typeface="Arial" panose="020B0604020202020204" pitchFamily="34" charset="0"/>
                          <a:cs typeface="Arial" panose="020B0604020202020204" pitchFamily="34" charset="0"/>
                        </a:rPr>
                        <a:t>0.82 g/m</a:t>
                      </a:r>
                      <a:r>
                        <a:rPr lang="it-IT" sz="1250" baseline="30000" dirty="0">
                          <a:latin typeface="Arial" panose="020B0604020202020204" pitchFamily="34" charset="0"/>
                          <a:cs typeface="Arial" panose="020B0604020202020204" pitchFamily="34" charset="0"/>
                        </a:rPr>
                        <a:t>2</a:t>
                      </a:r>
                    </a:p>
                  </a:txBody>
                  <a:tcPr/>
                </a:tc>
                <a:tc>
                  <a:txBody>
                    <a:bodyPr/>
                    <a:lstStyle/>
                    <a:p>
                      <a:pPr algn="ctr"/>
                      <a:r>
                        <a:rPr lang="it-IT" sz="1250">
                          <a:latin typeface="Arial" panose="020B0604020202020204" pitchFamily="34" charset="0"/>
                          <a:cs typeface="Arial" panose="020B0604020202020204" pitchFamily="34" charset="0"/>
                        </a:rPr>
                        <a:t>0.75 g</a:t>
                      </a:r>
                      <a:r>
                        <a:rPr lang="it-IT" sz="1250" dirty="0">
                          <a:latin typeface="Arial" panose="020B0604020202020204" pitchFamily="34" charset="0"/>
                          <a:cs typeface="Arial" panose="020B0604020202020204" pitchFamily="34" charset="0"/>
                        </a:rPr>
                        <a:t>/m</a:t>
                      </a:r>
                      <a:r>
                        <a:rPr lang="it-IT" sz="1250" baseline="30000" dirty="0">
                          <a:latin typeface="Arial" panose="020B0604020202020204" pitchFamily="34" charset="0"/>
                          <a:cs typeface="Arial" panose="020B0604020202020204" pitchFamily="34" charset="0"/>
                        </a:rPr>
                        <a:t>2</a:t>
                      </a:r>
                    </a:p>
                  </a:txBody>
                  <a:tcPr/>
                </a:tc>
                <a:tc>
                  <a:txBody>
                    <a:bodyPr/>
                    <a:lstStyle/>
                    <a:p>
                      <a:pPr algn="ctr"/>
                      <a:r>
                        <a:rPr lang="it-IT" sz="1250" dirty="0">
                          <a:latin typeface="Arial" panose="020B0604020202020204" pitchFamily="34" charset="0"/>
                          <a:cs typeface="Arial" panose="020B0604020202020204" pitchFamily="34" charset="0"/>
                        </a:rPr>
                        <a:t>0.50 g/m</a:t>
                      </a:r>
                      <a:r>
                        <a:rPr lang="it-IT" sz="1250" baseline="30000" dirty="0">
                          <a:latin typeface="Arial" panose="020B0604020202020204" pitchFamily="34" charset="0"/>
                          <a:cs typeface="Arial" panose="020B0604020202020204" pitchFamily="34" charset="0"/>
                        </a:rPr>
                        <a:t>2</a:t>
                      </a:r>
                      <a:endParaRPr lang="it-IT" sz="125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2343700"/>
                  </a:ext>
                </a:extLst>
              </a:tr>
              <a:tr h="270000">
                <a:tc>
                  <a:txBody>
                    <a:bodyPr/>
                    <a:lstStyle/>
                    <a:p>
                      <a:pPr algn="l"/>
                      <a:r>
                        <a:rPr lang="it-IT" sz="1250" b="1" dirty="0">
                          <a:latin typeface="Arial" panose="020B0604020202020204" pitchFamily="34" charset="0"/>
                          <a:cs typeface="Arial" panose="020B0604020202020204" pitchFamily="34" charset="0"/>
                        </a:rPr>
                        <a:t>Delta ferrite by </a:t>
                      </a:r>
                      <a:r>
                        <a:rPr lang="it-IT" sz="1250" b="1" dirty="0" err="1">
                          <a:latin typeface="Arial" panose="020B0604020202020204" pitchFamily="34" charset="0"/>
                          <a:cs typeface="Arial" panose="020B0604020202020204" pitchFamily="34" charset="0"/>
                        </a:rPr>
                        <a:t>manual</a:t>
                      </a:r>
                      <a:r>
                        <a:rPr lang="it-IT" sz="1250" b="1" dirty="0">
                          <a:latin typeface="Arial" panose="020B0604020202020204" pitchFamily="34" charset="0"/>
                          <a:cs typeface="Arial" panose="020B0604020202020204" pitchFamily="34" charset="0"/>
                        </a:rPr>
                        <a:t> point </a:t>
                      </a:r>
                      <a:r>
                        <a:rPr lang="it-IT" sz="1250" b="1" dirty="0" err="1">
                          <a:latin typeface="Arial" panose="020B0604020202020204" pitchFamily="34" charset="0"/>
                          <a:cs typeface="Arial" panose="020B0604020202020204" pitchFamily="34" charset="0"/>
                        </a:rPr>
                        <a:t>counting</a:t>
                      </a:r>
                      <a:r>
                        <a:rPr lang="it-IT" sz="1250" b="1" dirty="0">
                          <a:latin typeface="Arial" panose="020B0604020202020204" pitchFamily="34" charset="0"/>
                          <a:cs typeface="Arial" panose="020B0604020202020204" pitchFamily="34" charset="0"/>
                        </a:rPr>
                        <a:t> (E562)</a:t>
                      </a:r>
                    </a:p>
                  </a:txBody>
                  <a:tcPr/>
                </a:tc>
                <a:tc>
                  <a:txBody>
                    <a:bodyPr/>
                    <a:lstStyle/>
                    <a:p>
                      <a:pPr algn="ctr"/>
                      <a:r>
                        <a:rPr lang="it-IT" sz="1250" dirty="0">
                          <a:latin typeface="Arial" panose="020B0604020202020204" pitchFamily="34" charset="0"/>
                          <a:cs typeface="Arial" panose="020B0604020202020204" pitchFamily="34" charset="0"/>
                        </a:rPr>
                        <a:t>35/55%</a:t>
                      </a:r>
                    </a:p>
                  </a:txBody>
                  <a:tcPr/>
                </a:tc>
                <a:tc>
                  <a:txBody>
                    <a:bodyPr/>
                    <a:lstStyle/>
                    <a:p>
                      <a:pPr algn="ctr"/>
                      <a:r>
                        <a:rPr lang="it-IT" sz="1250" dirty="0">
                          <a:latin typeface="Arial" panose="020B0604020202020204" pitchFamily="34" charset="0"/>
                          <a:cs typeface="Arial" panose="020B0604020202020204" pitchFamily="34" charset="0"/>
                        </a:rPr>
                        <a:t>50.4 %</a:t>
                      </a:r>
                    </a:p>
                  </a:txBody>
                  <a:tcPr/>
                </a:tc>
                <a:tc>
                  <a:txBody>
                    <a:bodyPr/>
                    <a:lstStyle/>
                    <a:p>
                      <a:pPr algn="ctr"/>
                      <a:r>
                        <a:rPr lang="it-IT" sz="1250" dirty="0">
                          <a:latin typeface="Arial" panose="020B0604020202020204" pitchFamily="34" charset="0"/>
                          <a:cs typeface="Arial" panose="020B0604020202020204" pitchFamily="34" charset="0"/>
                        </a:rPr>
                        <a:t>51.0 %</a:t>
                      </a:r>
                    </a:p>
                  </a:txBody>
                  <a:tcPr/>
                </a:tc>
                <a:tc>
                  <a:txBody>
                    <a:bodyPr/>
                    <a:lstStyle/>
                    <a:p>
                      <a:pPr algn="ctr"/>
                      <a:r>
                        <a:rPr lang="it-IT" sz="1250" dirty="0">
                          <a:latin typeface="Arial" panose="020B0604020202020204" pitchFamily="34" charset="0"/>
                          <a:cs typeface="Arial" panose="020B0604020202020204" pitchFamily="34" charset="0"/>
                        </a:rPr>
                        <a:t>48.7%</a:t>
                      </a:r>
                    </a:p>
                  </a:txBody>
                  <a:tcPr/>
                </a:tc>
                <a:extLst>
                  <a:ext uri="{0D108BD9-81ED-4DB2-BD59-A6C34878D82A}">
                    <a16:rowId xmlns:a16="http://schemas.microsoft.com/office/drawing/2014/main" val="2544894592"/>
                  </a:ext>
                </a:extLst>
              </a:tr>
              <a:tr h="270000">
                <a:tc>
                  <a:txBody>
                    <a:bodyPr/>
                    <a:lstStyle/>
                    <a:p>
                      <a:pPr algn="l"/>
                      <a:r>
                        <a:rPr lang="it-IT" sz="1250" b="1" dirty="0">
                          <a:latin typeface="Arial" panose="020B0604020202020204" pitchFamily="34" charset="0"/>
                          <a:cs typeface="Arial" panose="020B0604020202020204" pitchFamily="34" charset="0"/>
                        </a:rPr>
                        <a:t>Micro</a:t>
                      </a:r>
                    </a:p>
                  </a:txBody>
                  <a:tcPr/>
                </a:tc>
                <a:tc>
                  <a:txBody>
                    <a:bodyPr/>
                    <a:lstStyle/>
                    <a:p>
                      <a:pPr algn="ctr"/>
                      <a:r>
                        <a:rPr lang="it-IT" sz="1250" dirty="0">
                          <a:latin typeface="Arial" panose="020B0604020202020204" pitchFamily="34" charset="0"/>
                          <a:cs typeface="Arial" panose="020B0604020202020204" pitchFamily="34" charset="0"/>
                        </a:rPr>
                        <a:t>No </a:t>
                      </a:r>
                      <a:r>
                        <a:rPr lang="it-IT" sz="1250" dirty="0" err="1">
                          <a:latin typeface="Arial" panose="020B0604020202020204" pitchFamily="34" charset="0"/>
                          <a:cs typeface="Arial" panose="020B0604020202020204" pitchFamily="34" charset="0"/>
                        </a:rPr>
                        <a:t>precipitates</a:t>
                      </a:r>
                      <a:endParaRPr lang="it-IT" sz="1250" dirty="0">
                        <a:latin typeface="Arial" panose="020B0604020202020204" pitchFamily="34" charset="0"/>
                        <a:cs typeface="Arial" panose="020B0604020202020204" pitchFamily="34" charset="0"/>
                      </a:endParaRPr>
                    </a:p>
                  </a:txBody>
                  <a:tcPr/>
                </a:tc>
                <a:tc>
                  <a:txBody>
                    <a:bodyPr/>
                    <a:lstStyle/>
                    <a:p>
                      <a:pPr algn="ctr"/>
                      <a:r>
                        <a:rPr lang="it-IT" sz="1250" dirty="0">
                          <a:latin typeface="Arial" panose="020B0604020202020204" pitchFamily="34" charset="0"/>
                          <a:cs typeface="Arial" panose="020B0604020202020204" pitchFamily="34" charset="0"/>
                        </a:rPr>
                        <a:t>No </a:t>
                      </a:r>
                      <a:r>
                        <a:rPr lang="it-IT" sz="1250" dirty="0" err="1">
                          <a:latin typeface="Arial" panose="020B0604020202020204" pitchFamily="34" charset="0"/>
                          <a:cs typeface="Arial" panose="020B0604020202020204" pitchFamily="34" charset="0"/>
                        </a:rPr>
                        <a:t>precipitates</a:t>
                      </a:r>
                      <a:endParaRPr lang="it-IT" sz="1250" dirty="0">
                        <a:latin typeface="Arial" panose="020B0604020202020204" pitchFamily="34" charset="0"/>
                        <a:cs typeface="Arial" panose="020B0604020202020204" pitchFamily="34" charset="0"/>
                      </a:endParaRPr>
                    </a:p>
                  </a:txBody>
                  <a:tcPr/>
                </a:tc>
                <a:tc>
                  <a:txBody>
                    <a:bodyPr/>
                    <a:lstStyle/>
                    <a:p>
                      <a:pPr algn="ctr"/>
                      <a:r>
                        <a:rPr lang="it-IT" sz="1250" dirty="0">
                          <a:latin typeface="Arial" panose="020B0604020202020204" pitchFamily="34" charset="0"/>
                          <a:cs typeface="Arial" panose="020B0604020202020204" pitchFamily="34" charset="0"/>
                        </a:rPr>
                        <a:t>No </a:t>
                      </a:r>
                      <a:r>
                        <a:rPr lang="it-IT" sz="1250" dirty="0" err="1">
                          <a:latin typeface="Arial" panose="020B0604020202020204" pitchFamily="34" charset="0"/>
                          <a:cs typeface="Arial" panose="020B0604020202020204" pitchFamily="34" charset="0"/>
                        </a:rPr>
                        <a:t>precipitates</a:t>
                      </a:r>
                      <a:endParaRPr lang="it-IT" sz="1250" dirty="0">
                        <a:latin typeface="Arial" panose="020B0604020202020204" pitchFamily="34" charset="0"/>
                        <a:cs typeface="Arial" panose="020B0604020202020204" pitchFamily="34" charset="0"/>
                      </a:endParaRPr>
                    </a:p>
                  </a:txBody>
                  <a:tcPr/>
                </a:tc>
                <a:tc>
                  <a:txBody>
                    <a:bodyPr/>
                    <a:lstStyle/>
                    <a:p>
                      <a:pPr algn="ctr"/>
                      <a:r>
                        <a:rPr lang="it-IT" sz="1250" dirty="0">
                          <a:latin typeface="Arial" panose="020B0604020202020204" pitchFamily="34" charset="0"/>
                          <a:cs typeface="Arial" panose="020B0604020202020204" pitchFamily="34" charset="0"/>
                        </a:rPr>
                        <a:t>No </a:t>
                      </a:r>
                      <a:r>
                        <a:rPr lang="it-IT" sz="1250" dirty="0" err="1">
                          <a:latin typeface="Arial" panose="020B0604020202020204" pitchFamily="34" charset="0"/>
                          <a:cs typeface="Arial" panose="020B0604020202020204" pitchFamily="34" charset="0"/>
                        </a:rPr>
                        <a:t>precipitates</a:t>
                      </a:r>
                      <a:endParaRPr lang="it-IT" sz="125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08914585"/>
                  </a:ext>
                </a:extLst>
              </a:tr>
            </a:tbl>
          </a:graphicData>
        </a:graphic>
      </p:graphicFrame>
    </p:spTree>
    <p:extLst>
      <p:ext uri="{BB962C8B-B14F-4D97-AF65-F5344CB8AC3E}">
        <p14:creationId xmlns:p14="http://schemas.microsoft.com/office/powerpoint/2010/main" val="26557690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3" y="1008848"/>
            <a:ext cx="8477371" cy="523220"/>
          </a:xfrm>
          <a:prstGeom prst="rect">
            <a:avLst/>
          </a:prstGeom>
          <a:noFill/>
        </p:spPr>
        <p:txBody>
          <a:bodyPr wrap="square" rtlCol="0">
            <a:spAutoFit/>
          </a:bodyPr>
          <a:lstStyle/>
          <a:p>
            <a:r>
              <a:rPr lang="it-IT" sz="2800" b="1" dirty="0">
                <a:latin typeface="Arial" panose="020B0604020202020204" pitchFamily="34" charset="0"/>
                <a:cs typeface="Arial" panose="020B0604020202020204" pitchFamily="34" charset="0"/>
              </a:rPr>
              <a:t>Non-</a:t>
            </a:r>
            <a:r>
              <a:rPr lang="it-IT" sz="2800" b="1" dirty="0" err="1">
                <a:latin typeface="Arial" panose="020B0604020202020204" pitchFamily="34" charset="0"/>
                <a:cs typeface="Arial" panose="020B0604020202020204" pitchFamily="34" charset="0"/>
              </a:rPr>
              <a:t>destructive</a:t>
            </a:r>
            <a:r>
              <a:rPr lang="it-IT" sz="2800" b="1" dirty="0">
                <a:latin typeface="Arial" panose="020B0604020202020204" pitchFamily="34" charset="0"/>
                <a:cs typeface="Arial" panose="020B0604020202020204" pitchFamily="34" charset="0"/>
              </a:rPr>
              <a:t> testing</a:t>
            </a: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2" name="CasellaDiTesto 1">
            <a:extLst>
              <a:ext uri="{FF2B5EF4-FFF2-40B4-BE49-F238E27FC236}">
                <a16:creationId xmlns:a16="http://schemas.microsoft.com/office/drawing/2014/main" id="{EDD5E33E-CBA7-4495-ACF4-5353B59BCE87}"/>
              </a:ext>
            </a:extLst>
          </p:cNvPr>
          <p:cNvSpPr txBox="1"/>
          <p:nvPr/>
        </p:nvSpPr>
        <p:spPr>
          <a:xfrm>
            <a:off x="425631" y="1675352"/>
            <a:ext cx="11250432" cy="1323439"/>
          </a:xfrm>
          <a:prstGeom prst="rect">
            <a:avLst/>
          </a:prstGeom>
          <a:noFill/>
        </p:spPr>
        <p:txBody>
          <a:bodyPr wrap="square" rtlCol="0">
            <a:spAutoFit/>
          </a:bodyPr>
          <a:lstStyle/>
          <a:p>
            <a:pPr algn="just"/>
            <a:r>
              <a:rPr lang="en-US" sz="1600" b="1" dirty="0">
                <a:latin typeface="Arial" panose="020B0604020202020204" pitchFamily="34" charset="0"/>
                <a:cs typeface="Arial" panose="020B0604020202020204" pitchFamily="34" charset="0"/>
              </a:rPr>
              <a:t>PT:  </a:t>
            </a:r>
            <a:r>
              <a:rPr lang="en-US" sz="1600" dirty="0">
                <a:latin typeface="Arial" panose="020B0604020202020204" pitchFamily="34" charset="0"/>
                <a:cs typeface="Arial" panose="020B0604020202020204" pitchFamily="34" charset="0"/>
              </a:rPr>
              <a:t>castings have been PT tested repeatedly during production cycle, resulting in agreement with requirements of ASME VIII Div.1 App.7 plus no indication on sealing areas.</a:t>
            </a:r>
          </a:p>
          <a:p>
            <a:pPr algn="just"/>
            <a:endParaRPr lang="en-US" sz="1600" dirty="0">
              <a:latin typeface="Arial" panose="020B0604020202020204" pitchFamily="34" charset="0"/>
              <a:cs typeface="Arial" panose="020B0604020202020204" pitchFamily="34" charset="0"/>
            </a:endParaRPr>
          </a:p>
          <a:p>
            <a:pPr algn="just"/>
            <a:r>
              <a:rPr lang="en-US" sz="1600" b="1" dirty="0">
                <a:latin typeface="Arial" panose="020B0604020202020204" pitchFamily="34" charset="0"/>
                <a:cs typeface="Arial" panose="020B0604020202020204" pitchFamily="34" charset="0"/>
              </a:rPr>
              <a:t>Dimensional inspection: </a:t>
            </a:r>
            <a:r>
              <a:rPr lang="en-US" sz="1600" dirty="0">
                <a:latin typeface="Arial" panose="020B0604020202020204" pitchFamily="34" charset="0"/>
                <a:cs typeface="Arial" panose="020B0604020202020204" pitchFamily="34" charset="0"/>
              </a:rPr>
              <a:t>a complete dimensional inspection has been performed on the pieces along with the Customer, resulting in full compliance with the applicable drawing.</a:t>
            </a:r>
          </a:p>
        </p:txBody>
      </p:sp>
      <p:sp>
        <p:nvSpPr>
          <p:cNvPr id="6" name="CasellaDiTesto 5">
            <a:extLst>
              <a:ext uri="{FF2B5EF4-FFF2-40B4-BE49-F238E27FC236}">
                <a16:creationId xmlns:a16="http://schemas.microsoft.com/office/drawing/2014/main" id="{CA0BF945-91DA-45F7-9A1B-7F97FB2DF0A6}"/>
              </a:ext>
            </a:extLst>
          </p:cNvPr>
          <p:cNvSpPr txBox="1"/>
          <p:nvPr/>
        </p:nvSpPr>
        <p:spPr>
          <a:xfrm>
            <a:off x="4821381" y="4359115"/>
            <a:ext cx="6854681" cy="1569660"/>
          </a:xfrm>
          <a:prstGeom prst="rect">
            <a:avLst/>
          </a:prstGeom>
          <a:noFill/>
        </p:spPr>
        <p:txBody>
          <a:bodyPr wrap="square" rtlCol="0">
            <a:spAutoFit/>
          </a:bodyPr>
          <a:lstStyle/>
          <a:p>
            <a:pPr algn="just"/>
            <a:r>
              <a:rPr lang="en-US" sz="1600" b="1" dirty="0">
                <a:latin typeface="Arial" panose="020B0604020202020204" pitchFamily="34" charset="0"/>
                <a:cs typeface="Arial" panose="020B0604020202020204" pitchFamily="34" charset="0"/>
              </a:rPr>
              <a:t>RT:</a:t>
            </a:r>
          </a:p>
          <a:p>
            <a:pPr algn="just"/>
            <a:r>
              <a:rPr lang="en-US" sz="1600" dirty="0">
                <a:latin typeface="Arial" panose="020B0604020202020204" pitchFamily="34" charset="0"/>
                <a:cs typeface="Arial" panose="020B0604020202020204" pitchFamily="34" charset="0"/>
              </a:rPr>
              <a:t>Due to the criticality of the piece, the valves have been x-rayed at 100% of the volume. Produced No. 60 films. Acceptance criteria as per ASME VIII Div.1 App.7.</a:t>
            </a:r>
          </a:p>
          <a:p>
            <a:pPr algn="just"/>
            <a:r>
              <a:rPr lang="en-US" sz="1600" b="1" dirty="0">
                <a:latin typeface="Arial" panose="020B0604020202020204" pitchFamily="34" charset="0"/>
                <a:cs typeface="Arial" panose="020B0604020202020204" pitchFamily="34" charset="0"/>
              </a:rPr>
              <a:t>HEAT 1</a:t>
            </a:r>
            <a:r>
              <a:rPr lang="en-US" sz="1600" dirty="0">
                <a:latin typeface="Arial" panose="020B0604020202020204" pitchFamily="34" charset="0"/>
                <a:cs typeface="Arial" panose="020B0604020202020204" pitchFamily="34" charset="0"/>
              </a:rPr>
              <a:t>: No. 1 film A1, no.2 films B1, no. 1 film CB1, no. 6 films CC1</a:t>
            </a:r>
          </a:p>
          <a:p>
            <a:pPr algn="just"/>
            <a:r>
              <a:rPr lang="en-US" sz="1600" b="1" dirty="0">
                <a:latin typeface="Arial" panose="020B0604020202020204" pitchFamily="34" charset="0"/>
                <a:cs typeface="Arial" panose="020B0604020202020204" pitchFamily="34" charset="0"/>
              </a:rPr>
              <a:t>HEAT 2</a:t>
            </a:r>
            <a:r>
              <a:rPr lang="en-US" sz="1600" dirty="0">
                <a:latin typeface="Arial" panose="020B0604020202020204" pitchFamily="34" charset="0"/>
                <a:cs typeface="Arial" panose="020B0604020202020204" pitchFamily="34" charset="0"/>
              </a:rPr>
              <a:t>: No. 3 films A1, no. 1 film B1, no. 4 films CC1</a:t>
            </a:r>
          </a:p>
        </p:txBody>
      </p:sp>
      <p:pic>
        <p:nvPicPr>
          <p:cNvPr id="13" name="Immagine 12">
            <a:extLst>
              <a:ext uri="{FF2B5EF4-FFF2-40B4-BE49-F238E27FC236}">
                <a16:creationId xmlns:a16="http://schemas.microsoft.com/office/drawing/2014/main" id="{43136395-5427-41EF-9C3E-01FE323C5F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1435" y="3053067"/>
            <a:ext cx="3086193" cy="3372426"/>
          </a:xfrm>
          <a:prstGeom prst="rect">
            <a:avLst/>
          </a:prstGeom>
        </p:spPr>
      </p:pic>
    </p:spTree>
    <p:extLst>
      <p:ext uri="{BB962C8B-B14F-4D97-AF65-F5344CB8AC3E}">
        <p14:creationId xmlns:p14="http://schemas.microsoft.com/office/powerpoint/2010/main" val="131206729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3" y="1008848"/>
            <a:ext cx="3039461" cy="523220"/>
          </a:xfrm>
          <a:prstGeom prst="rect">
            <a:avLst/>
          </a:prstGeom>
          <a:noFill/>
        </p:spPr>
        <p:txBody>
          <a:bodyPr wrap="square" rtlCol="0">
            <a:spAutoFit/>
          </a:bodyPr>
          <a:lstStyle/>
          <a:p>
            <a:r>
              <a:rPr lang="it-IT" sz="2800" b="1" dirty="0" err="1">
                <a:latin typeface="Arial" panose="020B0604020202020204" pitchFamily="34" charset="0"/>
                <a:cs typeface="Arial" panose="020B0604020202020204" pitchFamily="34" charset="0"/>
              </a:rPr>
              <a:t>Conclusion</a:t>
            </a:r>
            <a:endParaRPr lang="it-IT" sz="2800" b="1" dirty="0">
              <a:latin typeface="Arial" panose="020B0604020202020204" pitchFamily="34" charset="0"/>
              <a:cs typeface="Arial" panose="020B0604020202020204" pitchFamily="34" charset="0"/>
            </a:endParaRP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5" name="CasellaDiTesto 25">
            <a:extLst>
              <a:ext uri="{FF2B5EF4-FFF2-40B4-BE49-F238E27FC236}">
                <a16:creationId xmlns:a16="http://schemas.microsoft.com/office/drawing/2014/main" id="{19FB97B9-E909-4B3B-933B-0EC2382E6AC1}"/>
              </a:ext>
            </a:extLst>
          </p:cNvPr>
          <p:cNvSpPr txBox="1"/>
          <p:nvPr/>
        </p:nvSpPr>
        <p:spPr>
          <a:xfrm>
            <a:off x="349431" y="1925246"/>
            <a:ext cx="11404419" cy="2118529"/>
          </a:xfrm>
          <a:prstGeom prst="rect">
            <a:avLst/>
          </a:prstGeom>
          <a:noFill/>
        </p:spPr>
        <p:txBody>
          <a:bodyPr wrap="square" rtlCol="0">
            <a:spAutoFit/>
          </a:bodyPr>
          <a:lstStyle/>
          <a:p>
            <a:pPr algn="just">
              <a:lnSpc>
                <a:spcPct val="150000"/>
              </a:lnSpc>
            </a:pPr>
            <a:r>
              <a:rPr lang="en-US" dirty="0">
                <a:latin typeface="Arial" panose="020B0604020202020204" pitchFamily="34" charset="0"/>
                <a:cs typeface="Arial" panose="020B0604020202020204" pitchFamily="34" charset="0"/>
              </a:rPr>
              <a:t>These results are basically achieved through four simultaneous factors:</a:t>
            </a:r>
          </a:p>
          <a:p>
            <a:pPr algn="just">
              <a:lnSpc>
                <a:spcPct val="150000"/>
              </a:lnSpc>
            </a:pPr>
            <a:r>
              <a:rPr lang="en-US" b="1" dirty="0">
                <a:solidFill>
                  <a:srgbClr val="1B70B7"/>
                </a:solidFill>
                <a:latin typeface="Arial" panose="020B0604020202020204" pitchFamily="34" charset="0"/>
                <a:cs typeface="Arial" panose="020B0604020202020204" pitchFamily="34" charset="0"/>
              </a:rPr>
              <a:t>    - Deep metallurgical knowledge of SDSS </a:t>
            </a:r>
          </a:p>
          <a:p>
            <a:pPr algn="just">
              <a:lnSpc>
                <a:spcPct val="150000"/>
              </a:lnSpc>
            </a:pPr>
            <a:r>
              <a:rPr lang="en-US" b="1" dirty="0">
                <a:solidFill>
                  <a:srgbClr val="1B70B7"/>
                </a:solidFill>
                <a:latin typeface="Arial" panose="020B0604020202020204" pitchFamily="34" charset="0"/>
                <a:cs typeface="Arial" panose="020B0604020202020204" pitchFamily="34" charset="0"/>
              </a:rPr>
              <a:t>    - Adequate production equipment</a:t>
            </a:r>
          </a:p>
          <a:p>
            <a:pPr algn="just">
              <a:lnSpc>
                <a:spcPct val="150000"/>
              </a:lnSpc>
            </a:pPr>
            <a:r>
              <a:rPr lang="en-US" b="1" dirty="0">
                <a:solidFill>
                  <a:srgbClr val="1B70B7"/>
                </a:solidFill>
                <a:latin typeface="Arial" panose="020B0604020202020204" pitchFamily="34" charset="0"/>
                <a:cs typeface="Arial" panose="020B0604020202020204" pitchFamily="34" charset="0"/>
              </a:rPr>
              <a:t>    - Strict adherence to operating procedures, which describe the process</a:t>
            </a:r>
          </a:p>
          <a:p>
            <a:pPr algn="just">
              <a:lnSpc>
                <a:spcPct val="150000"/>
              </a:lnSpc>
            </a:pPr>
            <a:r>
              <a:rPr lang="en-US" b="1" dirty="0">
                <a:solidFill>
                  <a:srgbClr val="1B70B7"/>
                </a:solidFill>
                <a:latin typeface="Arial" panose="020B0604020202020204" pitchFamily="34" charset="0"/>
                <a:cs typeface="Arial" panose="020B0604020202020204" pitchFamily="34" charset="0"/>
              </a:rPr>
              <a:t>    - Possibility of having a staff highly trained by the continuous production of these particular items.</a:t>
            </a:r>
          </a:p>
        </p:txBody>
      </p:sp>
      <p:sp>
        <p:nvSpPr>
          <p:cNvPr id="6" name="CasellaDiTesto 25">
            <a:extLst>
              <a:ext uri="{FF2B5EF4-FFF2-40B4-BE49-F238E27FC236}">
                <a16:creationId xmlns:a16="http://schemas.microsoft.com/office/drawing/2014/main" id="{73D7104D-8529-4AC2-A1C8-A9FAD2C6CB9E}"/>
              </a:ext>
            </a:extLst>
          </p:cNvPr>
          <p:cNvSpPr txBox="1"/>
          <p:nvPr/>
        </p:nvSpPr>
        <p:spPr>
          <a:xfrm>
            <a:off x="349431" y="4605966"/>
            <a:ext cx="11404419" cy="923330"/>
          </a:xfrm>
          <a:prstGeom prst="rect">
            <a:avLst/>
          </a:prstGeom>
          <a:noFill/>
          <a:ln w="19050">
            <a:solidFill>
              <a:srgbClr val="1B70B7"/>
            </a:solidFill>
          </a:ln>
        </p:spPr>
        <p:txBody>
          <a:bodyPr wrap="square" rtlCol="0">
            <a:spAutoFit/>
          </a:bodyPr>
          <a:lstStyle/>
          <a:p>
            <a:pPr algn="just"/>
            <a:r>
              <a:rPr lang="en-US" sz="1800" dirty="0"/>
              <a:t>The present work does not allow to evaluate what is the upper limit of thickness, which can be reached with acceptable values for physical and mechanical properties. In all cases it shows, that sand cast parts with thicknesses of 300mm can be safely produced, using the right cautions.</a:t>
            </a:r>
            <a:endParaRPr lang="it-IT" sz="1800" dirty="0"/>
          </a:p>
        </p:txBody>
      </p:sp>
    </p:spTree>
    <p:extLst>
      <p:ext uri="{BB962C8B-B14F-4D97-AF65-F5344CB8AC3E}">
        <p14:creationId xmlns:p14="http://schemas.microsoft.com/office/powerpoint/2010/main" val="189823627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magine 28">
            <a:extLst>
              <a:ext uri="{FF2B5EF4-FFF2-40B4-BE49-F238E27FC236}">
                <a16:creationId xmlns:a16="http://schemas.microsoft.com/office/drawing/2014/main" id="{BDC810A2-AC76-45EB-95D4-842012D0737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40" y="3126528"/>
            <a:ext cx="12191999" cy="2883853"/>
          </a:xfrm>
          <a:prstGeom prst="rect">
            <a:avLst/>
          </a:prstGeom>
        </p:spPr>
      </p:pic>
      <p:sp>
        <p:nvSpPr>
          <p:cNvPr id="2" name="Titolo 1"/>
          <p:cNvSpPr>
            <a:spLocks noGrp="1"/>
          </p:cNvSpPr>
          <p:nvPr>
            <p:ph type="ctrTitle"/>
          </p:nvPr>
        </p:nvSpPr>
        <p:spPr>
          <a:xfrm>
            <a:off x="590698" y="2125991"/>
            <a:ext cx="7874229" cy="1111055"/>
          </a:xfrm>
        </p:spPr>
        <p:txBody>
          <a:bodyPr vert="horz" lIns="0" tIns="0" rIns="0" bIns="0" rtlCol="0" anchor="b">
            <a:noAutofit/>
          </a:bodyPr>
          <a:lstStyle/>
          <a:p>
            <a:pPr algn="l"/>
            <a:r>
              <a:rPr lang="it-IT" sz="7200" b="1" spc="-500" dirty="0">
                <a:solidFill>
                  <a:srgbClr val="286AA6"/>
                </a:solidFill>
                <a:latin typeface="Arial" panose="020B0604020202020204" pitchFamily="34" charset="0"/>
                <a:ea typeface="Arial" charset="0"/>
                <a:cs typeface="Arial" panose="020B0604020202020204" pitchFamily="34" charset="0"/>
              </a:rPr>
              <a:t>Q &amp; A  SESSION</a:t>
            </a:r>
          </a:p>
        </p:txBody>
      </p:sp>
      <p:grpSp>
        <p:nvGrpSpPr>
          <p:cNvPr id="27" name="Gruppieren 26">
            <a:extLst>
              <a:ext uri="{FF2B5EF4-FFF2-40B4-BE49-F238E27FC236}">
                <a16:creationId xmlns:a16="http://schemas.microsoft.com/office/drawing/2014/main" id="{FA0D6B01-06CB-40C5-8670-B3331875621F}"/>
              </a:ext>
            </a:extLst>
          </p:cNvPr>
          <p:cNvGrpSpPr/>
          <p:nvPr/>
        </p:nvGrpSpPr>
        <p:grpSpPr>
          <a:xfrm>
            <a:off x="7773004" y="383063"/>
            <a:ext cx="1757109" cy="534102"/>
            <a:chOff x="9797761" y="496391"/>
            <a:chExt cx="1757109" cy="534102"/>
          </a:xfrm>
        </p:grpSpPr>
        <p:grpSp>
          <p:nvGrpSpPr>
            <p:cNvPr id="10" name="Gruppo 9"/>
            <p:cNvGrpSpPr/>
            <p:nvPr/>
          </p:nvGrpSpPr>
          <p:grpSpPr>
            <a:xfrm>
              <a:off x="9797761" y="671289"/>
              <a:ext cx="1757109" cy="100583"/>
              <a:chOff x="611187" y="1916113"/>
              <a:chExt cx="7921626" cy="593005"/>
            </a:xfrm>
          </p:grpSpPr>
          <p:cxnSp>
            <p:nvCxnSpPr>
              <p:cNvPr id="11" name="Connettore 1 10"/>
              <p:cNvCxnSpPr/>
              <p:nvPr/>
            </p:nvCxnSpPr>
            <p:spPr>
              <a:xfrm flipV="1">
                <a:off x="616952" y="1916113"/>
                <a:ext cx="0" cy="59300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flipV="1">
                <a:off x="611187" y="1916113"/>
                <a:ext cx="7921626" cy="3862"/>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flipV="1">
                <a:off x="8529724" y="1916113"/>
                <a:ext cx="0" cy="59300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grpSp>
        <p:sp>
          <p:nvSpPr>
            <p:cNvPr id="17" name="CasellaDiTesto 16"/>
            <p:cNvSpPr txBox="1"/>
            <p:nvPr/>
          </p:nvSpPr>
          <p:spPr>
            <a:xfrm>
              <a:off x="9797845" y="496391"/>
              <a:ext cx="1598739" cy="123111"/>
            </a:xfrm>
            <a:prstGeom prst="rect">
              <a:avLst/>
            </a:prstGeom>
            <a:noFill/>
          </p:spPr>
          <p:txBody>
            <a:bodyPr wrap="square" lIns="0" tIns="0" rIns="0" bIns="0" rtlCol="0">
              <a:spAutoFit/>
            </a:bodyPr>
            <a:lstStyle/>
            <a:p>
              <a:r>
                <a:rPr lang="it-IT" sz="800" b="1" dirty="0">
                  <a:solidFill>
                    <a:srgbClr val="343433"/>
                  </a:solidFill>
                  <a:latin typeface="Arial" charset="0"/>
                </a:rPr>
                <a:t>ORGANIZERS</a:t>
              </a:r>
            </a:p>
          </p:txBody>
        </p:sp>
        <p:grpSp>
          <p:nvGrpSpPr>
            <p:cNvPr id="5" name="Gruppo 4"/>
            <p:cNvGrpSpPr/>
            <p:nvPr/>
          </p:nvGrpSpPr>
          <p:grpSpPr>
            <a:xfrm>
              <a:off x="9879113" y="790093"/>
              <a:ext cx="1594402" cy="240400"/>
              <a:chOff x="6874403" y="603438"/>
              <a:chExt cx="1594402" cy="240400"/>
            </a:xfrm>
          </p:grpSpPr>
          <p:pic>
            <p:nvPicPr>
              <p:cNvPr id="18" name="Immagine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3904" y="603438"/>
                <a:ext cx="724901" cy="240399"/>
              </a:xfrm>
              <a:prstGeom prst="rect">
                <a:avLst/>
              </a:prstGeom>
            </p:spPr>
          </p:pic>
          <p:pic>
            <p:nvPicPr>
              <p:cNvPr id="19" name="Immagin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74403" y="616909"/>
                <a:ext cx="789886" cy="226929"/>
              </a:xfrm>
              <a:prstGeom prst="rect">
                <a:avLst/>
              </a:prstGeom>
            </p:spPr>
          </p:pic>
        </p:grpSp>
      </p:grpSp>
      <p:pic>
        <p:nvPicPr>
          <p:cNvPr id="9" name="Grafik 8" descr="Ein Bild, das Text enthält.&#10;&#10;Automatisch generierte Beschreibung">
            <a:extLst>
              <a:ext uri="{FF2B5EF4-FFF2-40B4-BE49-F238E27FC236}">
                <a16:creationId xmlns:a16="http://schemas.microsoft.com/office/drawing/2014/main" id="{6A62DC5C-A03F-493D-B2B1-453052F45D3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4" y="40835"/>
            <a:ext cx="7559040" cy="1402080"/>
          </a:xfrm>
          <a:prstGeom prst="rect">
            <a:avLst/>
          </a:prstGeom>
        </p:spPr>
      </p:pic>
      <p:grpSp>
        <p:nvGrpSpPr>
          <p:cNvPr id="22" name="Gruppo 9">
            <a:extLst>
              <a:ext uri="{FF2B5EF4-FFF2-40B4-BE49-F238E27FC236}">
                <a16:creationId xmlns:a16="http://schemas.microsoft.com/office/drawing/2014/main" id="{BC2D4515-7E22-40AE-8593-9F7D9A585239}"/>
              </a:ext>
            </a:extLst>
          </p:cNvPr>
          <p:cNvGrpSpPr/>
          <p:nvPr/>
        </p:nvGrpSpPr>
        <p:grpSpPr>
          <a:xfrm>
            <a:off x="10014775" y="557961"/>
            <a:ext cx="1757109" cy="100583"/>
            <a:chOff x="611187" y="1916113"/>
            <a:chExt cx="7921626" cy="593005"/>
          </a:xfrm>
        </p:grpSpPr>
        <p:cxnSp>
          <p:nvCxnSpPr>
            <p:cNvPr id="23" name="Connettore 1 10">
              <a:extLst>
                <a:ext uri="{FF2B5EF4-FFF2-40B4-BE49-F238E27FC236}">
                  <a16:creationId xmlns:a16="http://schemas.microsoft.com/office/drawing/2014/main" id="{F4E25FE4-2731-402C-A406-960893A06EBB}"/>
                </a:ext>
              </a:extLst>
            </p:cNvPr>
            <p:cNvCxnSpPr/>
            <p:nvPr/>
          </p:nvCxnSpPr>
          <p:spPr>
            <a:xfrm flipV="1">
              <a:off x="616952" y="1916113"/>
              <a:ext cx="0" cy="59300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24" name="Connettore 1 11">
              <a:extLst>
                <a:ext uri="{FF2B5EF4-FFF2-40B4-BE49-F238E27FC236}">
                  <a16:creationId xmlns:a16="http://schemas.microsoft.com/office/drawing/2014/main" id="{EC75598E-8003-4B6D-974A-AE6F8945D76A}"/>
                </a:ext>
              </a:extLst>
            </p:cNvPr>
            <p:cNvCxnSpPr/>
            <p:nvPr/>
          </p:nvCxnSpPr>
          <p:spPr>
            <a:xfrm flipV="1">
              <a:off x="611187" y="1916113"/>
              <a:ext cx="7921626" cy="3862"/>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25" name="Connettore 1 15">
              <a:extLst>
                <a:ext uri="{FF2B5EF4-FFF2-40B4-BE49-F238E27FC236}">
                  <a16:creationId xmlns:a16="http://schemas.microsoft.com/office/drawing/2014/main" id="{C6BA1391-56A8-4722-B872-ECB8630CF84B}"/>
                </a:ext>
              </a:extLst>
            </p:cNvPr>
            <p:cNvCxnSpPr/>
            <p:nvPr/>
          </p:nvCxnSpPr>
          <p:spPr>
            <a:xfrm flipV="1">
              <a:off x="8529724" y="1916113"/>
              <a:ext cx="0" cy="59300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grpSp>
      <p:sp>
        <p:nvSpPr>
          <p:cNvPr id="26" name="CasellaDiTesto 16">
            <a:extLst>
              <a:ext uri="{FF2B5EF4-FFF2-40B4-BE49-F238E27FC236}">
                <a16:creationId xmlns:a16="http://schemas.microsoft.com/office/drawing/2014/main" id="{767C732D-B4A9-4B91-8A75-597569E323EB}"/>
              </a:ext>
            </a:extLst>
          </p:cNvPr>
          <p:cNvSpPr txBox="1"/>
          <p:nvPr/>
        </p:nvSpPr>
        <p:spPr>
          <a:xfrm>
            <a:off x="10014859" y="383063"/>
            <a:ext cx="1598739" cy="123111"/>
          </a:xfrm>
          <a:prstGeom prst="rect">
            <a:avLst/>
          </a:prstGeom>
          <a:noFill/>
        </p:spPr>
        <p:txBody>
          <a:bodyPr wrap="square" lIns="0" tIns="0" rIns="0" bIns="0" rtlCol="0">
            <a:spAutoFit/>
          </a:bodyPr>
          <a:lstStyle/>
          <a:p>
            <a:r>
              <a:rPr lang="it-IT" sz="800" b="1" dirty="0">
                <a:solidFill>
                  <a:srgbClr val="343433"/>
                </a:solidFill>
                <a:latin typeface="Arial" charset="0"/>
              </a:rPr>
              <a:t>SCIENTIFIC COMMITTEE</a:t>
            </a:r>
          </a:p>
        </p:txBody>
      </p:sp>
      <p:pic>
        <p:nvPicPr>
          <p:cNvPr id="14" name="Grafik 13">
            <a:extLst>
              <a:ext uri="{FF2B5EF4-FFF2-40B4-BE49-F238E27FC236}">
                <a16:creationId xmlns:a16="http://schemas.microsoft.com/office/drawing/2014/main" id="{0C4C7C0B-5809-4CFF-AAF8-BC7DD94C14E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34436" y="590774"/>
            <a:ext cx="917787" cy="644152"/>
          </a:xfrm>
          <a:prstGeom prst="rect">
            <a:avLst/>
          </a:prstGeom>
        </p:spPr>
      </p:pic>
      <p:sp>
        <p:nvSpPr>
          <p:cNvPr id="28" name="Titolo 1">
            <a:extLst>
              <a:ext uri="{FF2B5EF4-FFF2-40B4-BE49-F238E27FC236}">
                <a16:creationId xmlns:a16="http://schemas.microsoft.com/office/drawing/2014/main" id="{F41DB3D2-224A-4ECD-8EEA-46409D221DCD}"/>
              </a:ext>
            </a:extLst>
          </p:cNvPr>
          <p:cNvSpPr txBox="1">
            <a:spLocks/>
          </p:cNvSpPr>
          <p:nvPr/>
        </p:nvSpPr>
        <p:spPr>
          <a:xfrm>
            <a:off x="630026" y="3310184"/>
            <a:ext cx="9674180" cy="880242"/>
          </a:xfrm>
          <a:prstGeom prst="rect">
            <a:avLst/>
          </a:prstGeom>
        </p:spPr>
        <p:txBody>
          <a:bodyPr vert="horz"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Arial" charset="0"/>
                <a:ea typeface="+mj-ea"/>
                <a:cs typeface="+mj-cs"/>
              </a:defRPr>
            </a:lvl1pPr>
          </a:lstStyle>
          <a:p>
            <a:pPr algn="l"/>
            <a:r>
              <a:rPr lang="it-IT" sz="5400" b="1" spc="-200" dirty="0">
                <a:solidFill>
                  <a:schemeClr val="bg1"/>
                </a:solidFill>
                <a:ea typeface="Arial" charset="0"/>
                <a:cs typeface="Arial" charset="0"/>
              </a:rPr>
              <a:t>Thank </a:t>
            </a:r>
            <a:r>
              <a:rPr lang="it-IT" sz="5400" b="1" spc="-200" dirty="0" err="1">
                <a:solidFill>
                  <a:schemeClr val="bg1"/>
                </a:solidFill>
                <a:ea typeface="Arial" charset="0"/>
                <a:cs typeface="Arial" charset="0"/>
              </a:rPr>
              <a:t>you</a:t>
            </a:r>
            <a:r>
              <a:rPr lang="it-IT" sz="5400" b="1" spc="-200" dirty="0">
                <a:solidFill>
                  <a:schemeClr val="bg1"/>
                </a:solidFill>
                <a:ea typeface="Arial" charset="0"/>
                <a:cs typeface="Arial" charset="0"/>
              </a:rPr>
              <a:t> for </a:t>
            </a:r>
            <a:r>
              <a:rPr lang="it-IT" sz="5400" b="1" spc="-200" dirty="0" err="1">
                <a:solidFill>
                  <a:schemeClr val="bg1"/>
                </a:solidFill>
                <a:ea typeface="Arial" charset="0"/>
                <a:cs typeface="Arial" charset="0"/>
              </a:rPr>
              <a:t>your</a:t>
            </a:r>
            <a:r>
              <a:rPr lang="it-IT" sz="5400" b="1" spc="-200" dirty="0">
                <a:solidFill>
                  <a:schemeClr val="bg1"/>
                </a:solidFill>
                <a:ea typeface="Arial" charset="0"/>
                <a:cs typeface="Arial" charset="0"/>
              </a:rPr>
              <a:t> </a:t>
            </a:r>
            <a:r>
              <a:rPr lang="it-IT" sz="5400" b="1" spc="-200" dirty="0" err="1">
                <a:solidFill>
                  <a:schemeClr val="bg1"/>
                </a:solidFill>
                <a:ea typeface="Arial" charset="0"/>
                <a:cs typeface="Arial" charset="0"/>
              </a:rPr>
              <a:t>attention</a:t>
            </a:r>
            <a:r>
              <a:rPr lang="it-IT" sz="5400" b="1" spc="-200" dirty="0">
                <a:solidFill>
                  <a:schemeClr val="bg1"/>
                </a:solidFill>
                <a:ea typeface="Arial" charset="0"/>
                <a:cs typeface="Arial" charset="0"/>
              </a:rPr>
              <a:t>!</a:t>
            </a:r>
          </a:p>
        </p:txBody>
      </p:sp>
      <p:sp>
        <p:nvSpPr>
          <p:cNvPr id="31" name="Titolo 1">
            <a:extLst>
              <a:ext uri="{FF2B5EF4-FFF2-40B4-BE49-F238E27FC236}">
                <a16:creationId xmlns:a16="http://schemas.microsoft.com/office/drawing/2014/main" id="{59C9008D-8B36-4B54-A289-98729AC43C00}"/>
              </a:ext>
            </a:extLst>
          </p:cNvPr>
          <p:cNvSpPr txBox="1">
            <a:spLocks/>
          </p:cNvSpPr>
          <p:nvPr/>
        </p:nvSpPr>
        <p:spPr>
          <a:xfrm>
            <a:off x="506200" y="5913529"/>
            <a:ext cx="8657255" cy="880242"/>
          </a:xfrm>
          <a:prstGeom prst="rect">
            <a:avLst/>
          </a:prstGeom>
        </p:spPr>
        <p:txBody>
          <a:bodyPr vert="horz"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Arial" charset="0"/>
                <a:ea typeface="+mj-ea"/>
                <a:cs typeface="+mj-cs"/>
              </a:defRPr>
            </a:lvl1pPr>
          </a:lstStyle>
          <a:p>
            <a:pPr algn="l"/>
            <a:r>
              <a:rPr lang="it-IT" sz="2800" b="1" spc="-60" dirty="0">
                <a:solidFill>
                  <a:schemeClr val="accent1">
                    <a:lumMod val="50000"/>
                  </a:schemeClr>
                </a:solidFill>
                <a:latin typeface="Arial" panose="020B0604020202020204" pitchFamily="34" charset="0"/>
                <a:ea typeface="+mn-ea"/>
                <a:cs typeface="Arial" panose="020B0604020202020204" pitchFamily="34" charset="0"/>
              </a:rPr>
              <a:t>IVS 2022</a:t>
            </a:r>
          </a:p>
          <a:p>
            <a:pPr algn="l"/>
            <a:r>
              <a:rPr lang="it-IT" sz="2400" spc="-60" dirty="0">
                <a:solidFill>
                  <a:schemeClr val="accent1">
                    <a:lumMod val="50000"/>
                  </a:schemeClr>
                </a:solidFill>
                <a:latin typeface="Arial" panose="020B0604020202020204" pitchFamily="34" charset="0"/>
                <a:ea typeface="+mn-ea"/>
                <a:cs typeface="Arial" panose="020B0604020202020204" pitchFamily="34" charset="0"/>
              </a:rPr>
              <a:t>Technical Conference</a:t>
            </a:r>
          </a:p>
        </p:txBody>
      </p:sp>
    </p:spTree>
    <p:extLst>
      <p:ext uri="{BB962C8B-B14F-4D97-AF65-F5344CB8AC3E}">
        <p14:creationId xmlns:p14="http://schemas.microsoft.com/office/powerpoint/2010/main" val="234835563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CC82E31-DAF1-E5B6-96E7-AFB986DA459F}"/>
              </a:ext>
            </a:extLst>
          </p:cNvPr>
          <p:cNvSpPr txBox="1"/>
          <p:nvPr/>
        </p:nvSpPr>
        <p:spPr>
          <a:xfrm>
            <a:off x="635225" y="1683143"/>
            <a:ext cx="9467681" cy="230832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it-IT" dirty="0" err="1">
                <a:latin typeface="Arial" panose="020B0604020202020204" pitchFamily="34" charset="0"/>
                <a:cs typeface="Arial" panose="020B0604020202020204" pitchFamily="34" charset="0"/>
              </a:rPr>
              <a:t>Introduction</a:t>
            </a:r>
            <a:r>
              <a:rPr lang="it-IT" dirty="0">
                <a:latin typeface="Arial" panose="020B0604020202020204" pitchFamily="34" charset="0"/>
                <a:cs typeface="Arial" panose="020B0604020202020204" pitchFamily="34" charset="0"/>
              </a:rPr>
              <a:t> – </a:t>
            </a:r>
            <a:r>
              <a:rPr lang="it-IT" dirty="0" err="1">
                <a:latin typeface="Arial" panose="020B0604020202020204" pitchFamily="34" charset="0"/>
                <a:cs typeface="Arial" panose="020B0604020202020204" pitchFamily="34" charset="0"/>
              </a:rPr>
              <a:t>Aim</a:t>
            </a:r>
            <a:r>
              <a:rPr lang="it-IT" dirty="0">
                <a:latin typeface="Arial" panose="020B0604020202020204" pitchFamily="34" charset="0"/>
                <a:cs typeface="Arial" panose="020B0604020202020204" pitchFamily="34" charset="0"/>
              </a:rPr>
              <a:t> of the work</a:t>
            </a:r>
          </a:p>
          <a:p>
            <a:pPr marL="285750" indent="-285750">
              <a:lnSpc>
                <a:spcPct val="150000"/>
              </a:lnSpc>
              <a:buFont typeface="Arial" panose="020B0604020202020204" pitchFamily="34" charset="0"/>
              <a:buChar char="•"/>
            </a:pPr>
            <a:r>
              <a:rPr lang="it-IT" dirty="0">
                <a:latin typeface="Arial" panose="020B0604020202020204" pitchFamily="34" charset="0"/>
                <a:cs typeface="Arial" panose="020B0604020202020204" pitchFamily="34" charset="0"/>
              </a:rPr>
              <a:t>Case History 1 (Globe Valve)</a:t>
            </a:r>
          </a:p>
          <a:p>
            <a:pPr marL="285750" indent="-285750">
              <a:lnSpc>
                <a:spcPct val="150000"/>
              </a:lnSpc>
              <a:buFont typeface="Arial" panose="020B0604020202020204" pitchFamily="34" charset="0"/>
              <a:buChar char="•"/>
            </a:pPr>
            <a:r>
              <a:rPr lang="it-IT" dirty="0">
                <a:latin typeface="Arial" panose="020B0604020202020204" pitchFamily="34" charset="0"/>
                <a:cs typeface="Arial" panose="020B0604020202020204" pitchFamily="34" charset="0"/>
              </a:rPr>
              <a:t>Case history 2 (Ball Valve)</a:t>
            </a:r>
          </a:p>
          <a:p>
            <a:pPr marL="285750" indent="-285750">
              <a:lnSpc>
                <a:spcPct val="150000"/>
              </a:lnSpc>
              <a:buFont typeface="Arial" panose="020B0604020202020204" pitchFamily="34" charset="0"/>
              <a:buChar char="•"/>
            </a:pPr>
            <a:r>
              <a:rPr lang="it-IT" dirty="0" err="1">
                <a:latin typeface="Arial" panose="020B0604020202020204" pitchFamily="34" charset="0"/>
                <a:cs typeface="Arial" panose="020B0604020202020204" pitchFamily="34" charset="0"/>
              </a:rPr>
              <a:t>Conclusions</a:t>
            </a:r>
            <a:endParaRPr lang="it-IT"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p:txBody>
      </p:sp>
      <p:cxnSp>
        <p:nvCxnSpPr>
          <p:cNvPr id="3" name="Connettore diritto 20">
            <a:extLst>
              <a:ext uri="{FF2B5EF4-FFF2-40B4-BE49-F238E27FC236}">
                <a16:creationId xmlns:a16="http://schemas.microsoft.com/office/drawing/2014/main" id="{71324B5C-0A0F-B8CA-7E14-4462C224AE85}"/>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4" name="CasellaDiTesto 18">
            <a:extLst>
              <a:ext uri="{FF2B5EF4-FFF2-40B4-BE49-F238E27FC236}">
                <a16:creationId xmlns:a16="http://schemas.microsoft.com/office/drawing/2014/main" id="{887C47C4-CFC1-83F7-5A8E-5F6A45DC7462}"/>
              </a:ext>
            </a:extLst>
          </p:cNvPr>
          <p:cNvSpPr txBox="1"/>
          <p:nvPr/>
        </p:nvSpPr>
        <p:spPr>
          <a:xfrm>
            <a:off x="327194" y="1008848"/>
            <a:ext cx="2320756" cy="523220"/>
          </a:xfrm>
          <a:prstGeom prst="rect">
            <a:avLst/>
          </a:prstGeom>
          <a:noFill/>
        </p:spPr>
        <p:txBody>
          <a:bodyPr wrap="square" rtlCol="0">
            <a:spAutoFit/>
          </a:bodyPr>
          <a:lstStyle/>
          <a:p>
            <a:r>
              <a:rPr lang="it-IT" sz="2800" b="1" dirty="0" err="1">
                <a:latin typeface="Arial" panose="020B0604020202020204" pitchFamily="34" charset="0"/>
                <a:cs typeface="Arial" panose="020B0604020202020204" pitchFamily="34" charset="0"/>
              </a:rPr>
              <a:t>Summary</a:t>
            </a:r>
            <a:endParaRPr lang="it-IT"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55381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3" y="1008848"/>
            <a:ext cx="8865359" cy="523220"/>
          </a:xfrm>
          <a:prstGeom prst="rect">
            <a:avLst/>
          </a:prstGeom>
          <a:noFill/>
        </p:spPr>
        <p:txBody>
          <a:bodyPr wrap="square" rtlCol="0">
            <a:spAutoFit/>
          </a:bodyPr>
          <a:lstStyle/>
          <a:p>
            <a:pPr algn="l"/>
            <a:r>
              <a:rPr lang="en-US" sz="2800" b="1" dirty="0">
                <a:latin typeface="Arial" panose="020B0604020202020204" pitchFamily="34" charset="0"/>
                <a:ea typeface="Arial" charset="0"/>
                <a:cs typeface="Arial" panose="020B0604020202020204" pitchFamily="34" charset="0"/>
              </a:rPr>
              <a:t>Introduction</a:t>
            </a:r>
            <a:endParaRPr lang="it-IT" sz="2800" b="1" dirty="0">
              <a:latin typeface="Arial" panose="020B0604020202020204" pitchFamily="34" charset="0"/>
              <a:ea typeface="Arial" charset="0"/>
              <a:cs typeface="Arial" panose="020B0604020202020204" pitchFamily="34" charset="0"/>
            </a:endParaRP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5" name="CasellaDiTesto 25">
            <a:extLst>
              <a:ext uri="{FF2B5EF4-FFF2-40B4-BE49-F238E27FC236}">
                <a16:creationId xmlns:a16="http://schemas.microsoft.com/office/drawing/2014/main" id="{19FB97B9-E909-4B3B-933B-0EC2382E6AC1}"/>
              </a:ext>
            </a:extLst>
          </p:cNvPr>
          <p:cNvSpPr txBox="1"/>
          <p:nvPr/>
        </p:nvSpPr>
        <p:spPr>
          <a:xfrm>
            <a:off x="349432" y="2321756"/>
            <a:ext cx="11355698" cy="3323987"/>
          </a:xfrm>
          <a:prstGeom prst="rect">
            <a:avLst/>
          </a:prstGeom>
          <a:noFill/>
        </p:spPr>
        <p:txBody>
          <a:bodyPr wrap="square" rtlCol="0">
            <a:spAutoFit/>
          </a:bodyPr>
          <a:lstStyle/>
          <a:p>
            <a:pPr algn="just"/>
            <a:r>
              <a:rPr lang="en-US" sz="1600" dirty="0">
                <a:latin typeface="Arial" panose="020B0604020202020204" pitchFamily="34" charset="0"/>
                <a:cs typeface="Arial" panose="020B0604020202020204" pitchFamily="34" charset="0"/>
              </a:rPr>
              <a:t>The production of </a:t>
            </a:r>
            <a:r>
              <a:rPr lang="en-US" sz="1600" dirty="0" err="1">
                <a:latin typeface="Arial" panose="020B0604020202020204" pitchFamily="34" charset="0"/>
                <a:cs typeface="Arial" panose="020B0604020202020204" pitchFamily="34" charset="0"/>
              </a:rPr>
              <a:t>superduplex</a:t>
            </a:r>
            <a:r>
              <a:rPr lang="en-US" sz="1600" dirty="0">
                <a:latin typeface="Arial" panose="020B0604020202020204" pitchFamily="34" charset="0"/>
                <a:cs typeface="Arial" panose="020B0604020202020204" pitchFamily="34" charset="0"/>
              </a:rPr>
              <a:t> castings with high wall thicknesses (&gt;200mm) has always been considered with some skepticism by the market, especially in the valve industry.</a:t>
            </a:r>
          </a:p>
          <a:p>
            <a:pPr algn="just"/>
            <a:endParaRPr lang="en-US" sz="1600" dirty="0">
              <a:latin typeface="Arial" panose="020B0604020202020204" pitchFamily="34" charset="0"/>
              <a:cs typeface="Arial" panose="020B0604020202020204" pitchFamily="34" charset="0"/>
            </a:endParaRPr>
          </a:p>
          <a:p>
            <a:pPr algn="just"/>
            <a:r>
              <a:rPr lang="en-US" sz="1600" dirty="0">
                <a:latin typeface="Arial" panose="020B0604020202020204" pitchFamily="34" charset="0"/>
                <a:cs typeface="Arial" panose="020B0604020202020204" pitchFamily="34" charset="0"/>
              </a:rPr>
              <a:t>In this presentation, two examples of SDSS valves with thicknesses up to 270mm are examined. It is possible to reach more than satisfactory values of physical and mechanical properties, without loosing the real advantage of a product coming from a wooden pattern: the possibility to reduce costs thanks to free geometrical shape and consequent weight minimization, which in a moment of very high raw material costs, assumes a remarkable importance.</a:t>
            </a:r>
          </a:p>
          <a:p>
            <a:pPr algn="just"/>
            <a:endParaRPr lang="en-US" sz="1600" dirty="0">
              <a:latin typeface="Arial" panose="020B0604020202020204" pitchFamily="34" charset="0"/>
              <a:cs typeface="Arial" panose="020B0604020202020204" pitchFamily="34" charset="0"/>
            </a:endParaRPr>
          </a:p>
          <a:p>
            <a:pPr algn="just"/>
            <a:r>
              <a:rPr lang="en-US" sz="1600" dirty="0">
                <a:latin typeface="Arial" panose="020B0604020202020204" pitchFamily="34" charset="0"/>
                <a:cs typeface="Arial" panose="020B0604020202020204" pitchFamily="34" charset="0"/>
              </a:rPr>
              <a:t>This is basically achieved through four concomitant factors:</a:t>
            </a:r>
          </a:p>
          <a:p>
            <a:pPr algn="just"/>
            <a:r>
              <a:rPr lang="en-US" sz="1600" b="1" dirty="0">
                <a:solidFill>
                  <a:srgbClr val="1B70B7"/>
                </a:solidFill>
                <a:latin typeface="Arial" panose="020B0604020202020204" pitchFamily="34" charset="0"/>
                <a:cs typeface="Arial" panose="020B0604020202020204" pitchFamily="34" charset="0"/>
              </a:rPr>
              <a:t>    - Deep metallurgical knowledge of SDSS </a:t>
            </a:r>
          </a:p>
          <a:p>
            <a:pPr algn="just"/>
            <a:r>
              <a:rPr lang="en-US" sz="1600" b="1" dirty="0">
                <a:solidFill>
                  <a:srgbClr val="1B70B7"/>
                </a:solidFill>
                <a:latin typeface="Arial" panose="020B0604020202020204" pitchFamily="34" charset="0"/>
                <a:cs typeface="Arial" panose="020B0604020202020204" pitchFamily="34" charset="0"/>
              </a:rPr>
              <a:t>    - Adequate production equipment</a:t>
            </a:r>
          </a:p>
          <a:p>
            <a:pPr algn="just"/>
            <a:r>
              <a:rPr lang="en-US" sz="1600" b="1" dirty="0">
                <a:solidFill>
                  <a:srgbClr val="1B70B7"/>
                </a:solidFill>
                <a:latin typeface="Arial" panose="020B0604020202020204" pitchFamily="34" charset="0"/>
                <a:cs typeface="Arial" panose="020B0604020202020204" pitchFamily="34" charset="0"/>
              </a:rPr>
              <a:t>    - Strict adherence to operating procedures, which describe the process</a:t>
            </a:r>
          </a:p>
          <a:p>
            <a:pPr algn="just"/>
            <a:r>
              <a:rPr lang="en-US" sz="1600" b="1" dirty="0">
                <a:solidFill>
                  <a:srgbClr val="1B70B7"/>
                </a:solidFill>
                <a:latin typeface="Arial" panose="020B0604020202020204" pitchFamily="34" charset="0"/>
                <a:cs typeface="Arial" panose="020B0604020202020204" pitchFamily="34" charset="0"/>
              </a:rPr>
              <a:t>    - Possibility of having a staff highly trained by the continuous production of these particular items.</a:t>
            </a:r>
          </a:p>
        </p:txBody>
      </p:sp>
      <p:sp>
        <p:nvSpPr>
          <p:cNvPr id="2" name="CasellaDiTesto 1">
            <a:extLst>
              <a:ext uri="{FF2B5EF4-FFF2-40B4-BE49-F238E27FC236}">
                <a16:creationId xmlns:a16="http://schemas.microsoft.com/office/drawing/2014/main" id="{BA9E2D22-8D1D-31B3-7A68-76F292530C0E}"/>
              </a:ext>
            </a:extLst>
          </p:cNvPr>
          <p:cNvSpPr txBox="1"/>
          <p:nvPr/>
        </p:nvSpPr>
        <p:spPr>
          <a:xfrm>
            <a:off x="349431" y="1758430"/>
            <a:ext cx="7036025" cy="369332"/>
          </a:xfrm>
          <a:prstGeom prst="rect">
            <a:avLst/>
          </a:prstGeom>
          <a:noFill/>
        </p:spPr>
        <p:txBody>
          <a:bodyPr wrap="square" rtlCol="0">
            <a:spAutoFit/>
          </a:bodyPr>
          <a:lstStyle/>
          <a:p>
            <a:pPr algn="just"/>
            <a:r>
              <a:rPr lang="it-IT" dirty="0" err="1"/>
              <a:t>Authors</a:t>
            </a:r>
            <a:r>
              <a:rPr lang="it-IT" dirty="0"/>
              <a:t>: M. Bosatra, S. Morini, A. </a:t>
            </a:r>
            <a:r>
              <a:rPr lang="it-IT" dirty="0" err="1"/>
              <a:t>Polonini</a:t>
            </a:r>
            <a:r>
              <a:rPr lang="it-IT" dirty="0"/>
              <a:t>, S. Volpi – Fondinox S.p.A.</a:t>
            </a:r>
          </a:p>
        </p:txBody>
      </p:sp>
    </p:spTree>
    <p:extLst>
      <p:ext uri="{BB962C8B-B14F-4D97-AF65-F5344CB8AC3E}">
        <p14:creationId xmlns:p14="http://schemas.microsoft.com/office/powerpoint/2010/main" val="7185192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4" y="1008848"/>
            <a:ext cx="8622842"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CONTROL VALVE BODY 14”X14 ” ASME 2500 </a:t>
            </a:r>
            <a:endParaRPr lang="it-IT" sz="2800" b="1" dirty="0">
              <a:latin typeface="Arial" panose="020B0604020202020204" pitchFamily="34" charset="0"/>
              <a:cs typeface="Arial" panose="020B0604020202020204" pitchFamily="34" charset="0"/>
            </a:endParaRP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5" name="CasellaDiTesto 25">
            <a:extLst>
              <a:ext uri="{FF2B5EF4-FFF2-40B4-BE49-F238E27FC236}">
                <a16:creationId xmlns:a16="http://schemas.microsoft.com/office/drawing/2014/main" id="{19FB97B9-E909-4B3B-933B-0EC2382E6AC1}"/>
              </a:ext>
            </a:extLst>
          </p:cNvPr>
          <p:cNvSpPr txBox="1"/>
          <p:nvPr/>
        </p:nvSpPr>
        <p:spPr>
          <a:xfrm>
            <a:off x="349431" y="1925246"/>
            <a:ext cx="4575860" cy="2077492"/>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it-IT" sz="1850" dirty="0"/>
              <a:t>No. 2 globe valve bodies</a:t>
            </a:r>
          </a:p>
          <a:p>
            <a:pPr marL="285750" indent="-285750" algn="just">
              <a:lnSpc>
                <a:spcPct val="150000"/>
              </a:lnSpc>
              <a:buFont typeface="Arial" panose="020B0604020202020204" pitchFamily="34" charset="0"/>
              <a:buChar char="•"/>
            </a:pPr>
            <a:r>
              <a:rPr lang="it-IT" sz="1850" dirty="0" err="1"/>
              <a:t>Material</a:t>
            </a:r>
            <a:r>
              <a:rPr lang="it-IT" sz="1850" dirty="0"/>
              <a:t>: ASTM A995 GR 6A</a:t>
            </a:r>
          </a:p>
          <a:p>
            <a:pPr marL="285750" indent="-285750" algn="just">
              <a:lnSpc>
                <a:spcPct val="150000"/>
              </a:lnSpc>
              <a:buFont typeface="Arial" panose="020B0604020202020204" pitchFamily="34" charset="0"/>
              <a:buChar char="•"/>
            </a:pPr>
            <a:r>
              <a:rPr lang="it-IT" sz="1850" dirty="0"/>
              <a:t>Net Weight: 3850 Kg</a:t>
            </a:r>
          </a:p>
          <a:p>
            <a:pPr marL="285750" indent="-285750" algn="just">
              <a:lnSpc>
                <a:spcPct val="150000"/>
              </a:lnSpc>
              <a:buFont typeface="Arial" panose="020B0604020202020204" pitchFamily="34" charset="0"/>
              <a:buChar char="•"/>
            </a:pPr>
            <a:r>
              <a:rPr lang="it-IT" sz="1850" dirty="0" err="1"/>
              <a:t>Thickness</a:t>
            </a:r>
            <a:r>
              <a:rPr lang="it-IT" sz="1850" dirty="0"/>
              <a:t>: 250 mm in </a:t>
            </a:r>
            <a:r>
              <a:rPr lang="it-IT" sz="1850" dirty="0" err="1"/>
              <a:t>seats</a:t>
            </a:r>
            <a:r>
              <a:rPr lang="it-IT" sz="1850" dirty="0"/>
              <a:t> area</a:t>
            </a:r>
          </a:p>
          <a:p>
            <a:pPr algn="just"/>
            <a:endParaRPr lang="it-IT" dirty="0">
              <a:latin typeface="Arial" panose="020B0604020202020204" pitchFamily="34" charset="0"/>
              <a:cs typeface="Arial" panose="020B0604020202020204" pitchFamily="34" charset="0"/>
            </a:endParaRPr>
          </a:p>
        </p:txBody>
      </p:sp>
      <p:sp>
        <p:nvSpPr>
          <p:cNvPr id="2" name="CasellaDiTesto 1">
            <a:extLst>
              <a:ext uri="{FF2B5EF4-FFF2-40B4-BE49-F238E27FC236}">
                <a16:creationId xmlns:a16="http://schemas.microsoft.com/office/drawing/2014/main" id="{D4E4FAA0-2960-B064-18E0-83010D13D316}"/>
              </a:ext>
            </a:extLst>
          </p:cNvPr>
          <p:cNvSpPr txBox="1"/>
          <p:nvPr/>
        </p:nvSpPr>
        <p:spPr>
          <a:xfrm>
            <a:off x="9594273" y="5687291"/>
            <a:ext cx="2015835" cy="763223"/>
          </a:xfrm>
          <a:prstGeom prst="rect">
            <a:avLst/>
          </a:prstGeom>
          <a:solidFill>
            <a:schemeClr val="bg1"/>
          </a:solidFill>
        </p:spPr>
        <p:txBody>
          <a:bodyPr wrap="square" rtlCol="0">
            <a:spAutoFit/>
          </a:bodyPr>
          <a:lstStyle/>
          <a:p>
            <a:endParaRPr lang="it-IT" dirty="0"/>
          </a:p>
        </p:txBody>
      </p:sp>
      <p:pic>
        <p:nvPicPr>
          <p:cNvPr id="8" name="Immagine 7">
            <a:extLst>
              <a:ext uri="{FF2B5EF4-FFF2-40B4-BE49-F238E27FC236}">
                <a16:creationId xmlns:a16="http://schemas.microsoft.com/office/drawing/2014/main" id="{20F3C88B-43B1-248A-7487-E0F036A2E1A6}"/>
              </a:ext>
            </a:extLst>
          </p:cNvPr>
          <p:cNvPicPr>
            <a:picLocks noChangeAspect="1"/>
          </p:cNvPicPr>
          <p:nvPr/>
        </p:nvPicPr>
        <p:blipFill>
          <a:blip r:embed="rId2"/>
          <a:stretch>
            <a:fillRect/>
          </a:stretch>
        </p:blipFill>
        <p:spPr>
          <a:xfrm>
            <a:off x="5006647" y="1790640"/>
            <a:ext cx="6366279" cy="4489195"/>
          </a:xfrm>
          <a:prstGeom prst="rect">
            <a:avLst/>
          </a:prstGeom>
        </p:spPr>
      </p:pic>
    </p:spTree>
    <p:extLst>
      <p:ext uri="{BB962C8B-B14F-4D97-AF65-F5344CB8AC3E}">
        <p14:creationId xmlns:p14="http://schemas.microsoft.com/office/powerpoint/2010/main" val="302470256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3" y="1008848"/>
            <a:ext cx="3039461" cy="523220"/>
          </a:xfrm>
          <a:prstGeom prst="rect">
            <a:avLst/>
          </a:prstGeom>
          <a:noFill/>
        </p:spPr>
        <p:txBody>
          <a:bodyPr wrap="square" rtlCol="0">
            <a:spAutoFit/>
          </a:bodyPr>
          <a:lstStyle/>
          <a:p>
            <a:r>
              <a:rPr lang="it-IT" sz="2800" b="1" dirty="0">
                <a:latin typeface="Arial" panose="020B0604020202020204" pitchFamily="34" charset="0"/>
                <a:cs typeface="Arial" panose="020B0604020202020204" pitchFamily="34" charset="0"/>
              </a:rPr>
              <a:t>Pattern</a:t>
            </a: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5" name="CasellaDiTesto 25">
            <a:extLst>
              <a:ext uri="{FF2B5EF4-FFF2-40B4-BE49-F238E27FC236}">
                <a16:creationId xmlns:a16="http://schemas.microsoft.com/office/drawing/2014/main" id="{19FB97B9-E909-4B3B-933B-0EC2382E6AC1}"/>
              </a:ext>
            </a:extLst>
          </p:cNvPr>
          <p:cNvSpPr txBox="1"/>
          <p:nvPr/>
        </p:nvSpPr>
        <p:spPr>
          <a:xfrm>
            <a:off x="349432" y="1925246"/>
            <a:ext cx="4319550" cy="1754326"/>
          </a:xfrm>
          <a:prstGeom prst="rect">
            <a:avLst/>
          </a:prstGeom>
          <a:noFill/>
        </p:spPr>
        <p:txBody>
          <a:bodyPr wrap="square" rtlCol="0">
            <a:spAutoFit/>
          </a:bodyPr>
          <a:lstStyle/>
          <a:p>
            <a:pPr algn="just"/>
            <a:r>
              <a:rPr lang="en-US" dirty="0">
                <a:latin typeface="Arial" panose="020B0604020202020204" pitchFamily="34" charset="0"/>
                <a:cs typeface="Arial" panose="020B0604020202020204" pitchFamily="34" charset="0"/>
              </a:rPr>
              <a:t>Produced in strict accordance with ISO8062-3 for what regards dimensional tolerances and machining allowances.</a:t>
            </a: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General shrinkage coefficient 2.5% variable in some critical areas.</a:t>
            </a:r>
            <a:r>
              <a:rPr lang="en-US" dirty="0">
                <a:solidFill>
                  <a:srgbClr val="1B70B7"/>
                </a:solidFill>
                <a:latin typeface="Arial" panose="020B0604020202020204" pitchFamily="34" charset="0"/>
                <a:cs typeface="Arial" panose="020B0604020202020204" pitchFamily="34" charset="0"/>
              </a:rPr>
              <a:t> </a:t>
            </a:r>
          </a:p>
        </p:txBody>
      </p:sp>
      <p:pic>
        <p:nvPicPr>
          <p:cNvPr id="7" name="Immagine 6">
            <a:extLst>
              <a:ext uri="{FF2B5EF4-FFF2-40B4-BE49-F238E27FC236}">
                <a16:creationId xmlns:a16="http://schemas.microsoft.com/office/drawing/2014/main" id="{27FF8682-E828-43F4-824E-83E2B3FCB3E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06840" y="1984779"/>
            <a:ext cx="6569223" cy="3389586"/>
          </a:xfrm>
          <a:prstGeom prst="rect">
            <a:avLst/>
          </a:prstGeom>
        </p:spPr>
      </p:pic>
    </p:spTree>
    <p:extLst>
      <p:ext uri="{BB962C8B-B14F-4D97-AF65-F5344CB8AC3E}">
        <p14:creationId xmlns:p14="http://schemas.microsoft.com/office/powerpoint/2010/main" val="203573596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3" y="1008848"/>
            <a:ext cx="8477371"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Simulation of solidification using MAGMASOFT </a:t>
            </a:r>
            <a:endParaRPr lang="it-IT" sz="2800" b="1" dirty="0">
              <a:latin typeface="Arial" panose="020B0604020202020204" pitchFamily="34" charset="0"/>
              <a:cs typeface="Arial" panose="020B0604020202020204" pitchFamily="34" charset="0"/>
            </a:endParaRP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5" name="CasellaDiTesto 25">
            <a:extLst>
              <a:ext uri="{FF2B5EF4-FFF2-40B4-BE49-F238E27FC236}">
                <a16:creationId xmlns:a16="http://schemas.microsoft.com/office/drawing/2014/main" id="{19FB97B9-E909-4B3B-933B-0EC2382E6AC1}"/>
              </a:ext>
            </a:extLst>
          </p:cNvPr>
          <p:cNvSpPr txBox="1"/>
          <p:nvPr/>
        </p:nvSpPr>
        <p:spPr>
          <a:xfrm>
            <a:off x="349431" y="1925246"/>
            <a:ext cx="11326631" cy="646331"/>
          </a:xfrm>
          <a:prstGeom prst="rect">
            <a:avLst/>
          </a:prstGeom>
          <a:noFill/>
        </p:spPr>
        <p:txBody>
          <a:bodyPr wrap="square" rtlCol="0">
            <a:spAutoFit/>
          </a:bodyPr>
          <a:lstStyle/>
          <a:p>
            <a:pPr algn="just"/>
            <a:r>
              <a:rPr lang="en-US" dirty="0">
                <a:latin typeface="Arial" panose="020B0604020202020204" pitchFamily="34" charset="0"/>
                <a:cs typeface="Arial" panose="020B0604020202020204" pitchFamily="34" charset="0"/>
              </a:rPr>
              <a:t>A simulation without any casting device has been carried out, and the “</a:t>
            </a:r>
            <a:r>
              <a:rPr lang="en-US" dirty="0" err="1">
                <a:latin typeface="Arial" panose="020B0604020202020204" pitchFamily="34" charset="0"/>
                <a:cs typeface="Arial" panose="020B0604020202020204" pitchFamily="34" charset="0"/>
              </a:rPr>
              <a:t>Feedmod</a:t>
            </a:r>
            <a:r>
              <a:rPr lang="en-US" dirty="0">
                <a:latin typeface="Arial" panose="020B0604020202020204" pitchFamily="34" charset="0"/>
                <a:cs typeface="Arial" panose="020B0604020202020204" pitchFamily="34" charset="0"/>
              </a:rPr>
              <a:t>” feature has been observed, in order to have an accurate map of thermal module of part.</a:t>
            </a:r>
          </a:p>
        </p:txBody>
      </p:sp>
      <p:pic>
        <p:nvPicPr>
          <p:cNvPr id="6" name="image3.jpeg">
            <a:extLst>
              <a:ext uri="{FF2B5EF4-FFF2-40B4-BE49-F238E27FC236}">
                <a16:creationId xmlns:a16="http://schemas.microsoft.com/office/drawing/2014/main" id="{A68A6579-E814-4FF5-9405-32E77AB3822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5631" y="2571577"/>
            <a:ext cx="5460763" cy="3155289"/>
          </a:xfrm>
          <a:prstGeom prst="rect">
            <a:avLst/>
          </a:prstGeom>
        </p:spPr>
      </p:pic>
      <p:pic>
        <p:nvPicPr>
          <p:cNvPr id="8" name="image4.jpeg">
            <a:extLst>
              <a:ext uri="{FF2B5EF4-FFF2-40B4-BE49-F238E27FC236}">
                <a16:creationId xmlns:a16="http://schemas.microsoft.com/office/drawing/2014/main" id="{B53F9A59-8681-411B-8F10-7F9F92C1A9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12193" y="2667681"/>
            <a:ext cx="5563870" cy="3128645"/>
          </a:xfrm>
          <a:prstGeom prst="rect">
            <a:avLst/>
          </a:prstGeom>
        </p:spPr>
      </p:pic>
    </p:spTree>
    <p:extLst>
      <p:ext uri="{BB962C8B-B14F-4D97-AF65-F5344CB8AC3E}">
        <p14:creationId xmlns:p14="http://schemas.microsoft.com/office/powerpoint/2010/main" val="248414959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3" y="1008848"/>
            <a:ext cx="8477371"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Simulation of solidification using MAGMASOFT </a:t>
            </a:r>
            <a:endParaRPr lang="it-IT" sz="2800" b="1" dirty="0">
              <a:latin typeface="Arial" panose="020B0604020202020204" pitchFamily="34" charset="0"/>
              <a:cs typeface="Arial" panose="020B0604020202020204" pitchFamily="34" charset="0"/>
            </a:endParaRP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5" name="CasellaDiTesto 25">
            <a:extLst>
              <a:ext uri="{FF2B5EF4-FFF2-40B4-BE49-F238E27FC236}">
                <a16:creationId xmlns:a16="http://schemas.microsoft.com/office/drawing/2014/main" id="{19FB97B9-E909-4B3B-933B-0EC2382E6AC1}"/>
              </a:ext>
            </a:extLst>
          </p:cNvPr>
          <p:cNvSpPr txBox="1"/>
          <p:nvPr/>
        </p:nvSpPr>
        <p:spPr>
          <a:xfrm>
            <a:off x="327193" y="1780747"/>
            <a:ext cx="4028605" cy="3970318"/>
          </a:xfrm>
          <a:prstGeom prst="rect">
            <a:avLst/>
          </a:prstGeom>
          <a:noFill/>
        </p:spPr>
        <p:txBody>
          <a:bodyPr wrap="square" rtlCol="0">
            <a:spAutoFit/>
          </a:bodyPr>
          <a:lstStyle/>
          <a:p>
            <a:pPr algn="just"/>
            <a:r>
              <a:rPr lang="en-US" dirty="0">
                <a:latin typeface="Arial" panose="020B0604020202020204" pitchFamily="34" charset="0"/>
                <a:cs typeface="Arial" panose="020B0604020202020204" pitchFamily="34" charset="0"/>
              </a:rPr>
              <a:t>Simulation results parameters that have been considered are “Niyama criteria”, “soundness” feature, and “microporosity”, which are, according to our experience on stainless steels, the more reliable tools to forecast presence of casting defects.</a:t>
            </a: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The simulation of the valve body produced according to this scenario shows no relevant defects.</a:t>
            </a:r>
          </a:p>
          <a:p>
            <a:pPr algn="just"/>
            <a:r>
              <a:rPr lang="en-US" dirty="0">
                <a:latin typeface="Arial" panose="020B0604020202020204" pitchFamily="34" charset="0"/>
                <a:cs typeface="Arial" panose="020B0604020202020204" pitchFamily="34" charset="0"/>
              </a:rPr>
              <a:t>The simulation will be then validated by RT, PT and VT examination.</a:t>
            </a:r>
          </a:p>
          <a:p>
            <a:pPr algn="just"/>
            <a:endParaRPr lang="en-US" dirty="0">
              <a:latin typeface="Arial" panose="020B0604020202020204" pitchFamily="34" charset="0"/>
              <a:cs typeface="Arial" panose="020B0604020202020204" pitchFamily="34" charset="0"/>
            </a:endParaRPr>
          </a:p>
        </p:txBody>
      </p:sp>
      <p:pic>
        <p:nvPicPr>
          <p:cNvPr id="7" name="Immagine 6">
            <a:extLst>
              <a:ext uri="{FF2B5EF4-FFF2-40B4-BE49-F238E27FC236}">
                <a16:creationId xmlns:a16="http://schemas.microsoft.com/office/drawing/2014/main" id="{935A238E-3B1B-4AD4-BFC1-2DC3F2E508FB}"/>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83451" y="1789186"/>
            <a:ext cx="3336449" cy="2153731"/>
          </a:xfrm>
          <a:prstGeom prst="rect">
            <a:avLst/>
          </a:prstGeom>
          <a:noFill/>
          <a:ln>
            <a:noFill/>
          </a:ln>
        </p:spPr>
      </p:pic>
      <p:pic>
        <p:nvPicPr>
          <p:cNvPr id="9" name="Immagine 8">
            <a:extLst>
              <a:ext uri="{FF2B5EF4-FFF2-40B4-BE49-F238E27FC236}">
                <a16:creationId xmlns:a16="http://schemas.microsoft.com/office/drawing/2014/main" id="{C0C5819B-3A4E-45AA-87BB-49A62DAAEF4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83450" y="3994743"/>
            <a:ext cx="3336449" cy="2259321"/>
          </a:xfrm>
          <a:prstGeom prst="rect">
            <a:avLst/>
          </a:prstGeom>
          <a:noFill/>
          <a:ln>
            <a:noFill/>
          </a:ln>
        </p:spPr>
      </p:pic>
      <p:pic>
        <p:nvPicPr>
          <p:cNvPr id="10" name="Immagine 9">
            <a:extLst>
              <a:ext uri="{FF2B5EF4-FFF2-40B4-BE49-F238E27FC236}">
                <a16:creationId xmlns:a16="http://schemas.microsoft.com/office/drawing/2014/main" id="{A3664EF9-2FA5-4B00-8CFE-29C0ABE00BCE}"/>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56144" y="1780747"/>
            <a:ext cx="3519919" cy="2139877"/>
          </a:xfrm>
          <a:prstGeom prst="rect">
            <a:avLst/>
          </a:prstGeom>
          <a:noFill/>
          <a:ln>
            <a:noFill/>
          </a:ln>
        </p:spPr>
      </p:pic>
      <p:pic>
        <p:nvPicPr>
          <p:cNvPr id="11" name="Immagine 10">
            <a:extLst>
              <a:ext uri="{FF2B5EF4-FFF2-40B4-BE49-F238E27FC236}">
                <a16:creationId xmlns:a16="http://schemas.microsoft.com/office/drawing/2014/main" id="{90CA1971-98F3-498F-8728-FF49D1DC0808}"/>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56142" y="3994743"/>
            <a:ext cx="3519919" cy="2259321"/>
          </a:xfrm>
          <a:prstGeom prst="rect">
            <a:avLst/>
          </a:prstGeom>
          <a:noFill/>
          <a:ln>
            <a:noFill/>
          </a:ln>
        </p:spPr>
      </p:pic>
    </p:spTree>
    <p:extLst>
      <p:ext uri="{BB962C8B-B14F-4D97-AF65-F5344CB8AC3E}">
        <p14:creationId xmlns:p14="http://schemas.microsoft.com/office/powerpoint/2010/main" val="195965267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3" y="1008848"/>
            <a:ext cx="8477371" cy="523220"/>
          </a:xfrm>
          <a:prstGeom prst="rect">
            <a:avLst/>
          </a:prstGeom>
          <a:noFill/>
        </p:spPr>
        <p:txBody>
          <a:bodyPr wrap="square" rtlCol="0">
            <a:spAutoFit/>
          </a:bodyPr>
          <a:lstStyle/>
          <a:p>
            <a:r>
              <a:rPr lang="it-IT" sz="2800" b="1" dirty="0" err="1">
                <a:latin typeface="Arial" panose="020B0604020202020204" pitchFamily="34" charset="0"/>
                <a:cs typeface="Arial" panose="020B0604020202020204" pitchFamily="34" charset="0"/>
              </a:rPr>
              <a:t>Moulding</a:t>
            </a:r>
            <a:endParaRPr lang="it-IT" sz="2800" b="1" dirty="0">
              <a:latin typeface="Arial" panose="020B0604020202020204" pitchFamily="34" charset="0"/>
              <a:cs typeface="Arial" panose="020B0604020202020204" pitchFamily="34" charset="0"/>
            </a:endParaRP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5" name="CasellaDiTesto 25">
            <a:extLst>
              <a:ext uri="{FF2B5EF4-FFF2-40B4-BE49-F238E27FC236}">
                <a16:creationId xmlns:a16="http://schemas.microsoft.com/office/drawing/2014/main" id="{19FB97B9-E909-4B3B-933B-0EC2382E6AC1}"/>
              </a:ext>
            </a:extLst>
          </p:cNvPr>
          <p:cNvSpPr txBox="1"/>
          <p:nvPr/>
        </p:nvSpPr>
        <p:spPr>
          <a:xfrm>
            <a:off x="327193" y="1780747"/>
            <a:ext cx="11348870" cy="1200329"/>
          </a:xfrm>
          <a:prstGeom prst="rect">
            <a:avLst/>
          </a:prstGeom>
          <a:noFill/>
        </p:spPr>
        <p:txBody>
          <a:bodyPr wrap="square" rtlCol="0">
            <a:spAutoFit/>
          </a:bodyPr>
          <a:lstStyle/>
          <a:p>
            <a:pPr algn="just"/>
            <a:r>
              <a:rPr lang="en-US" dirty="0">
                <a:latin typeface="Arial" panose="020B0604020202020204" pitchFamily="34" charset="0"/>
                <a:cs typeface="Arial" panose="020B0604020202020204" pitchFamily="34" charset="0"/>
              </a:rPr>
              <a:t>It is made by silica and chromite sands with </a:t>
            </a:r>
            <a:r>
              <a:rPr lang="en-US" dirty="0" err="1">
                <a:latin typeface="Arial" panose="020B0604020202020204" pitchFamily="34" charset="0"/>
                <a:cs typeface="Arial" panose="020B0604020202020204" pitchFamily="34" charset="0"/>
              </a:rPr>
              <a:t>Pentex</a:t>
            </a:r>
            <a:r>
              <a:rPr lang="en-US" dirty="0">
                <a:latin typeface="Arial" panose="020B0604020202020204" pitchFamily="34" charset="0"/>
                <a:cs typeface="Arial" panose="020B0604020202020204" pitchFamily="34" charset="0"/>
              </a:rPr>
              <a:t>-type binders. It requires additions of oxidizing compounds in mixture, to prevent during solidification in mold a process of partial carburization of the surface. The presence of oxidizing atmosphere is essential to prevent chemical reactions between the pyrolysis gases of the binder and the molten metal.</a:t>
            </a:r>
          </a:p>
        </p:txBody>
      </p:sp>
      <p:sp>
        <p:nvSpPr>
          <p:cNvPr id="2" name="CasellaDiTesto 1">
            <a:extLst>
              <a:ext uri="{FF2B5EF4-FFF2-40B4-BE49-F238E27FC236}">
                <a16:creationId xmlns:a16="http://schemas.microsoft.com/office/drawing/2014/main" id="{EDD5E33E-CBA7-4495-ACF4-5353B59BCE87}"/>
              </a:ext>
            </a:extLst>
          </p:cNvPr>
          <p:cNvSpPr txBox="1"/>
          <p:nvPr/>
        </p:nvSpPr>
        <p:spPr>
          <a:xfrm>
            <a:off x="327193" y="3674132"/>
            <a:ext cx="5604705"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Chromite sand and silica sand are placed on different zones, in order to contribute to create a thermal gradient and so an accurate directional solidification.</a:t>
            </a:r>
          </a:p>
        </p:txBody>
      </p:sp>
      <p:pic>
        <p:nvPicPr>
          <p:cNvPr id="12" name="Immagine 11">
            <a:extLst>
              <a:ext uri="{FF2B5EF4-FFF2-40B4-BE49-F238E27FC236}">
                <a16:creationId xmlns:a16="http://schemas.microsoft.com/office/drawing/2014/main" id="{F6F9628A-4FEC-4AB8-BCAA-FF0ABB762C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30336" y="3076755"/>
            <a:ext cx="5645727" cy="3041415"/>
          </a:xfrm>
          <a:prstGeom prst="rect">
            <a:avLst/>
          </a:prstGeom>
        </p:spPr>
      </p:pic>
    </p:spTree>
    <p:extLst>
      <p:ext uri="{BB962C8B-B14F-4D97-AF65-F5344CB8AC3E}">
        <p14:creationId xmlns:p14="http://schemas.microsoft.com/office/powerpoint/2010/main" val="197083471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436</TotalTime>
  <Words>1917</Words>
  <Application>Microsoft Office PowerPoint</Application>
  <PresentationFormat>Widescreen</PresentationFormat>
  <Paragraphs>344</Paragraphs>
  <Slides>26</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26</vt:i4>
      </vt:variant>
    </vt:vector>
  </HeadingPairs>
  <TitlesOfParts>
    <vt:vector size="30" baseType="lpstr">
      <vt:lpstr>Arial</vt:lpstr>
      <vt:lpstr>Calibri</vt:lpstr>
      <vt:lpstr>Calibri Light</vt:lpstr>
      <vt:lpstr>Tema di Office</vt:lpstr>
      <vt:lpstr>Alberto Morini, Simone Volpi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Q &amp; A  SESSION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Utente di Microsoft Office</dc:creator>
  <cp:lastModifiedBy>Veniero Facchetti</cp:lastModifiedBy>
  <cp:revision>125</cp:revision>
  <dcterms:created xsi:type="dcterms:W3CDTF">2017-04-05T07:21:29Z</dcterms:created>
  <dcterms:modified xsi:type="dcterms:W3CDTF">2022-05-20T09:52:04Z</dcterms:modified>
</cp:coreProperties>
</file>