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DE66CE3-E1EE-4A3B-8F36-E56F73BBE661}" v="67" dt="2022-05-16T09:28:42.669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21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x Giorgini" userId="a33b2df6-cb50-4779-97d6-8f0317064efc" providerId="ADAL" clId="{8DE66CE3-E1EE-4A3B-8F36-E56F73BBE661}"/>
    <pc:docChg chg="undo custSel modSld">
      <pc:chgData name="Alex Giorgini" userId="a33b2df6-cb50-4779-97d6-8f0317064efc" providerId="ADAL" clId="{8DE66CE3-E1EE-4A3B-8F36-E56F73BBE661}" dt="2022-05-16T10:01:51.829" v="601" actId="113"/>
      <pc:docMkLst>
        <pc:docMk/>
      </pc:docMkLst>
      <pc:sldChg chg="modSp mod">
        <pc:chgData name="Alex Giorgini" userId="a33b2df6-cb50-4779-97d6-8f0317064efc" providerId="ADAL" clId="{8DE66CE3-E1EE-4A3B-8F36-E56F73BBE661}" dt="2022-05-16T09:29:35.829" v="585" actId="20577"/>
        <pc:sldMkLst>
          <pc:docMk/>
          <pc:sldMk cId="0" sldId="256"/>
        </pc:sldMkLst>
        <pc:spChg chg="mod">
          <ac:chgData name="Alex Giorgini" userId="a33b2df6-cb50-4779-97d6-8f0317064efc" providerId="ADAL" clId="{8DE66CE3-E1EE-4A3B-8F36-E56F73BBE661}" dt="2022-05-16T09:29:35.829" v="585" actId="20577"/>
          <ac:spMkLst>
            <pc:docMk/>
            <pc:sldMk cId="0" sldId="256"/>
            <ac:spMk id="115" creationId="{00000000-0000-0000-0000-000000000000}"/>
          </ac:spMkLst>
        </pc:spChg>
        <pc:spChg chg="mod">
          <ac:chgData name="Alex Giorgini" userId="a33b2df6-cb50-4779-97d6-8f0317064efc" providerId="ADAL" clId="{8DE66CE3-E1EE-4A3B-8F36-E56F73BBE661}" dt="2022-05-16T09:29:15.329" v="581" actId="20577"/>
          <ac:spMkLst>
            <pc:docMk/>
            <pc:sldMk cId="0" sldId="256"/>
            <ac:spMk id="116" creationId="{00000000-0000-0000-0000-000000000000}"/>
          </ac:spMkLst>
        </pc:spChg>
      </pc:sldChg>
      <pc:sldChg chg="modSp mod">
        <pc:chgData name="Alex Giorgini" userId="a33b2df6-cb50-4779-97d6-8f0317064efc" providerId="ADAL" clId="{8DE66CE3-E1EE-4A3B-8F36-E56F73BBE661}" dt="2022-05-16T09:13:08.066" v="316" actId="2711"/>
        <pc:sldMkLst>
          <pc:docMk/>
          <pc:sldMk cId="0" sldId="257"/>
        </pc:sldMkLst>
        <pc:spChg chg="mod">
          <ac:chgData name="Alex Giorgini" userId="a33b2df6-cb50-4779-97d6-8f0317064efc" providerId="ADAL" clId="{8DE66CE3-E1EE-4A3B-8F36-E56F73BBE661}" dt="2022-05-16T09:13:08.066" v="316" actId="2711"/>
          <ac:spMkLst>
            <pc:docMk/>
            <pc:sldMk cId="0" sldId="257"/>
            <ac:spMk id="139" creationId="{00000000-0000-0000-0000-000000000000}"/>
          </ac:spMkLst>
        </pc:spChg>
      </pc:sldChg>
      <pc:sldChg chg="modSp mod">
        <pc:chgData name="Alex Giorgini" userId="a33b2df6-cb50-4779-97d6-8f0317064efc" providerId="ADAL" clId="{8DE66CE3-E1EE-4A3B-8F36-E56F73BBE661}" dt="2022-05-16T08:22:22.218" v="15" actId="2711"/>
        <pc:sldMkLst>
          <pc:docMk/>
          <pc:sldMk cId="0" sldId="258"/>
        </pc:sldMkLst>
        <pc:spChg chg="mod">
          <ac:chgData name="Alex Giorgini" userId="a33b2df6-cb50-4779-97d6-8f0317064efc" providerId="ADAL" clId="{8DE66CE3-E1EE-4A3B-8F36-E56F73BBE661}" dt="2022-05-16T08:21:57.515" v="12" actId="2711"/>
          <ac:spMkLst>
            <pc:docMk/>
            <pc:sldMk cId="0" sldId="258"/>
            <ac:spMk id="152" creationId="{00000000-0000-0000-0000-000000000000}"/>
          </ac:spMkLst>
        </pc:spChg>
        <pc:spChg chg="mod">
          <ac:chgData name="Alex Giorgini" userId="a33b2df6-cb50-4779-97d6-8f0317064efc" providerId="ADAL" clId="{8DE66CE3-E1EE-4A3B-8F36-E56F73BBE661}" dt="2022-05-16T08:22:07.620" v="13" actId="2711"/>
          <ac:spMkLst>
            <pc:docMk/>
            <pc:sldMk cId="0" sldId="258"/>
            <ac:spMk id="155" creationId="{00000000-0000-0000-0000-000000000000}"/>
          </ac:spMkLst>
        </pc:spChg>
        <pc:spChg chg="mod">
          <ac:chgData name="Alex Giorgini" userId="a33b2df6-cb50-4779-97d6-8f0317064efc" providerId="ADAL" clId="{8DE66CE3-E1EE-4A3B-8F36-E56F73BBE661}" dt="2022-05-16T08:22:15.169" v="14" actId="2711"/>
          <ac:spMkLst>
            <pc:docMk/>
            <pc:sldMk cId="0" sldId="258"/>
            <ac:spMk id="157" creationId="{00000000-0000-0000-0000-000000000000}"/>
          </ac:spMkLst>
        </pc:spChg>
        <pc:spChg chg="mod">
          <ac:chgData name="Alex Giorgini" userId="a33b2df6-cb50-4779-97d6-8f0317064efc" providerId="ADAL" clId="{8DE66CE3-E1EE-4A3B-8F36-E56F73BBE661}" dt="2022-05-16T08:22:22.218" v="15" actId="2711"/>
          <ac:spMkLst>
            <pc:docMk/>
            <pc:sldMk cId="0" sldId="258"/>
            <ac:spMk id="159" creationId="{00000000-0000-0000-0000-000000000000}"/>
          </ac:spMkLst>
        </pc:spChg>
      </pc:sldChg>
      <pc:sldChg chg="modSp mod">
        <pc:chgData name="Alex Giorgini" userId="a33b2df6-cb50-4779-97d6-8f0317064efc" providerId="ADAL" clId="{8DE66CE3-E1EE-4A3B-8F36-E56F73BBE661}" dt="2022-05-16T08:24:28.505" v="21" actId="2711"/>
        <pc:sldMkLst>
          <pc:docMk/>
          <pc:sldMk cId="0" sldId="259"/>
        </pc:sldMkLst>
        <pc:spChg chg="mod">
          <ac:chgData name="Alex Giorgini" userId="a33b2df6-cb50-4779-97d6-8f0317064efc" providerId="ADAL" clId="{8DE66CE3-E1EE-4A3B-8F36-E56F73BBE661}" dt="2022-05-16T08:24:28.505" v="21" actId="2711"/>
          <ac:spMkLst>
            <pc:docMk/>
            <pc:sldMk cId="0" sldId="259"/>
            <ac:spMk id="166" creationId="{00000000-0000-0000-0000-000000000000}"/>
          </ac:spMkLst>
        </pc:spChg>
        <pc:spChg chg="mod">
          <ac:chgData name="Alex Giorgini" userId="a33b2df6-cb50-4779-97d6-8f0317064efc" providerId="ADAL" clId="{8DE66CE3-E1EE-4A3B-8F36-E56F73BBE661}" dt="2022-05-16T08:23:58.899" v="19" actId="2711"/>
          <ac:spMkLst>
            <pc:docMk/>
            <pc:sldMk cId="0" sldId="259"/>
            <ac:spMk id="167" creationId="{00000000-0000-0000-0000-000000000000}"/>
          </ac:spMkLst>
        </pc:spChg>
        <pc:spChg chg="mod">
          <ac:chgData name="Alex Giorgini" userId="a33b2df6-cb50-4779-97d6-8f0317064efc" providerId="ADAL" clId="{8DE66CE3-E1EE-4A3B-8F36-E56F73BBE661}" dt="2022-05-16T08:23:45.279" v="18" actId="2711"/>
          <ac:spMkLst>
            <pc:docMk/>
            <pc:sldMk cId="0" sldId="259"/>
            <ac:spMk id="168" creationId="{00000000-0000-0000-0000-000000000000}"/>
          </ac:spMkLst>
        </pc:spChg>
      </pc:sldChg>
      <pc:sldChg chg="modSp mod">
        <pc:chgData name="Alex Giorgini" userId="a33b2df6-cb50-4779-97d6-8f0317064efc" providerId="ADAL" clId="{8DE66CE3-E1EE-4A3B-8F36-E56F73BBE661}" dt="2022-05-16T08:37:34.283" v="36" actId="1036"/>
        <pc:sldMkLst>
          <pc:docMk/>
          <pc:sldMk cId="0" sldId="260"/>
        </pc:sldMkLst>
        <pc:spChg chg="mod">
          <ac:chgData name="Alex Giorgini" userId="a33b2df6-cb50-4779-97d6-8f0317064efc" providerId="ADAL" clId="{8DE66CE3-E1EE-4A3B-8F36-E56F73BBE661}" dt="2022-05-16T08:35:36.473" v="26" actId="113"/>
          <ac:spMkLst>
            <pc:docMk/>
            <pc:sldMk cId="0" sldId="260"/>
            <ac:spMk id="191" creationId="{00000000-0000-0000-0000-000000000000}"/>
          </ac:spMkLst>
        </pc:spChg>
        <pc:picChg chg="mod">
          <ac:chgData name="Alex Giorgini" userId="a33b2df6-cb50-4779-97d6-8f0317064efc" providerId="ADAL" clId="{8DE66CE3-E1EE-4A3B-8F36-E56F73BBE661}" dt="2022-05-16T08:37:34.283" v="36" actId="1036"/>
          <ac:picMkLst>
            <pc:docMk/>
            <pc:sldMk cId="0" sldId="260"/>
            <ac:picMk id="182" creationId="{00000000-0000-0000-0000-000000000000}"/>
          </ac:picMkLst>
        </pc:picChg>
      </pc:sldChg>
      <pc:sldChg chg="modSp mod">
        <pc:chgData name="Alex Giorgini" userId="a33b2df6-cb50-4779-97d6-8f0317064efc" providerId="ADAL" clId="{8DE66CE3-E1EE-4A3B-8F36-E56F73BBE661}" dt="2022-05-16T08:38:41.452" v="115" actId="1036"/>
        <pc:sldMkLst>
          <pc:docMk/>
          <pc:sldMk cId="0" sldId="261"/>
        </pc:sldMkLst>
        <pc:picChg chg="mod">
          <ac:chgData name="Alex Giorgini" userId="a33b2df6-cb50-4779-97d6-8f0317064efc" providerId="ADAL" clId="{8DE66CE3-E1EE-4A3B-8F36-E56F73BBE661}" dt="2022-05-16T08:37:53.679" v="40" actId="1035"/>
          <ac:picMkLst>
            <pc:docMk/>
            <pc:sldMk cId="0" sldId="261"/>
            <ac:picMk id="196" creationId="{00000000-0000-0000-0000-000000000000}"/>
          </ac:picMkLst>
        </pc:picChg>
        <pc:picChg chg="mod">
          <ac:chgData name="Alex Giorgini" userId="a33b2df6-cb50-4779-97d6-8f0317064efc" providerId="ADAL" clId="{8DE66CE3-E1EE-4A3B-8F36-E56F73BBE661}" dt="2022-05-16T08:38:37.439" v="114" actId="1037"/>
          <ac:picMkLst>
            <pc:docMk/>
            <pc:sldMk cId="0" sldId="261"/>
            <ac:picMk id="201" creationId="{00000000-0000-0000-0000-000000000000}"/>
          </ac:picMkLst>
        </pc:picChg>
        <pc:picChg chg="mod">
          <ac:chgData name="Alex Giorgini" userId="a33b2df6-cb50-4779-97d6-8f0317064efc" providerId="ADAL" clId="{8DE66CE3-E1EE-4A3B-8F36-E56F73BBE661}" dt="2022-05-16T08:38:41.452" v="115" actId="1036"/>
          <ac:picMkLst>
            <pc:docMk/>
            <pc:sldMk cId="0" sldId="261"/>
            <ac:picMk id="217" creationId="{00000000-0000-0000-0000-000000000000}"/>
          </ac:picMkLst>
        </pc:picChg>
      </pc:sldChg>
      <pc:sldChg chg="addSp modSp mod">
        <pc:chgData name="Alex Giorgini" userId="a33b2df6-cb50-4779-97d6-8f0317064efc" providerId="ADAL" clId="{8DE66CE3-E1EE-4A3B-8F36-E56F73BBE661}" dt="2022-05-16T08:39:52.974" v="120" actId="2085"/>
        <pc:sldMkLst>
          <pc:docMk/>
          <pc:sldMk cId="0" sldId="262"/>
        </pc:sldMkLst>
        <pc:spChg chg="add mod">
          <ac:chgData name="Alex Giorgini" userId="a33b2df6-cb50-4779-97d6-8f0317064efc" providerId="ADAL" clId="{8DE66CE3-E1EE-4A3B-8F36-E56F73BBE661}" dt="2022-05-16T08:39:52.974" v="120" actId="2085"/>
          <ac:spMkLst>
            <pc:docMk/>
            <pc:sldMk cId="0" sldId="262"/>
            <ac:spMk id="2" creationId="{9768F4FC-B542-934E-CC56-34E596A0F983}"/>
          </ac:spMkLst>
        </pc:spChg>
        <pc:spChg chg="mod">
          <ac:chgData name="Alex Giorgini" userId="a33b2df6-cb50-4779-97d6-8f0317064efc" providerId="ADAL" clId="{8DE66CE3-E1EE-4A3B-8F36-E56F73BBE661}" dt="2022-05-16T08:39:09.389" v="118" actId="20577"/>
          <ac:spMkLst>
            <pc:docMk/>
            <pc:sldMk cId="0" sldId="262"/>
            <ac:spMk id="235" creationId="{00000000-0000-0000-0000-000000000000}"/>
          </ac:spMkLst>
        </pc:spChg>
        <pc:spChg chg="mod">
          <ac:chgData name="Alex Giorgini" userId="a33b2df6-cb50-4779-97d6-8f0317064efc" providerId="ADAL" clId="{8DE66CE3-E1EE-4A3B-8F36-E56F73BBE661}" dt="2022-05-16T08:38:59.412" v="116" actId="2711"/>
          <ac:spMkLst>
            <pc:docMk/>
            <pc:sldMk cId="0" sldId="262"/>
            <ac:spMk id="237" creationId="{00000000-0000-0000-0000-000000000000}"/>
          </ac:spMkLst>
        </pc:spChg>
        <pc:spChg chg="mod">
          <ac:chgData name="Alex Giorgini" userId="a33b2df6-cb50-4779-97d6-8f0317064efc" providerId="ADAL" clId="{8DE66CE3-E1EE-4A3B-8F36-E56F73BBE661}" dt="2022-05-16T08:38:59.412" v="116" actId="2711"/>
          <ac:spMkLst>
            <pc:docMk/>
            <pc:sldMk cId="0" sldId="262"/>
            <ac:spMk id="238" creationId="{00000000-0000-0000-0000-000000000000}"/>
          </ac:spMkLst>
        </pc:spChg>
        <pc:spChg chg="mod">
          <ac:chgData name="Alex Giorgini" userId="a33b2df6-cb50-4779-97d6-8f0317064efc" providerId="ADAL" clId="{8DE66CE3-E1EE-4A3B-8F36-E56F73BBE661}" dt="2022-05-16T08:38:59.412" v="116" actId="2711"/>
          <ac:spMkLst>
            <pc:docMk/>
            <pc:sldMk cId="0" sldId="262"/>
            <ac:spMk id="241" creationId="{00000000-0000-0000-0000-000000000000}"/>
          </ac:spMkLst>
        </pc:spChg>
        <pc:spChg chg="mod">
          <ac:chgData name="Alex Giorgini" userId="a33b2df6-cb50-4779-97d6-8f0317064efc" providerId="ADAL" clId="{8DE66CE3-E1EE-4A3B-8F36-E56F73BBE661}" dt="2022-05-16T08:38:59.412" v="116" actId="2711"/>
          <ac:spMkLst>
            <pc:docMk/>
            <pc:sldMk cId="0" sldId="262"/>
            <ac:spMk id="243" creationId="{00000000-0000-0000-0000-000000000000}"/>
          </ac:spMkLst>
        </pc:spChg>
      </pc:sldChg>
      <pc:sldChg chg="addSp delSp modSp mod">
        <pc:chgData name="Alex Giorgini" userId="a33b2df6-cb50-4779-97d6-8f0317064efc" providerId="ADAL" clId="{8DE66CE3-E1EE-4A3B-8F36-E56F73BBE661}" dt="2022-05-16T09:30:05.920" v="593" actId="113"/>
        <pc:sldMkLst>
          <pc:docMk/>
          <pc:sldMk cId="0" sldId="263"/>
        </pc:sldMkLst>
        <pc:spChg chg="mod">
          <ac:chgData name="Alex Giorgini" userId="a33b2df6-cb50-4779-97d6-8f0317064efc" providerId="ADAL" clId="{8DE66CE3-E1EE-4A3B-8F36-E56F73BBE661}" dt="2022-05-16T09:30:05.920" v="593" actId="113"/>
          <ac:spMkLst>
            <pc:docMk/>
            <pc:sldMk cId="0" sldId="263"/>
            <ac:spMk id="252" creationId="{00000000-0000-0000-0000-000000000000}"/>
          </ac:spMkLst>
        </pc:spChg>
        <pc:graphicFrameChg chg="mod">
          <ac:chgData name="Alex Giorgini" userId="a33b2df6-cb50-4779-97d6-8f0317064efc" providerId="ADAL" clId="{8DE66CE3-E1EE-4A3B-8F36-E56F73BBE661}" dt="2022-05-16T09:14:57.200" v="320" actId="255"/>
          <ac:graphicFrameMkLst>
            <pc:docMk/>
            <pc:sldMk cId="0" sldId="263"/>
            <ac:graphicFrameMk id="253" creationId="{00000000-0000-0000-0000-000000000000}"/>
          </ac:graphicFrameMkLst>
        </pc:graphicFrameChg>
        <pc:graphicFrameChg chg="add del mod">
          <ac:chgData name="Alex Giorgini" userId="a33b2df6-cb50-4779-97d6-8f0317064efc" providerId="ADAL" clId="{8DE66CE3-E1EE-4A3B-8F36-E56F73BBE661}" dt="2022-05-16T09:13:54.632" v="317" actId="208"/>
          <ac:graphicFrameMkLst>
            <pc:docMk/>
            <pc:sldMk cId="0" sldId="263"/>
            <ac:graphicFrameMk id="254" creationId="{00000000-0000-0000-0000-000000000000}"/>
          </ac:graphicFrameMkLst>
        </pc:graphicFrameChg>
      </pc:sldChg>
      <pc:sldChg chg="modSp mod">
        <pc:chgData name="Alex Giorgini" userId="a33b2df6-cb50-4779-97d6-8f0317064efc" providerId="ADAL" clId="{8DE66CE3-E1EE-4A3B-8F36-E56F73BBE661}" dt="2022-05-16T10:01:51.829" v="601" actId="113"/>
        <pc:sldMkLst>
          <pc:docMk/>
          <pc:sldMk cId="0" sldId="264"/>
        </pc:sldMkLst>
        <pc:spChg chg="mod">
          <ac:chgData name="Alex Giorgini" userId="a33b2df6-cb50-4779-97d6-8f0317064efc" providerId="ADAL" clId="{8DE66CE3-E1EE-4A3B-8F36-E56F73BBE661}" dt="2022-05-16T10:01:51.829" v="601" actId="113"/>
          <ac:spMkLst>
            <pc:docMk/>
            <pc:sldMk cId="0" sldId="264"/>
            <ac:spMk id="266" creationId="{00000000-0000-0000-0000-000000000000}"/>
          </ac:spMkLst>
        </pc:spChg>
      </pc:sldChg>
      <pc:sldChg chg="addSp delSp modSp mod">
        <pc:chgData name="Alex Giorgini" userId="a33b2df6-cb50-4779-97d6-8f0317064efc" providerId="ADAL" clId="{8DE66CE3-E1EE-4A3B-8F36-E56F73BBE661}" dt="2022-05-16T09:59:39.880" v="597" actId="2711"/>
        <pc:sldMkLst>
          <pc:docMk/>
          <pc:sldMk cId="0" sldId="265"/>
        </pc:sldMkLst>
        <pc:spChg chg="mod">
          <ac:chgData name="Alex Giorgini" userId="a33b2df6-cb50-4779-97d6-8f0317064efc" providerId="ADAL" clId="{8DE66CE3-E1EE-4A3B-8F36-E56F73BBE661}" dt="2022-05-16T09:59:39.880" v="597" actId="2711"/>
          <ac:spMkLst>
            <pc:docMk/>
            <pc:sldMk cId="0" sldId="265"/>
            <ac:spMk id="275" creationId="{00000000-0000-0000-0000-000000000000}"/>
          </ac:spMkLst>
        </pc:spChg>
        <pc:graphicFrameChg chg="add del mod">
          <ac:chgData name="Alex Giorgini" userId="a33b2df6-cb50-4779-97d6-8f0317064efc" providerId="ADAL" clId="{8DE66CE3-E1EE-4A3B-8F36-E56F73BBE661}" dt="2022-05-16T09:16:35.383" v="326" actId="478"/>
          <ac:graphicFrameMkLst>
            <pc:docMk/>
            <pc:sldMk cId="0" sldId="265"/>
            <ac:graphicFrameMk id="9" creationId="{C1AAE120-DC30-48F4-82A1-F3BA0AF9B54A}"/>
          </ac:graphicFrameMkLst>
        </pc:graphicFrameChg>
        <pc:picChg chg="add mod">
          <ac:chgData name="Alex Giorgini" userId="a33b2df6-cb50-4779-97d6-8f0317064efc" providerId="ADAL" clId="{8DE66CE3-E1EE-4A3B-8F36-E56F73BBE661}" dt="2022-05-16T09:18:40.616" v="371" actId="1076"/>
          <ac:picMkLst>
            <pc:docMk/>
            <pc:sldMk cId="0" sldId="265"/>
            <ac:picMk id="2" creationId="{21E0366B-803C-16BC-40F3-D954AA319CB0}"/>
          </ac:picMkLst>
        </pc:picChg>
        <pc:picChg chg="add mod">
          <ac:chgData name="Alex Giorgini" userId="a33b2df6-cb50-4779-97d6-8f0317064efc" providerId="ADAL" clId="{8DE66CE3-E1EE-4A3B-8F36-E56F73BBE661}" dt="2022-05-16T09:18:40.616" v="371" actId="1076"/>
          <ac:picMkLst>
            <pc:docMk/>
            <pc:sldMk cId="0" sldId="265"/>
            <ac:picMk id="3" creationId="{C4EE9063-EB2B-7CB4-8ADE-A014E3296A29}"/>
          </ac:picMkLst>
        </pc:picChg>
        <pc:picChg chg="del mod">
          <ac:chgData name="Alex Giorgini" userId="a33b2df6-cb50-4779-97d6-8f0317064efc" providerId="ADAL" clId="{8DE66CE3-E1EE-4A3B-8F36-E56F73BBE661}" dt="2022-05-16T09:17:03.068" v="333" actId="478"/>
          <ac:picMkLst>
            <pc:docMk/>
            <pc:sldMk cId="0" sldId="265"/>
            <ac:picMk id="276" creationId="{00000000-0000-0000-0000-000000000000}"/>
          </ac:picMkLst>
        </pc:picChg>
        <pc:picChg chg="del mod">
          <ac:chgData name="Alex Giorgini" userId="a33b2df6-cb50-4779-97d6-8f0317064efc" providerId="ADAL" clId="{8DE66CE3-E1EE-4A3B-8F36-E56F73BBE661}" dt="2022-05-16T09:17:01.625" v="332" actId="478"/>
          <ac:picMkLst>
            <pc:docMk/>
            <pc:sldMk cId="0" sldId="265"/>
            <ac:picMk id="277" creationId="{00000000-0000-0000-0000-000000000000}"/>
          </ac:picMkLst>
        </pc:picChg>
        <pc:picChg chg="mod">
          <ac:chgData name="Alex Giorgini" userId="a33b2df6-cb50-4779-97d6-8f0317064efc" providerId="ADAL" clId="{8DE66CE3-E1EE-4A3B-8F36-E56F73BBE661}" dt="2022-05-16T09:18:57.053" v="387" actId="1076"/>
          <ac:picMkLst>
            <pc:docMk/>
            <pc:sldMk cId="0" sldId="265"/>
            <ac:picMk id="278" creationId="{00000000-0000-0000-0000-000000000000}"/>
          </ac:picMkLst>
        </pc:picChg>
      </pc:sldChg>
      <pc:sldChg chg="addSp delSp modSp mod">
        <pc:chgData name="Alex Giorgini" userId="a33b2df6-cb50-4779-97d6-8f0317064efc" providerId="ADAL" clId="{8DE66CE3-E1EE-4A3B-8F36-E56F73BBE661}" dt="2022-05-16T10:01:13.102" v="599" actId="113"/>
        <pc:sldMkLst>
          <pc:docMk/>
          <pc:sldMk cId="0" sldId="266"/>
        </pc:sldMkLst>
        <pc:spChg chg="mod">
          <ac:chgData name="Alex Giorgini" userId="a33b2df6-cb50-4779-97d6-8f0317064efc" providerId="ADAL" clId="{8DE66CE3-E1EE-4A3B-8F36-E56F73BBE661}" dt="2022-05-16T10:01:13.102" v="599" actId="113"/>
          <ac:spMkLst>
            <pc:docMk/>
            <pc:sldMk cId="0" sldId="266"/>
            <ac:spMk id="283" creationId="{00000000-0000-0000-0000-000000000000}"/>
          </ac:spMkLst>
        </pc:spChg>
        <pc:picChg chg="add mod">
          <ac:chgData name="Alex Giorgini" userId="a33b2df6-cb50-4779-97d6-8f0317064efc" providerId="ADAL" clId="{8DE66CE3-E1EE-4A3B-8F36-E56F73BBE661}" dt="2022-05-16T09:28:27.435" v="553" actId="1038"/>
          <ac:picMkLst>
            <pc:docMk/>
            <pc:sldMk cId="0" sldId="266"/>
            <ac:picMk id="6" creationId="{F123BCD8-35FC-43D2-AFA4-519BB68A0E75}"/>
          </ac:picMkLst>
        </pc:picChg>
        <pc:picChg chg="add mod">
          <ac:chgData name="Alex Giorgini" userId="a33b2df6-cb50-4779-97d6-8f0317064efc" providerId="ADAL" clId="{8DE66CE3-E1EE-4A3B-8F36-E56F73BBE661}" dt="2022-05-16T09:28:31.139" v="557" actId="1076"/>
          <ac:picMkLst>
            <pc:docMk/>
            <pc:sldMk cId="0" sldId="266"/>
            <ac:picMk id="7" creationId="{40EA710F-8A83-42E1-8FF9-BCBB00988504}"/>
          </ac:picMkLst>
        </pc:picChg>
        <pc:picChg chg="add del mod">
          <ac:chgData name="Alex Giorgini" userId="a33b2df6-cb50-4779-97d6-8f0317064efc" providerId="ADAL" clId="{8DE66CE3-E1EE-4A3B-8F36-E56F73BBE661}" dt="2022-05-16T09:28:42.669" v="577" actId="1037"/>
          <ac:picMkLst>
            <pc:docMk/>
            <pc:sldMk cId="0" sldId="266"/>
            <ac:picMk id="8" creationId="{94135055-9B41-404B-98C3-35DEFA2D9820}"/>
          </ac:picMkLst>
        </pc:picChg>
      </pc:sldChg>
      <pc:sldChg chg="modSp mod">
        <pc:chgData name="Alex Giorgini" userId="a33b2df6-cb50-4779-97d6-8f0317064efc" providerId="ADAL" clId="{8DE66CE3-E1EE-4A3B-8F36-E56F73BBE661}" dt="2022-05-16T08:51:08.791" v="281" actId="1035"/>
        <pc:sldMkLst>
          <pc:docMk/>
          <pc:sldMk cId="0" sldId="267"/>
        </pc:sldMkLst>
        <pc:spChg chg="mod">
          <ac:chgData name="Alex Giorgini" userId="a33b2df6-cb50-4779-97d6-8f0317064efc" providerId="ADAL" clId="{8DE66CE3-E1EE-4A3B-8F36-E56F73BBE661}" dt="2022-05-16T08:51:08.791" v="281" actId="1035"/>
          <ac:spMkLst>
            <pc:docMk/>
            <pc:sldMk cId="0" sldId="267"/>
            <ac:spMk id="294" creationId="{00000000-0000-0000-0000-000000000000}"/>
          </ac:spMkLst>
        </pc:spChg>
        <pc:spChg chg="mod">
          <ac:chgData name="Alex Giorgini" userId="a33b2df6-cb50-4779-97d6-8f0317064efc" providerId="ADAL" clId="{8DE66CE3-E1EE-4A3B-8F36-E56F73BBE661}" dt="2022-05-16T08:50:49.605" v="275" actId="1036"/>
          <ac:spMkLst>
            <pc:docMk/>
            <pc:sldMk cId="0" sldId="267"/>
            <ac:spMk id="297" creationId="{00000000-0000-0000-0000-000000000000}"/>
          </ac:spMkLst>
        </pc:spChg>
        <pc:spChg chg="mod">
          <ac:chgData name="Alex Giorgini" userId="a33b2df6-cb50-4779-97d6-8f0317064efc" providerId="ADAL" clId="{8DE66CE3-E1EE-4A3B-8F36-E56F73BBE661}" dt="2022-05-16T08:50:49.605" v="275" actId="1036"/>
          <ac:spMkLst>
            <pc:docMk/>
            <pc:sldMk cId="0" sldId="267"/>
            <ac:spMk id="299" creationId="{00000000-0000-0000-0000-000000000000}"/>
          </ac:spMkLst>
        </pc:spChg>
        <pc:spChg chg="mod">
          <ac:chgData name="Alex Giorgini" userId="a33b2df6-cb50-4779-97d6-8f0317064efc" providerId="ADAL" clId="{8DE66CE3-E1EE-4A3B-8F36-E56F73BBE661}" dt="2022-05-16T08:50:49.605" v="275" actId="1036"/>
          <ac:spMkLst>
            <pc:docMk/>
            <pc:sldMk cId="0" sldId="267"/>
            <ac:spMk id="301" creationId="{00000000-0000-0000-0000-000000000000}"/>
          </ac:spMkLst>
        </pc:spChg>
        <pc:spChg chg="mod">
          <ac:chgData name="Alex Giorgini" userId="a33b2df6-cb50-4779-97d6-8f0317064efc" providerId="ADAL" clId="{8DE66CE3-E1EE-4A3B-8F36-E56F73BBE661}" dt="2022-05-16T08:50:49.605" v="275" actId="1036"/>
          <ac:spMkLst>
            <pc:docMk/>
            <pc:sldMk cId="0" sldId="267"/>
            <ac:spMk id="303" creationId="{00000000-0000-0000-0000-000000000000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it-IT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0.12450799999999999"/>
          <c:y val="0.25210700000000003"/>
          <c:w val="0.87049200000000004"/>
          <c:h val="0.663020999999999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Conventional powder</c:v>
                </c:pt>
              </c:strCache>
            </c:strRef>
          </c:tx>
          <c:spPr>
            <a:solidFill>
              <a:srgbClr val="94B9DA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#,##0.0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10" b="0" i="0" u="none" strike="noStrike">
                    <a:solidFill>
                      <a:srgbClr val="404040"/>
                    </a:solidFill>
                    <a:latin typeface="Roboto Regular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Sheet1!$B$1:$E$1</c:f>
              <c:strCache>
                <c:ptCount val="4"/>
                <c:pt idx="0">
                  <c:v>Stainless steel</c:v>
                </c:pt>
                <c:pt idx="1">
                  <c:v>Ni &amp; Ni-Alloys</c:v>
                </c:pt>
                <c:pt idx="2">
                  <c:v>Ti &amp; Ti-Alloys</c:v>
                </c:pt>
                <c:pt idx="3">
                  <c:v>Al &amp; Al-Alloys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84.845524999999995</c:v>
                </c:pt>
                <c:pt idx="1">
                  <c:v>228.44452100000001</c:v>
                </c:pt>
                <c:pt idx="2">
                  <c:v>663.78055600000005</c:v>
                </c:pt>
                <c:pt idx="3">
                  <c:v>210.332787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A2-482E-AFE1-3E17CB149230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f3nice</c:v>
                </c:pt>
              </c:strCache>
            </c:strRef>
          </c:tx>
          <c:spPr>
            <a:solidFill>
              <a:srgbClr val="F0B24F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#,##0.0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10" b="0" i="0" u="none" strike="noStrike">
                    <a:solidFill>
                      <a:srgbClr val="404040"/>
                    </a:solidFill>
                    <a:latin typeface="Roboto Regular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Sheet1!$B$1:$E$1</c:f>
              <c:strCache>
                <c:ptCount val="4"/>
                <c:pt idx="0">
                  <c:v>Stainless steel</c:v>
                </c:pt>
                <c:pt idx="1">
                  <c:v>Ni &amp; Ni-Alloys</c:v>
                </c:pt>
                <c:pt idx="2">
                  <c:v>Ti &amp; Ti-Alloys</c:v>
                </c:pt>
                <c:pt idx="3">
                  <c:v>Al &amp; Al-Alloys</c:v>
                </c:pt>
              </c:strCache>
            </c:strRef>
          </c:cat>
          <c:val>
            <c:numRef>
              <c:f>Sheet1!$B$3:$E$3</c:f>
              <c:numCache>
                <c:formatCode>General</c:formatCode>
                <c:ptCount val="4"/>
                <c:pt idx="0">
                  <c:v>34.078806999999998</c:v>
                </c:pt>
                <c:pt idx="1">
                  <c:v>74.722386</c:v>
                </c:pt>
                <c:pt idx="2">
                  <c:v>221.03407000000001</c:v>
                </c:pt>
                <c:pt idx="3">
                  <c:v>33.727922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2A2-482E-AFE1-3E17CB1492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9525" cap="flat">
            <a:solidFill>
              <a:srgbClr val="D9D9D9"/>
            </a:solidFill>
            <a:prstDash val="solid"/>
            <a:miter lim="400000"/>
          </a:ln>
        </c:spPr>
        <c:txPr>
          <a:bodyPr rot="0"/>
          <a:lstStyle/>
          <a:p>
            <a:pPr>
              <a:defRPr sz="750" b="0" i="0" u="none" strike="noStrike">
                <a:solidFill>
                  <a:srgbClr val="595959"/>
                </a:solidFill>
                <a:latin typeface="Roboto Regular"/>
              </a:defRPr>
            </a:pPr>
            <a:endParaRPr lang="it-IT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title>
          <c:tx>
            <c:rich>
              <a:bodyPr rot="-5400000"/>
              <a:lstStyle/>
              <a:p>
                <a:pPr>
                  <a:defRPr sz="710" b="0" i="0" u="none" strike="noStrike">
                    <a:solidFill>
                      <a:srgbClr val="595959"/>
                    </a:solidFill>
                    <a:latin typeface="Roboto Regular"/>
                  </a:defRPr>
                </a:pPr>
                <a:r>
                  <a:rPr lang="en-US" sz="710" b="0" i="0" u="none" strike="noStrike">
                    <a:solidFill>
                      <a:srgbClr val="595959"/>
                    </a:solidFill>
                    <a:latin typeface="Roboto Regular"/>
                  </a:rPr>
                  <a:t>Specific PE consumption [MJ(PE)/kg]
</a:t>
                </a:r>
              </a:p>
            </c:rich>
          </c:tx>
          <c:overlay val="1"/>
        </c:title>
        <c:numFmt formatCode="0.00" sourceLinked="0"/>
        <c:majorTickMark val="none"/>
        <c:minorTickMark val="none"/>
        <c:tickLblPos val="nextTo"/>
        <c:spPr>
          <a:ln w="9525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710" b="0" i="0" u="none" strike="noStrike">
                <a:solidFill>
                  <a:srgbClr val="595959"/>
                </a:solidFill>
                <a:latin typeface="Roboto Regular"/>
              </a:defRPr>
            </a:pPr>
            <a:endParaRPr lang="it-IT"/>
          </a:p>
        </c:txPr>
        <c:crossAx val="2094734552"/>
        <c:crosses val="autoZero"/>
        <c:crossBetween val="between"/>
        <c:majorUnit val="175"/>
        <c:minorUnit val="87.5"/>
      </c:valAx>
      <c:spPr>
        <a:noFill/>
        <a:ln w="12700" cap="flat">
          <a:noFill/>
          <a:miter lim="400000"/>
        </a:ln>
        <a:effectLst/>
      </c:spPr>
    </c:plotArea>
    <c:legend>
      <c:legendPos val="t"/>
      <c:layout>
        <c:manualLayout>
          <c:xMode val="edge"/>
          <c:yMode val="edge"/>
          <c:x val="0.34654499999999999"/>
          <c:y val="0"/>
          <c:w val="0.32480399999999998"/>
          <c:h val="8.5025400000000001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800" b="0" i="0" u="none" strike="noStrike">
              <a:solidFill>
                <a:srgbClr val="595959"/>
              </a:solidFill>
              <a:latin typeface="Roboto Regular"/>
            </a:defRPr>
          </a:pPr>
          <a:endParaRPr lang="it-IT"/>
        </a:p>
      </c:txPr>
    </c:legend>
    <c:plotVisOnly val="1"/>
    <c:dispBlanksAs val="gap"/>
    <c:showDLblsOverMax val="1"/>
  </c:chart>
  <c:spPr>
    <a:noFill/>
    <a:ln w="19050" cap="flat">
      <a:solidFill>
        <a:schemeClr val="tx2">
          <a:lumMod val="40000"/>
          <a:lumOff val="60000"/>
        </a:schemeClr>
      </a:solidFill>
      <a:prstDash val="solid"/>
      <a:round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it-IT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0.13481199999999999"/>
          <c:y val="0.24709700000000001"/>
          <c:w val="0.86018799999999995"/>
          <c:h val="0.649596999999999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Conventional powder</c:v>
                </c:pt>
              </c:strCache>
            </c:strRef>
          </c:tx>
          <c:spPr>
            <a:solidFill>
              <a:srgbClr val="94B9DA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#,##0.0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10" b="0" i="0" u="none" strike="noStrike">
                    <a:solidFill>
                      <a:srgbClr val="404040"/>
                    </a:solidFill>
                    <a:latin typeface="Roboto Regular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Sheet1!$B$1:$E$1</c:f>
              <c:strCache>
                <c:ptCount val="4"/>
                <c:pt idx="0">
                  <c:v>Stainless steel</c:v>
                </c:pt>
                <c:pt idx="1">
                  <c:v>Ni &amp; Ni-Alloys</c:v>
                </c:pt>
                <c:pt idx="2">
                  <c:v>Ti &amp; Ti-Alloys</c:v>
                </c:pt>
                <c:pt idx="3">
                  <c:v>Al &amp; Al-Alloys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6.100117</c:v>
                </c:pt>
                <c:pt idx="1">
                  <c:v>14.948027</c:v>
                </c:pt>
                <c:pt idx="2">
                  <c:v>50.513095999999997</c:v>
                </c:pt>
                <c:pt idx="3">
                  <c:v>13.623620000000001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0F-428F-B907-2F41A834D273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f3nice</c:v>
                </c:pt>
              </c:strCache>
            </c:strRef>
          </c:tx>
          <c:spPr>
            <a:solidFill>
              <a:srgbClr val="F0B24F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#,##0.0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10" b="0" i="0" u="none" strike="noStrike">
                    <a:solidFill>
                      <a:srgbClr val="404040"/>
                    </a:solidFill>
                    <a:latin typeface="Roboto Regular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Sheet1!$B$1:$E$1</c:f>
              <c:strCache>
                <c:ptCount val="4"/>
                <c:pt idx="0">
                  <c:v>Stainless steel</c:v>
                </c:pt>
                <c:pt idx="1">
                  <c:v>Ni &amp; Ni-Alloys</c:v>
                </c:pt>
                <c:pt idx="2">
                  <c:v>Ti &amp; Ti-Alloys</c:v>
                </c:pt>
                <c:pt idx="3">
                  <c:v>Al &amp; Al-Alloys</c:v>
                </c:pt>
              </c:strCache>
            </c:strRef>
          </c:cat>
          <c:val>
            <c:numRef>
              <c:f>Sheet1!$B$3:$E$3</c:f>
              <c:numCache>
                <c:formatCode>General</c:formatCode>
                <c:ptCount val="4"/>
                <c:pt idx="0">
                  <c:v>2.6374179999999998</c:v>
                </c:pt>
                <c:pt idx="1">
                  <c:v>5.2701130000000003</c:v>
                </c:pt>
                <c:pt idx="2">
                  <c:v>13.372779</c:v>
                </c:pt>
                <c:pt idx="3">
                  <c:v>1.6113999999999999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50F-428F-B907-2F41A834D2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DDDAC9"/>
            </a:solidFill>
            <a:prstDash val="solid"/>
            <a:round/>
          </a:ln>
        </c:spPr>
        <c:txPr>
          <a:bodyPr rot="0"/>
          <a:lstStyle/>
          <a:p>
            <a:pPr>
              <a:defRPr sz="750" b="0" i="0" u="none" strike="noStrike">
                <a:solidFill>
                  <a:srgbClr val="595959"/>
                </a:solidFill>
                <a:latin typeface="Roboto Regular"/>
              </a:defRPr>
            </a:pPr>
            <a:endParaRPr lang="it-IT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title>
          <c:tx>
            <c:rich>
              <a:bodyPr rot="-5400000"/>
              <a:lstStyle/>
              <a:p>
                <a:pPr>
                  <a:defRPr sz="800" b="0" i="0" u="none" strike="noStrike">
                    <a:solidFill>
                      <a:srgbClr val="595959"/>
                    </a:solidFill>
                    <a:latin typeface="Roboto Regular"/>
                  </a:defRPr>
                </a:pPr>
                <a:r>
                  <a:rPr lang="en-US" sz="800" b="0" i="0" u="none" strike="noStrike">
                    <a:solidFill>
                      <a:srgbClr val="595959"/>
                    </a:solidFill>
                    <a:latin typeface="Roboto Regular"/>
                  </a:rPr>
                  <a:t>Specific CO2 emissions [kgCO2/kg]
</a:t>
                </a:r>
              </a:p>
            </c:rich>
          </c:tx>
          <c:overlay val="1"/>
        </c:title>
        <c:numFmt formatCode="0.00" sourceLinked="0"/>
        <c:majorTickMark val="none"/>
        <c:minorTickMark val="none"/>
        <c:tickLblPos val="nextTo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900" b="0" i="0" u="none" strike="noStrike">
                <a:solidFill>
                  <a:srgbClr val="595959"/>
                </a:solidFill>
                <a:latin typeface="Roboto Regular"/>
              </a:defRPr>
            </a:pPr>
            <a:endParaRPr lang="it-IT"/>
          </a:p>
        </c:txPr>
        <c:crossAx val="2094734552"/>
        <c:crosses val="autoZero"/>
        <c:crossBetween val="between"/>
        <c:majorUnit val="15"/>
        <c:minorUnit val="7.5"/>
      </c:valAx>
      <c:spPr>
        <a:noFill/>
        <a:ln w="12700" cap="flat">
          <a:noFill/>
          <a:miter lim="400000"/>
        </a:ln>
        <a:effectLst/>
      </c:spPr>
    </c:plotArea>
    <c:legend>
      <c:legendPos val="t"/>
      <c:layout>
        <c:manualLayout>
          <c:xMode val="edge"/>
          <c:yMode val="edge"/>
          <c:x val="0.35853099999999999"/>
          <c:y val="0"/>
          <c:w val="0.32177099999999997"/>
          <c:h val="8.3832500000000004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800" b="0" i="0" u="none" strike="noStrike">
              <a:solidFill>
                <a:srgbClr val="595959"/>
              </a:solidFill>
              <a:latin typeface="Roboto Regular"/>
            </a:defRPr>
          </a:pPr>
          <a:endParaRPr lang="it-IT"/>
        </a:p>
      </c:txPr>
    </c:legend>
    <c:plotVisOnly val="1"/>
    <c:dispBlanksAs val="gap"/>
    <c:showDLblsOverMax val="1"/>
  </c:chart>
  <c:spPr>
    <a:solidFill>
      <a:srgbClr val="FFFFFF"/>
    </a:solidFill>
    <a:ln w="19050" cap="flat">
      <a:solidFill>
        <a:schemeClr val="bg2">
          <a:lumMod val="20000"/>
          <a:lumOff val="80000"/>
        </a:schemeClr>
      </a:solidFill>
      <a:prstDash val="solid"/>
      <a:round/>
    </a:ln>
    <a:effectLst/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1" name="Shape 11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Arial"/>
      </a:defRPr>
    </a:lvl1pPr>
    <a:lvl2pPr indent="228600" latinLnBrk="0">
      <a:defRPr sz="1200">
        <a:latin typeface="+mn-lt"/>
        <a:ea typeface="+mn-ea"/>
        <a:cs typeface="+mn-cs"/>
        <a:sym typeface="Arial"/>
      </a:defRPr>
    </a:lvl2pPr>
    <a:lvl3pPr indent="457200" latinLnBrk="0">
      <a:defRPr sz="1200">
        <a:latin typeface="+mn-lt"/>
        <a:ea typeface="+mn-ea"/>
        <a:cs typeface="+mn-cs"/>
        <a:sym typeface="Arial"/>
      </a:defRPr>
    </a:lvl3pPr>
    <a:lvl4pPr indent="685800" latinLnBrk="0">
      <a:defRPr sz="1200">
        <a:latin typeface="+mn-lt"/>
        <a:ea typeface="+mn-ea"/>
        <a:cs typeface="+mn-cs"/>
        <a:sym typeface="Arial"/>
      </a:defRPr>
    </a:lvl4pPr>
    <a:lvl5pPr indent="914400" latinLnBrk="0">
      <a:defRPr sz="1200">
        <a:latin typeface="+mn-lt"/>
        <a:ea typeface="+mn-ea"/>
        <a:cs typeface="+mn-cs"/>
        <a:sym typeface="Arial"/>
      </a:defRPr>
    </a:lvl5pPr>
    <a:lvl6pPr indent="1143000" latinLnBrk="0">
      <a:defRPr sz="1200">
        <a:latin typeface="+mn-lt"/>
        <a:ea typeface="+mn-ea"/>
        <a:cs typeface="+mn-cs"/>
        <a:sym typeface="Arial"/>
      </a:defRPr>
    </a:lvl6pPr>
    <a:lvl7pPr indent="1371600" latinLnBrk="0">
      <a:defRPr sz="1200">
        <a:latin typeface="+mn-lt"/>
        <a:ea typeface="+mn-ea"/>
        <a:cs typeface="+mn-cs"/>
        <a:sym typeface="Arial"/>
      </a:defRPr>
    </a:lvl7pPr>
    <a:lvl8pPr indent="1600200" latinLnBrk="0">
      <a:defRPr sz="1200">
        <a:latin typeface="+mn-lt"/>
        <a:ea typeface="+mn-ea"/>
        <a:cs typeface="+mn-cs"/>
        <a:sym typeface="Arial"/>
      </a:defRPr>
    </a:lvl8pPr>
    <a:lvl9pPr indent="1828800" latinLnBrk="0">
      <a:defRPr sz="1200">
        <a:latin typeface="+mn-lt"/>
        <a:ea typeface="+mn-ea"/>
        <a:cs typeface="+mn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1" name="Shape 16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85750" indent="-285750" algn="just">
              <a:buSzPct val="100000"/>
              <a:buChar char="-"/>
            </a:pPr>
            <a:r>
              <a:t>Freedom of design</a:t>
            </a:r>
          </a:p>
          <a:p>
            <a:pPr marL="285750" indent="-285750" algn="just">
              <a:buSzPct val="100000"/>
              <a:buChar char="-"/>
            </a:pPr>
            <a:r>
              <a:t>Material properties</a:t>
            </a:r>
          </a:p>
          <a:p>
            <a:pPr marL="285750" indent="-285750" algn="just">
              <a:buSzPct val="100000"/>
              <a:buChar char="-"/>
            </a:pPr>
            <a:r>
              <a:t>Small complex part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9" name="Shape 17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85750" indent="-285750" algn="just">
              <a:buSzPct val="100000"/>
              <a:buChar char="-"/>
            </a:pPr>
            <a:r>
              <a:t>Case studies</a:t>
            </a:r>
          </a:p>
          <a:p>
            <a:pPr marL="285750" indent="-285750" algn="just">
              <a:buSzPct val="100000"/>
              <a:buChar char="-"/>
            </a:pPr>
            <a:r>
              <a:t>Shell, Equinor, etc</a:t>
            </a:r>
          </a:p>
          <a:p>
            <a:pPr marL="285750" indent="-285750" algn="just">
              <a:buSzPct val="100000"/>
              <a:buChar char="-"/>
            </a:pPr>
            <a:r>
              <a:t>Aidro?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4" name="Shape 19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Feedstock -&gt; how is it made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9" name="Shape 21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Covid + war -&gt; need of a more resilient supply chain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7" name="Shape 24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Making feedstock from decommissioned O&amp;G components + metal scrap from the supply chain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0" name="Shape 27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Caratterizzazione dei materiali, Aidro, UIS, etc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0" name="Shape 31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just"/>
            <a:r>
              <a:t>Contact us!</a:t>
            </a:r>
          </a:p>
          <a:p>
            <a:pPr marL="285750" indent="-285750" algn="just">
              <a:buSzPct val="100000"/>
              <a:buChar char="-"/>
            </a:pPr>
            <a:r>
              <a:t>Give us your scrap</a:t>
            </a:r>
          </a:p>
          <a:p>
            <a:pPr marL="285750" indent="-285750" algn="just">
              <a:buSzPct val="100000"/>
              <a:buChar char="-"/>
            </a:pPr>
            <a:r>
              <a:t>Use our powder for your metal 3d printing needs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Testo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Titolo Testo</a:t>
            </a:r>
          </a:p>
        </p:txBody>
      </p:sp>
      <p:sp>
        <p:nvSpPr>
          <p:cNvPr id="12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21" name="Corpo livello uno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2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olo Testo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Titolo Testo</a:t>
            </a:r>
          </a:p>
        </p:txBody>
      </p:sp>
      <p:sp>
        <p:nvSpPr>
          <p:cNvPr id="30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1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39" name="Corpo livello uno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0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olo Testo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48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58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Immagine 14" descr="Immagine 14"/>
          <p:cNvPicPr>
            <a:picLocks noChangeAspect="1"/>
          </p:cNvPicPr>
          <p:nvPr/>
        </p:nvPicPr>
        <p:blipFill>
          <a:blip r:embed="rId2"/>
          <a:srcRect t="66107" b="27481"/>
          <a:stretch>
            <a:fillRect/>
          </a:stretch>
        </p:blipFill>
        <p:spPr>
          <a:xfrm>
            <a:off x="-2" y="6579703"/>
            <a:ext cx="12192001" cy="278296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Immagine 14" descr="Immagine 14"/>
          <p:cNvPicPr>
            <a:picLocks noChangeAspect="1"/>
          </p:cNvPicPr>
          <p:nvPr/>
        </p:nvPicPr>
        <p:blipFill>
          <a:blip r:embed="rId2"/>
          <a:srcRect t="66107" b="27481"/>
          <a:stretch>
            <a:fillRect/>
          </a:stretch>
        </p:blipFill>
        <p:spPr>
          <a:xfrm>
            <a:off x="-2" y="6579703"/>
            <a:ext cx="12192001" cy="278296"/>
          </a:xfrm>
          <a:prstGeom prst="rect">
            <a:avLst/>
          </a:prstGeom>
          <a:ln w="12700">
            <a:miter lim="400000"/>
          </a:ln>
        </p:spPr>
      </p:pic>
      <p:pic>
        <p:nvPicPr>
          <p:cNvPr id="67" name="Grafik 11" descr="Grafik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658087" cy="864000"/>
          </a:xfrm>
          <a:prstGeom prst="rect">
            <a:avLst/>
          </a:prstGeom>
          <a:ln w="12700">
            <a:miter lim="400000"/>
          </a:ln>
        </p:spPr>
      </p:pic>
      <p:sp>
        <p:nvSpPr>
          <p:cNvPr id="68" name="Textfeld 13"/>
          <p:cNvSpPr txBox="1"/>
          <p:nvPr/>
        </p:nvSpPr>
        <p:spPr>
          <a:xfrm>
            <a:off x="-57552" y="6530932"/>
            <a:ext cx="12184234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IVS 2022 |  Technical Conference</a:t>
            </a:r>
          </a:p>
        </p:txBody>
      </p:sp>
      <p:sp>
        <p:nvSpPr>
          <p:cNvPr id="69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468847" y="6567523"/>
            <a:ext cx="301909" cy="288824"/>
          </a:xfrm>
          <a:prstGeom prst="rect">
            <a:avLst/>
          </a:prstGeom>
        </p:spPr>
        <p:txBody>
          <a:bodyPr anchor="t"/>
          <a:lstStyle>
            <a:lvl1pPr defTabSz="914400">
              <a:defRPr sz="1400" b="1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  <p:grpSp>
        <p:nvGrpSpPr>
          <p:cNvPr id="78" name="Gruppieren 19"/>
          <p:cNvGrpSpPr/>
          <p:nvPr/>
        </p:nvGrpSpPr>
        <p:grpSpPr>
          <a:xfrm>
            <a:off x="7634940" y="279244"/>
            <a:ext cx="1757110" cy="534103"/>
            <a:chOff x="0" y="0"/>
            <a:chExt cx="1757109" cy="534102"/>
          </a:xfrm>
        </p:grpSpPr>
        <p:grpSp>
          <p:nvGrpSpPr>
            <p:cNvPr id="73" name="Gruppo 10"/>
            <p:cNvGrpSpPr/>
            <p:nvPr/>
          </p:nvGrpSpPr>
          <p:grpSpPr>
            <a:xfrm>
              <a:off x="0" y="174898"/>
              <a:ext cx="1757110" cy="100583"/>
              <a:chOff x="0" y="0"/>
              <a:chExt cx="1757109" cy="100582"/>
            </a:xfrm>
          </p:grpSpPr>
          <p:sp>
            <p:nvSpPr>
              <p:cNvPr id="70" name="Connettore 1 10"/>
              <p:cNvSpPr/>
              <p:nvPr/>
            </p:nvSpPr>
            <p:spPr>
              <a:xfrm flipV="1">
                <a:off x="1278" y="0"/>
                <a:ext cx="1" cy="100584"/>
              </a:xfrm>
              <a:prstGeom prst="line">
                <a:avLst/>
              </a:prstGeom>
              <a:noFill/>
              <a:ln w="12700" cap="flat">
                <a:solidFill>
                  <a:srgbClr val="343433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71" name="Connettore 1 11"/>
              <p:cNvSpPr/>
              <p:nvPr/>
            </p:nvSpPr>
            <p:spPr>
              <a:xfrm flipV="1">
                <a:off x="-1" y="0"/>
                <a:ext cx="1757111" cy="656"/>
              </a:xfrm>
              <a:prstGeom prst="line">
                <a:avLst/>
              </a:prstGeom>
              <a:noFill/>
              <a:ln w="12700" cap="flat">
                <a:solidFill>
                  <a:srgbClr val="343433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72" name="Connettore 1 15"/>
              <p:cNvSpPr/>
              <p:nvPr/>
            </p:nvSpPr>
            <p:spPr>
              <a:xfrm flipV="1">
                <a:off x="1756423" y="0"/>
                <a:ext cx="1" cy="100584"/>
              </a:xfrm>
              <a:prstGeom prst="line">
                <a:avLst/>
              </a:prstGeom>
              <a:noFill/>
              <a:ln w="12700" cap="flat">
                <a:solidFill>
                  <a:srgbClr val="343433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74" name="CasellaDiTesto 15"/>
            <p:cNvSpPr txBox="1"/>
            <p:nvPr/>
          </p:nvSpPr>
          <p:spPr>
            <a:xfrm>
              <a:off x="83" y="-1"/>
              <a:ext cx="1598741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800" b="1">
                  <a:solidFill>
                    <a:srgbClr val="343433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t>ORGANIZERS</a:t>
              </a:r>
            </a:p>
          </p:txBody>
        </p:sp>
        <p:grpSp>
          <p:nvGrpSpPr>
            <p:cNvPr id="77" name="Gruppo 16"/>
            <p:cNvGrpSpPr/>
            <p:nvPr/>
          </p:nvGrpSpPr>
          <p:grpSpPr>
            <a:xfrm>
              <a:off x="81352" y="293701"/>
              <a:ext cx="1594403" cy="240401"/>
              <a:chOff x="0" y="0"/>
              <a:chExt cx="1594402" cy="240400"/>
            </a:xfrm>
          </p:grpSpPr>
          <p:pic>
            <p:nvPicPr>
              <p:cNvPr id="75" name="Immagine 17" descr="Immagine 1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69500" y="-1"/>
                <a:ext cx="724903" cy="2404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6" name="Immagine 18" descr="Immagine 1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1" y="13471"/>
                <a:ext cx="789887" cy="2269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82" name="Gruppieren 28"/>
          <p:cNvGrpSpPr/>
          <p:nvPr/>
        </p:nvGrpSpPr>
        <p:grpSpPr>
          <a:xfrm>
            <a:off x="9876711" y="454143"/>
            <a:ext cx="1757110" cy="100584"/>
            <a:chOff x="0" y="0"/>
            <a:chExt cx="1757109" cy="100583"/>
          </a:xfrm>
        </p:grpSpPr>
        <p:sp>
          <p:nvSpPr>
            <p:cNvPr id="79" name="Connettore 1 10"/>
            <p:cNvSpPr/>
            <p:nvPr/>
          </p:nvSpPr>
          <p:spPr>
            <a:xfrm flipV="1">
              <a:off x="1279" y="0"/>
              <a:ext cx="1" cy="100584"/>
            </a:xfrm>
            <a:prstGeom prst="line">
              <a:avLst/>
            </a:prstGeom>
            <a:noFill/>
            <a:ln w="12700" cap="flat">
              <a:solidFill>
                <a:srgbClr val="343433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0" name="Connettore 1 11"/>
            <p:cNvSpPr/>
            <p:nvPr/>
          </p:nvSpPr>
          <p:spPr>
            <a:xfrm flipV="1">
              <a:off x="-1" y="0"/>
              <a:ext cx="1757111" cy="656"/>
            </a:xfrm>
            <a:prstGeom prst="line">
              <a:avLst/>
            </a:prstGeom>
            <a:noFill/>
            <a:ln w="12700" cap="flat">
              <a:solidFill>
                <a:srgbClr val="343433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1" name="Connettore 1 15"/>
            <p:cNvSpPr/>
            <p:nvPr/>
          </p:nvSpPr>
          <p:spPr>
            <a:xfrm flipV="1">
              <a:off x="1756423" y="0"/>
              <a:ext cx="1" cy="100584"/>
            </a:xfrm>
            <a:prstGeom prst="line">
              <a:avLst/>
            </a:prstGeom>
            <a:noFill/>
            <a:ln w="12700" cap="flat">
              <a:solidFill>
                <a:srgbClr val="343433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83" name="CasellaDiTesto 16"/>
          <p:cNvSpPr txBox="1"/>
          <p:nvPr/>
        </p:nvSpPr>
        <p:spPr>
          <a:xfrm>
            <a:off x="9876796" y="279244"/>
            <a:ext cx="159874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800" b="1">
                <a:solidFill>
                  <a:srgbClr val="343433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SCIENTIFIC COMMITTEE</a:t>
            </a:r>
          </a:p>
        </p:txBody>
      </p:sp>
      <p:pic>
        <p:nvPicPr>
          <p:cNvPr id="84" name="Grafik 5" descr="Grafik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5266" y="409060"/>
            <a:ext cx="720001" cy="720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itolo Testo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Titolo Testo</a:t>
            </a:r>
          </a:p>
        </p:txBody>
      </p:sp>
      <p:sp>
        <p:nvSpPr>
          <p:cNvPr id="92" name="Corpo livello uno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93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94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olo Testo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Titolo Testo</a:t>
            </a:r>
          </a:p>
        </p:txBody>
      </p:sp>
      <p:sp>
        <p:nvSpPr>
          <p:cNvPr id="102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03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04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Testo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Titolo Testo</a:t>
            </a:r>
          </a:p>
        </p:txBody>
      </p:sp>
      <p:sp>
        <p:nvSpPr>
          <p:cNvPr id="3" name="Corpo livello uno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04292"/>
            <a:ext cx="258624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2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t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0.png"/><Relationship Id="rId7" Type="http://schemas.openxmlformats.org/officeDocument/2006/relationships/image" Target="../media/image46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0.png"/><Relationship Id="rId5" Type="http://schemas.openxmlformats.org/officeDocument/2006/relationships/image" Target="../media/image45.png"/><Relationship Id="rId10" Type="http://schemas.openxmlformats.org/officeDocument/2006/relationships/image" Target="../media/image49.png"/><Relationship Id="rId4" Type="http://schemas.openxmlformats.org/officeDocument/2006/relationships/image" Target="../media/image10.png"/><Relationship Id="rId9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image" Target="../media/image2.jpe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0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9.png"/><Relationship Id="rId4" Type="http://schemas.openxmlformats.org/officeDocument/2006/relationships/image" Target="../media/image22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10.png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Titolo 1"/>
          <p:cNvSpPr txBox="1">
            <a:spLocks noGrp="1"/>
          </p:cNvSpPr>
          <p:nvPr>
            <p:ph type="ctrTitle"/>
          </p:nvPr>
        </p:nvSpPr>
        <p:spPr>
          <a:xfrm>
            <a:off x="590698" y="2087890"/>
            <a:ext cx="7874228" cy="1111056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4800" b="1" spc="-500">
                <a:solidFill>
                  <a:srgbClr val="286AA6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Luisa Elena Mondora</a:t>
            </a:r>
          </a:p>
        </p:txBody>
      </p:sp>
      <p:pic>
        <p:nvPicPr>
          <p:cNvPr id="114" name="Immagine 14" descr="Immagine 14"/>
          <p:cNvPicPr>
            <a:picLocks noChangeAspect="1"/>
          </p:cNvPicPr>
          <p:nvPr/>
        </p:nvPicPr>
        <p:blipFill>
          <a:blip r:embed="rId2"/>
          <a:srcRect t="20235" b="27481"/>
          <a:stretch>
            <a:fillRect/>
          </a:stretch>
        </p:blipFill>
        <p:spPr>
          <a:xfrm>
            <a:off x="1239" y="3126528"/>
            <a:ext cx="12192001" cy="2883854"/>
          </a:xfrm>
          <a:prstGeom prst="rect">
            <a:avLst/>
          </a:prstGeom>
          <a:ln w="12700">
            <a:miter lim="400000"/>
          </a:ln>
        </p:spPr>
      </p:pic>
      <p:sp>
        <p:nvSpPr>
          <p:cNvPr id="115" name="Titolo 1"/>
          <p:cNvSpPr txBox="1"/>
          <p:nvPr/>
        </p:nvSpPr>
        <p:spPr>
          <a:xfrm>
            <a:off x="590698" y="3838421"/>
            <a:ext cx="10426552" cy="19398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defTabSz="914400">
              <a:lnSpc>
                <a:spcPct val="90000"/>
              </a:lnSpc>
              <a:defRPr sz="4800" b="1" spc="-2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dirty="0"/>
              <a:t>Circular Economy in the O&amp;G Industry for Additive Manufacturing of </a:t>
            </a:r>
            <a:endParaRPr lang="it-IT" sz="6000" spc="-250" dirty="0"/>
          </a:p>
          <a:p>
            <a:pPr defTabSz="914400">
              <a:lnSpc>
                <a:spcPct val="90000"/>
              </a:lnSpc>
              <a:defRPr sz="4800" b="1" spc="-2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lang="it-IT" dirty="0"/>
              <a:t>Metal Parts</a:t>
            </a:r>
          </a:p>
        </p:txBody>
      </p:sp>
      <p:sp>
        <p:nvSpPr>
          <p:cNvPr id="116" name="CasellaDiTesto 2"/>
          <p:cNvSpPr txBox="1"/>
          <p:nvPr/>
        </p:nvSpPr>
        <p:spPr>
          <a:xfrm>
            <a:off x="506200" y="3213693"/>
            <a:ext cx="8454616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dirty="0"/>
              <a:t>General Manager, </a:t>
            </a:r>
            <a:r>
              <a:rPr dirty="0" err="1"/>
              <a:t>Valland</a:t>
            </a:r>
            <a:r>
              <a:rPr dirty="0"/>
              <a:t> </a:t>
            </a:r>
            <a:r>
              <a:rPr lang="it-IT" dirty="0"/>
              <a:t>&amp; </a:t>
            </a:r>
            <a:r>
              <a:rPr dirty="0"/>
              <a:t>CEO, f3nice</a:t>
            </a:r>
          </a:p>
        </p:txBody>
      </p:sp>
      <p:grpSp>
        <p:nvGrpSpPr>
          <p:cNvPr id="125" name="Gruppieren 19"/>
          <p:cNvGrpSpPr/>
          <p:nvPr/>
        </p:nvGrpSpPr>
        <p:grpSpPr>
          <a:xfrm>
            <a:off x="7773003" y="383062"/>
            <a:ext cx="1757110" cy="534103"/>
            <a:chOff x="0" y="0"/>
            <a:chExt cx="1757109" cy="534102"/>
          </a:xfrm>
        </p:grpSpPr>
        <p:grpSp>
          <p:nvGrpSpPr>
            <p:cNvPr id="120" name="Gruppo 9"/>
            <p:cNvGrpSpPr/>
            <p:nvPr/>
          </p:nvGrpSpPr>
          <p:grpSpPr>
            <a:xfrm>
              <a:off x="0" y="174898"/>
              <a:ext cx="1757110" cy="100583"/>
              <a:chOff x="0" y="0"/>
              <a:chExt cx="1757109" cy="100582"/>
            </a:xfrm>
          </p:grpSpPr>
          <p:sp>
            <p:nvSpPr>
              <p:cNvPr id="117" name="Connettore 1 10"/>
              <p:cNvSpPr/>
              <p:nvPr/>
            </p:nvSpPr>
            <p:spPr>
              <a:xfrm flipV="1">
                <a:off x="1278" y="0"/>
                <a:ext cx="1" cy="100584"/>
              </a:xfrm>
              <a:prstGeom prst="line">
                <a:avLst/>
              </a:prstGeom>
              <a:noFill/>
              <a:ln w="12700" cap="flat">
                <a:solidFill>
                  <a:srgbClr val="343433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18" name="Connettore 1 11"/>
              <p:cNvSpPr/>
              <p:nvPr/>
            </p:nvSpPr>
            <p:spPr>
              <a:xfrm flipV="1">
                <a:off x="-1" y="0"/>
                <a:ext cx="1757111" cy="656"/>
              </a:xfrm>
              <a:prstGeom prst="line">
                <a:avLst/>
              </a:prstGeom>
              <a:noFill/>
              <a:ln w="12700" cap="flat">
                <a:solidFill>
                  <a:srgbClr val="343433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19" name="Connettore 1 15"/>
              <p:cNvSpPr/>
              <p:nvPr/>
            </p:nvSpPr>
            <p:spPr>
              <a:xfrm flipV="1">
                <a:off x="1756423" y="0"/>
                <a:ext cx="1" cy="100584"/>
              </a:xfrm>
              <a:prstGeom prst="line">
                <a:avLst/>
              </a:prstGeom>
              <a:noFill/>
              <a:ln w="12700" cap="flat">
                <a:solidFill>
                  <a:srgbClr val="343433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21" name="CasellaDiTesto 16"/>
            <p:cNvSpPr txBox="1"/>
            <p:nvPr/>
          </p:nvSpPr>
          <p:spPr>
            <a:xfrm>
              <a:off x="83" y="-1"/>
              <a:ext cx="1598741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800" b="1">
                  <a:solidFill>
                    <a:srgbClr val="343433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t>ORGANIZERS</a:t>
              </a:r>
            </a:p>
          </p:txBody>
        </p:sp>
        <p:grpSp>
          <p:nvGrpSpPr>
            <p:cNvPr id="124" name="Gruppo 4"/>
            <p:cNvGrpSpPr/>
            <p:nvPr/>
          </p:nvGrpSpPr>
          <p:grpSpPr>
            <a:xfrm>
              <a:off x="81352" y="293701"/>
              <a:ext cx="1594403" cy="240401"/>
              <a:chOff x="0" y="0"/>
              <a:chExt cx="1594402" cy="240400"/>
            </a:xfrm>
          </p:grpSpPr>
          <p:pic>
            <p:nvPicPr>
              <p:cNvPr id="122" name="Immagine 17" descr="Immagine 1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69500" y="-1"/>
                <a:ext cx="724903" cy="2404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23" name="Immagine 18" descr="Immagine 1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1" y="13471"/>
                <a:ext cx="789887" cy="2269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126" name="Grafik 8" descr="Grafi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45" y="40835"/>
            <a:ext cx="7559042" cy="140208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0" name="Gruppieren 28"/>
          <p:cNvGrpSpPr/>
          <p:nvPr/>
        </p:nvGrpSpPr>
        <p:grpSpPr>
          <a:xfrm>
            <a:off x="10014774" y="557961"/>
            <a:ext cx="1757110" cy="100584"/>
            <a:chOff x="0" y="0"/>
            <a:chExt cx="1757109" cy="100583"/>
          </a:xfrm>
        </p:grpSpPr>
        <p:sp>
          <p:nvSpPr>
            <p:cNvPr id="127" name="Connettore 1 10"/>
            <p:cNvSpPr/>
            <p:nvPr/>
          </p:nvSpPr>
          <p:spPr>
            <a:xfrm flipV="1">
              <a:off x="1279" y="0"/>
              <a:ext cx="1" cy="100584"/>
            </a:xfrm>
            <a:prstGeom prst="line">
              <a:avLst/>
            </a:prstGeom>
            <a:noFill/>
            <a:ln w="12700" cap="flat">
              <a:solidFill>
                <a:srgbClr val="343433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28" name="Connettore 1 11"/>
            <p:cNvSpPr/>
            <p:nvPr/>
          </p:nvSpPr>
          <p:spPr>
            <a:xfrm flipV="1">
              <a:off x="-1" y="0"/>
              <a:ext cx="1757111" cy="656"/>
            </a:xfrm>
            <a:prstGeom prst="line">
              <a:avLst/>
            </a:prstGeom>
            <a:noFill/>
            <a:ln w="12700" cap="flat">
              <a:solidFill>
                <a:srgbClr val="343433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29" name="Connettore 1 15"/>
            <p:cNvSpPr/>
            <p:nvPr/>
          </p:nvSpPr>
          <p:spPr>
            <a:xfrm flipV="1">
              <a:off x="1756423" y="0"/>
              <a:ext cx="1" cy="100584"/>
            </a:xfrm>
            <a:prstGeom prst="line">
              <a:avLst/>
            </a:prstGeom>
            <a:noFill/>
            <a:ln w="12700" cap="flat">
              <a:solidFill>
                <a:srgbClr val="343433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131" name="CasellaDiTesto 16"/>
          <p:cNvSpPr txBox="1"/>
          <p:nvPr/>
        </p:nvSpPr>
        <p:spPr>
          <a:xfrm>
            <a:off x="10014859" y="383063"/>
            <a:ext cx="159874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800" b="1">
                <a:solidFill>
                  <a:srgbClr val="343433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SCIENTIFIC COMMITTEE</a:t>
            </a:r>
          </a:p>
        </p:txBody>
      </p:sp>
      <p:pic>
        <p:nvPicPr>
          <p:cNvPr id="132" name="Grafik 5" descr="Grafik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33329" y="512879"/>
            <a:ext cx="720001" cy="720001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Titolo 1"/>
          <p:cNvSpPr txBox="1"/>
          <p:nvPr/>
        </p:nvSpPr>
        <p:spPr>
          <a:xfrm>
            <a:off x="506199" y="6081218"/>
            <a:ext cx="8657257" cy="712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spAutoFit/>
          </a:bodyPr>
          <a:lstStyle/>
          <a:p>
            <a:pPr defTabSz="914400">
              <a:lnSpc>
                <a:spcPct val="90000"/>
              </a:lnSpc>
              <a:defRPr sz="2800" b="1" spc="-60">
                <a:solidFill>
                  <a:srgbClr val="203864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IVS 2022</a:t>
            </a:r>
            <a:endParaRPr sz="6000" spc="-128"/>
          </a:p>
          <a:p>
            <a:pPr defTabSz="914400">
              <a:lnSpc>
                <a:spcPct val="90000"/>
              </a:lnSpc>
              <a:defRPr sz="2400" spc="-60">
                <a:solidFill>
                  <a:srgbClr val="203864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Technical Conference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Foliennummernplatzhalter 1"/>
          <p:cNvSpPr txBox="1">
            <a:spLocks noGrp="1"/>
          </p:cNvSpPr>
          <p:nvPr>
            <p:ph type="sldNum" sz="quarter" idx="2"/>
          </p:nvPr>
        </p:nvSpPr>
        <p:spPr>
          <a:xfrm>
            <a:off x="11468847" y="6567523"/>
            <a:ext cx="301909" cy="28882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sp>
        <p:nvSpPr>
          <p:cNvPr id="273" name="CasellaDiTesto 18"/>
          <p:cNvSpPr txBox="1"/>
          <p:nvPr/>
        </p:nvSpPr>
        <p:spPr>
          <a:xfrm>
            <a:off x="327192" y="1008848"/>
            <a:ext cx="11076431" cy="486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800" b="1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Combining f3nice’s feedstock + design to achieve top results</a:t>
            </a:r>
          </a:p>
        </p:txBody>
      </p:sp>
      <p:sp>
        <p:nvSpPr>
          <p:cNvPr id="274" name="Connettore diritto 20"/>
          <p:cNvSpPr/>
          <p:nvPr/>
        </p:nvSpPr>
        <p:spPr>
          <a:xfrm>
            <a:off x="425631" y="1608268"/>
            <a:ext cx="11250432" cy="1"/>
          </a:xfrm>
          <a:prstGeom prst="line">
            <a:avLst/>
          </a:prstGeom>
          <a:ln w="38100">
            <a:solidFill>
              <a:srgbClr val="1B70B7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75" name="Shape 66"/>
          <p:cNvSpPr txBox="1"/>
          <p:nvPr/>
        </p:nvSpPr>
        <p:spPr>
          <a:xfrm>
            <a:off x="801077" y="2003208"/>
            <a:ext cx="6200254" cy="4473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>
              <a:lnSpc>
                <a:spcPct val="80000"/>
              </a:lnSpc>
              <a:defRPr sz="1600" i="1">
                <a:solidFill>
                  <a:srgbClr val="2A363F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rPr b="1" dirty="0">
                <a:latin typeface="Roboto Bold"/>
              </a:rPr>
              <a:t>3D printed floating ball valve </a:t>
            </a:r>
            <a:r>
              <a:rPr dirty="0">
                <a:latin typeface="Roboto Bold"/>
              </a:rPr>
              <a:t>developed in partnership</a:t>
            </a:r>
          </a:p>
          <a:p>
            <a:pPr>
              <a:lnSpc>
                <a:spcPct val="80000"/>
              </a:lnSpc>
              <a:defRPr sz="1600" i="1">
                <a:solidFill>
                  <a:srgbClr val="2A363F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rPr dirty="0">
                <a:latin typeface="Roboto Bold"/>
              </a:rPr>
              <a:t>with </a:t>
            </a:r>
            <a:r>
              <a:rPr b="1" dirty="0">
                <a:latin typeface="Roboto Bold"/>
              </a:rPr>
              <a:t>Wilhelmsen</a:t>
            </a:r>
            <a:r>
              <a:rPr lang="it-IT" b="1" dirty="0">
                <a:latin typeface="Roboto Bold"/>
              </a:rPr>
              <a:t> &amp; </a:t>
            </a:r>
            <a:r>
              <a:rPr lang="it-IT" b="1" dirty="0" err="1">
                <a:latin typeface="Roboto Bold"/>
              </a:rPr>
              <a:t>thyssenkrupp</a:t>
            </a:r>
            <a:r>
              <a:rPr lang="it-IT" b="1" dirty="0">
                <a:latin typeface="Roboto Bold"/>
              </a:rPr>
              <a:t>.</a:t>
            </a:r>
            <a:r>
              <a:rPr b="1" dirty="0">
                <a:latin typeface="Roboto Bold"/>
              </a:rPr>
              <a:t> </a:t>
            </a:r>
          </a:p>
        </p:txBody>
      </p:sp>
      <p:pic>
        <p:nvPicPr>
          <p:cNvPr id="278" name="Immagine" descr="Immagin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153" y="3049425"/>
            <a:ext cx="5940000" cy="21968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21E0366B-803C-16BC-40F3-D954AA319C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8847" y="1823028"/>
            <a:ext cx="3600000" cy="2205823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C4EE9063-EB2B-7CB4-8ADE-A014E3296A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8847" y="4142065"/>
            <a:ext cx="3600000" cy="2210698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Foliennummernplatzhalter 1"/>
          <p:cNvSpPr txBox="1">
            <a:spLocks noGrp="1"/>
          </p:cNvSpPr>
          <p:nvPr>
            <p:ph type="sldNum" sz="quarter" idx="2"/>
          </p:nvPr>
        </p:nvSpPr>
        <p:spPr>
          <a:xfrm>
            <a:off x="11478657" y="6567523"/>
            <a:ext cx="292099" cy="28882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sp>
        <p:nvSpPr>
          <p:cNvPr id="281" name="CasellaDiTesto 18"/>
          <p:cNvSpPr txBox="1"/>
          <p:nvPr/>
        </p:nvSpPr>
        <p:spPr>
          <a:xfrm>
            <a:off x="327192" y="1008848"/>
            <a:ext cx="11076431" cy="486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800" b="1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A True Circular Economy Ecosystem</a:t>
            </a:r>
          </a:p>
        </p:txBody>
      </p:sp>
      <p:sp>
        <p:nvSpPr>
          <p:cNvPr id="282" name="Connettore diritto 20"/>
          <p:cNvSpPr/>
          <p:nvPr/>
        </p:nvSpPr>
        <p:spPr>
          <a:xfrm>
            <a:off x="425631" y="1608268"/>
            <a:ext cx="11250432" cy="1"/>
          </a:xfrm>
          <a:prstGeom prst="line">
            <a:avLst/>
          </a:prstGeom>
          <a:ln w="38100">
            <a:solidFill>
              <a:srgbClr val="1B70B7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3" name="CasellaDiTesto 25"/>
          <p:cNvSpPr txBox="1"/>
          <p:nvPr/>
        </p:nvSpPr>
        <p:spPr>
          <a:xfrm>
            <a:off x="327192" y="1886858"/>
            <a:ext cx="11404418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800" i="1">
                <a:solidFill>
                  <a:srgbClr val="2A363F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rPr sz="1600" dirty="0">
                <a:latin typeface="Roboto Bold"/>
                <a:ea typeface="Roboto Light" panose="02000000000000000000" pitchFamily="2" charset="0"/>
              </a:rPr>
              <a:t>Combining feedstock</a:t>
            </a:r>
            <a:r>
              <a:rPr lang="it-IT" sz="1600" dirty="0">
                <a:latin typeface="Roboto Bold"/>
                <a:ea typeface="Roboto Light" panose="02000000000000000000" pitchFamily="2" charset="0"/>
              </a:rPr>
              <a:t>s</a:t>
            </a:r>
            <a:r>
              <a:rPr sz="1600" dirty="0">
                <a:latin typeface="Roboto Bold"/>
                <a:ea typeface="Roboto Light" panose="02000000000000000000" pitchFamily="2" charset="0"/>
              </a:rPr>
              <a:t> production </a:t>
            </a:r>
            <a:r>
              <a:rPr lang="it-IT" sz="1600" dirty="0">
                <a:latin typeface="Roboto Bold"/>
                <a:ea typeface="Roboto Light" panose="02000000000000000000" pitchFamily="2" charset="0"/>
              </a:rPr>
              <a:t>with</a:t>
            </a:r>
            <a:r>
              <a:rPr sz="1600" dirty="0">
                <a:latin typeface="Roboto Bold"/>
                <a:ea typeface="Roboto Light" panose="02000000000000000000" pitchFamily="2" charset="0"/>
              </a:rPr>
              <a:t> </a:t>
            </a:r>
            <a:r>
              <a:rPr lang="it-IT" sz="1600" dirty="0" err="1">
                <a:latin typeface="Roboto Bold"/>
                <a:ea typeface="Roboto Light" panose="02000000000000000000" pitchFamily="2" charset="0"/>
              </a:rPr>
              <a:t>components</a:t>
            </a:r>
            <a:r>
              <a:rPr lang="it-IT" sz="1600" dirty="0">
                <a:latin typeface="Roboto Bold"/>
                <a:ea typeface="Roboto Light" panose="02000000000000000000" pitchFamily="2" charset="0"/>
              </a:rPr>
              <a:t> printing</a:t>
            </a:r>
            <a:r>
              <a:rPr sz="1600" dirty="0">
                <a:latin typeface="Roboto Bold"/>
                <a:ea typeface="Roboto Light" panose="02000000000000000000" pitchFamily="2" charset="0"/>
              </a:rPr>
              <a:t> for the </a:t>
            </a:r>
            <a:r>
              <a:rPr lang="it-IT" sz="1600" b="1" dirty="0">
                <a:latin typeface="Roboto Bold"/>
                <a:ea typeface="Roboto Light" panose="02000000000000000000" pitchFamily="2" charset="0"/>
              </a:rPr>
              <a:t>D</a:t>
            </a:r>
            <a:r>
              <a:rPr sz="1600" b="1" dirty="0" err="1">
                <a:latin typeface="Roboto Bold"/>
                <a:ea typeface="Roboto Light" panose="02000000000000000000" pitchFamily="2" charset="0"/>
              </a:rPr>
              <a:t>igital</a:t>
            </a:r>
            <a:r>
              <a:rPr sz="1600" b="1" dirty="0">
                <a:latin typeface="Roboto Bold"/>
                <a:ea typeface="Roboto Light" panose="02000000000000000000" pitchFamily="2" charset="0"/>
              </a:rPr>
              <a:t> Inventory </a:t>
            </a:r>
            <a:r>
              <a:rPr sz="1600" dirty="0">
                <a:latin typeface="Roboto Bold"/>
                <a:ea typeface="Roboto Light" panose="02000000000000000000" pitchFamily="2" charset="0"/>
              </a:rPr>
              <a:t>initiatives: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123BCD8-35FC-43D2-AFA4-519BB68A0E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55" y="2498266"/>
            <a:ext cx="6789278" cy="365397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0EA710F-8A83-42E1-8FF9-BCBB009885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250" y="4558946"/>
            <a:ext cx="3187407" cy="604014"/>
          </a:xfrm>
          <a:prstGeom prst="rect">
            <a:avLst/>
          </a:prstGeom>
        </p:spPr>
      </p:pic>
      <p:pic>
        <p:nvPicPr>
          <p:cNvPr id="8" name="Picture 8" descr="Equinor. Information about the issuer. (LEI OW6OFBNCKXC4US5C7523, Swift  SASANO22XXX). News and credit ratings. Tables with accounting and financial  reports.">
            <a:extLst>
              <a:ext uri="{FF2B5EF4-FFF2-40B4-BE49-F238E27FC236}">
                <a16:creationId xmlns:a16="http://schemas.microsoft.com/office/drawing/2014/main" id="{94135055-9B41-404B-98C3-35DEFA2D9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518" y="3056913"/>
            <a:ext cx="2810309" cy="1127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Immagine" descr="Immagin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600" y="3246876"/>
            <a:ext cx="3772887" cy="3306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Immagine" descr="Immagin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6284" y="3242524"/>
            <a:ext cx="680512" cy="4862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Immagine" descr="Immagin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6284" y="3955296"/>
            <a:ext cx="680512" cy="4862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88" name="Immagine" descr="Immagin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6284" y="4685520"/>
            <a:ext cx="680512" cy="4862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" name="Immagine" descr="Immagin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6284" y="5332211"/>
            <a:ext cx="680512" cy="486208"/>
          </a:xfrm>
          <a:prstGeom prst="rect">
            <a:avLst/>
          </a:prstGeom>
          <a:ln w="12700">
            <a:miter lim="400000"/>
          </a:ln>
        </p:spPr>
      </p:pic>
      <p:sp>
        <p:nvSpPr>
          <p:cNvPr id="290" name="Foliennummernplatzhalter 1"/>
          <p:cNvSpPr txBox="1">
            <a:spLocks noGrp="1"/>
          </p:cNvSpPr>
          <p:nvPr>
            <p:ph type="sldNum" sz="quarter" idx="2"/>
          </p:nvPr>
        </p:nvSpPr>
        <p:spPr>
          <a:xfrm>
            <a:off x="11468847" y="6567523"/>
            <a:ext cx="301909" cy="28882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p:sp>
        <p:nvSpPr>
          <p:cNvPr id="291" name="CasellaDiTesto 18"/>
          <p:cNvSpPr txBox="1"/>
          <p:nvPr/>
        </p:nvSpPr>
        <p:spPr>
          <a:xfrm>
            <a:off x="327192" y="1008848"/>
            <a:ext cx="11076431" cy="486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800" b="1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Call To Action</a:t>
            </a:r>
          </a:p>
        </p:txBody>
      </p:sp>
      <p:sp>
        <p:nvSpPr>
          <p:cNvPr id="292" name="Connettore diritto 20"/>
          <p:cNvSpPr/>
          <p:nvPr/>
        </p:nvSpPr>
        <p:spPr>
          <a:xfrm>
            <a:off x="425631" y="1608268"/>
            <a:ext cx="11250432" cy="1"/>
          </a:xfrm>
          <a:prstGeom prst="line">
            <a:avLst/>
          </a:prstGeom>
          <a:ln w="38100">
            <a:solidFill>
              <a:srgbClr val="1B70B7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93" name="Picture 7" descr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451" y="4758898"/>
            <a:ext cx="759698" cy="486208"/>
          </a:xfrm>
          <a:prstGeom prst="rect">
            <a:avLst/>
          </a:prstGeom>
          <a:ln w="12700">
            <a:miter lim="400000"/>
          </a:ln>
        </p:spPr>
      </p:pic>
      <p:sp>
        <p:nvSpPr>
          <p:cNvPr id="294" name="CasellaDiTesto 25"/>
          <p:cNvSpPr txBox="1"/>
          <p:nvPr/>
        </p:nvSpPr>
        <p:spPr>
          <a:xfrm>
            <a:off x="642603" y="3280029"/>
            <a:ext cx="3372881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80000"/>
              </a:lnSpc>
              <a:defRPr sz="1600" i="1">
                <a:solidFill>
                  <a:srgbClr val="2A363F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</a:lstStyle>
          <a:p>
            <a:r>
              <a:rPr dirty="0"/>
              <a:t>Collaborate with us!</a:t>
            </a:r>
          </a:p>
        </p:txBody>
      </p:sp>
      <p:pic>
        <p:nvPicPr>
          <p:cNvPr id="295" name="Picture 13" descr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0159" y="3241117"/>
            <a:ext cx="1901453" cy="1169395"/>
          </a:xfrm>
          <a:prstGeom prst="rect">
            <a:avLst/>
          </a:prstGeom>
          <a:ln w="12700">
            <a:miter lim="400000"/>
          </a:ln>
        </p:spPr>
      </p:pic>
      <p:pic>
        <p:nvPicPr>
          <p:cNvPr id="296" name="Picture 15" descr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28254" y="4786346"/>
            <a:ext cx="348848" cy="291288"/>
          </a:xfrm>
          <a:prstGeom prst="rect">
            <a:avLst/>
          </a:prstGeom>
          <a:ln w="12700">
            <a:miter lim="400000"/>
          </a:ln>
        </p:spPr>
      </p:pic>
      <p:sp>
        <p:nvSpPr>
          <p:cNvPr id="297" name="CasellaDiTesto 25"/>
          <p:cNvSpPr txBox="1"/>
          <p:nvPr/>
        </p:nvSpPr>
        <p:spPr>
          <a:xfrm>
            <a:off x="9103263" y="4801165"/>
            <a:ext cx="2375933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just">
              <a:defRPr sz="1400">
                <a:solidFill>
                  <a:srgbClr val="2A363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t>f3nice.com</a:t>
            </a:r>
          </a:p>
        </p:txBody>
      </p:sp>
      <p:pic>
        <p:nvPicPr>
          <p:cNvPr id="298" name="Picture 18" descr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40934" y="3383070"/>
            <a:ext cx="328118" cy="244448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CasellaDiTesto 25"/>
          <p:cNvSpPr txBox="1"/>
          <p:nvPr/>
        </p:nvSpPr>
        <p:spPr>
          <a:xfrm>
            <a:off x="9105578" y="3340717"/>
            <a:ext cx="2846937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just">
              <a:defRPr sz="1400">
                <a:solidFill>
                  <a:srgbClr val="2A363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t>luisa.mondora@f3nice.com</a:t>
            </a:r>
          </a:p>
        </p:txBody>
      </p:sp>
      <p:pic>
        <p:nvPicPr>
          <p:cNvPr id="300" name="Picture 23" descr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25909" y="4022795"/>
            <a:ext cx="348908" cy="350662"/>
          </a:xfrm>
          <a:prstGeom prst="rect">
            <a:avLst/>
          </a:prstGeom>
          <a:ln w="12700">
            <a:miter lim="400000"/>
          </a:ln>
        </p:spPr>
      </p:pic>
      <p:sp>
        <p:nvSpPr>
          <p:cNvPr id="301" name="CasellaDiTesto 25"/>
          <p:cNvSpPr txBox="1"/>
          <p:nvPr/>
        </p:nvSpPr>
        <p:spPr>
          <a:xfrm>
            <a:off x="9100949" y="4070941"/>
            <a:ext cx="2375932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just">
              <a:defRPr sz="1400">
                <a:solidFill>
                  <a:srgbClr val="2A363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rPr lang="it-IT" dirty="0"/>
              <a:t>+39 3663795186</a:t>
            </a:r>
            <a:endParaRPr dirty="0"/>
          </a:p>
        </p:txBody>
      </p:sp>
      <p:pic>
        <p:nvPicPr>
          <p:cNvPr id="302" name="Picture 26" descr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28504" y="5399984"/>
            <a:ext cx="350662" cy="350662"/>
          </a:xfrm>
          <a:prstGeom prst="rect">
            <a:avLst/>
          </a:prstGeom>
          <a:ln w="12700">
            <a:miter lim="400000"/>
          </a:ln>
        </p:spPr>
      </p:pic>
      <p:sp>
        <p:nvSpPr>
          <p:cNvPr id="303" name="CasellaDiTesto 25"/>
          <p:cNvSpPr txBox="1"/>
          <p:nvPr/>
        </p:nvSpPr>
        <p:spPr>
          <a:xfrm>
            <a:off x="9105578" y="5410739"/>
            <a:ext cx="2966934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400">
                <a:solidFill>
                  <a:srgbClr val="2A363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t>f3nice - Sustainable AM Feedstock</a:t>
            </a:r>
          </a:p>
        </p:txBody>
      </p:sp>
      <p:sp>
        <p:nvSpPr>
          <p:cNvPr id="304" name="CasellaDiTesto 25"/>
          <p:cNvSpPr txBox="1"/>
          <p:nvPr/>
        </p:nvSpPr>
        <p:spPr>
          <a:xfrm>
            <a:off x="454192" y="5319160"/>
            <a:ext cx="1445963" cy="549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90000"/>
              </a:lnSpc>
              <a:defRPr sz="1400">
                <a:solidFill>
                  <a:srgbClr val="2A363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t>We value your metal scrap</a:t>
            </a:r>
          </a:p>
        </p:txBody>
      </p:sp>
      <p:pic>
        <p:nvPicPr>
          <p:cNvPr id="305" name="Picture 29" descr="Picture 2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43582" y="4528873"/>
            <a:ext cx="759698" cy="759699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CasellaDiTesto 25"/>
          <p:cNvSpPr txBox="1"/>
          <p:nvPr/>
        </p:nvSpPr>
        <p:spPr>
          <a:xfrm>
            <a:off x="2523663" y="5319162"/>
            <a:ext cx="1799535" cy="767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90000"/>
              </a:lnSpc>
              <a:defRPr sz="1400">
                <a:solidFill>
                  <a:srgbClr val="2A363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t>Use our powder for your metal 3d printing needs</a:t>
            </a:r>
          </a:p>
        </p:txBody>
      </p:sp>
      <p:pic>
        <p:nvPicPr>
          <p:cNvPr id="307" name="Picture 32" descr="Picture 3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0800000">
            <a:off x="2024553" y="3935129"/>
            <a:ext cx="608981" cy="541993"/>
          </a:xfrm>
          <a:prstGeom prst="rect">
            <a:avLst/>
          </a:prstGeom>
          <a:ln w="12700">
            <a:miter lim="400000"/>
          </a:ln>
        </p:spPr>
      </p:pic>
      <p:sp>
        <p:nvSpPr>
          <p:cNvPr id="308" name="CasellaDiTesto 25"/>
          <p:cNvSpPr txBox="1"/>
          <p:nvPr/>
        </p:nvSpPr>
        <p:spPr>
          <a:xfrm>
            <a:off x="384825" y="1848759"/>
            <a:ext cx="11250433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lnSpc>
                <a:spcPct val="120000"/>
              </a:lnSpc>
              <a:defRPr i="1">
                <a:solidFill>
                  <a:srgbClr val="2A363F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rPr dirty="0"/>
              <a:t>The future of metal AM is bright, is </a:t>
            </a:r>
            <a:r>
              <a:rPr dirty="0">
                <a:solidFill>
                  <a:srgbClr val="00B050"/>
                </a:solidFill>
              </a:rPr>
              <a:t>green</a:t>
            </a:r>
            <a:r>
              <a:rPr dirty="0"/>
              <a:t>, and is now!</a:t>
            </a:r>
          </a:p>
          <a:p>
            <a:pPr algn="ctr">
              <a:lnSpc>
                <a:spcPct val="120000"/>
              </a:lnSpc>
              <a:defRPr sz="1600" i="1">
                <a:solidFill>
                  <a:srgbClr val="2A363F"/>
                </a:solidFill>
                <a:latin typeface="Roboto Medium"/>
                <a:ea typeface="Roboto Medium"/>
                <a:cs typeface="Roboto Medium"/>
                <a:sym typeface="Roboto Medium"/>
              </a:defRPr>
            </a:pPr>
            <a:r>
              <a:rPr dirty="0"/>
              <a:t>We want to revolutionize the sector with our Circular Economy Ecosystem. 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Immagine 28" descr="Immagine 28"/>
          <p:cNvPicPr>
            <a:picLocks noChangeAspect="1"/>
          </p:cNvPicPr>
          <p:nvPr/>
        </p:nvPicPr>
        <p:blipFill>
          <a:blip r:embed="rId2"/>
          <a:srcRect t="20235" b="27481"/>
          <a:stretch>
            <a:fillRect/>
          </a:stretch>
        </p:blipFill>
        <p:spPr>
          <a:xfrm>
            <a:off x="1239" y="3126528"/>
            <a:ext cx="12192001" cy="2883854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Titolo 1"/>
          <p:cNvSpPr txBox="1">
            <a:spLocks noGrp="1"/>
          </p:cNvSpPr>
          <p:nvPr>
            <p:ph type="ctrTitle"/>
          </p:nvPr>
        </p:nvSpPr>
        <p:spPr>
          <a:xfrm>
            <a:off x="590698" y="2125990"/>
            <a:ext cx="7874228" cy="1111056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200" b="1" spc="-500">
                <a:solidFill>
                  <a:srgbClr val="286AA6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Q &amp; A  SESSION</a:t>
            </a:r>
          </a:p>
        </p:txBody>
      </p:sp>
      <p:grpSp>
        <p:nvGrpSpPr>
          <p:cNvPr id="322" name="Gruppieren 26"/>
          <p:cNvGrpSpPr/>
          <p:nvPr/>
        </p:nvGrpSpPr>
        <p:grpSpPr>
          <a:xfrm>
            <a:off x="7773003" y="383062"/>
            <a:ext cx="1757110" cy="534103"/>
            <a:chOff x="0" y="0"/>
            <a:chExt cx="1757109" cy="534102"/>
          </a:xfrm>
        </p:grpSpPr>
        <p:grpSp>
          <p:nvGrpSpPr>
            <p:cNvPr id="317" name="Gruppo 9"/>
            <p:cNvGrpSpPr/>
            <p:nvPr/>
          </p:nvGrpSpPr>
          <p:grpSpPr>
            <a:xfrm>
              <a:off x="0" y="174898"/>
              <a:ext cx="1757110" cy="100583"/>
              <a:chOff x="0" y="0"/>
              <a:chExt cx="1757109" cy="100582"/>
            </a:xfrm>
          </p:grpSpPr>
          <p:sp>
            <p:nvSpPr>
              <p:cNvPr id="314" name="Connettore 1 10"/>
              <p:cNvSpPr/>
              <p:nvPr/>
            </p:nvSpPr>
            <p:spPr>
              <a:xfrm flipV="1">
                <a:off x="1278" y="0"/>
                <a:ext cx="1" cy="100584"/>
              </a:xfrm>
              <a:prstGeom prst="line">
                <a:avLst/>
              </a:prstGeom>
              <a:noFill/>
              <a:ln w="12700" cap="flat">
                <a:solidFill>
                  <a:srgbClr val="343433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15" name="Connettore 1 11"/>
              <p:cNvSpPr/>
              <p:nvPr/>
            </p:nvSpPr>
            <p:spPr>
              <a:xfrm flipV="1">
                <a:off x="-1" y="0"/>
                <a:ext cx="1757111" cy="656"/>
              </a:xfrm>
              <a:prstGeom prst="line">
                <a:avLst/>
              </a:prstGeom>
              <a:noFill/>
              <a:ln w="12700" cap="flat">
                <a:solidFill>
                  <a:srgbClr val="343433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16" name="Connettore 1 15"/>
              <p:cNvSpPr/>
              <p:nvPr/>
            </p:nvSpPr>
            <p:spPr>
              <a:xfrm flipV="1">
                <a:off x="1756423" y="0"/>
                <a:ext cx="1" cy="100584"/>
              </a:xfrm>
              <a:prstGeom prst="line">
                <a:avLst/>
              </a:prstGeom>
              <a:noFill/>
              <a:ln w="12700" cap="flat">
                <a:solidFill>
                  <a:srgbClr val="343433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318" name="CasellaDiTesto 16"/>
            <p:cNvSpPr txBox="1"/>
            <p:nvPr/>
          </p:nvSpPr>
          <p:spPr>
            <a:xfrm>
              <a:off x="83" y="-1"/>
              <a:ext cx="1598741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800" b="1">
                  <a:solidFill>
                    <a:srgbClr val="343433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t>ORGANIZERS</a:t>
              </a:r>
            </a:p>
          </p:txBody>
        </p:sp>
        <p:grpSp>
          <p:nvGrpSpPr>
            <p:cNvPr id="321" name="Gruppo 4"/>
            <p:cNvGrpSpPr/>
            <p:nvPr/>
          </p:nvGrpSpPr>
          <p:grpSpPr>
            <a:xfrm>
              <a:off x="81352" y="293701"/>
              <a:ext cx="1594403" cy="240401"/>
              <a:chOff x="0" y="0"/>
              <a:chExt cx="1594402" cy="240400"/>
            </a:xfrm>
          </p:grpSpPr>
          <p:pic>
            <p:nvPicPr>
              <p:cNvPr id="319" name="Immagine 17" descr="Immagine 1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69500" y="-1"/>
                <a:ext cx="724903" cy="2404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20" name="Immagine 18" descr="Immagine 1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1" y="13471"/>
                <a:ext cx="789887" cy="2269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323" name="Grafik 8" descr="Grafi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45" y="40835"/>
            <a:ext cx="7559042" cy="140208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7" name="Gruppo 9"/>
          <p:cNvGrpSpPr/>
          <p:nvPr/>
        </p:nvGrpSpPr>
        <p:grpSpPr>
          <a:xfrm>
            <a:off x="10014774" y="557961"/>
            <a:ext cx="1757110" cy="100584"/>
            <a:chOff x="0" y="0"/>
            <a:chExt cx="1757109" cy="100582"/>
          </a:xfrm>
        </p:grpSpPr>
        <p:sp>
          <p:nvSpPr>
            <p:cNvPr id="324" name="Connettore 1 10"/>
            <p:cNvSpPr/>
            <p:nvPr/>
          </p:nvSpPr>
          <p:spPr>
            <a:xfrm flipV="1">
              <a:off x="1278" y="0"/>
              <a:ext cx="1" cy="100584"/>
            </a:xfrm>
            <a:prstGeom prst="line">
              <a:avLst/>
            </a:prstGeom>
            <a:noFill/>
            <a:ln w="12700" cap="flat">
              <a:solidFill>
                <a:srgbClr val="343433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25" name="Connettore 1 11"/>
            <p:cNvSpPr/>
            <p:nvPr/>
          </p:nvSpPr>
          <p:spPr>
            <a:xfrm flipV="1">
              <a:off x="-1" y="0"/>
              <a:ext cx="1757111" cy="656"/>
            </a:xfrm>
            <a:prstGeom prst="line">
              <a:avLst/>
            </a:prstGeom>
            <a:noFill/>
            <a:ln w="12700" cap="flat">
              <a:solidFill>
                <a:srgbClr val="343433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26" name="Connettore 1 15"/>
            <p:cNvSpPr/>
            <p:nvPr/>
          </p:nvSpPr>
          <p:spPr>
            <a:xfrm flipV="1">
              <a:off x="1756423" y="0"/>
              <a:ext cx="1" cy="100584"/>
            </a:xfrm>
            <a:prstGeom prst="line">
              <a:avLst/>
            </a:prstGeom>
            <a:noFill/>
            <a:ln w="12700" cap="flat">
              <a:solidFill>
                <a:srgbClr val="343433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328" name="CasellaDiTesto 16"/>
          <p:cNvSpPr txBox="1"/>
          <p:nvPr/>
        </p:nvSpPr>
        <p:spPr>
          <a:xfrm>
            <a:off x="10014859" y="383063"/>
            <a:ext cx="159874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800" b="1">
                <a:solidFill>
                  <a:srgbClr val="343433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SCIENTIFIC COMMITTEE</a:t>
            </a:r>
          </a:p>
        </p:txBody>
      </p:sp>
      <p:pic>
        <p:nvPicPr>
          <p:cNvPr id="329" name="Grafik 13" descr="Grafik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34435" y="590774"/>
            <a:ext cx="917788" cy="644153"/>
          </a:xfrm>
          <a:prstGeom prst="rect">
            <a:avLst/>
          </a:prstGeom>
          <a:ln w="12700">
            <a:miter lim="400000"/>
          </a:ln>
        </p:spPr>
      </p:pic>
      <p:sp>
        <p:nvSpPr>
          <p:cNvPr id="330" name="Titolo 1"/>
          <p:cNvSpPr txBox="1"/>
          <p:nvPr/>
        </p:nvSpPr>
        <p:spPr>
          <a:xfrm>
            <a:off x="630025" y="3425461"/>
            <a:ext cx="9674182" cy="764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spAutoFit/>
          </a:bodyPr>
          <a:lstStyle>
            <a:lvl1pPr defTabSz="914400">
              <a:lnSpc>
                <a:spcPct val="90000"/>
              </a:lnSpc>
              <a:defRPr sz="5400" b="1" spc="-2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Thank you for your attention!</a:t>
            </a:r>
          </a:p>
        </p:txBody>
      </p:sp>
      <p:sp>
        <p:nvSpPr>
          <p:cNvPr id="331" name="Titolo 1"/>
          <p:cNvSpPr txBox="1"/>
          <p:nvPr/>
        </p:nvSpPr>
        <p:spPr>
          <a:xfrm>
            <a:off x="506199" y="6081218"/>
            <a:ext cx="8657257" cy="712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spAutoFit/>
          </a:bodyPr>
          <a:lstStyle/>
          <a:p>
            <a:pPr defTabSz="914400">
              <a:lnSpc>
                <a:spcPct val="90000"/>
              </a:lnSpc>
              <a:defRPr sz="2800" b="1" spc="-60">
                <a:solidFill>
                  <a:srgbClr val="203864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IVS 2022</a:t>
            </a:r>
            <a:endParaRPr sz="6000" spc="-128"/>
          </a:p>
          <a:p>
            <a:pPr defTabSz="914400">
              <a:lnSpc>
                <a:spcPct val="90000"/>
              </a:lnSpc>
              <a:defRPr sz="2400" spc="-60">
                <a:solidFill>
                  <a:srgbClr val="203864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Technical Conference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Foliennummernplatzhalter 1"/>
          <p:cNvSpPr txBox="1">
            <a:spLocks noGrp="1"/>
          </p:cNvSpPr>
          <p:nvPr>
            <p:ph type="sldNum" sz="quarter" idx="2"/>
          </p:nvPr>
        </p:nvSpPr>
        <p:spPr>
          <a:xfrm>
            <a:off x="11567731" y="6567523"/>
            <a:ext cx="203025" cy="28882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pic>
        <p:nvPicPr>
          <p:cNvPr id="136" name="Immagine 6" descr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3944" y="4067198"/>
            <a:ext cx="3444562" cy="2485651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CasellaDiTesto 18"/>
          <p:cNvSpPr txBox="1"/>
          <p:nvPr/>
        </p:nvSpPr>
        <p:spPr>
          <a:xfrm>
            <a:off x="327194" y="1008848"/>
            <a:ext cx="2320757" cy="486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800" b="1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Biography</a:t>
            </a:r>
          </a:p>
        </p:txBody>
      </p:sp>
      <p:sp>
        <p:nvSpPr>
          <p:cNvPr id="138" name="Connettore diritto 20"/>
          <p:cNvSpPr/>
          <p:nvPr/>
        </p:nvSpPr>
        <p:spPr>
          <a:xfrm>
            <a:off x="425631" y="1608268"/>
            <a:ext cx="11250432" cy="1"/>
          </a:xfrm>
          <a:prstGeom prst="line">
            <a:avLst/>
          </a:prstGeom>
          <a:ln w="38100">
            <a:solidFill>
              <a:srgbClr val="1B70B7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9" name="CasellaDiTesto 25"/>
          <p:cNvSpPr txBox="1"/>
          <p:nvPr/>
        </p:nvSpPr>
        <p:spPr>
          <a:xfrm>
            <a:off x="3615104" y="1815557"/>
            <a:ext cx="8060960" cy="1569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just">
              <a:defRPr sz="1600">
                <a:solidFill>
                  <a:srgbClr val="2A363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dirty="0">
                <a:latin typeface="Roboto Bold"/>
              </a:rPr>
              <a:t>Luisa Elena Mondora </a:t>
            </a:r>
            <a:r>
              <a:rPr dirty="0"/>
              <a:t>is General Manager at </a:t>
            </a:r>
            <a:r>
              <a:rPr dirty="0" err="1"/>
              <a:t>Valland</a:t>
            </a:r>
            <a:r>
              <a:rPr dirty="0"/>
              <a:t> since 2015; since 2016 she has started exploring </a:t>
            </a:r>
            <a:r>
              <a:rPr dirty="0">
                <a:latin typeface="Roboto Bold"/>
              </a:rPr>
              <a:t>Additive Manufacturing Technologies</a:t>
            </a:r>
            <a:r>
              <a:rPr dirty="0"/>
              <a:t> for </a:t>
            </a:r>
            <a:r>
              <a:rPr dirty="0" err="1">
                <a:latin typeface="Roboto Bold"/>
              </a:rPr>
              <a:t>Oil&amp;Gas</a:t>
            </a:r>
            <a:r>
              <a:rPr dirty="0"/>
              <a:t> applications and this has led her, among other ventures, to fund f3nice in 2020.</a:t>
            </a:r>
          </a:p>
          <a:p>
            <a:pPr algn="just">
              <a:defRPr sz="1600">
                <a:solidFill>
                  <a:srgbClr val="2A363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endParaRPr dirty="0"/>
          </a:p>
          <a:p>
            <a:pPr algn="just">
              <a:defRPr sz="1600">
                <a:solidFill>
                  <a:srgbClr val="2A363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dirty="0">
                <a:latin typeface="Roboto Bold"/>
              </a:rPr>
              <a:t>F3nice</a:t>
            </a:r>
            <a:r>
              <a:rPr dirty="0"/>
              <a:t> is an innovative start up that </a:t>
            </a:r>
            <a:r>
              <a:rPr dirty="0">
                <a:latin typeface="Roboto Bold"/>
              </a:rPr>
              <a:t>upcycles</a:t>
            </a:r>
            <a:r>
              <a:rPr dirty="0"/>
              <a:t> </a:t>
            </a:r>
            <a:r>
              <a:rPr dirty="0" err="1"/>
              <a:t>Oil&amp;Gas</a:t>
            </a:r>
            <a:r>
              <a:rPr dirty="0"/>
              <a:t> </a:t>
            </a:r>
            <a:r>
              <a:rPr dirty="0">
                <a:latin typeface="Roboto Bold"/>
              </a:rPr>
              <a:t>metal waste</a:t>
            </a:r>
            <a:r>
              <a:rPr dirty="0"/>
              <a:t> to produce metal </a:t>
            </a:r>
            <a:r>
              <a:rPr dirty="0">
                <a:latin typeface="Roboto Bold"/>
              </a:rPr>
              <a:t>powder for 3D printing</a:t>
            </a:r>
            <a:r>
              <a:rPr dirty="0"/>
              <a:t>.</a:t>
            </a:r>
          </a:p>
        </p:txBody>
      </p:sp>
      <p:pic>
        <p:nvPicPr>
          <p:cNvPr id="140" name="8C58722A-06DF-42B8-ABE8-DBA0CC50B118" descr="8C58722A-06DF-42B8-ABE8-DBA0CC50B1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7912" y="4431948"/>
            <a:ext cx="3375873" cy="169164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3" name="Gruppo"/>
          <p:cNvGrpSpPr/>
          <p:nvPr/>
        </p:nvGrpSpPr>
        <p:grpSpPr>
          <a:xfrm>
            <a:off x="438149" y="1939353"/>
            <a:ext cx="2621281" cy="3514345"/>
            <a:chOff x="0" y="0"/>
            <a:chExt cx="2621279" cy="3514344"/>
          </a:xfrm>
        </p:grpSpPr>
        <p:pic>
          <p:nvPicPr>
            <p:cNvPr id="141" name="Immagine 5" descr="Immagin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2621280" cy="35143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2" name="Immagine" descr="Immagin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>
              <a:off x="0" y="0"/>
              <a:ext cx="203024" cy="11486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Immagine" descr="Immagin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0920" y="2644103"/>
            <a:ext cx="1076409" cy="7690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Immagine" descr="Immagin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9207" y="2644103"/>
            <a:ext cx="1076410" cy="7690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Immagine" descr="Immagin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5063" y="2644103"/>
            <a:ext cx="1076410" cy="7690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Immagine" descr="Immagin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3351" y="2644103"/>
            <a:ext cx="1076409" cy="769065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Foliennummernplatzhalter 1"/>
          <p:cNvSpPr txBox="1">
            <a:spLocks noGrp="1"/>
          </p:cNvSpPr>
          <p:nvPr>
            <p:ph type="sldNum" sz="quarter" idx="2"/>
          </p:nvPr>
        </p:nvSpPr>
        <p:spPr>
          <a:xfrm>
            <a:off x="11567731" y="6567523"/>
            <a:ext cx="203025" cy="28882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150" name="CasellaDiTesto 18"/>
          <p:cNvSpPr txBox="1"/>
          <p:nvPr/>
        </p:nvSpPr>
        <p:spPr>
          <a:xfrm>
            <a:off x="327193" y="1008848"/>
            <a:ext cx="6636316" cy="486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800" b="1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AM Advantages</a:t>
            </a:r>
          </a:p>
        </p:txBody>
      </p:sp>
      <p:sp>
        <p:nvSpPr>
          <p:cNvPr id="151" name="Connettore diritto 20"/>
          <p:cNvSpPr/>
          <p:nvPr/>
        </p:nvSpPr>
        <p:spPr>
          <a:xfrm>
            <a:off x="425631" y="1608268"/>
            <a:ext cx="11250432" cy="1"/>
          </a:xfrm>
          <a:prstGeom prst="line">
            <a:avLst/>
          </a:prstGeom>
          <a:ln w="38100">
            <a:solidFill>
              <a:srgbClr val="1B70B7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2" name="TextBox 13"/>
          <p:cNvSpPr txBox="1"/>
          <p:nvPr/>
        </p:nvSpPr>
        <p:spPr>
          <a:xfrm>
            <a:off x="659382" y="3744765"/>
            <a:ext cx="2450348" cy="10792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lnSpc>
                <a:spcPct val="80000"/>
              </a:lnSpc>
              <a:defRPr sz="1600" i="1">
                <a:solidFill>
                  <a:srgbClr val="2A363F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rPr dirty="0">
                <a:latin typeface="Roboto Bold"/>
              </a:rPr>
              <a:t>Freedom of design</a:t>
            </a:r>
          </a:p>
          <a:p>
            <a:pPr algn="ctr">
              <a:lnSpc>
                <a:spcPct val="80000"/>
              </a:lnSpc>
              <a:defRPr sz="1600" i="1">
                <a:solidFill>
                  <a:srgbClr val="2A363F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endParaRPr dirty="0">
              <a:latin typeface="Roboto Bold"/>
            </a:endParaRPr>
          </a:p>
          <a:p>
            <a:pPr algn="ctr">
              <a:lnSpc>
                <a:spcPct val="80000"/>
              </a:lnSpc>
              <a:defRPr sz="1600" i="1">
                <a:solidFill>
                  <a:srgbClr val="2A363F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rPr dirty="0">
                <a:latin typeface="Roboto Bold"/>
              </a:rPr>
              <a:t>Small complex geometries</a:t>
            </a:r>
          </a:p>
          <a:p>
            <a:pPr algn="ctr">
              <a:lnSpc>
                <a:spcPct val="80000"/>
              </a:lnSpc>
              <a:defRPr sz="1600" i="1">
                <a:solidFill>
                  <a:srgbClr val="2A363F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endParaRPr dirty="0">
              <a:latin typeface="Roboto Bold"/>
            </a:endParaRPr>
          </a:p>
          <a:p>
            <a:pPr algn="ctr">
              <a:lnSpc>
                <a:spcPct val="80000"/>
              </a:lnSpc>
              <a:defRPr sz="1600" i="1">
                <a:solidFill>
                  <a:srgbClr val="2A363F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rPr dirty="0">
                <a:latin typeface="Roboto Bold"/>
              </a:rPr>
              <a:t>Prototyping</a:t>
            </a:r>
          </a:p>
        </p:txBody>
      </p:sp>
      <p:pic>
        <p:nvPicPr>
          <p:cNvPr id="153" name="Picture 15" descr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7456" y="2761584"/>
            <a:ext cx="568195" cy="5341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Picture 17" descr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6015" y="2718321"/>
            <a:ext cx="642794" cy="646025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TextBox 18"/>
          <p:cNvSpPr txBox="1"/>
          <p:nvPr/>
        </p:nvSpPr>
        <p:spPr>
          <a:xfrm>
            <a:off x="3918430" y="3783608"/>
            <a:ext cx="1603963" cy="8822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lnSpc>
                <a:spcPct val="80000"/>
              </a:lnSpc>
              <a:defRPr sz="1600" i="1">
                <a:solidFill>
                  <a:srgbClr val="2A363F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rPr dirty="0">
                <a:latin typeface="Roboto Bold"/>
              </a:rPr>
              <a:t>Efficient material</a:t>
            </a:r>
          </a:p>
          <a:p>
            <a:pPr algn="ctr">
              <a:lnSpc>
                <a:spcPct val="80000"/>
              </a:lnSpc>
              <a:defRPr sz="1600" i="1">
                <a:solidFill>
                  <a:srgbClr val="2A363F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rPr dirty="0">
                <a:latin typeface="Roboto Bold"/>
              </a:rPr>
              <a:t>usage</a:t>
            </a:r>
          </a:p>
          <a:p>
            <a:pPr algn="ctr">
              <a:lnSpc>
                <a:spcPct val="80000"/>
              </a:lnSpc>
              <a:defRPr sz="1600" i="1">
                <a:solidFill>
                  <a:srgbClr val="2A363F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endParaRPr dirty="0">
              <a:latin typeface="Roboto Bold"/>
            </a:endParaRPr>
          </a:p>
          <a:p>
            <a:pPr algn="ctr">
              <a:lnSpc>
                <a:spcPct val="80000"/>
              </a:lnSpc>
              <a:defRPr sz="1600" i="1">
                <a:solidFill>
                  <a:srgbClr val="2A363F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rPr dirty="0">
                <a:latin typeface="Roboto Bold"/>
              </a:rPr>
              <a:t>Waste reduction</a:t>
            </a:r>
          </a:p>
        </p:txBody>
      </p:sp>
      <p:pic>
        <p:nvPicPr>
          <p:cNvPr id="156" name="Picture 20" descr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9171" y="2758659"/>
            <a:ext cx="568195" cy="565354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TextBox 21"/>
          <p:cNvSpPr txBox="1"/>
          <p:nvPr/>
        </p:nvSpPr>
        <p:spPr>
          <a:xfrm>
            <a:off x="6501393" y="3792990"/>
            <a:ext cx="2171426" cy="6853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lnSpc>
                <a:spcPct val="80000"/>
              </a:lnSpc>
              <a:defRPr sz="1600" i="1">
                <a:solidFill>
                  <a:srgbClr val="2A363F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rPr dirty="0">
                <a:latin typeface="Roboto Bold"/>
              </a:rPr>
              <a:t>Low-volume production</a:t>
            </a:r>
          </a:p>
          <a:p>
            <a:pPr algn="ctr">
              <a:lnSpc>
                <a:spcPct val="80000"/>
              </a:lnSpc>
              <a:defRPr sz="1600" i="1">
                <a:solidFill>
                  <a:srgbClr val="2A363F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endParaRPr dirty="0">
              <a:latin typeface="Roboto Bold"/>
            </a:endParaRPr>
          </a:p>
          <a:p>
            <a:pPr algn="ctr">
              <a:lnSpc>
                <a:spcPct val="80000"/>
              </a:lnSpc>
              <a:defRPr sz="1600" i="1">
                <a:solidFill>
                  <a:srgbClr val="2A363F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rPr dirty="0">
                <a:latin typeface="Roboto Bold"/>
              </a:rPr>
              <a:t>Material properties</a:t>
            </a:r>
          </a:p>
        </p:txBody>
      </p:sp>
      <p:pic>
        <p:nvPicPr>
          <p:cNvPr id="158" name="Picture 23" descr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16080" y="2704523"/>
            <a:ext cx="606089" cy="648224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TextBox 24"/>
          <p:cNvSpPr txBox="1"/>
          <p:nvPr/>
        </p:nvSpPr>
        <p:spPr>
          <a:xfrm>
            <a:off x="9522817" y="3792990"/>
            <a:ext cx="1738614" cy="10792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lnSpc>
                <a:spcPct val="80000"/>
              </a:lnSpc>
              <a:defRPr sz="1600" i="1">
                <a:solidFill>
                  <a:srgbClr val="2A363F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rPr dirty="0">
                <a:latin typeface="Roboto Bold"/>
              </a:rPr>
              <a:t>Just-in-Time</a:t>
            </a:r>
          </a:p>
          <a:p>
            <a:pPr algn="ctr">
              <a:lnSpc>
                <a:spcPct val="80000"/>
              </a:lnSpc>
              <a:defRPr sz="1600" i="1">
                <a:solidFill>
                  <a:srgbClr val="2A363F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endParaRPr dirty="0">
              <a:latin typeface="Roboto Bold"/>
            </a:endParaRPr>
          </a:p>
          <a:p>
            <a:pPr algn="ctr">
              <a:lnSpc>
                <a:spcPct val="80000"/>
              </a:lnSpc>
              <a:defRPr sz="1600" i="1">
                <a:solidFill>
                  <a:srgbClr val="2A363F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rPr dirty="0">
                <a:latin typeface="Roboto Bold"/>
              </a:rPr>
              <a:t>Digital Inventory</a:t>
            </a:r>
          </a:p>
          <a:p>
            <a:pPr algn="ctr">
              <a:lnSpc>
                <a:spcPct val="80000"/>
              </a:lnSpc>
              <a:defRPr sz="1600" i="1">
                <a:solidFill>
                  <a:srgbClr val="2A363F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endParaRPr dirty="0">
              <a:latin typeface="Roboto Bold"/>
            </a:endParaRPr>
          </a:p>
          <a:p>
            <a:pPr algn="ctr">
              <a:lnSpc>
                <a:spcPct val="80000"/>
              </a:lnSpc>
              <a:defRPr sz="1600" i="1">
                <a:solidFill>
                  <a:srgbClr val="2A363F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rPr dirty="0">
                <a:latin typeface="Roboto Bold"/>
              </a:rPr>
              <a:t>On-Site production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Foliennummernplatzhalter 1"/>
          <p:cNvSpPr txBox="1">
            <a:spLocks noGrp="1"/>
          </p:cNvSpPr>
          <p:nvPr>
            <p:ph type="sldNum" sz="quarter" idx="2"/>
          </p:nvPr>
        </p:nvSpPr>
        <p:spPr>
          <a:xfrm>
            <a:off x="11567731" y="6567523"/>
            <a:ext cx="203025" cy="28882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sp>
        <p:nvSpPr>
          <p:cNvPr id="164" name="CasellaDiTesto 18"/>
          <p:cNvSpPr txBox="1"/>
          <p:nvPr/>
        </p:nvSpPr>
        <p:spPr>
          <a:xfrm>
            <a:off x="327193" y="1008848"/>
            <a:ext cx="6636316" cy="486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800" b="1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Metal 3D printing in Oil&amp;Gas</a:t>
            </a:r>
          </a:p>
        </p:txBody>
      </p:sp>
      <p:sp>
        <p:nvSpPr>
          <p:cNvPr id="165" name="Connettore diritto 20"/>
          <p:cNvSpPr/>
          <p:nvPr/>
        </p:nvSpPr>
        <p:spPr>
          <a:xfrm>
            <a:off x="425631" y="1608268"/>
            <a:ext cx="11250432" cy="1"/>
          </a:xfrm>
          <a:prstGeom prst="line">
            <a:avLst/>
          </a:prstGeom>
          <a:ln w="38100">
            <a:solidFill>
              <a:srgbClr val="1B70B7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66" name="Shape 66"/>
          <p:cNvSpPr txBox="1"/>
          <p:nvPr/>
        </p:nvSpPr>
        <p:spPr>
          <a:xfrm>
            <a:off x="8192274" y="4558592"/>
            <a:ext cx="3483788" cy="69762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algn="just">
              <a:defRPr sz="1400">
                <a:solidFill>
                  <a:srgbClr val="2A363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dirty="0">
                <a:latin typeface="Roboto Bold"/>
              </a:rPr>
              <a:t>Shell</a:t>
            </a:r>
            <a:r>
              <a:rPr dirty="0"/>
              <a:t>’s 3D printed </a:t>
            </a:r>
            <a:r>
              <a:rPr dirty="0">
                <a:latin typeface="Roboto Bold"/>
              </a:rPr>
              <a:t>pressure vessel </a:t>
            </a:r>
            <a:r>
              <a:rPr dirty="0"/>
              <a:t>in accordance with the European Pressure Equipment Directive (PED).</a:t>
            </a:r>
          </a:p>
        </p:txBody>
      </p:sp>
      <p:sp>
        <p:nvSpPr>
          <p:cNvPr id="167" name="Shape 66"/>
          <p:cNvSpPr txBox="1"/>
          <p:nvPr/>
        </p:nvSpPr>
        <p:spPr>
          <a:xfrm>
            <a:off x="425631" y="4638081"/>
            <a:ext cx="3342872" cy="91307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spAutoFit/>
          </a:bodyPr>
          <a:lstStyle>
            <a:lvl1pPr algn="just">
              <a:defRPr sz="1400">
                <a:solidFill>
                  <a:srgbClr val="2A363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rPr dirty="0">
                <a:latin typeface="Roboto Bold"/>
              </a:rPr>
              <a:t>Sierra Turbines’</a:t>
            </a:r>
            <a:r>
              <a:rPr dirty="0"/>
              <a:t> </a:t>
            </a:r>
            <a:r>
              <a:rPr dirty="0">
                <a:latin typeface="Roboto Bold"/>
              </a:rPr>
              <a:t>engine combustor</a:t>
            </a:r>
            <a:r>
              <a:rPr dirty="0"/>
              <a:t>; with traditional manufacturing, this part would have required the assembly of 61 discrete components.</a:t>
            </a:r>
          </a:p>
        </p:txBody>
      </p:sp>
      <p:sp>
        <p:nvSpPr>
          <p:cNvPr id="168" name="Shape 66"/>
          <p:cNvSpPr txBox="1"/>
          <p:nvPr/>
        </p:nvSpPr>
        <p:spPr>
          <a:xfrm>
            <a:off x="4492859" y="1916745"/>
            <a:ext cx="2975057" cy="112851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spAutoFit/>
          </a:bodyPr>
          <a:lstStyle/>
          <a:p>
            <a:pPr algn="just">
              <a:defRPr sz="1400">
                <a:solidFill>
                  <a:srgbClr val="2A363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dirty="0">
                <a:latin typeface="Roboto Bold"/>
              </a:rPr>
              <a:t>GE</a:t>
            </a:r>
            <a:r>
              <a:rPr dirty="0"/>
              <a:t> prints LEAP’s engine </a:t>
            </a:r>
            <a:r>
              <a:rPr dirty="0">
                <a:latin typeface="Roboto Bold"/>
              </a:rPr>
              <a:t>fuel nozzles </a:t>
            </a:r>
            <a:r>
              <a:rPr dirty="0"/>
              <a:t>through AM technology. The parts rely on a complex internal geometry that 3D printing is the only practical way to mass-produce them.</a:t>
            </a:r>
          </a:p>
        </p:txBody>
      </p:sp>
      <p:grpSp>
        <p:nvGrpSpPr>
          <p:cNvPr id="171" name="Gruppo"/>
          <p:cNvGrpSpPr/>
          <p:nvPr/>
        </p:nvGrpSpPr>
        <p:grpSpPr>
          <a:xfrm>
            <a:off x="425630" y="2213915"/>
            <a:ext cx="3342873" cy="2231477"/>
            <a:chOff x="0" y="0"/>
            <a:chExt cx="3342871" cy="2231476"/>
          </a:xfrm>
        </p:grpSpPr>
        <p:pic>
          <p:nvPicPr>
            <p:cNvPr id="169" name="Picture 10" descr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3342872" cy="22314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0" name="Immagine" descr="Immagin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39847" y="1082830"/>
              <a:ext cx="203025" cy="11486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74" name="Gruppo"/>
          <p:cNvGrpSpPr/>
          <p:nvPr/>
        </p:nvGrpSpPr>
        <p:grpSpPr>
          <a:xfrm>
            <a:off x="8192275" y="2012136"/>
            <a:ext cx="3483786" cy="2322524"/>
            <a:chOff x="0" y="0"/>
            <a:chExt cx="3483785" cy="2322522"/>
          </a:xfrm>
        </p:grpSpPr>
        <p:pic>
          <p:nvPicPr>
            <p:cNvPr id="172" name="Picture 9" descr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3483786" cy="23225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3" name="Immagine" descr="Immagin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80760" y="1173877"/>
              <a:ext cx="203025" cy="11486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77" name="Gruppo"/>
          <p:cNvGrpSpPr/>
          <p:nvPr/>
        </p:nvGrpSpPr>
        <p:grpSpPr>
          <a:xfrm>
            <a:off x="4492859" y="3368223"/>
            <a:ext cx="2975056" cy="2975057"/>
            <a:chOff x="0" y="0"/>
            <a:chExt cx="2975055" cy="2975055"/>
          </a:xfrm>
        </p:grpSpPr>
        <p:pic>
          <p:nvPicPr>
            <p:cNvPr id="175" name="Picture 13" descr="Picture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2975056" cy="29750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6" name="Immagine" descr="Immagin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72030" y="1826409"/>
              <a:ext cx="203025" cy="11486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ruppo"/>
          <p:cNvGrpSpPr/>
          <p:nvPr/>
        </p:nvGrpSpPr>
        <p:grpSpPr>
          <a:xfrm>
            <a:off x="425630" y="1986538"/>
            <a:ext cx="3158537" cy="4032852"/>
            <a:chOff x="0" y="0"/>
            <a:chExt cx="3158535" cy="4032850"/>
          </a:xfrm>
        </p:grpSpPr>
        <p:pic>
          <p:nvPicPr>
            <p:cNvPr id="181" name="Immagine 10" descr="Immagine 10"/>
            <p:cNvPicPr>
              <a:picLocks noChangeAspect="1"/>
            </p:cNvPicPr>
            <p:nvPr/>
          </p:nvPicPr>
          <p:blipFill>
            <a:blip r:embed="rId3"/>
            <a:srcRect t="10214" b="3240"/>
            <a:stretch>
              <a:fillRect/>
            </a:stretch>
          </p:blipFill>
          <p:spPr>
            <a:xfrm>
              <a:off x="0" y="0"/>
              <a:ext cx="3148758" cy="40232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2" name="Immagine" descr="Immagin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47444" y="9728"/>
              <a:ext cx="711091" cy="40231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84" name="Immagine" descr="Immagin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9276" y="2031619"/>
            <a:ext cx="3772887" cy="330627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Foliennummernplatzhalter 1"/>
          <p:cNvSpPr txBox="1">
            <a:spLocks noGrp="1"/>
          </p:cNvSpPr>
          <p:nvPr>
            <p:ph type="sldNum" sz="quarter" idx="2"/>
          </p:nvPr>
        </p:nvSpPr>
        <p:spPr>
          <a:xfrm>
            <a:off x="11567731" y="6567523"/>
            <a:ext cx="203025" cy="28882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sp>
        <p:nvSpPr>
          <p:cNvPr id="186" name="CasellaDiTesto 18"/>
          <p:cNvSpPr txBox="1"/>
          <p:nvPr/>
        </p:nvSpPr>
        <p:spPr>
          <a:xfrm>
            <a:off x="327193" y="1008848"/>
            <a:ext cx="7497962" cy="486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800" b="1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Economic and Environmental Issues</a:t>
            </a:r>
          </a:p>
        </p:txBody>
      </p:sp>
      <p:sp>
        <p:nvSpPr>
          <p:cNvPr id="187" name="Connettore diritto 20"/>
          <p:cNvSpPr/>
          <p:nvPr/>
        </p:nvSpPr>
        <p:spPr>
          <a:xfrm>
            <a:off x="425631" y="1608268"/>
            <a:ext cx="11250432" cy="1"/>
          </a:xfrm>
          <a:prstGeom prst="line">
            <a:avLst/>
          </a:prstGeom>
          <a:ln w="38100">
            <a:solidFill>
              <a:srgbClr val="1B70B7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88" name="CasellaDiTesto 11"/>
          <p:cNvSpPr txBox="1"/>
          <p:nvPr/>
        </p:nvSpPr>
        <p:spPr>
          <a:xfrm>
            <a:off x="463729" y="5344023"/>
            <a:ext cx="2424889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1600" i="1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</a:lstStyle>
          <a:p>
            <a:r>
              <a:t>1 : 25+</a:t>
            </a:r>
          </a:p>
        </p:txBody>
      </p:sp>
      <p:sp>
        <p:nvSpPr>
          <p:cNvPr id="189" name="CasellaDiTesto 11"/>
          <p:cNvSpPr txBox="1"/>
          <p:nvPr/>
        </p:nvSpPr>
        <p:spPr>
          <a:xfrm>
            <a:off x="463729" y="5067755"/>
            <a:ext cx="2424889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1600" i="1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</a:lstStyle>
          <a:p>
            <a:r>
              <a:t>1 kg of metal</a:t>
            </a:r>
          </a:p>
        </p:txBody>
      </p:sp>
      <p:sp>
        <p:nvSpPr>
          <p:cNvPr id="190" name="CasellaDiTesto 11"/>
          <p:cNvSpPr txBox="1"/>
          <p:nvPr/>
        </p:nvSpPr>
        <p:spPr>
          <a:xfrm>
            <a:off x="463729" y="5582191"/>
            <a:ext cx="2424890" cy="396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600" i="1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t>25+ kg of CO</a:t>
            </a:r>
            <a:r>
              <a:rPr baseline="-25000"/>
              <a:t>2</a:t>
            </a:r>
          </a:p>
        </p:txBody>
      </p:sp>
      <p:sp>
        <p:nvSpPr>
          <p:cNvPr id="191" name="CasellaDiTesto 11"/>
          <p:cNvSpPr txBox="1"/>
          <p:nvPr/>
        </p:nvSpPr>
        <p:spPr>
          <a:xfrm>
            <a:off x="4963369" y="2050194"/>
            <a:ext cx="5535787" cy="291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lnSpc>
                <a:spcPct val="80000"/>
              </a:lnSpc>
              <a:defRPr sz="1600" i="1">
                <a:solidFill>
                  <a:srgbClr val="2A363F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</a:lstStyle>
          <a:p>
            <a:r>
              <a:rPr b="1" dirty="0">
                <a:latin typeface="Roboto Bold"/>
              </a:rPr>
              <a:t>Conventional process</a:t>
            </a:r>
          </a:p>
        </p:txBody>
      </p:sp>
      <p:pic>
        <p:nvPicPr>
          <p:cNvPr id="192" name="Picture 75" descr="Picture 7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5361" y="2990934"/>
            <a:ext cx="7889603" cy="32772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Immagine" descr="Immagin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8785" y="5683465"/>
            <a:ext cx="3772887" cy="330627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Foliennummernplatzhalter 1"/>
          <p:cNvSpPr txBox="1">
            <a:spLocks noGrp="1"/>
          </p:cNvSpPr>
          <p:nvPr>
            <p:ph type="sldNum" sz="quarter" idx="2"/>
          </p:nvPr>
        </p:nvSpPr>
        <p:spPr>
          <a:xfrm>
            <a:off x="11567731" y="6567523"/>
            <a:ext cx="203025" cy="28882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sp>
        <p:nvSpPr>
          <p:cNvPr id="198" name="CasellaDiTesto 18"/>
          <p:cNvSpPr txBox="1"/>
          <p:nvPr/>
        </p:nvSpPr>
        <p:spPr>
          <a:xfrm>
            <a:off x="327193" y="1008848"/>
            <a:ext cx="7497962" cy="486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800" b="1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Supply Chain Issues</a:t>
            </a:r>
          </a:p>
        </p:txBody>
      </p:sp>
      <p:sp>
        <p:nvSpPr>
          <p:cNvPr id="199" name="Connettore diritto 20"/>
          <p:cNvSpPr/>
          <p:nvPr/>
        </p:nvSpPr>
        <p:spPr>
          <a:xfrm>
            <a:off x="425631" y="1608268"/>
            <a:ext cx="11250432" cy="1"/>
          </a:xfrm>
          <a:prstGeom prst="line">
            <a:avLst/>
          </a:prstGeom>
          <a:ln w="38100">
            <a:solidFill>
              <a:srgbClr val="1B70B7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00" name="CasellaDiTesto 25"/>
          <p:cNvSpPr txBox="1"/>
          <p:nvPr/>
        </p:nvSpPr>
        <p:spPr>
          <a:xfrm>
            <a:off x="4011283" y="5708620"/>
            <a:ext cx="3987890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80000"/>
              </a:lnSpc>
              <a:defRPr sz="1600" i="1">
                <a:solidFill>
                  <a:srgbClr val="2A363F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</a:lstStyle>
          <a:p>
            <a:r>
              <a:rPr dirty="0"/>
              <a:t>Need of a more resilient supply chain</a:t>
            </a:r>
          </a:p>
        </p:txBody>
      </p:sp>
      <p:pic>
        <p:nvPicPr>
          <p:cNvPr id="201" name="Picture 9" descr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5271" y="5607086"/>
            <a:ext cx="540000" cy="48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Immagine" descr="Immagin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4012" y="3737662"/>
            <a:ext cx="203025" cy="114864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6" name="Gruppo"/>
          <p:cNvGrpSpPr/>
          <p:nvPr/>
        </p:nvGrpSpPr>
        <p:grpSpPr>
          <a:xfrm>
            <a:off x="424871" y="2239430"/>
            <a:ext cx="3572368" cy="2734454"/>
            <a:chOff x="0" y="0"/>
            <a:chExt cx="3572366" cy="2734452"/>
          </a:xfrm>
        </p:grpSpPr>
        <p:pic>
          <p:nvPicPr>
            <p:cNvPr id="203" name="Picture 7" descr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0" y="78883"/>
              <a:ext cx="3571405" cy="25766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4" name="Immagine" descr="Immagine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02993" y="0"/>
              <a:ext cx="469374" cy="26555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5" name="Immagine" descr="Immagine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0" y="78883"/>
              <a:ext cx="469374" cy="26555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11" name="Gruppo"/>
          <p:cNvGrpSpPr/>
          <p:nvPr/>
        </p:nvGrpSpPr>
        <p:grpSpPr>
          <a:xfrm>
            <a:off x="4277829" y="2239430"/>
            <a:ext cx="3457209" cy="2734454"/>
            <a:chOff x="0" y="0"/>
            <a:chExt cx="3457208" cy="2734452"/>
          </a:xfrm>
        </p:grpSpPr>
        <p:pic>
          <p:nvPicPr>
            <p:cNvPr id="207" name="Picture 15" descr="Picture 15"/>
            <p:cNvPicPr>
              <a:picLocks noChangeAspect="1"/>
            </p:cNvPicPr>
            <p:nvPr/>
          </p:nvPicPr>
          <p:blipFill>
            <a:blip r:embed="rId8"/>
            <a:srcRect t="12675" b="12675"/>
            <a:stretch>
              <a:fillRect/>
            </a:stretch>
          </p:blipFill>
          <p:spPr>
            <a:xfrm>
              <a:off x="0" y="76675"/>
              <a:ext cx="3454759" cy="25789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8" name="Immagine" descr="Immagin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51734" y="1498232"/>
              <a:ext cx="203025" cy="11486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9" name="Immagine" descr="Immagine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87834" y="0"/>
              <a:ext cx="469374" cy="26555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0" name="Immagine" descr="Immagine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0" y="78883"/>
              <a:ext cx="469374" cy="26555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16" name="Gruppo"/>
          <p:cNvGrpSpPr/>
          <p:nvPr/>
        </p:nvGrpSpPr>
        <p:grpSpPr>
          <a:xfrm>
            <a:off x="8013382" y="2239430"/>
            <a:ext cx="3670202" cy="2734454"/>
            <a:chOff x="0" y="0"/>
            <a:chExt cx="3670200" cy="2734452"/>
          </a:xfrm>
        </p:grpSpPr>
        <p:pic>
          <p:nvPicPr>
            <p:cNvPr id="212" name="Picture 21" descr="Picture 2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78883"/>
              <a:ext cx="3662680" cy="25766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3" name="Immagine" descr="Immagin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59656" y="1498232"/>
              <a:ext cx="203025" cy="11486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4" name="Immagine" descr="Immagine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00827" y="0"/>
              <a:ext cx="469374" cy="26555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5" name="Immagine" descr="Immagine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0" y="78883"/>
              <a:ext cx="469374" cy="26555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17" name="Picture 9" descr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0526" y="5626542"/>
            <a:ext cx="540000" cy="48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Picture 9" descr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0477" y="2864311"/>
            <a:ext cx="4771046" cy="29848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Immagine" descr="Immagin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394" y="4157804"/>
            <a:ext cx="830017" cy="2290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Immagine" descr="Immagin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394" y="5770640"/>
            <a:ext cx="830017" cy="2290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Immagine" descr="Immagin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7337" y="4157804"/>
            <a:ext cx="830017" cy="2290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Immagine" descr="Immagin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7337" y="5770640"/>
            <a:ext cx="830017" cy="2290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Immagine" descr="Immagin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8745" y="2652815"/>
            <a:ext cx="830018" cy="2290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Immagine" descr="Immagin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987" y="3557244"/>
            <a:ext cx="1076410" cy="7690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Immagine" descr="Immagin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987" y="5167141"/>
            <a:ext cx="1076410" cy="7690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Immagine" descr="Immagin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6955" y="3561124"/>
            <a:ext cx="1076410" cy="7690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Immagine" descr="Immagin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6955" y="5171021"/>
            <a:ext cx="1076410" cy="7690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Immagine" descr="Immagin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3311" y="2047924"/>
            <a:ext cx="1076409" cy="769066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Foliennummernplatzhalter 1"/>
          <p:cNvSpPr txBox="1">
            <a:spLocks noGrp="1"/>
          </p:cNvSpPr>
          <p:nvPr>
            <p:ph type="sldNum" sz="quarter" idx="2"/>
          </p:nvPr>
        </p:nvSpPr>
        <p:spPr>
          <a:xfrm>
            <a:off x="11567731" y="6567523"/>
            <a:ext cx="203025" cy="28882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sp>
        <p:nvSpPr>
          <p:cNvPr id="233" name="CasellaDiTesto 18"/>
          <p:cNvSpPr txBox="1"/>
          <p:nvPr/>
        </p:nvSpPr>
        <p:spPr>
          <a:xfrm>
            <a:off x="327192" y="1008848"/>
            <a:ext cx="5194377" cy="486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800" b="1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f3nice’s Solution</a:t>
            </a:r>
          </a:p>
        </p:txBody>
      </p:sp>
      <p:sp>
        <p:nvSpPr>
          <p:cNvPr id="234" name="Connettore diritto 20"/>
          <p:cNvSpPr/>
          <p:nvPr/>
        </p:nvSpPr>
        <p:spPr>
          <a:xfrm>
            <a:off x="425631" y="1608268"/>
            <a:ext cx="11250432" cy="1"/>
          </a:xfrm>
          <a:prstGeom prst="line">
            <a:avLst/>
          </a:prstGeom>
          <a:ln w="38100">
            <a:solidFill>
              <a:srgbClr val="1B70B7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35" name="CasellaDiTesto 25"/>
          <p:cNvSpPr txBox="1"/>
          <p:nvPr/>
        </p:nvSpPr>
        <p:spPr>
          <a:xfrm>
            <a:off x="4923786" y="1982561"/>
            <a:ext cx="3302518" cy="488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80000"/>
              </a:lnSpc>
              <a:defRPr sz="1600" i="1">
                <a:solidFill>
                  <a:srgbClr val="2A363F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</a:lstStyle>
          <a:p>
            <a:r>
              <a:rPr dirty="0">
                <a:latin typeface="Roboto Bold"/>
              </a:rPr>
              <a:t> Sustainable AM feedstock for 3</a:t>
            </a:r>
            <a:r>
              <a:rPr lang="it-IT" dirty="0">
                <a:latin typeface="Roboto Bold"/>
              </a:rPr>
              <a:t>D</a:t>
            </a:r>
            <a:r>
              <a:rPr dirty="0">
                <a:latin typeface="Roboto Bold"/>
              </a:rPr>
              <a:t> printing</a:t>
            </a:r>
          </a:p>
        </p:txBody>
      </p:sp>
      <p:pic>
        <p:nvPicPr>
          <p:cNvPr id="236" name="Picture 16" descr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300" y="3659906"/>
            <a:ext cx="545784" cy="571501"/>
          </a:xfrm>
          <a:prstGeom prst="rect">
            <a:avLst/>
          </a:prstGeom>
          <a:ln w="12700">
            <a:miter lim="400000"/>
          </a:ln>
        </p:spPr>
      </p:pic>
      <p:sp>
        <p:nvSpPr>
          <p:cNvPr id="237" name="CasellaDiTesto 25"/>
          <p:cNvSpPr txBox="1"/>
          <p:nvPr/>
        </p:nvSpPr>
        <p:spPr>
          <a:xfrm>
            <a:off x="1450863" y="3535724"/>
            <a:ext cx="2683477" cy="488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80000"/>
              </a:lnSpc>
              <a:defRPr sz="1600" i="1">
                <a:solidFill>
                  <a:srgbClr val="2A363F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</a:lstStyle>
          <a:p>
            <a:r>
              <a:rPr dirty="0">
                <a:latin typeface="Roboto Bold"/>
              </a:rPr>
              <a:t> Decommissioned Oil &amp; Gas components</a:t>
            </a:r>
          </a:p>
        </p:txBody>
      </p:sp>
      <p:sp>
        <p:nvSpPr>
          <p:cNvPr id="238" name="CasellaDiTesto 25"/>
          <p:cNvSpPr txBox="1"/>
          <p:nvPr/>
        </p:nvSpPr>
        <p:spPr>
          <a:xfrm>
            <a:off x="1449501" y="5140369"/>
            <a:ext cx="2151272" cy="488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80000"/>
              </a:lnSpc>
              <a:defRPr sz="1600" i="1">
                <a:solidFill>
                  <a:srgbClr val="2A363F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</a:lstStyle>
          <a:p>
            <a:r>
              <a:rPr dirty="0">
                <a:latin typeface="Roboto Bold"/>
              </a:rPr>
              <a:t> Metal scrap from the supply chain</a:t>
            </a:r>
          </a:p>
        </p:txBody>
      </p:sp>
      <p:pic>
        <p:nvPicPr>
          <p:cNvPr id="239" name="Picture 22" descr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4174" y="5265923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Picture 26" descr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6537" y="3623275"/>
            <a:ext cx="617248" cy="617248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CasellaDiTesto 25"/>
          <p:cNvSpPr txBox="1"/>
          <p:nvPr/>
        </p:nvSpPr>
        <p:spPr>
          <a:xfrm>
            <a:off x="10051278" y="3535724"/>
            <a:ext cx="2315908" cy="291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80000"/>
              </a:lnSpc>
              <a:defRPr sz="1600" i="1">
                <a:solidFill>
                  <a:srgbClr val="2A363F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</a:lstStyle>
          <a:p>
            <a:r>
              <a:rPr>
                <a:latin typeface="Roboto Bold"/>
              </a:rPr>
              <a:t>Printed parts</a:t>
            </a:r>
          </a:p>
        </p:txBody>
      </p:sp>
      <p:pic>
        <p:nvPicPr>
          <p:cNvPr id="242" name="Picture 29" descr="Picture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14679" y="5278623"/>
            <a:ext cx="604763" cy="571501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CasellaDiTesto 25"/>
          <p:cNvSpPr txBox="1"/>
          <p:nvPr/>
        </p:nvSpPr>
        <p:spPr>
          <a:xfrm>
            <a:off x="10000478" y="5140369"/>
            <a:ext cx="2315908" cy="488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80000"/>
              </a:lnSpc>
              <a:defRPr sz="1600" i="1">
                <a:solidFill>
                  <a:srgbClr val="2A363F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</a:lstStyle>
          <a:p>
            <a:r>
              <a:rPr>
                <a:latin typeface="Roboto Bold"/>
              </a:rPr>
              <a:t> Reduced ecological footprint</a:t>
            </a:r>
          </a:p>
        </p:txBody>
      </p:sp>
      <p:pic>
        <p:nvPicPr>
          <p:cNvPr id="244" name="Picture 34" descr="Picture 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78376" y="2231716"/>
            <a:ext cx="705365" cy="433800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Rectangle 35"/>
          <p:cNvSpPr/>
          <p:nvPr/>
        </p:nvSpPr>
        <p:spPr>
          <a:xfrm>
            <a:off x="5521568" y="4394718"/>
            <a:ext cx="1308441" cy="97215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9768F4FC-B542-934E-CC56-34E596A0F983}"/>
              </a:ext>
            </a:extLst>
          </p:cNvPr>
          <p:cNvSpPr/>
          <p:nvPr/>
        </p:nvSpPr>
        <p:spPr>
          <a:xfrm>
            <a:off x="6673174" y="4786009"/>
            <a:ext cx="389107" cy="463723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Foliennummernplatzhalter 1"/>
          <p:cNvSpPr txBox="1">
            <a:spLocks noGrp="1"/>
          </p:cNvSpPr>
          <p:nvPr>
            <p:ph type="sldNum" sz="quarter" idx="2"/>
          </p:nvPr>
        </p:nvSpPr>
        <p:spPr>
          <a:xfrm>
            <a:off x="11567731" y="6567523"/>
            <a:ext cx="203025" cy="28882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sp>
        <p:nvSpPr>
          <p:cNvPr id="250" name="CasellaDiTesto 18"/>
          <p:cNvSpPr txBox="1"/>
          <p:nvPr/>
        </p:nvSpPr>
        <p:spPr>
          <a:xfrm>
            <a:off x="327193" y="1008848"/>
            <a:ext cx="5220754" cy="486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800" b="1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Energy and CO2 Savings</a:t>
            </a:r>
          </a:p>
        </p:txBody>
      </p:sp>
      <p:sp>
        <p:nvSpPr>
          <p:cNvPr id="251" name="Connettore diritto 20"/>
          <p:cNvSpPr/>
          <p:nvPr/>
        </p:nvSpPr>
        <p:spPr>
          <a:xfrm>
            <a:off x="425631" y="1608268"/>
            <a:ext cx="11250432" cy="1"/>
          </a:xfrm>
          <a:prstGeom prst="line">
            <a:avLst/>
          </a:prstGeom>
          <a:ln w="38100">
            <a:solidFill>
              <a:srgbClr val="1B70B7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52" name="CasellaDiTesto 25"/>
          <p:cNvSpPr txBox="1"/>
          <p:nvPr/>
        </p:nvSpPr>
        <p:spPr>
          <a:xfrm>
            <a:off x="425631" y="1797535"/>
            <a:ext cx="3318485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600" i="1">
                <a:solidFill>
                  <a:srgbClr val="2A363F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rPr dirty="0">
                <a:latin typeface="Roboto Bold"/>
              </a:rPr>
              <a:t>To proof our impact we develop </a:t>
            </a:r>
            <a:r>
              <a:rPr b="1" dirty="0">
                <a:latin typeface="Roboto Bold"/>
                <a:ea typeface="+mn-ea"/>
                <a:cs typeface="+mn-cs"/>
                <a:sym typeface="Arial"/>
              </a:rPr>
              <a:t>LCA</a:t>
            </a:r>
            <a:r>
              <a:rPr dirty="0">
                <a:latin typeface="Roboto Bold"/>
              </a:rPr>
              <a:t> analyses on our powder production process.</a:t>
            </a:r>
          </a:p>
        </p:txBody>
      </p:sp>
      <p:graphicFrame>
        <p:nvGraphicFramePr>
          <p:cNvPr id="253" name="Grafico 2"/>
          <p:cNvGraphicFramePr/>
          <p:nvPr>
            <p:extLst>
              <p:ext uri="{D42A27DB-BD31-4B8C-83A1-F6EECF244321}">
                <p14:modId xmlns:p14="http://schemas.microsoft.com/office/powerpoint/2010/main" val="2496452511"/>
              </p:ext>
            </p:extLst>
          </p:nvPr>
        </p:nvGraphicFramePr>
        <p:xfrm>
          <a:off x="5026881" y="4189815"/>
          <a:ext cx="6484082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54" name="Grafico 3"/>
          <p:cNvGraphicFramePr/>
          <p:nvPr>
            <p:extLst>
              <p:ext uri="{D42A27DB-BD31-4B8C-83A1-F6EECF244321}">
                <p14:modId xmlns:p14="http://schemas.microsoft.com/office/powerpoint/2010/main" val="506480874"/>
              </p:ext>
            </p:extLst>
          </p:nvPr>
        </p:nvGraphicFramePr>
        <p:xfrm>
          <a:off x="5026880" y="1797535"/>
          <a:ext cx="6477113" cy="226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257" name="Gruppo"/>
          <p:cNvGrpSpPr/>
          <p:nvPr/>
        </p:nvGrpSpPr>
        <p:grpSpPr>
          <a:xfrm>
            <a:off x="425631" y="3034648"/>
            <a:ext cx="3318669" cy="3069045"/>
            <a:chOff x="0" y="0"/>
            <a:chExt cx="3318668" cy="3069043"/>
          </a:xfrm>
        </p:grpSpPr>
        <p:pic>
          <p:nvPicPr>
            <p:cNvPr id="255" name="Picture 6" descr="Picture 6"/>
            <p:cNvPicPr>
              <a:picLocks noChangeAspect="1"/>
            </p:cNvPicPr>
            <p:nvPr/>
          </p:nvPicPr>
          <p:blipFill>
            <a:blip r:embed="rId4"/>
            <a:srcRect l="18799"/>
            <a:stretch>
              <a:fillRect/>
            </a:stretch>
          </p:blipFill>
          <p:spPr>
            <a:xfrm>
              <a:off x="0" y="0"/>
              <a:ext cx="3318484" cy="30650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6" name="Immagine" descr="Immagin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15644" y="1920398"/>
              <a:ext cx="203025" cy="11486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Immagine" descr="Immagin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410" y="2006806"/>
            <a:ext cx="5546171" cy="349667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Foliennummernplatzhalter 1"/>
          <p:cNvSpPr txBox="1">
            <a:spLocks noGrp="1"/>
          </p:cNvSpPr>
          <p:nvPr>
            <p:ph type="sldNum" sz="quarter" idx="2"/>
          </p:nvPr>
        </p:nvSpPr>
        <p:spPr>
          <a:xfrm>
            <a:off x="11567731" y="6567523"/>
            <a:ext cx="203025" cy="28882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sp>
        <p:nvSpPr>
          <p:cNvPr id="261" name="CasellaDiTesto 18"/>
          <p:cNvSpPr txBox="1"/>
          <p:nvPr/>
        </p:nvSpPr>
        <p:spPr>
          <a:xfrm>
            <a:off x="327194" y="1008848"/>
            <a:ext cx="2320757" cy="486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800" b="1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Examples</a:t>
            </a:r>
          </a:p>
        </p:txBody>
      </p:sp>
      <p:sp>
        <p:nvSpPr>
          <p:cNvPr id="262" name="Connettore diritto 20"/>
          <p:cNvSpPr/>
          <p:nvPr/>
        </p:nvSpPr>
        <p:spPr>
          <a:xfrm>
            <a:off x="425631" y="1608268"/>
            <a:ext cx="11250432" cy="1"/>
          </a:xfrm>
          <a:prstGeom prst="line">
            <a:avLst/>
          </a:prstGeom>
          <a:ln w="38100">
            <a:solidFill>
              <a:srgbClr val="1B70B7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63" name="image29.jpeg" descr="image29.jpeg"/>
          <p:cNvPicPr>
            <a:picLocks noChangeAspect="1"/>
          </p:cNvPicPr>
          <p:nvPr/>
        </p:nvPicPr>
        <p:blipFill>
          <a:blip r:embed="rId4"/>
          <a:srcRect l="1087"/>
          <a:stretch>
            <a:fillRect/>
          </a:stretch>
        </p:blipFill>
        <p:spPr>
          <a:xfrm>
            <a:off x="8166281" y="3031270"/>
            <a:ext cx="3897985" cy="295563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image30.jpeg" descr="image30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8744" y="3031357"/>
            <a:ext cx="3448235" cy="295563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image31.png" descr="image31.png"/>
          <p:cNvPicPr>
            <a:picLocks noChangeAspect="1"/>
          </p:cNvPicPr>
          <p:nvPr/>
        </p:nvPicPr>
        <p:blipFill>
          <a:blip r:embed="rId6"/>
          <a:srcRect l="7872" r="4205"/>
          <a:stretch>
            <a:fillRect/>
          </a:stretch>
        </p:blipFill>
        <p:spPr>
          <a:xfrm>
            <a:off x="394142" y="3031357"/>
            <a:ext cx="3464968" cy="2955630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CasellaDiTesto 9"/>
          <p:cNvSpPr txBox="1"/>
          <p:nvPr/>
        </p:nvSpPr>
        <p:spPr>
          <a:xfrm>
            <a:off x="1704410" y="2023242"/>
            <a:ext cx="5546171" cy="291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80000"/>
              </a:lnSpc>
              <a:defRPr sz="1600" i="1">
                <a:solidFill>
                  <a:srgbClr val="2A363F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</a:lstStyle>
          <a:p>
            <a:r>
              <a:rPr dirty="0">
                <a:latin typeface="Roboto Bold"/>
              </a:rPr>
              <a:t>3D printed components realized in partnership with </a:t>
            </a:r>
            <a:r>
              <a:rPr dirty="0" err="1">
                <a:latin typeface="Roboto Bold"/>
              </a:rPr>
              <a:t>Aidro</a:t>
            </a:r>
            <a:r>
              <a:rPr dirty="0">
                <a:latin typeface="Roboto Bold"/>
              </a:rPr>
              <a:t> </a:t>
            </a:r>
          </a:p>
        </p:txBody>
      </p:sp>
      <p:pic>
        <p:nvPicPr>
          <p:cNvPr id="267" name="Logo aidro hydraulics 3D printing-1.jpg" descr="Logo aidro hydraulics 3D printing-1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40720" y="2068430"/>
            <a:ext cx="910068" cy="31484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" name="Picture 12" descr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71131" y="1815587"/>
            <a:ext cx="837855" cy="5152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Tema di Office">
  <a:themeElements>
    <a:clrScheme name="Tema di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i Offic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Tema di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i Offic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507</Words>
  <Application>Microsoft Office PowerPoint</Application>
  <PresentationFormat>Widescreen</PresentationFormat>
  <Paragraphs>98</Paragraphs>
  <Slides>13</Slides>
  <Notes>7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21" baseType="lpstr">
      <vt:lpstr>Arial</vt:lpstr>
      <vt:lpstr>Calibri</vt:lpstr>
      <vt:lpstr>Roboto Black</vt:lpstr>
      <vt:lpstr>Roboto Bold</vt:lpstr>
      <vt:lpstr>Roboto Light</vt:lpstr>
      <vt:lpstr>Roboto Medium</vt:lpstr>
      <vt:lpstr>Roboto Regular</vt:lpstr>
      <vt:lpstr>Tema di Office</vt:lpstr>
      <vt:lpstr>Luisa Elena Mondora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Q &amp; A  SESSION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Luisa Elena Mondora</dc:title>
  <cp:lastModifiedBy>Alex Giorgini</cp:lastModifiedBy>
  <cp:revision>1</cp:revision>
  <dcterms:modified xsi:type="dcterms:W3CDTF">2022-05-16T10:02:00Z</dcterms:modified>
</cp:coreProperties>
</file>