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20"/>
  </p:notesMasterIdLst>
  <p:sldIdLst>
    <p:sldId id="266" r:id="rId2"/>
    <p:sldId id="273" r:id="rId3"/>
    <p:sldId id="277" r:id="rId4"/>
    <p:sldId id="278" r:id="rId5"/>
    <p:sldId id="279" r:id="rId6"/>
    <p:sldId id="283" r:id="rId7"/>
    <p:sldId id="280" r:id="rId8"/>
    <p:sldId id="282" r:id="rId9"/>
    <p:sldId id="285" r:id="rId10"/>
    <p:sldId id="286" r:id="rId11"/>
    <p:sldId id="284" r:id="rId12"/>
    <p:sldId id="292" r:id="rId13"/>
    <p:sldId id="287" r:id="rId14"/>
    <p:sldId id="288" r:id="rId15"/>
    <p:sldId id="289" r:id="rId16"/>
    <p:sldId id="290" r:id="rId17"/>
    <p:sldId id="291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B7"/>
    <a:srgbClr val="CFD1D9"/>
    <a:srgbClr val="286AA6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5453E-8FBA-4564-8D75-041890728C73}" v="1" dt="2022-05-16T10:16:26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61" autoAdjust="0"/>
    <p:restoredTop sz="96939"/>
  </p:normalViewPr>
  <p:slideViewPr>
    <p:cSldViewPr snapToGrid="0" snapToObjects="1">
      <p:cViewPr varScale="1">
        <p:scale>
          <a:sx n="103" d="100"/>
          <a:sy n="103" d="100"/>
        </p:scale>
        <p:origin x="1440" y="72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3935453E-8FBA-4564-8D75-041890728C73}"/>
    <pc:docChg chg="undo custSel modSld">
      <pc:chgData name="Veniero Facchetti" userId="f2c6c99af91c4974" providerId="LiveId" clId="{3935453E-8FBA-4564-8D75-041890728C73}" dt="2022-05-16T10:17:31.909" v="28" actId="1076"/>
      <pc:docMkLst>
        <pc:docMk/>
      </pc:docMkLst>
      <pc:sldChg chg="modSp mod">
        <pc:chgData name="Veniero Facchetti" userId="f2c6c99af91c4974" providerId="LiveId" clId="{3935453E-8FBA-4564-8D75-041890728C73}" dt="2022-05-16T10:15:15.321" v="2" actId="115"/>
        <pc:sldMkLst>
          <pc:docMk/>
          <pc:sldMk cId="2498219969" sldId="266"/>
        </pc:sldMkLst>
        <pc:spChg chg="mod">
          <ac:chgData name="Veniero Facchetti" userId="f2c6c99af91c4974" providerId="LiveId" clId="{3935453E-8FBA-4564-8D75-041890728C73}" dt="2022-05-16T10:15:03.504" v="0" actId="6559"/>
          <ac:spMkLst>
            <pc:docMk/>
            <pc:sldMk cId="2498219969" sldId="266"/>
            <ac:spMk id="2" creationId="{00000000-0000-0000-0000-000000000000}"/>
          </ac:spMkLst>
        </pc:spChg>
        <pc:spChg chg="mod">
          <ac:chgData name="Veniero Facchetti" userId="f2c6c99af91c4974" providerId="LiveId" clId="{3935453E-8FBA-4564-8D75-041890728C73}" dt="2022-05-16T10:15:15.321" v="2" actId="115"/>
          <ac:spMkLst>
            <pc:docMk/>
            <pc:sldMk cId="2498219969" sldId="266"/>
            <ac:spMk id="21" creationId="{00000000-0000-0000-0000-000000000000}"/>
          </ac:spMkLst>
        </pc:spChg>
      </pc:sldChg>
      <pc:sldChg chg="addSp modSp mod">
        <pc:chgData name="Veniero Facchetti" userId="f2c6c99af91c4974" providerId="LiveId" clId="{3935453E-8FBA-4564-8D75-041890728C73}" dt="2022-05-16T10:17:31.909" v="28" actId="1076"/>
        <pc:sldMkLst>
          <pc:docMk/>
          <pc:sldMk cId="2348355632" sldId="271"/>
        </pc:sldMkLst>
        <pc:spChg chg="mod">
          <ac:chgData name="Veniero Facchetti" userId="f2c6c99af91c4974" providerId="LiveId" clId="{3935453E-8FBA-4564-8D75-041890728C73}" dt="2022-05-16T10:16:55.213" v="18" actId="1076"/>
          <ac:spMkLst>
            <pc:docMk/>
            <pc:sldMk cId="2348355632" sldId="271"/>
            <ac:spMk id="28" creationId="{F41DB3D2-224A-4ECD-8EEA-46409D221DCD}"/>
          </ac:spMkLst>
        </pc:spChg>
        <pc:spChg chg="add mod">
          <ac:chgData name="Veniero Facchetti" userId="f2c6c99af91c4974" providerId="LiveId" clId="{3935453E-8FBA-4564-8D75-041890728C73}" dt="2022-05-16T10:17:31.909" v="28" actId="1076"/>
          <ac:spMkLst>
            <pc:docMk/>
            <pc:sldMk cId="2348355632" sldId="271"/>
            <ac:spMk id="30" creationId="{632B27F0-DC96-A3B0-5DBE-72E6529B57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3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90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0878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LOÏC DENEUVILLE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427059" y="3438160"/>
            <a:ext cx="11371453" cy="24092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Comparative study between IOGP and ISO valve fugitive emissions requirements</a:t>
            </a:r>
          </a:p>
          <a:p>
            <a:pPr algn="l"/>
            <a:r>
              <a:rPr lang="en-US" sz="2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In collaboration with</a:t>
            </a:r>
          </a:p>
          <a:p>
            <a:pPr algn="l"/>
            <a:r>
              <a:rPr lang="en-US" sz="2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E. Sauger and J. Leray CETIM France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506200" y="3213694"/>
            <a:ext cx="84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Equipment Specialist – Valve SME TOTALENERGIES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Visual observations after each test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E2A943-D497-893B-4F41-2C8E63DA0C08}"/>
              </a:ext>
            </a:extLst>
          </p:cNvPr>
          <p:cNvSpPr txBox="1"/>
          <p:nvPr/>
        </p:nvSpPr>
        <p:spPr>
          <a:xfrm>
            <a:off x="27388" y="6061751"/>
            <a:ext cx="4560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Graphite particles sticked on stem</a:t>
            </a:r>
            <a:endParaRPr lang="fr-FR" sz="2000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02EC9062-D368-0BB1-15DB-3E00797E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782" y="2369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55CD797-3E69-DF09-BEDE-6F7CAFB42865}"/>
              </a:ext>
            </a:extLst>
          </p:cNvPr>
          <p:cNvSpPr txBox="1"/>
          <p:nvPr/>
        </p:nvSpPr>
        <p:spPr>
          <a:xfrm>
            <a:off x="9147258" y="6051462"/>
            <a:ext cx="2752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O-ring after test</a:t>
            </a:r>
            <a:endParaRPr lang="fr-FR" sz="2000" dirty="0"/>
          </a:p>
        </p:txBody>
      </p:sp>
      <p:pic>
        <p:nvPicPr>
          <p:cNvPr id="36" name="Image 35" descr="Une image contenant intérieur, mélangeur, compteur, matériel&#10;&#10;Description générée automatiquement">
            <a:extLst>
              <a:ext uri="{FF2B5EF4-FFF2-40B4-BE49-F238E27FC236}">
                <a16:creationId xmlns:a16="http://schemas.microsoft.com/office/drawing/2014/main" id="{ADE703BE-7AFF-399F-BFAF-99C507AF0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2" y="2512187"/>
            <a:ext cx="4560570" cy="34194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937D341-8678-378E-CDDB-098C5FC0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9" r="2855"/>
          <a:stretch/>
        </p:blipFill>
        <p:spPr bwMode="auto">
          <a:xfrm>
            <a:off x="9147258" y="2500534"/>
            <a:ext cx="2752725" cy="3419475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2E5DCCC-AFEA-E658-14FF-3E928B7CF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958" y="2512187"/>
            <a:ext cx="4559300" cy="34194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5D120B6-8BDA-EB14-C957-E252E39AEB17}"/>
              </a:ext>
            </a:extLst>
          </p:cNvPr>
          <p:cNvSpPr txBox="1"/>
          <p:nvPr/>
        </p:nvSpPr>
        <p:spPr>
          <a:xfrm>
            <a:off x="4586688" y="6045665"/>
            <a:ext cx="4560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Stem sealing housing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41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887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Tightness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measurements:IOGP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S-562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97% Helium + vacuum measurements)</a:t>
            </a: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48142F-5B32-3869-BFBB-C2BFD59F9D2D}"/>
              </a:ext>
            </a:extLst>
          </p:cNvPr>
          <p:cNvSpPr txBox="1"/>
          <p:nvPr/>
        </p:nvSpPr>
        <p:spPr>
          <a:xfrm>
            <a:off x="6805197" y="2189703"/>
            <a:ext cx="5386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Sniffing method initially implemented but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found difficult to implement (only large leakage variations measured, takes more time to reach stabilisation)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measurements with vacuum method</a:t>
            </a:r>
          </a:p>
          <a:p>
            <a:pPr marL="342900" indent="-342900">
              <a:buFontTx/>
              <a:buChar char="-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Just above BH Class at 150°C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increase of leak rates due to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elastomer permeability variation</a:t>
            </a:r>
          </a:p>
          <a:p>
            <a:pPr marL="342900" indent="-342900">
              <a:buFontTx/>
              <a:buChar char="-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 at -29°C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CH over the whole test due to test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Temperature below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(-9°C for material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compound used)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3455B5-B92F-26AE-F846-20C5FDFA3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8405" y="2319239"/>
            <a:ext cx="6110605" cy="3769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9D931A-3A9F-4E91-9E33-BFF15B115B7E}"/>
              </a:ext>
            </a:extLst>
          </p:cNvPr>
          <p:cNvSpPr txBox="1"/>
          <p:nvPr/>
        </p:nvSpPr>
        <p:spPr>
          <a:xfrm>
            <a:off x="2529290" y="2497916"/>
            <a:ext cx="23915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IOGP S-562 </a:t>
            </a:r>
            <a:r>
              <a:rPr lang="fr-FR" sz="1400" b="1" dirty="0" err="1">
                <a:solidFill>
                  <a:srgbClr val="0070C0"/>
                </a:solidFill>
              </a:rPr>
              <a:t>Procedure</a:t>
            </a:r>
            <a:endParaRPr lang="fr-F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93455B5-B92F-26AE-F846-20C5FDFA3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0656" y="2308470"/>
            <a:ext cx="4716926" cy="2910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9D931A-3A9F-4E91-9E33-BFF15B115B7E}"/>
              </a:ext>
            </a:extLst>
          </p:cNvPr>
          <p:cNvSpPr txBox="1"/>
          <p:nvPr/>
        </p:nvSpPr>
        <p:spPr>
          <a:xfrm>
            <a:off x="2015846" y="2454494"/>
            <a:ext cx="23915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IOGP S-562 </a:t>
            </a:r>
            <a:r>
              <a:rPr lang="fr-FR" sz="1400" b="1" dirty="0" err="1">
                <a:solidFill>
                  <a:srgbClr val="0070C0"/>
                </a:solidFill>
              </a:rPr>
              <a:t>Procedure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8" name="CasellaDiTesto 25">
            <a:extLst>
              <a:ext uri="{FF2B5EF4-FFF2-40B4-BE49-F238E27FC236}">
                <a16:creationId xmlns:a16="http://schemas.microsoft.com/office/drawing/2014/main" id="{D6435D3F-DA29-41B0-9846-47DDC42E0811}"/>
              </a:ext>
            </a:extLst>
          </p:cNvPr>
          <p:cNvSpPr txBox="1"/>
          <p:nvPr/>
        </p:nvSpPr>
        <p:spPr>
          <a:xfrm>
            <a:off x="0" y="1684468"/>
            <a:ext cx="1140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Tightness measurements:ISO15848-1/IOGP S-562 at 150°C (97% He)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1368C0-807B-4FEA-BD99-E222FAAF1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11675" y="2311807"/>
            <a:ext cx="4716926" cy="29056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98FD604-9DFE-4057-9105-8A91EDF7C416}"/>
              </a:ext>
            </a:extLst>
          </p:cNvPr>
          <p:cNvSpPr txBox="1"/>
          <p:nvPr/>
        </p:nvSpPr>
        <p:spPr>
          <a:xfrm>
            <a:off x="787581" y="5263422"/>
            <a:ext cx="10811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just above BH Class at 150°C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Good reproducibility of measurements due to vacuum measurements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significant variations of Leak rates with ISO 15848-1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26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Tightness measurements:ISO15848-1/IOGP S-562 at -29°C (97% He)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48142F-5B32-3869-BFBB-C2BFD59F9D2D}"/>
              </a:ext>
            </a:extLst>
          </p:cNvPr>
          <p:cNvSpPr txBox="1"/>
          <p:nvPr/>
        </p:nvSpPr>
        <p:spPr>
          <a:xfrm>
            <a:off x="864804" y="5249732"/>
            <a:ext cx="10811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CH Class at -29°C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Good reproducibility of measurements due to vacuum measurements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Leak rates are higher when stem seal temperature &lt;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elastomer material</a:t>
            </a:r>
          </a:p>
          <a:p>
            <a:endParaRPr lang="fr-FR" sz="2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85D2E0-59A8-FA05-191C-1741F5CE4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7582" y="2234896"/>
            <a:ext cx="4894023" cy="3014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12804C-E3DF-447A-8BBC-25913BE36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0656" y="2308470"/>
            <a:ext cx="4716926" cy="2910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0B433E-E143-4F77-AD85-BE7966F7509C}"/>
              </a:ext>
            </a:extLst>
          </p:cNvPr>
          <p:cNvSpPr txBox="1"/>
          <p:nvPr/>
        </p:nvSpPr>
        <p:spPr>
          <a:xfrm>
            <a:off x="2015846" y="2454494"/>
            <a:ext cx="23915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IOGP S-562 </a:t>
            </a:r>
            <a:r>
              <a:rPr lang="fr-FR" sz="1400" b="1" dirty="0" err="1">
                <a:solidFill>
                  <a:srgbClr val="0070C0"/>
                </a:solidFill>
              </a:rPr>
              <a:t>Procedure</a:t>
            </a:r>
            <a:endParaRPr lang="fr-F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Tightness measurements:ISO15848 10%He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vesus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97%He at 150°C</a:t>
            </a: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48142F-5B32-3869-BFBB-C2BFD59F9D2D}"/>
              </a:ext>
            </a:extLst>
          </p:cNvPr>
          <p:cNvSpPr txBox="1"/>
          <p:nvPr/>
        </p:nvSpPr>
        <p:spPr>
          <a:xfrm>
            <a:off x="528444" y="5430715"/>
            <a:ext cx="11135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BH Class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Same type of leak rate variations with lower amplitudes when using lower Helium content.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579A24-4CCF-564A-56A9-8DA5B3083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7580" y="2263185"/>
            <a:ext cx="4941551" cy="3044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39C785-59A0-4421-84F2-A48F7491B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5275" y="2263185"/>
            <a:ext cx="4859022" cy="3044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38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Tightness measurements:IOGP S-562 10%Helium</a:t>
            </a: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48142F-5B32-3869-BFBB-C2BFD59F9D2D}"/>
              </a:ext>
            </a:extLst>
          </p:cNvPr>
          <p:cNvSpPr txBox="1"/>
          <p:nvPr/>
        </p:nvSpPr>
        <p:spPr>
          <a:xfrm>
            <a:off x="7297745" y="2457333"/>
            <a:ext cx="44246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BH Class at 150°C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AH Class at -29°C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Helium content is not high enough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to clearly show loss of tightness at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-29°C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F38657-B779-7B3F-8541-1DED844C6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7581" y="2457333"/>
            <a:ext cx="6101715" cy="3764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23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90923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Comparison of IOGP S-562 and ISO15848-1, 3 main differences are highlighted:</a:t>
            </a:r>
          </a:p>
          <a:p>
            <a:pPr marL="1520825" lvl="2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Different fugitive emission measurement techniques: sniffing (IOGP) and vacuum (ISO)</a:t>
            </a:r>
          </a:p>
          <a:p>
            <a:pPr marL="1520825" lvl="2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Measurement fluids can be different: 10%Helium (IOGP), 97%Helium (ISO)</a:t>
            </a:r>
          </a:p>
          <a:p>
            <a:pPr marL="1520825" lvl="2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Different thermal and mechanical cycles</a:t>
            </a:r>
          </a:p>
          <a:p>
            <a:pPr marL="1177925" lvl="2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compare IOGP S-562 and ISO15848-1, test program is developed and undertaken on an instrumented ball valve (DN150 Cl600) with elastomer O-ring as stem seals </a:t>
            </a: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Influence of measurement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vacuum method allow more significant and reproducible leak rate measurement variations. Sniffing method is found to be not compatible with test duration. </a:t>
            </a: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20855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Influence of fluid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with 10% Helium, leak rate variations are less significant. When using IOGP S-562, a ratio between 6 to 9 was found, compared to factor 10 indicated in standard. 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 with 10% Helium, loss of tightness at -29°C is not observed.</a:t>
            </a: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Different thermal and mechanical cycles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ISO15848-1: 2 thermal cycles of same type (high or low temperature) + 205 mechanical cycles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IOGP S-562: 1 thermal cycle at the highest and lowest temperatures + 205 mechanical cycles  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ISO procedure allows more significant and reproducible leak rate variations.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 IOGP gives leak rate variation tendency with only one test.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 With both methods,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elevated temperature (150°C) leak rates increase due to elastomer permeability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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lowest test temperature (-29°C), loss of tightness is observed when T&lt;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396557" y="3315709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you for your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632B27F0-DC96-A3B0-5DBE-72E6529B57B7}"/>
              </a:ext>
            </a:extLst>
          </p:cNvPr>
          <p:cNvSpPr txBox="1">
            <a:spLocks/>
          </p:cNvSpPr>
          <p:nvPr/>
        </p:nvSpPr>
        <p:spPr>
          <a:xfrm>
            <a:off x="6714158" y="1483815"/>
            <a:ext cx="5315337" cy="62007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1B70B7"/>
                </a:solidFill>
                <a:ea typeface="Arial" charset="0"/>
                <a:cs typeface="Arial" charset="0"/>
              </a:rPr>
              <a:t>Special Thanks to Cetim and OMS Saleri </a:t>
            </a:r>
          </a:p>
          <a:p>
            <a:r>
              <a:rPr lang="it-IT" sz="1800" b="1" dirty="0">
                <a:solidFill>
                  <a:srgbClr val="1B70B7"/>
                </a:solidFill>
                <a:ea typeface="Arial" charset="0"/>
                <a:cs typeface="Arial" charset="0"/>
              </a:rPr>
              <a:t>for their collaboration on this project. </a:t>
            </a:r>
          </a:p>
        </p:txBody>
      </p:sp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354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Aim of study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271644" y="1728765"/>
            <a:ext cx="1140441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Reducing VOC (Volatile Organic Compound) emissions is one of the identified key levers to achieve carbon neutrality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In 2019, IOGP published a series of supplementary specifications from API 6D and API 600/603 parent valve standards. The IOGP specifications included fugitive emission testing requirements based on ISO 15848-1 but with some modifications. - In order to further assess the differences between the two documents, a study sponsored 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TotalEnergies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launched by Cetim.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Using an API 6D ball valve, a series of tests have been conducted to compare both procedures.  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Results of this study can be utilized in order to implement the most suitable strategy for valves fugitive emissions qualifications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Oil&amp;Gas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assets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Analysis of procedures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169870" y="1719338"/>
            <a:ext cx="1140441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comparative analysis between IOGP S-562 and ISO 15848-1 has highlighted three main differences :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Difference 1 -  fugitive emission measurement techniques: </a:t>
            </a:r>
          </a:p>
          <a:p>
            <a:pPr marL="1371600" lvl="2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IOGP S-562 recommends sniffing </a:t>
            </a:r>
          </a:p>
          <a:p>
            <a:pPr marL="1371600" lvl="2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ISO 15848-1 requires the vacuum and accumulation method for class BH (or only the vacuum method for AH).</a:t>
            </a:r>
          </a:p>
          <a:p>
            <a:pPr lvl="2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Bef>
                <a:spcPts val="600"/>
              </a:spcBef>
              <a:buFont typeface="Symbol" panose="05050102010706020507" pitchFamily="18" charset="2"/>
              <a:buChar char="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influence of the measurement method on the valve qualification for fugitive emissions?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Analysis of procedures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264138" y="1901376"/>
            <a:ext cx="114044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Difference 2 - Measurement fluids : </a:t>
            </a:r>
          </a:p>
          <a:p>
            <a:pPr marL="1371600" lvl="2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ISO 15848-1 mandates 97% Helium minimum.</a:t>
            </a:r>
          </a:p>
          <a:p>
            <a:pPr marL="1371600" lvl="2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IOGP S-562, either:</a:t>
            </a:r>
          </a:p>
          <a:p>
            <a:pPr marL="2159000" lvl="3" indent="-4572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97 % Helium, </a:t>
            </a:r>
          </a:p>
          <a:p>
            <a:pPr marL="2159000" lvl="3" indent="-4572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Mixture of 10% Helium and 90% Nitrogen as an alternative for valves above DN300 (NPS12).</a:t>
            </a:r>
          </a:p>
          <a:p>
            <a:pPr lvl="3" algn="just"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Bef>
                <a:spcPts val="600"/>
              </a:spcBef>
              <a:buFont typeface="Symbol" panose="05050102010706020507" pitchFamily="18" charset="2"/>
              <a:buChar char="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influence of the nature of the fluid on the qualification valve for fugitive emissions?</a:t>
            </a:r>
          </a:p>
        </p:txBody>
      </p:sp>
    </p:spTree>
    <p:extLst>
      <p:ext uri="{BB962C8B-B14F-4D97-AF65-F5344CB8AC3E}">
        <p14:creationId xmlns:p14="http://schemas.microsoft.com/office/powerpoint/2010/main" val="6684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Analysis of procedures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Difference 3 - Thermal cycles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371600" lvl="2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IOGP S-562: 205 cycles during a test, including 50 cycles at the lowest temperature and 50 cycles at the highest temperature </a:t>
            </a:r>
          </a:p>
          <a:p>
            <a:pPr marL="1371600" lvl="2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6335E2-94D8-4230-7C21-19A11DB08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530" y="3164320"/>
            <a:ext cx="5260633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54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Analysis of procedures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Difference 3 - Thermal cycles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371600" lvl="2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 15848-1: 205 mechanical cycles per temperature. But mandates two separate tests at lowest and highest temperature, </a:t>
            </a:r>
          </a:p>
          <a:p>
            <a:pPr marL="1798638" lvl="1" algn="just">
              <a:spcBef>
                <a:spcPts val="600"/>
              </a:spcBef>
              <a:buFont typeface="Symbol" panose="05050102010706020507" pitchFamily="18" charset="2"/>
              <a:buChar char="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 cycles carried out at test temperature (either below and above room temperature)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523CFC-F069-3315-920F-B8E374023257}"/>
              </a:ext>
            </a:extLst>
          </p:cNvPr>
          <p:cNvSpPr txBox="1"/>
          <p:nvPr/>
        </p:nvSpPr>
        <p:spPr>
          <a:xfrm>
            <a:off x="1140026" y="6027854"/>
            <a:ext cx="1209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150°C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2500EE-519B-F7BA-535F-E31E88E5FA85}"/>
              </a:ext>
            </a:extLst>
          </p:cNvPr>
          <p:cNvSpPr txBox="1"/>
          <p:nvPr/>
        </p:nvSpPr>
        <p:spPr>
          <a:xfrm>
            <a:off x="10982317" y="6047940"/>
            <a:ext cx="1209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-29°C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64A511-AA3B-6B97-A29D-9913E956B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92" y="3877186"/>
            <a:ext cx="409125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E09633-FE5E-16B2-1820-C2BA6BF44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13" y="3877186"/>
            <a:ext cx="40905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89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program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88F5123-9313-66E2-38E9-B19C17058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68515"/>
              </p:ext>
            </p:extLst>
          </p:nvPr>
        </p:nvGraphicFramePr>
        <p:xfrm>
          <a:off x="1654837" y="2161472"/>
          <a:ext cx="8668258" cy="2351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487">
                  <a:extLst>
                    <a:ext uri="{9D8B030D-6E8A-4147-A177-3AD203B41FA5}">
                      <a16:colId xmlns:a16="http://schemas.microsoft.com/office/drawing/2014/main" val="234543668"/>
                    </a:ext>
                  </a:extLst>
                </a:gridCol>
                <a:gridCol w="1361082">
                  <a:extLst>
                    <a:ext uri="{9D8B030D-6E8A-4147-A177-3AD203B41FA5}">
                      <a16:colId xmlns:a16="http://schemas.microsoft.com/office/drawing/2014/main" val="3277118458"/>
                    </a:ext>
                  </a:extLst>
                </a:gridCol>
                <a:gridCol w="1680541">
                  <a:extLst>
                    <a:ext uri="{9D8B030D-6E8A-4147-A177-3AD203B41FA5}">
                      <a16:colId xmlns:a16="http://schemas.microsoft.com/office/drawing/2014/main" val="2080786912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749533067"/>
                    </a:ext>
                  </a:extLst>
                </a:gridCol>
                <a:gridCol w="1443790">
                  <a:extLst>
                    <a:ext uri="{9D8B030D-6E8A-4147-A177-3AD203B41FA5}">
                      <a16:colId xmlns:a16="http://schemas.microsoft.com/office/drawing/2014/main" val="898984116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30118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IOGP S-562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91" marR="157091" marT="78545" marB="7854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ISO 15848-1 – CO1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091" marR="157091" marT="78545" marB="7854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04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97% hélium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10% He + 90% N2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150°C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-29°C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10% He + 90% N2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extLst>
                  <a:ext uri="{0D108BD9-81ED-4DB2-BD59-A6C34878D82A}">
                    <a16:rowId xmlns:a16="http://schemas.microsoft.com/office/drawing/2014/main" val="25357372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Factor 1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X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X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extLst>
                  <a:ext uri="{0D108BD9-81ED-4DB2-BD59-A6C34878D82A}">
                    <a16:rowId xmlns:a16="http://schemas.microsoft.com/office/drawing/2014/main" val="21302931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Factor 2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extLst>
                  <a:ext uri="{0D108BD9-81ED-4DB2-BD59-A6C34878D82A}">
                    <a16:rowId xmlns:a16="http://schemas.microsoft.com/office/drawing/2014/main" val="17385769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Factor 3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effectLst/>
                        </a:rPr>
                        <a:t>X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818" marR="117818" marT="0" marB="0"/>
                </a:tc>
                <a:extLst>
                  <a:ext uri="{0D108BD9-81ED-4DB2-BD59-A6C34878D82A}">
                    <a16:rowId xmlns:a16="http://schemas.microsoft.com/office/drawing/2014/main" val="247956956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4773F90-9EED-E3A7-E834-2C3628D01BFC}"/>
              </a:ext>
            </a:extLst>
          </p:cNvPr>
          <p:cNvSpPr txBox="1"/>
          <p:nvPr/>
        </p:nvSpPr>
        <p:spPr>
          <a:xfrm>
            <a:off x="1108926" y="4736509"/>
            <a:ext cx="10370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Factor 1: influence of leak rate measurement method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Factor 2: influence of test fluid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Factor 3: influence of  thermal and mechanical cycles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003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conditions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 valve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C0C6BA-2B52-503D-46BB-BEEFAEDA2C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73" y="2696699"/>
            <a:ext cx="3984172" cy="2184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D88110-10E1-997A-A9C4-787EBA80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74" y="2856369"/>
            <a:ext cx="3984171" cy="35596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2C1150-8516-4C98-EF16-566D87F322A4}"/>
              </a:ext>
            </a:extLst>
          </p:cNvPr>
          <p:cNvSpPr txBox="1"/>
          <p:nvPr/>
        </p:nvSpPr>
        <p:spPr>
          <a:xfrm>
            <a:off x="396897" y="2331562"/>
            <a:ext cx="4225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TM Ball Valve DN150  CL600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262D31-9A1E-EA76-1286-2F38EB1FDCD6}"/>
              </a:ext>
            </a:extLst>
          </p:cNvPr>
          <p:cNvSpPr txBox="1"/>
          <p:nvPr/>
        </p:nvSpPr>
        <p:spPr>
          <a:xfrm>
            <a:off x="6271493" y="1818286"/>
            <a:ext cx="48280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Instrumentation adaptation  for vacuum method measurement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E2A943-D497-893B-4F41-2C8E63DA0C08}"/>
              </a:ext>
            </a:extLst>
          </p:cNvPr>
          <p:cNvSpPr txBox="1"/>
          <p:nvPr/>
        </p:nvSpPr>
        <p:spPr>
          <a:xfrm>
            <a:off x="5608079" y="5026178"/>
            <a:ext cx="5962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Stem seal: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RGD O-rings + graphite ring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Sealing system changed after each test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Automated with electrical motor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8B8462-E17B-4ABE-91D2-52A395004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533" y="1684469"/>
            <a:ext cx="1522567" cy="15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576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Test conditions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0" y="1727065"/>
            <a:ext cx="1140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 set-up (CETIM Laboratory / Nantes)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E2A943-D497-893B-4F41-2C8E63DA0C08}"/>
              </a:ext>
            </a:extLst>
          </p:cNvPr>
          <p:cNvSpPr txBox="1"/>
          <p:nvPr/>
        </p:nvSpPr>
        <p:spPr>
          <a:xfrm>
            <a:off x="2908076" y="6082083"/>
            <a:ext cx="1579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150°C</a:t>
            </a:r>
            <a:endParaRPr lang="fr-FR" sz="2000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02EC9062-D368-0BB1-15DB-3E00797E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782" y="23690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19C68E3-0711-688B-81C5-3B77CCA1617F}"/>
              </a:ext>
            </a:extLst>
          </p:cNvPr>
          <p:cNvGrpSpPr>
            <a:grpSpLocks noChangeAspect="1"/>
          </p:cNvGrpSpPr>
          <p:nvPr/>
        </p:nvGrpSpPr>
        <p:grpSpPr>
          <a:xfrm>
            <a:off x="1300049" y="2333366"/>
            <a:ext cx="4795951" cy="3708000"/>
            <a:chOff x="-9" y="0"/>
            <a:chExt cx="5755821" cy="445116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827C70D-81A8-DBE1-AF9B-C4FE648A7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9" y="0"/>
              <a:ext cx="5755821" cy="445116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857A7B0-E020-B934-3001-450C076CC9C5}"/>
                </a:ext>
              </a:extLst>
            </p:cNvPr>
            <p:cNvGrpSpPr/>
            <p:nvPr/>
          </p:nvGrpSpPr>
          <p:grpSpPr>
            <a:xfrm>
              <a:off x="381000" y="147523"/>
              <a:ext cx="4660501" cy="4199155"/>
              <a:chOff x="323850" y="109423"/>
              <a:chExt cx="4660501" cy="4199155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163F5832-F1F6-E725-1670-1597CFDF99B4}"/>
                  </a:ext>
                </a:extLst>
              </p:cNvPr>
              <p:cNvGrpSpPr/>
              <p:nvPr/>
            </p:nvGrpSpPr>
            <p:grpSpPr>
              <a:xfrm>
                <a:off x="2162175" y="3310052"/>
                <a:ext cx="1295400" cy="924023"/>
                <a:chOff x="0" y="652577"/>
                <a:chExt cx="1295400" cy="924023"/>
              </a:xfrm>
            </p:grpSpPr>
            <p:sp>
              <p:nvSpPr>
                <p:cNvPr id="24" name="Zone de texte 25">
                  <a:extLst>
                    <a:ext uri="{FF2B5EF4-FFF2-40B4-BE49-F238E27FC236}">
                      <a16:creationId xmlns:a16="http://schemas.microsoft.com/office/drawing/2014/main" id="{252F5866-A3BD-FAD4-5F79-C89DFF2A84F3}"/>
                    </a:ext>
                  </a:extLst>
                </p:cNvPr>
                <p:cNvSpPr txBox="1"/>
                <p:nvPr/>
              </p:nvSpPr>
              <p:spPr>
                <a:xfrm>
                  <a:off x="152400" y="1186075"/>
                  <a:ext cx="1143000" cy="3905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rgbClr val="0000FF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900" dirty="0">
                      <a:solidFill>
                        <a:srgbClr val="0000FF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</a:t>
                  </a:r>
                  <a:r>
                    <a:rPr lang="fr-FR" sz="900" dirty="0"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est valve</a:t>
                  </a:r>
                  <a:endParaRPr lang="fr-FR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5" name="Connecteur droit avec flèche 24">
                  <a:extLst>
                    <a:ext uri="{FF2B5EF4-FFF2-40B4-BE49-F238E27FC236}">
                      <a16:creationId xmlns:a16="http://schemas.microsoft.com/office/drawing/2014/main" id="{512A3D37-F758-7B75-EB15-A526B4BFFE5A}"/>
                    </a:ext>
                  </a:extLst>
                </p:cNvPr>
                <p:cNvCxnSpPr>
                  <a:stCxn id="24" idx="0"/>
                </p:cNvCxnSpPr>
                <p:nvPr/>
              </p:nvCxnSpPr>
              <p:spPr>
                <a:xfrm flipH="1" flipV="1">
                  <a:off x="0" y="652577"/>
                  <a:ext cx="723900" cy="533381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6BEC47CE-3E27-6117-7AB8-8E64A624D756}"/>
                  </a:ext>
                </a:extLst>
              </p:cNvPr>
              <p:cNvGrpSpPr/>
              <p:nvPr/>
            </p:nvGrpSpPr>
            <p:grpSpPr>
              <a:xfrm>
                <a:off x="3495674" y="2919541"/>
                <a:ext cx="1488677" cy="1389037"/>
                <a:chOff x="-1" y="652591"/>
                <a:chExt cx="1488677" cy="1389037"/>
              </a:xfrm>
            </p:grpSpPr>
            <p:sp>
              <p:nvSpPr>
                <p:cNvPr id="22" name="Zone de texte 24">
                  <a:extLst>
                    <a:ext uri="{FF2B5EF4-FFF2-40B4-BE49-F238E27FC236}">
                      <a16:creationId xmlns:a16="http://schemas.microsoft.com/office/drawing/2014/main" id="{BFD06700-7AB9-71E3-850B-7681A0FCE498}"/>
                    </a:ext>
                  </a:extLst>
                </p:cNvPr>
                <p:cNvSpPr txBox="1"/>
                <p:nvPr/>
              </p:nvSpPr>
              <p:spPr>
                <a:xfrm>
                  <a:off x="-1" y="1576597"/>
                  <a:ext cx="1488677" cy="46503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rgbClr val="0000FF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900" dirty="0"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Helium mass spectrometer</a:t>
                  </a:r>
                  <a:endParaRPr lang="en-GB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3" name="Connecteur droit avec flèche 22">
                  <a:extLst>
                    <a:ext uri="{FF2B5EF4-FFF2-40B4-BE49-F238E27FC236}">
                      <a16:creationId xmlns:a16="http://schemas.microsoft.com/office/drawing/2014/main" id="{790CFC9E-E9C9-C051-DEFC-9CB6470C5536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523874" y="652591"/>
                  <a:ext cx="220465" cy="924006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74BC1B7F-5FA5-F60E-D37E-22F5E6531B62}"/>
                  </a:ext>
                </a:extLst>
              </p:cNvPr>
              <p:cNvGrpSpPr/>
              <p:nvPr/>
            </p:nvGrpSpPr>
            <p:grpSpPr>
              <a:xfrm>
                <a:off x="1524000" y="109423"/>
                <a:ext cx="1362075" cy="600054"/>
                <a:chOff x="323850" y="109423"/>
                <a:chExt cx="1362075" cy="600054"/>
              </a:xfrm>
            </p:grpSpPr>
            <p:sp>
              <p:nvSpPr>
                <p:cNvPr id="20" name="Zone de texte 28">
                  <a:extLst>
                    <a:ext uri="{FF2B5EF4-FFF2-40B4-BE49-F238E27FC236}">
                      <a16:creationId xmlns:a16="http://schemas.microsoft.com/office/drawing/2014/main" id="{7F73FF6F-B403-2256-7430-6FFF691F2099}"/>
                    </a:ext>
                  </a:extLst>
                </p:cNvPr>
                <p:cNvSpPr txBox="1"/>
                <p:nvPr/>
              </p:nvSpPr>
              <p:spPr>
                <a:xfrm>
                  <a:off x="323850" y="109423"/>
                  <a:ext cx="1143000" cy="4245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rgbClr val="0000FF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900" dirty="0">
                      <a:solidFill>
                        <a:srgbClr val="0000FF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Data</a:t>
                  </a:r>
                  <a:r>
                    <a:rPr lang="fr-FR" sz="900" dirty="0"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acquisition</a:t>
                  </a:r>
                  <a:endParaRPr lang="fr-FR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1" name="Connecteur droit avec flèche 20">
                  <a:extLst>
                    <a:ext uri="{FF2B5EF4-FFF2-40B4-BE49-F238E27FC236}">
                      <a16:creationId xmlns:a16="http://schemas.microsoft.com/office/drawing/2014/main" id="{7B3109AB-1845-CB6D-3A51-159C144B7336}"/>
                    </a:ext>
                  </a:extLst>
                </p:cNvPr>
                <p:cNvCxnSpPr>
                  <a:stCxn id="20" idx="2"/>
                </p:cNvCxnSpPr>
                <p:nvPr/>
              </p:nvCxnSpPr>
              <p:spPr>
                <a:xfrm>
                  <a:off x="895351" y="533950"/>
                  <a:ext cx="790574" cy="175527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FF6B0E23-DC29-BF1B-1AED-DEAA3E6541C9}"/>
                  </a:ext>
                </a:extLst>
              </p:cNvPr>
              <p:cNvGrpSpPr/>
              <p:nvPr/>
            </p:nvGrpSpPr>
            <p:grpSpPr>
              <a:xfrm>
                <a:off x="323850" y="109423"/>
                <a:ext cx="2343151" cy="885758"/>
                <a:chOff x="323850" y="109423"/>
                <a:chExt cx="2343151" cy="885758"/>
              </a:xfrm>
            </p:grpSpPr>
            <p:sp>
              <p:nvSpPr>
                <p:cNvPr id="18" name="Zone de texte 27">
                  <a:extLst>
                    <a:ext uri="{FF2B5EF4-FFF2-40B4-BE49-F238E27FC236}">
                      <a16:creationId xmlns:a16="http://schemas.microsoft.com/office/drawing/2014/main" id="{E14F60E7-7AFB-D01C-B1D2-698849C5E3CF}"/>
                    </a:ext>
                  </a:extLst>
                </p:cNvPr>
                <p:cNvSpPr txBox="1"/>
                <p:nvPr/>
              </p:nvSpPr>
              <p:spPr>
                <a:xfrm>
                  <a:off x="323850" y="109423"/>
                  <a:ext cx="1143000" cy="41427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rgbClr val="0000FF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900" dirty="0">
                      <a:solidFill>
                        <a:srgbClr val="0000FF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Pressure control</a:t>
                  </a:r>
                  <a:endParaRPr lang="fr-FR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Connecteur droit avec flèche 18">
                  <a:extLst>
                    <a:ext uri="{FF2B5EF4-FFF2-40B4-BE49-F238E27FC236}">
                      <a16:creationId xmlns:a16="http://schemas.microsoft.com/office/drawing/2014/main" id="{837698B9-17EB-AC82-FFAC-FFFE41FA31D3}"/>
                    </a:ext>
                  </a:extLst>
                </p:cNvPr>
                <p:cNvCxnSpPr>
                  <a:stCxn id="18" idx="2"/>
                </p:cNvCxnSpPr>
                <p:nvPr/>
              </p:nvCxnSpPr>
              <p:spPr>
                <a:xfrm>
                  <a:off x="895351" y="523684"/>
                  <a:ext cx="1771650" cy="471497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00A8043-8B73-99E2-4F7A-373F641030EF}"/>
              </a:ext>
            </a:extLst>
          </p:cNvPr>
          <p:cNvGrpSpPr>
            <a:grpSpLocks noChangeAspect="1"/>
          </p:cNvGrpSpPr>
          <p:nvPr/>
        </p:nvGrpSpPr>
        <p:grpSpPr>
          <a:xfrm>
            <a:off x="6193716" y="2333366"/>
            <a:ext cx="4937125" cy="3708000"/>
            <a:chOff x="0" y="0"/>
            <a:chExt cx="4937125" cy="3705225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75D5453-DB1D-610C-AD1A-2D7B8A718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37125" cy="3705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8" name="Zone de texte 258">
              <a:extLst>
                <a:ext uri="{FF2B5EF4-FFF2-40B4-BE49-F238E27FC236}">
                  <a16:creationId xmlns:a16="http://schemas.microsoft.com/office/drawing/2014/main" id="{9C218287-6777-9C86-9D36-732BECBF4C1E}"/>
                </a:ext>
              </a:extLst>
            </p:cNvPr>
            <p:cNvSpPr txBox="1"/>
            <p:nvPr/>
          </p:nvSpPr>
          <p:spPr>
            <a:xfrm>
              <a:off x="57150" y="3286125"/>
              <a:ext cx="1058545" cy="361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0000FF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Helium mass spectrometer</a:t>
              </a:r>
              <a:endPara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736FC634-A86D-72F9-D65A-2F59685298E1}"/>
                </a:ext>
              </a:extLst>
            </p:cNvPr>
            <p:cNvCxnSpPr/>
            <p:nvPr/>
          </p:nvCxnSpPr>
          <p:spPr>
            <a:xfrm flipV="1">
              <a:off x="638175" y="1895475"/>
              <a:ext cx="333375" cy="98107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 de texte 260">
              <a:extLst>
                <a:ext uri="{FF2B5EF4-FFF2-40B4-BE49-F238E27FC236}">
                  <a16:creationId xmlns:a16="http://schemas.microsoft.com/office/drawing/2014/main" id="{3F3FBFC7-1515-ED7C-35DE-09C7EB9D4F81}"/>
                </a:ext>
              </a:extLst>
            </p:cNvPr>
            <p:cNvSpPr txBox="1"/>
            <p:nvPr/>
          </p:nvSpPr>
          <p:spPr>
            <a:xfrm>
              <a:off x="66675" y="2867025"/>
              <a:ext cx="1058545" cy="361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0000FF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Liquid</a:t>
              </a:r>
              <a:r>
                <a:rPr lang="fr-FR" sz="9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fr-FR" sz="90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Nitrogen</a:t>
              </a:r>
              <a:r>
                <a:rPr lang="fr-FR" sz="9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Tank</a:t>
              </a:r>
              <a:endPara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Zone de texte 261">
              <a:extLst>
                <a:ext uri="{FF2B5EF4-FFF2-40B4-BE49-F238E27FC236}">
                  <a16:creationId xmlns:a16="http://schemas.microsoft.com/office/drawing/2014/main" id="{2584C484-501C-C2F1-2D25-4709FBC8FE50}"/>
                </a:ext>
              </a:extLst>
            </p:cNvPr>
            <p:cNvSpPr txBox="1"/>
            <p:nvPr/>
          </p:nvSpPr>
          <p:spPr>
            <a:xfrm>
              <a:off x="3810000" y="3286125"/>
              <a:ext cx="1058545" cy="361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0000FF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Pressure control</a:t>
              </a:r>
              <a:endPara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Zone de texte 262">
              <a:extLst>
                <a:ext uri="{FF2B5EF4-FFF2-40B4-BE49-F238E27FC236}">
                  <a16:creationId xmlns:a16="http://schemas.microsoft.com/office/drawing/2014/main" id="{E3C8DAE3-BEB5-6B3A-3CD8-35B9716C1EB4}"/>
                </a:ext>
              </a:extLst>
            </p:cNvPr>
            <p:cNvSpPr txBox="1"/>
            <p:nvPr/>
          </p:nvSpPr>
          <p:spPr>
            <a:xfrm>
              <a:off x="3819525" y="47625"/>
              <a:ext cx="1058545" cy="361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0000FF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</a:t>
              </a:r>
              <a:r>
                <a:rPr lang="fr-FR" sz="9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est valve</a:t>
              </a:r>
              <a:endPara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E9F40A9F-B708-2DB6-9D12-1D3E1C930D00}"/>
                </a:ext>
              </a:extLst>
            </p:cNvPr>
            <p:cNvCxnSpPr/>
            <p:nvPr/>
          </p:nvCxnSpPr>
          <p:spPr>
            <a:xfrm flipV="1">
              <a:off x="4381500" y="2847975"/>
              <a:ext cx="152400" cy="43815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6FE99BE9-E615-5CB9-0646-ABAC63D720F3}"/>
                </a:ext>
              </a:extLst>
            </p:cNvPr>
            <p:cNvCxnSpPr/>
            <p:nvPr/>
          </p:nvCxnSpPr>
          <p:spPr>
            <a:xfrm flipV="1">
              <a:off x="1123950" y="3038475"/>
              <a:ext cx="704850" cy="41910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F9BBADA8-FC14-05D8-EEF1-2C89813B48F4}"/>
                </a:ext>
              </a:extLst>
            </p:cNvPr>
            <p:cNvCxnSpPr/>
            <p:nvPr/>
          </p:nvCxnSpPr>
          <p:spPr>
            <a:xfrm flipH="1">
              <a:off x="4143375" y="419100"/>
              <a:ext cx="238125" cy="62865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155CD797-3E69-DF09-BEDE-6F7CAFB42865}"/>
              </a:ext>
            </a:extLst>
          </p:cNvPr>
          <p:cNvSpPr txBox="1"/>
          <p:nvPr/>
        </p:nvSpPr>
        <p:spPr>
          <a:xfrm>
            <a:off x="7778568" y="6137295"/>
            <a:ext cx="1579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-29°C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285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1131</Words>
  <Application>Microsoft Office PowerPoint</Application>
  <PresentationFormat>Widescreen</PresentationFormat>
  <Paragraphs>175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LOÏC DENEUVILLE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93</cp:revision>
  <dcterms:created xsi:type="dcterms:W3CDTF">2017-04-05T07:21:29Z</dcterms:created>
  <dcterms:modified xsi:type="dcterms:W3CDTF">2022-05-16T10:17:35Z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etDate">
    <vt:lpwstr>2022-05-09T18:48:44Z</vt:lpwstr>
  </property>
  <property fmtid="{D5CDD505-2E9C-101B-9397-08002B2CF9AE}" pid="4" name="MSIP_Label_a4593b6e-8994-43c5-a486-e951b5f02cec_Method">
    <vt:lpwstr>Privileged</vt:lpwstr>
  </property>
  <property fmtid="{D5CDD505-2E9C-101B-9397-08002B2CF9AE}" pid="5" name="MSIP_Label_a4593b6e-8994-43c5-a486-e951b5f02cec_Name">
    <vt:lpwstr>a4593b6e-8994-43c5-a486-e951b5f02cec</vt:lpwstr>
  </property>
  <property fmtid="{D5CDD505-2E9C-101B-9397-08002B2CF9AE}" pid="6" name="MSIP_Label_a4593b6e-8994-43c5-a486-e951b5f02cec_SiteId">
    <vt:lpwstr>329e91b0-e21f-48fb-a071-456717ecc28e</vt:lpwstr>
  </property>
  <property fmtid="{D5CDD505-2E9C-101B-9397-08002B2CF9AE}" pid="7" name="MSIP_Label_a4593b6e-8994-43c5-a486-e951b5f02cec_ActionId">
    <vt:lpwstr>97553815-c6a0-4f62-8a20-a6a29e7522a4</vt:lpwstr>
  </property>
  <property fmtid="{D5CDD505-2E9C-101B-9397-08002B2CF9AE}" pid="8" name="MSIP_Label_a4593b6e-8994-43c5-a486-e951b5f02cec_ContentBits">
    <vt:lpwstr>0</vt:lpwstr>
  </property>
</Properties>
</file>