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23"/>
  </p:notesMasterIdLst>
  <p:sldIdLst>
    <p:sldId id="266" r:id="rId2"/>
    <p:sldId id="272" r:id="rId3"/>
    <p:sldId id="280" r:id="rId4"/>
    <p:sldId id="273" r:id="rId5"/>
    <p:sldId id="276" r:id="rId6"/>
    <p:sldId id="277" r:id="rId7"/>
    <p:sldId id="278" r:id="rId8"/>
    <p:sldId id="279" r:id="rId9"/>
    <p:sldId id="281" r:id="rId10"/>
    <p:sldId id="282" r:id="rId11"/>
    <p:sldId id="286" r:id="rId12"/>
    <p:sldId id="287" r:id="rId13"/>
    <p:sldId id="288" r:id="rId14"/>
    <p:sldId id="289" r:id="rId15"/>
    <p:sldId id="284" r:id="rId16"/>
    <p:sldId id="285" r:id="rId17"/>
    <p:sldId id="291" r:id="rId18"/>
    <p:sldId id="292" r:id="rId19"/>
    <p:sldId id="293" r:id="rId20"/>
    <p:sldId id="294"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185"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B7"/>
    <a:srgbClr val="CFD1D9"/>
    <a:srgbClr val="286AA6"/>
    <a:srgbClr val="00A89D"/>
    <a:srgbClr val="715392"/>
    <a:srgbClr val="343433"/>
    <a:srgbClr val="6CB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2F68C-F217-4976-9FBB-E9028A33ADB6}" v="2" dt="2022-05-10T10:43:18.348"/>
  </p1510:revLst>
</p1510:revInfo>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6939"/>
  </p:normalViewPr>
  <p:slideViewPr>
    <p:cSldViewPr snapToGrid="0" snapToObjects="1">
      <p:cViewPr varScale="1">
        <p:scale>
          <a:sx n="106" d="100"/>
          <a:sy n="106" d="100"/>
        </p:scale>
        <p:origin x="756" y="78"/>
      </p:cViewPr>
      <p:guideLst>
        <p:guide orient="horz" pos="2160"/>
        <p:guide pos="3840"/>
        <p:guide pos="279"/>
        <p:guide pos="7355"/>
        <p:guide pos="816"/>
        <p:guide orient="horz" pos="504"/>
        <p:guide orient="horz" pos="210"/>
        <p:guide orient="horz" pos="1185"/>
        <p:guide orient="horz" pos="1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1562F68C-F217-4976-9FBB-E9028A33ADB6}"/>
    <pc:docChg chg="undo custSel modSld">
      <pc:chgData name="Veniero Facchetti" userId="f2c6c99af91c4974" providerId="LiveId" clId="{1562F68C-F217-4976-9FBB-E9028A33ADB6}" dt="2022-05-10T10:43:37.530" v="10" actId="207"/>
      <pc:docMkLst>
        <pc:docMk/>
      </pc:docMkLst>
      <pc:sldChg chg="addSp modSp mod">
        <pc:chgData name="Veniero Facchetti" userId="f2c6c99af91c4974" providerId="LiveId" clId="{1562F68C-F217-4976-9FBB-E9028A33ADB6}" dt="2022-05-10T10:43:37.530" v="10" actId="207"/>
        <pc:sldMkLst>
          <pc:docMk/>
          <pc:sldMk cId="2498219969" sldId="266"/>
        </pc:sldMkLst>
        <pc:spChg chg="mod">
          <ac:chgData name="Veniero Facchetti" userId="f2c6c99af91c4974" providerId="LiveId" clId="{1562F68C-F217-4976-9FBB-E9028A33ADB6}" dt="2022-05-10T10:43:18.348" v="4"/>
          <ac:spMkLst>
            <pc:docMk/>
            <pc:sldMk cId="2498219969" sldId="266"/>
            <ac:spMk id="2" creationId="{00000000-0000-0000-0000-000000000000}"/>
          </ac:spMkLst>
        </pc:spChg>
        <pc:spChg chg="mod">
          <ac:chgData name="Veniero Facchetti" userId="f2c6c99af91c4974" providerId="LiveId" clId="{1562F68C-F217-4976-9FBB-E9028A33ADB6}" dt="2022-05-10T10:43:30.251" v="8" actId="1076"/>
          <ac:spMkLst>
            <pc:docMk/>
            <pc:sldMk cId="2498219969" sldId="266"/>
            <ac:spMk id="21" creationId="{00000000-0000-0000-0000-000000000000}"/>
          </ac:spMkLst>
        </pc:spChg>
        <pc:spChg chg="add mod">
          <ac:chgData name="Veniero Facchetti" userId="f2c6c99af91c4974" providerId="LiveId" clId="{1562F68C-F217-4976-9FBB-E9028A33ADB6}" dt="2022-05-10T10:43:37.530" v="10" actId="207"/>
          <ac:spMkLst>
            <pc:docMk/>
            <pc:sldMk cId="2498219969" sldId="266"/>
            <ac:spMk id="22" creationId="{51930240-39C0-A06E-5D26-0A1B9E0A8B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10/05/2022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pic>
        <p:nvPicPr>
          <p:cNvPr id="29" name="Grafik 28">
            <a:extLst>
              <a:ext uri="{FF2B5EF4-FFF2-40B4-BE49-F238E27FC236}">
                <a16:creationId xmlns:a16="http://schemas.microsoft.com/office/drawing/2014/main" id="{517322FE-409D-4BB5-ADB6-8F751FA21E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53346" y="5528538"/>
            <a:ext cx="1047792" cy="1004690"/>
          </a:xfrm>
          <a:prstGeom prst="rect">
            <a:avLst/>
          </a:prstGeom>
        </p:spPr>
      </p:pic>
      <p:pic>
        <p:nvPicPr>
          <p:cNvPr id="30" name="Grafik 29">
            <a:extLst>
              <a:ext uri="{FF2B5EF4-FFF2-40B4-BE49-F238E27FC236}">
                <a16:creationId xmlns:a16="http://schemas.microsoft.com/office/drawing/2014/main" id="{E863CB5A-9C69-4DAD-953E-198100D58C6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70838" y="263620"/>
            <a:ext cx="2021069" cy="60038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pic>
        <p:nvPicPr>
          <p:cNvPr id="30" name="Grafik 29">
            <a:extLst>
              <a:ext uri="{FF2B5EF4-FFF2-40B4-BE49-F238E27FC236}">
                <a16:creationId xmlns:a16="http://schemas.microsoft.com/office/drawing/2014/main" id="{E863CB5A-9C69-4DAD-953E-198100D58C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70838" y="263620"/>
            <a:ext cx="2021069" cy="600380"/>
          </a:xfrm>
          <a:prstGeom prst="rect">
            <a:avLst/>
          </a:prstGeom>
        </p:spPr>
      </p:pic>
    </p:spTree>
    <p:extLst>
      <p:ext uri="{BB962C8B-B14F-4D97-AF65-F5344CB8AC3E}">
        <p14:creationId xmlns:p14="http://schemas.microsoft.com/office/powerpoint/2010/main" val="9478166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10/05/2022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0" r:id="rId3"/>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7" y="2005354"/>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DR. JÖRG ISENBERG</a:t>
            </a:r>
          </a:p>
        </p:txBody>
      </p:sp>
      <p:pic>
        <p:nvPicPr>
          <p:cNvPr id="15" name="Immagine 1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7" y="3652278"/>
            <a:ext cx="11267005" cy="201465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en-US" sz="4800" b="1" dirty="0">
                <a:solidFill>
                  <a:schemeClr val="bg1"/>
                </a:solidFill>
                <a:ea typeface="Arial" charset="0"/>
                <a:cs typeface="Arial" charset="0"/>
              </a:rPr>
              <a:t>Mechanical components for functional safety applications (SIL): </a:t>
            </a:r>
            <a:br>
              <a:rPr lang="en-US" sz="4800" b="1" dirty="0">
                <a:solidFill>
                  <a:schemeClr val="bg1"/>
                </a:solidFill>
                <a:ea typeface="Arial" charset="0"/>
                <a:cs typeface="Arial" charset="0"/>
              </a:rPr>
            </a:br>
            <a:r>
              <a:rPr lang="en-US" sz="4800" b="1" dirty="0">
                <a:solidFill>
                  <a:schemeClr val="bg1"/>
                </a:solidFill>
                <a:ea typeface="Arial" charset="0"/>
                <a:cs typeface="Arial" charset="0"/>
              </a:rPr>
              <a:t>Standardization urgently needed!</a:t>
            </a:r>
            <a:endParaRPr lang="it-IT" sz="4800" b="1" dirty="0">
              <a:solidFill>
                <a:schemeClr val="bg1"/>
              </a:solidFill>
              <a:ea typeface="Arial" charset="0"/>
              <a:cs typeface="Arial"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6"/>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7"/>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
        <p:nvSpPr>
          <p:cNvPr id="22" name="Titolo 1">
            <a:extLst>
              <a:ext uri="{FF2B5EF4-FFF2-40B4-BE49-F238E27FC236}">
                <a16:creationId xmlns:a16="http://schemas.microsoft.com/office/drawing/2014/main" id="{51930240-39C0-A06E-5D26-0A1B9E0A8B13}"/>
              </a:ext>
            </a:extLst>
          </p:cNvPr>
          <p:cNvSpPr txBox="1">
            <a:spLocks/>
          </p:cNvSpPr>
          <p:nvPr/>
        </p:nvSpPr>
        <p:spPr>
          <a:xfrm>
            <a:off x="590696" y="2397049"/>
            <a:ext cx="7874229" cy="1111055"/>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400" b="1" dirty="0">
                <a:solidFill>
                  <a:schemeClr val="bg1"/>
                </a:solidFill>
                <a:latin typeface="Arial" panose="020B0604020202020204" pitchFamily="34" charset="0"/>
                <a:ea typeface="Arial" charset="0"/>
                <a:cs typeface="Arial" panose="020B0604020202020204" pitchFamily="34" charset="0"/>
              </a:rPr>
              <a:t>AUMA </a:t>
            </a:r>
            <a:r>
              <a:rPr lang="it-IT" sz="2400" b="1" dirty="0" err="1">
                <a:solidFill>
                  <a:schemeClr val="bg1"/>
                </a:solidFill>
                <a:latin typeface="Arial" panose="020B0604020202020204" pitchFamily="34" charset="0"/>
                <a:ea typeface="Arial" charset="0"/>
                <a:cs typeface="Arial" panose="020B0604020202020204" pitchFamily="34" charset="0"/>
              </a:rPr>
              <a:t>Riester</a:t>
            </a:r>
            <a:r>
              <a:rPr lang="it-IT" sz="2400" b="1" dirty="0">
                <a:solidFill>
                  <a:schemeClr val="bg1"/>
                </a:solidFill>
                <a:latin typeface="Arial" panose="020B0604020202020204" pitchFamily="34" charset="0"/>
                <a:ea typeface="Arial" charset="0"/>
                <a:cs typeface="Arial" panose="020B0604020202020204" pitchFamily="34" charset="0"/>
              </a:rPr>
              <a:t> GmbH &amp; Co. KG</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Failure rates of mech.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883388"/>
          </a:xfrm>
          <a:prstGeom prst="rect">
            <a:avLst/>
          </a:prstGeom>
          <a:noFill/>
        </p:spPr>
        <p:txBody>
          <a:bodyPr wrap="square" rtlCol="0">
            <a:spAutoFit/>
          </a:bodyPr>
          <a:lstStyle/>
          <a:p>
            <a:pPr>
              <a:spcBef>
                <a:spcPts val="384"/>
              </a:spcBef>
            </a:pPr>
            <a:r>
              <a:rPr lang="en-US" sz="2000" b="1" dirty="0">
                <a:latin typeface="Arial" panose="020B0604020202020204" pitchFamily="34" charset="0"/>
                <a:cs typeface="Arial" panose="020B0604020202020204" pitchFamily="34" charset="0"/>
              </a:rPr>
              <a:t>In principle 3 possibilities: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Field data / proven in use</a:t>
            </a:r>
          </a:p>
          <a:p>
            <a:pPr marL="284400" indent="-284400">
              <a:spcBef>
                <a:spcPts val="384"/>
              </a:spcBef>
            </a:pPr>
            <a:endParaRPr lang="en-US" sz="2000" b="1" dirty="0">
              <a:latin typeface="Arial" panose="020B0604020202020204" pitchFamily="34" charset="0"/>
              <a:cs typeface="Arial" panose="020B0604020202020204" pitchFamily="34" charset="0"/>
            </a:endParaRPr>
          </a:p>
          <a:p>
            <a:pPr>
              <a:spcBef>
                <a:spcPts val="384"/>
              </a:spcBef>
            </a:pPr>
            <a:r>
              <a:rPr lang="en-US" sz="2000" b="1" dirty="0">
                <a:latin typeface="Arial" panose="020B0604020202020204" pitchFamily="34" charset="0"/>
                <a:cs typeface="Arial" panose="020B0604020202020204" pitchFamily="34" charset="0"/>
              </a:rPr>
              <a:t>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Excellent to prove suitability of component in principle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sym typeface="Symbol"/>
              </a:rPr>
              <a:t></a:t>
            </a:r>
            <a:r>
              <a:rPr lang="en-US" sz="2000" dirty="0">
                <a:latin typeface="Arial" panose="020B0604020202020204" pitchFamily="34" charset="0"/>
                <a:cs typeface="Arial" panose="020B0604020202020204" pitchFamily="34" charset="0"/>
              </a:rPr>
              <a:t> Indispensable as type test</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Critical influences may be specifically simulated (if known)</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Accelerated tests necessary &amp; possible</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Accelerated tests (e.g. B10/B10</a:t>
            </a:r>
            <a:r>
              <a:rPr lang="en-US" sz="2000" baseline="-25000"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do only include wear, no aging!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b="1" dirty="0">
                <a:latin typeface="Arial" panose="020B0604020202020204" pitchFamily="34" charset="0"/>
                <a:cs typeface="Arial" panose="020B0604020202020204" pitchFamily="34" charset="0"/>
              </a:rPr>
              <a:t>Misleading for the determination of </a:t>
            </a:r>
            <a:r>
              <a:rPr lang="en-US" sz="2000" b="1" dirty="0">
                <a:latin typeface="Arial" panose="020B0604020202020204" pitchFamily="34" charset="0"/>
                <a:cs typeface="Arial" panose="020B0604020202020204" pitchFamily="34" charset="0"/>
                <a:sym typeface="Symbol" panose="05050102010706020507" pitchFamily="18" charset="2"/>
              </a:rPr>
              <a:t> for low demand / </a:t>
            </a:r>
            <a:br>
              <a:rPr lang="en-US" sz="2000" b="1" dirty="0">
                <a:latin typeface="Arial" panose="020B0604020202020204" pitchFamily="34" charset="0"/>
                <a:cs typeface="Arial" panose="020B0604020202020204" pitchFamily="34" charset="0"/>
                <a:sym typeface="Symbol" panose="05050102010706020507" pitchFamily="18" charset="2"/>
              </a:rPr>
            </a:br>
            <a:r>
              <a:rPr lang="en-US" sz="2000" b="1" dirty="0">
                <a:latin typeface="Arial" panose="020B0604020202020204" pitchFamily="34" charset="0"/>
                <a:cs typeface="Arial" panose="020B0604020202020204" pitchFamily="34" charset="0"/>
                <a:sym typeface="Symbol" panose="05050102010706020507" pitchFamily="18" charset="2"/>
              </a:rPr>
              <a:t>		low utilization rate!</a:t>
            </a:r>
            <a:endParaRPr lang="en-US" sz="2000" b="1"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28EC29C-3DBC-49F2-A8BA-90BCB15F57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4735" y="1781157"/>
            <a:ext cx="3534131" cy="2356088"/>
          </a:xfrm>
          <a:prstGeom prst="rect">
            <a:avLst/>
          </a:prstGeom>
        </p:spPr>
      </p:pic>
      <p:pic>
        <p:nvPicPr>
          <p:cNvPr id="11" name="Grafik 10">
            <a:extLst>
              <a:ext uri="{FF2B5EF4-FFF2-40B4-BE49-F238E27FC236}">
                <a16:creationId xmlns:a16="http://schemas.microsoft.com/office/drawing/2014/main" id="{C10EEB1F-CB4D-47D9-9B83-A058FB9C6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735" y="4152466"/>
            <a:ext cx="3534131" cy="2356088"/>
          </a:xfrm>
          <a:prstGeom prst="rect">
            <a:avLst/>
          </a:prstGeom>
        </p:spPr>
      </p:pic>
    </p:spTree>
    <p:extLst>
      <p:ext uri="{BB962C8B-B14F-4D97-AF65-F5344CB8AC3E}">
        <p14:creationId xmlns:p14="http://schemas.microsoft.com/office/powerpoint/2010/main" val="254896784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Failure rates of mech.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883388"/>
          </a:xfrm>
          <a:prstGeom prst="rect">
            <a:avLst/>
          </a:prstGeom>
          <a:noFill/>
        </p:spPr>
        <p:txBody>
          <a:bodyPr wrap="square" rtlCol="0">
            <a:spAutoFit/>
          </a:bodyPr>
          <a:lstStyle/>
          <a:p>
            <a:pPr>
              <a:spcBef>
                <a:spcPts val="384"/>
              </a:spcBef>
            </a:pPr>
            <a:r>
              <a:rPr lang="en-US" sz="2000" b="1" dirty="0">
                <a:latin typeface="Arial" panose="020B0604020202020204" pitchFamily="34" charset="0"/>
                <a:cs typeface="Arial" panose="020B0604020202020204" pitchFamily="34" charset="0"/>
              </a:rPr>
              <a:t>In principle 3 possibilities: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Field data / proven in use</a:t>
            </a:r>
          </a:p>
          <a:p>
            <a:pPr marL="284400" indent="-284400">
              <a:spcBef>
                <a:spcPts val="384"/>
              </a:spcBef>
            </a:pPr>
            <a:endParaRPr lang="en-US" sz="2000" b="1" dirty="0">
              <a:latin typeface="Arial" panose="020B0604020202020204" pitchFamily="34" charset="0"/>
              <a:cs typeface="Arial" panose="020B0604020202020204" pitchFamily="34" charset="0"/>
            </a:endParaRPr>
          </a:p>
          <a:p>
            <a:pPr>
              <a:spcBef>
                <a:spcPts val="384"/>
              </a:spcBef>
            </a:pPr>
            <a:r>
              <a:rPr lang="en-US" sz="2000" b="1" dirty="0">
                <a:latin typeface="Arial" panose="020B0604020202020204" pitchFamily="34" charset="0"/>
                <a:cs typeface="Arial" panose="020B0604020202020204" pitchFamily="34" charset="0"/>
              </a:rPr>
              <a:t>Handbook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Collection of data from field experience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Examples: SINTEF/OREDA, </a:t>
            </a:r>
            <a:r>
              <a:rPr lang="en-US" sz="2000" dirty="0" err="1">
                <a:latin typeface="Arial" panose="020B0604020202020204" pitchFamily="34" charset="0"/>
                <a:cs typeface="Arial" panose="020B0604020202020204" pitchFamily="34" charset="0"/>
              </a:rPr>
              <a:t>exida</a:t>
            </a:r>
            <a:r>
              <a:rPr lang="en-US" sz="2000" dirty="0">
                <a:latin typeface="Arial" panose="020B0604020202020204" pitchFamily="34" charset="0"/>
                <a:cs typeface="Arial" panose="020B0604020202020204" pitchFamily="34" charset="0"/>
              </a:rPr>
              <a:t> handbook, …</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a:rPr>
              <a:t>Handbooks need to group products &amp; application conditions</a:t>
            </a:r>
          </a:p>
          <a:p>
            <a:pPr marL="741600" lvl="4"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a:rPr>
              <a:t>Less specific</a:t>
            </a:r>
          </a:p>
          <a:p>
            <a:pPr marL="741600" lvl="4"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a:rPr>
              <a:t>Failure rates estimated “on the safe side”</a:t>
            </a:r>
            <a:br>
              <a:rPr lang="en-US" sz="2000" dirty="0">
                <a:latin typeface="Arial" panose="020B0604020202020204" pitchFamily="34" charset="0"/>
                <a:cs typeface="Arial" panose="020B0604020202020204" pitchFamily="34" charset="0"/>
                <a:sym typeface="Symbol"/>
              </a:rPr>
            </a:b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sym typeface="Symbol"/>
              </a:rPr>
              <a:t> Usually, product is rated considerably poorer than it is</a:t>
            </a:r>
          </a:p>
          <a:p>
            <a:pPr marL="741600" lvl="4"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a:rPr>
              <a:t>Often include systematic failures as well </a:t>
            </a: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sym typeface="Symbol"/>
              </a:rPr>
              <a:t>Not generally accepted</a:t>
            </a:r>
            <a:endParaRPr lang="en-US" sz="2000"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640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Effect transition="in" filter="fade">
                                      <p:cBhvr>
                                        <p:cTn id="15" dur="500"/>
                                        <p:tgtEl>
                                          <p:spTgt spid="5">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fade">
                                      <p:cBhvr>
                                        <p:cTn id="20" dur="500"/>
                                        <p:tgtEl>
                                          <p:spTgt spid="5">
                                            <p:txEl>
                                              <p:pRg st="9" end="9"/>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fade">
                                      <p:cBhvr>
                                        <p:cTn id="2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Failure rates of mech.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524315"/>
          </a:xfrm>
          <a:prstGeom prst="rect">
            <a:avLst/>
          </a:prstGeom>
          <a:noFill/>
        </p:spPr>
        <p:txBody>
          <a:bodyPr wrap="square" rtlCol="0">
            <a:spAutoFit/>
          </a:bodyPr>
          <a:lstStyle/>
          <a:p>
            <a:pPr>
              <a:spcBef>
                <a:spcPts val="384"/>
              </a:spcBef>
            </a:pPr>
            <a:r>
              <a:rPr lang="en-US" sz="2000" b="1" dirty="0">
                <a:latin typeface="Arial" panose="020B0604020202020204" pitchFamily="34" charset="0"/>
                <a:cs typeface="Arial" panose="020B0604020202020204" pitchFamily="34" charset="0"/>
              </a:rPr>
              <a:t>In principle 3 possibilities: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Field data / proven in use</a:t>
            </a:r>
          </a:p>
          <a:p>
            <a:pPr marL="284400" indent="-284400">
              <a:spcBef>
                <a:spcPts val="384"/>
              </a:spcBef>
            </a:pPr>
            <a:endParaRPr lang="en-US" sz="2000" b="1" dirty="0">
              <a:latin typeface="Arial" panose="020B0604020202020204" pitchFamily="34" charset="0"/>
              <a:cs typeface="Arial" panose="020B0604020202020204" pitchFamily="34" charset="0"/>
            </a:endParaRPr>
          </a:p>
          <a:p>
            <a:pPr>
              <a:spcBef>
                <a:spcPts val="384"/>
              </a:spcBef>
            </a:pPr>
            <a:r>
              <a:rPr lang="en-US" sz="2000" b="1" dirty="0">
                <a:latin typeface="Arial" panose="020B0604020202020204" pitchFamily="34" charset="0"/>
                <a:cs typeface="Arial" panose="020B0604020202020204" pitchFamily="34" charset="0"/>
              </a:rPr>
              <a:t>Field data / proven in use</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Often most realistic data for mechanical components </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Accelerated testing impossible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sym typeface="Symbol"/>
              </a:rPr>
              <a:t> It </a:t>
            </a:r>
            <a:r>
              <a:rPr lang="en-US" sz="2000" dirty="0">
                <a:latin typeface="Arial" panose="020B0604020202020204" pitchFamily="34" charset="0"/>
                <a:cs typeface="Arial" panose="020B0604020202020204" pitchFamily="34" charset="0"/>
              </a:rPr>
              <a:t>typically takes many years after product launch to obtain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Is enough field data available?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sym typeface="Symbol" panose="05050102010706020507" pitchFamily="18" charset="2"/>
              </a:rPr>
              <a:t>90% confidence level required by IEC 61508-2, 7.4.4.3.3 route 2</a:t>
            </a:r>
            <a:r>
              <a:rPr lang="en-US" sz="2000" baseline="-25000" dirty="0">
                <a:latin typeface="Arial" panose="020B0604020202020204" pitchFamily="34" charset="0"/>
                <a:cs typeface="Arial" panose="020B0604020202020204" pitchFamily="34" charset="0"/>
                <a:sym typeface="Symbol" panose="05050102010706020507" pitchFamily="18" charset="2"/>
              </a:rPr>
              <a:t>H</a:t>
            </a:r>
            <a:r>
              <a:rPr lang="en-US" sz="2000" dirty="0">
                <a:latin typeface="Arial" panose="020B0604020202020204" pitchFamily="34" charset="0"/>
                <a:cs typeface="Arial" panose="020B0604020202020204" pitchFamily="34" charset="0"/>
                <a:sym typeface="Symbol" panose="05050102010706020507" pitchFamily="18" charset="2"/>
              </a:rPr>
              <a:t> </a:t>
            </a:r>
            <a:br>
              <a:rPr lang="en-US" sz="2000" dirty="0">
                <a:latin typeface="Arial" panose="020B0604020202020204" pitchFamily="34" charset="0"/>
                <a:cs typeface="Arial" panose="020B0604020202020204" pitchFamily="34" charset="0"/>
                <a:sym typeface="Symbol" panose="05050102010706020507" pitchFamily="18" charset="2"/>
              </a:rPr>
            </a:b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Typically, in the order of 10s or 100s of Mio. operation hours needed</a:t>
            </a:r>
            <a:br>
              <a:rPr lang="en-US" sz="2000" dirty="0">
                <a:latin typeface="Arial" panose="020B0604020202020204" pitchFamily="34" charset="0"/>
                <a:cs typeface="Arial" panose="020B0604020202020204" pitchFamily="34" charset="0"/>
              </a:rPr>
            </a:br>
            <a:endParaRPr lang="it-IT"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F4C17BF2-2828-4C49-8025-FB79CCAFA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1740271"/>
            <a:ext cx="1754814" cy="1082385"/>
          </a:xfrm>
          <a:prstGeom prst="rect">
            <a:avLst/>
          </a:prstGeom>
        </p:spPr>
      </p:pic>
      <p:pic>
        <p:nvPicPr>
          <p:cNvPr id="8" name="Grafik 7">
            <a:extLst>
              <a:ext uri="{FF2B5EF4-FFF2-40B4-BE49-F238E27FC236}">
                <a16:creationId xmlns:a16="http://schemas.microsoft.com/office/drawing/2014/main" id="{8FA2722E-3ACA-4D5B-AAAA-58C038629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8329251" y="1740271"/>
            <a:ext cx="1591998" cy="1082385"/>
          </a:xfrm>
          <a:prstGeom prst="rect">
            <a:avLst/>
          </a:prstGeom>
        </p:spPr>
      </p:pic>
      <p:pic>
        <p:nvPicPr>
          <p:cNvPr id="9" name="Grafik 8">
            <a:extLst>
              <a:ext uri="{FF2B5EF4-FFF2-40B4-BE49-F238E27FC236}">
                <a16:creationId xmlns:a16="http://schemas.microsoft.com/office/drawing/2014/main" id="{274BD620-D26E-426E-9C25-1005D447C4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2822656"/>
            <a:ext cx="1754814" cy="1082385"/>
          </a:xfrm>
          <a:prstGeom prst="rect">
            <a:avLst/>
          </a:prstGeom>
        </p:spPr>
      </p:pic>
      <p:pic>
        <p:nvPicPr>
          <p:cNvPr id="10" name="Grafik 9">
            <a:extLst>
              <a:ext uri="{FF2B5EF4-FFF2-40B4-BE49-F238E27FC236}">
                <a16:creationId xmlns:a16="http://schemas.microsoft.com/office/drawing/2014/main" id="{77544FC3-4A1E-4E8A-9C57-90C5D06B32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8329251" y="2822656"/>
            <a:ext cx="1591998" cy="1082385"/>
          </a:xfrm>
          <a:prstGeom prst="rect">
            <a:avLst/>
          </a:prstGeom>
        </p:spPr>
      </p:pic>
      <p:pic>
        <p:nvPicPr>
          <p:cNvPr id="11" name="Grafik 10">
            <a:extLst>
              <a:ext uri="{FF2B5EF4-FFF2-40B4-BE49-F238E27FC236}">
                <a16:creationId xmlns:a16="http://schemas.microsoft.com/office/drawing/2014/main" id="{6D9E18D0-365C-442D-93CC-8A386C71F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6737253" y="1740271"/>
            <a:ext cx="1591998" cy="1082385"/>
          </a:xfrm>
          <a:prstGeom prst="rect">
            <a:avLst/>
          </a:prstGeom>
        </p:spPr>
      </p:pic>
      <p:pic>
        <p:nvPicPr>
          <p:cNvPr id="12" name="Grafik 11">
            <a:extLst>
              <a:ext uri="{FF2B5EF4-FFF2-40B4-BE49-F238E27FC236}">
                <a16:creationId xmlns:a16="http://schemas.microsoft.com/office/drawing/2014/main" id="{B42BD499-070A-4D31-9EEB-E96A5BF5C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3912800"/>
            <a:ext cx="1754814" cy="1082385"/>
          </a:xfrm>
          <a:prstGeom prst="rect">
            <a:avLst/>
          </a:prstGeom>
        </p:spPr>
      </p:pic>
    </p:spTree>
    <p:extLst>
      <p:ext uri="{BB962C8B-B14F-4D97-AF65-F5344CB8AC3E}">
        <p14:creationId xmlns:p14="http://schemas.microsoft.com/office/powerpoint/2010/main" val="18302783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Failure rates of mech.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267835"/>
          </a:xfrm>
          <a:prstGeom prst="rect">
            <a:avLst/>
          </a:prstGeom>
          <a:noFill/>
        </p:spPr>
        <p:txBody>
          <a:bodyPr wrap="square" rtlCol="0">
            <a:spAutoFit/>
          </a:bodyPr>
          <a:lstStyle/>
          <a:p>
            <a:pPr>
              <a:spcBef>
                <a:spcPts val="384"/>
              </a:spcBef>
            </a:pPr>
            <a:r>
              <a:rPr lang="en-US" sz="2000" b="1" dirty="0">
                <a:latin typeface="Arial" panose="020B0604020202020204" pitchFamily="34" charset="0"/>
                <a:cs typeface="Arial" panose="020B0604020202020204" pitchFamily="34" charset="0"/>
              </a:rPr>
              <a:t>In principle 3 possibilities: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 data</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Field data / proven in use</a:t>
            </a:r>
          </a:p>
          <a:p>
            <a:pPr marL="284400" indent="-284400">
              <a:spcBef>
                <a:spcPts val="384"/>
              </a:spcBef>
            </a:pPr>
            <a:endParaRPr lang="en-US" sz="2000" b="1" dirty="0">
              <a:latin typeface="Arial" panose="020B0604020202020204" pitchFamily="34" charset="0"/>
              <a:cs typeface="Arial" panose="020B0604020202020204" pitchFamily="34" charset="0"/>
            </a:endParaRPr>
          </a:p>
          <a:p>
            <a:pPr>
              <a:spcBef>
                <a:spcPts val="384"/>
              </a:spcBef>
            </a:pPr>
            <a:r>
              <a:rPr lang="en-US" sz="2000" b="1" dirty="0">
                <a:latin typeface="Arial" panose="020B0604020202020204" pitchFamily="34" charset="0"/>
                <a:cs typeface="Arial" panose="020B0604020202020204" pitchFamily="34" charset="0"/>
              </a:rPr>
              <a:t>Field data / proven in use</a:t>
            </a:r>
          </a:p>
          <a:p>
            <a:pPr marL="284400" indent="-284400">
              <a:spcBef>
                <a:spcPts val="384"/>
              </a:spcBef>
              <a:buFont typeface="Wingdings" panose="05000000000000000000" pitchFamily="2" charset="2"/>
              <a:buChar char="§"/>
            </a:pPr>
            <a:r>
              <a:rPr lang="en-US" sz="2000" b="1" dirty="0">
                <a:latin typeface="Arial" panose="020B0604020202020204" pitchFamily="34" charset="0"/>
                <a:cs typeface="Arial" panose="020B0604020202020204" pitchFamily="34" charset="0"/>
              </a:rPr>
              <a:t>Danger: </a:t>
            </a:r>
            <a:r>
              <a:rPr lang="en-US" sz="2000" dirty="0">
                <a:latin typeface="Arial" panose="020B0604020202020204" pitchFamily="34" charset="0"/>
                <a:cs typeface="Arial" panose="020B0604020202020204" pitchFamily="34" charset="0"/>
              </a:rPr>
              <a:t>How realistic is the data?</a:t>
            </a:r>
          </a:p>
          <a:p>
            <a:pPr marL="741600" lvl="3" indent="-28575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Were all field failures reported?</a:t>
            </a:r>
          </a:p>
          <a:p>
            <a:pPr marL="741600" lvl="3" indent="-28575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Are operation / environmental conditions comparable?</a:t>
            </a:r>
          </a:p>
          <a:p>
            <a:pPr marL="741600" lvl="3" indent="-28575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Were all relevant parts of the hardware (software) tested (=used) evenly?</a:t>
            </a:r>
          </a:p>
          <a:p>
            <a:pPr marL="741600" lvl="3" indent="-28575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t>
            </a:r>
          </a:p>
          <a:p>
            <a:pPr algn="just"/>
            <a:endParaRPr lang="it-IT"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F4C17BF2-2828-4C49-8025-FB79CCAFA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1740271"/>
            <a:ext cx="1754814" cy="1082385"/>
          </a:xfrm>
          <a:prstGeom prst="rect">
            <a:avLst/>
          </a:prstGeom>
        </p:spPr>
      </p:pic>
      <p:pic>
        <p:nvPicPr>
          <p:cNvPr id="8" name="Grafik 7">
            <a:extLst>
              <a:ext uri="{FF2B5EF4-FFF2-40B4-BE49-F238E27FC236}">
                <a16:creationId xmlns:a16="http://schemas.microsoft.com/office/drawing/2014/main" id="{8FA2722E-3ACA-4D5B-AAAA-58C038629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8329251" y="1740271"/>
            <a:ext cx="1591998" cy="1082385"/>
          </a:xfrm>
          <a:prstGeom prst="rect">
            <a:avLst/>
          </a:prstGeom>
        </p:spPr>
      </p:pic>
      <p:pic>
        <p:nvPicPr>
          <p:cNvPr id="9" name="Grafik 8">
            <a:extLst>
              <a:ext uri="{FF2B5EF4-FFF2-40B4-BE49-F238E27FC236}">
                <a16:creationId xmlns:a16="http://schemas.microsoft.com/office/drawing/2014/main" id="{274BD620-D26E-426E-9C25-1005D447C4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2822656"/>
            <a:ext cx="1754814" cy="1082385"/>
          </a:xfrm>
          <a:prstGeom prst="rect">
            <a:avLst/>
          </a:prstGeom>
        </p:spPr>
      </p:pic>
      <p:pic>
        <p:nvPicPr>
          <p:cNvPr id="10" name="Grafik 9">
            <a:extLst>
              <a:ext uri="{FF2B5EF4-FFF2-40B4-BE49-F238E27FC236}">
                <a16:creationId xmlns:a16="http://schemas.microsoft.com/office/drawing/2014/main" id="{77544FC3-4A1E-4E8A-9C57-90C5D06B32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8329251" y="2822656"/>
            <a:ext cx="1591998" cy="1082385"/>
          </a:xfrm>
          <a:prstGeom prst="rect">
            <a:avLst/>
          </a:prstGeom>
        </p:spPr>
      </p:pic>
      <p:pic>
        <p:nvPicPr>
          <p:cNvPr id="11" name="Grafik 10">
            <a:extLst>
              <a:ext uri="{FF2B5EF4-FFF2-40B4-BE49-F238E27FC236}">
                <a16:creationId xmlns:a16="http://schemas.microsoft.com/office/drawing/2014/main" id="{6D9E18D0-365C-442D-93CC-8A386C71F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0" r="6769"/>
          <a:stretch/>
        </p:blipFill>
        <p:spPr>
          <a:xfrm>
            <a:off x="6737253" y="1740271"/>
            <a:ext cx="1591998" cy="1082385"/>
          </a:xfrm>
          <a:prstGeom prst="rect">
            <a:avLst/>
          </a:prstGeom>
        </p:spPr>
      </p:pic>
      <p:pic>
        <p:nvPicPr>
          <p:cNvPr id="12" name="Grafik 11">
            <a:extLst>
              <a:ext uri="{FF2B5EF4-FFF2-40B4-BE49-F238E27FC236}">
                <a16:creationId xmlns:a16="http://schemas.microsoft.com/office/drawing/2014/main" id="{B42BD499-070A-4D31-9EEB-E96A5BF5C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69"/>
          <a:stretch/>
        </p:blipFill>
        <p:spPr>
          <a:xfrm>
            <a:off x="9921249" y="3912800"/>
            <a:ext cx="1754814" cy="1082385"/>
          </a:xfrm>
          <a:prstGeom prst="rect">
            <a:avLst/>
          </a:prstGeom>
        </p:spPr>
      </p:pic>
    </p:spTree>
    <p:extLst>
      <p:ext uri="{BB962C8B-B14F-4D97-AF65-F5344CB8AC3E}">
        <p14:creationId xmlns:p14="http://schemas.microsoft.com/office/powerpoint/2010/main" val="19359467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Mech. components – recommendations</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908762"/>
          </a:xfrm>
          <a:prstGeom prst="rect">
            <a:avLst/>
          </a:prstGeom>
          <a:noFill/>
        </p:spPr>
        <p:txBody>
          <a:bodyPr wrap="square" rtlCol="0">
            <a:spAutoFit/>
          </a:bodyPr>
          <a:lstStyle/>
          <a:p>
            <a:pPr>
              <a:spcBef>
                <a:spcPts val="384"/>
              </a:spcBef>
            </a:pPr>
            <a:r>
              <a:rPr lang="en-US" sz="2000" b="1" dirty="0">
                <a:latin typeface="Arial" panose="020B0604020202020204" pitchFamily="34" charset="0"/>
                <a:cs typeface="Arial" panose="020B0604020202020204" pitchFamily="34" charset="0"/>
              </a:rPr>
              <a:t>Always: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Functional Safety Management</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Implement procedures to avoid systematic failures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Type test for general suitability</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FME(D)A</a:t>
            </a:r>
          </a:p>
          <a:p>
            <a:pPr>
              <a:spcBef>
                <a:spcPts val="384"/>
              </a:spcBef>
            </a:pPr>
            <a:r>
              <a:rPr lang="en-US" sz="2000" b="1" dirty="0">
                <a:latin typeface="Arial" panose="020B0604020202020204" pitchFamily="34" charset="0"/>
                <a:cs typeface="Arial" panose="020B0604020202020204" pitchFamily="34" charset="0"/>
              </a:rPr>
              <a:t>Newly developed products: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 data for calculation of failure rates / modes</a:t>
            </a:r>
          </a:p>
          <a:p>
            <a:pPr>
              <a:spcBef>
                <a:spcPts val="384"/>
              </a:spcBef>
            </a:pPr>
            <a:r>
              <a:rPr lang="en-US" sz="2000" b="1" dirty="0">
                <a:latin typeface="Arial" panose="020B0604020202020204" pitchFamily="34" charset="0"/>
                <a:cs typeface="Arial" panose="020B0604020202020204" pitchFamily="34" charset="0"/>
              </a:rPr>
              <a:t>Components with long &amp; well documented operation history:</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Field data used for calculation of failure rates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Handbooks can be used for failure modes and distribution</a:t>
            </a:r>
          </a:p>
          <a:p>
            <a:pPr algn="just"/>
            <a:endParaRPr lang="it-IT" dirty="0">
              <a:latin typeface="Arial" panose="020B0604020202020204" pitchFamily="34" charset="0"/>
              <a:cs typeface="Arial" panose="020B0604020202020204" pitchFamily="34" charset="0"/>
            </a:endParaRPr>
          </a:p>
        </p:txBody>
      </p:sp>
      <p:sp>
        <p:nvSpPr>
          <p:cNvPr id="13" name="Abgerundetes Rechteck 6">
            <a:extLst>
              <a:ext uri="{FF2B5EF4-FFF2-40B4-BE49-F238E27FC236}">
                <a16:creationId xmlns:a16="http://schemas.microsoft.com/office/drawing/2014/main" id="{D5FCBAED-7080-4B2E-A65F-8E8B78BE0EB5}"/>
              </a:ext>
            </a:extLst>
          </p:cNvPr>
          <p:cNvSpPr/>
          <p:nvPr/>
        </p:nvSpPr>
        <p:spPr>
          <a:xfrm>
            <a:off x="730430" y="5618603"/>
            <a:ext cx="10016227"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Method of choice depends strongly on quality of available data!</a:t>
            </a:r>
          </a:p>
        </p:txBody>
      </p:sp>
      <p:pic>
        <p:nvPicPr>
          <p:cNvPr id="14" name="Grafik 13">
            <a:extLst>
              <a:ext uri="{FF2B5EF4-FFF2-40B4-BE49-F238E27FC236}">
                <a16:creationId xmlns:a16="http://schemas.microsoft.com/office/drawing/2014/main" id="{39D08AB3-A03F-4C7E-B33F-38C5D83BE9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9832" y="1684468"/>
            <a:ext cx="4046231" cy="2697487"/>
          </a:xfrm>
          <a:prstGeom prst="rect">
            <a:avLst/>
          </a:prstGeom>
        </p:spPr>
      </p:pic>
    </p:spTree>
    <p:extLst>
      <p:ext uri="{BB962C8B-B14F-4D97-AF65-F5344CB8AC3E}">
        <p14:creationId xmlns:p14="http://schemas.microsoft.com/office/powerpoint/2010/main" val="6379188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fade">
                                      <p:cBhvr>
                                        <p:cTn id="18" dur="500"/>
                                        <p:tgtEl>
                                          <p:spTgt spid="5">
                                            <p:txEl>
                                              <p:pRg st="8" end="8"/>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500"/>
                                        <p:tgtEl>
                                          <p:spTgt spid="5">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Warnings and typical pitfall – demand mode &amp; B10/B10</a:t>
            </a:r>
            <a:r>
              <a:rPr lang="en-US" sz="2800" b="1" baseline="-25000" dirty="0">
                <a:latin typeface="Arial" panose="020B0604020202020204" pitchFamily="34" charset="0"/>
                <a:cs typeface="Arial" panose="020B0604020202020204" pitchFamily="34" charset="0"/>
              </a:rPr>
              <a:t>D</a:t>
            </a:r>
            <a:endParaRPr lang="en-US"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5080878"/>
          </a:xfrm>
          <a:prstGeom prst="rect">
            <a:avLst/>
          </a:prstGeom>
          <a:noFill/>
        </p:spPr>
        <p:txBody>
          <a:bodyPr wrap="square" rtlCol="0">
            <a:spAutoFit/>
          </a:bodyPr>
          <a:lstStyle/>
          <a:p>
            <a:pPr marL="284400" indent="-284400">
              <a:spcBef>
                <a:spcPts val="384"/>
              </a:spcBef>
              <a:spcAft>
                <a:spcPts val="900"/>
              </a:spcAft>
            </a:pPr>
            <a:r>
              <a:rPr lang="en-US" sz="2000" b="1" dirty="0">
                <a:latin typeface="Arial" panose="020B0604020202020204" pitchFamily="34" charset="0"/>
                <a:cs typeface="Arial" panose="020B0604020202020204" pitchFamily="34" charset="0"/>
              </a:rPr>
              <a:t>Demand mode and failure rates: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SIL-certificate of a valve + fail-safe unit (from 2015, meanwhile withdrawn):</a:t>
            </a:r>
          </a:p>
          <a:p>
            <a:pPr marL="284400" indent="-284400">
              <a:spcBef>
                <a:spcPts val="384"/>
              </a:spcBef>
            </a:pPr>
            <a:endParaRPr lang="en-US" sz="2000" dirty="0">
              <a:latin typeface="Arial" panose="020B0604020202020204" pitchFamily="34" charset="0"/>
              <a:cs typeface="Arial" panose="020B0604020202020204" pitchFamily="34" charset="0"/>
            </a:endParaRPr>
          </a:p>
          <a:p>
            <a:pPr marL="284400" indent="-284400">
              <a:spcBef>
                <a:spcPts val="384"/>
              </a:spcBef>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Information in certificate: “The named values are the result of extensive laboratory test.”</a:t>
            </a:r>
          </a:p>
          <a:p>
            <a:pPr marL="284400" indent="-284400">
              <a:spcBef>
                <a:spcPts val="384"/>
              </a:spcBef>
            </a:pPr>
            <a:r>
              <a:rPr lang="en-US" sz="2000" b="1" dirty="0">
                <a:latin typeface="Arial" panose="020B0604020202020204" pitchFamily="34" charset="0"/>
                <a:cs typeface="Arial" panose="020B0604020202020204" pitchFamily="34" charset="0"/>
              </a:rPr>
              <a:t>What has happened here?</a:t>
            </a:r>
          </a:p>
          <a:p>
            <a:pPr marL="284400" indent="-284400">
              <a:spcBef>
                <a:spcPts val="384"/>
              </a:spcBef>
            </a:pPr>
            <a:r>
              <a:rPr lang="en-US" sz="2000" dirty="0">
                <a:latin typeface="Arial" panose="020B0604020202020204" pitchFamily="34" charset="0"/>
                <a:cs typeface="Arial" panose="020B0604020202020204" pitchFamily="34" charset="0"/>
              </a:rPr>
              <a:t>Most likely explanation:</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Failure rates were calculated for high demand mode from laboratory tests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Failure rates for low demand mode were calculated under the assumption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that the failure rate per demand is the same as for high demand</a:t>
            </a:r>
            <a:endParaRPr lang="en-US" sz="2000" dirty="0">
              <a:latin typeface="Arial" panose="020B0604020202020204" pitchFamily="34" charset="0"/>
              <a:cs typeface="Arial" panose="020B0604020202020204" pitchFamily="34" charset="0"/>
              <a:sym typeface="Symbol"/>
            </a:endParaRPr>
          </a:p>
          <a:p>
            <a:pPr algn="just"/>
            <a:endParaRPr lang="it-IT" sz="2000" dirty="0">
              <a:latin typeface="Arial" panose="020B0604020202020204" pitchFamily="34" charset="0"/>
              <a:cs typeface="Arial" panose="020B0604020202020204" pitchFamily="34" charset="0"/>
            </a:endParaRPr>
          </a:p>
        </p:txBody>
      </p:sp>
      <p:graphicFrame>
        <p:nvGraphicFramePr>
          <p:cNvPr id="9" name="Tabelle 8">
            <a:extLst>
              <a:ext uri="{FF2B5EF4-FFF2-40B4-BE49-F238E27FC236}">
                <a16:creationId xmlns:a16="http://schemas.microsoft.com/office/drawing/2014/main" id="{E25B895C-A6FA-4DDF-B7CE-91803B078027}"/>
              </a:ext>
            </a:extLst>
          </p:cNvPr>
          <p:cNvGraphicFramePr>
            <a:graphicFrameLocks noGrp="1"/>
          </p:cNvGraphicFramePr>
          <p:nvPr/>
        </p:nvGraphicFramePr>
        <p:xfrm>
          <a:off x="729284" y="2819594"/>
          <a:ext cx="7136523" cy="1693412"/>
        </p:xfrm>
        <a:graphic>
          <a:graphicData uri="http://schemas.openxmlformats.org/drawingml/2006/table">
            <a:tbl>
              <a:tblPr firstRow="1" bandRow="1">
                <a:tableStyleId>{073A0DAA-6AF3-43AB-8588-CEC1D06C72B9}</a:tableStyleId>
              </a:tblPr>
              <a:tblGrid>
                <a:gridCol w="1723991">
                  <a:extLst>
                    <a:ext uri="{9D8B030D-6E8A-4147-A177-3AD203B41FA5}">
                      <a16:colId xmlns:a16="http://schemas.microsoft.com/office/drawing/2014/main" val="20000"/>
                    </a:ext>
                  </a:extLst>
                </a:gridCol>
                <a:gridCol w="1563620">
                  <a:extLst>
                    <a:ext uri="{9D8B030D-6E8A-4147-A177-3AD203B41FA5}">
                      <a16:colId xmlns:a16="http://schemas.microsoft.com/office/drawing/2014/main" val="20001"/>
                    </a:ext>
                  </a:extLst>
                </a:gridCol>
                <a:gridCol w="962228">
                  <a:extLst>
                    <a:ext uri="{9D8B030D-6E8A-4147-A177-3AD203B41FA5}">
                      <a16:colId xmlns:a16="http://schemas.microsoft.com/office/drawing/2014/main" val="20002"/>
                    </a:ext>
                  </a:extLst>
                </a:gridCol>
                <a:gridCol w="962228">
                  <a:extLst>
                    <a:ext uri="{9D8B030D-6E8A-4147-A177-3AD203B41FA5}">
                      <a16:colId xmlns:a16="http://schemas.microsoft.com/office/drawing/2014/main" val="20003"/>
                    </a:ext>
                  </a:extLst>
                </a:gridCol>
                <a:gridCol w="962228">
                  <a:extLst>
                    <a:ext uri="{9D8B030D-6E8A-4147-A177-3AD203B41FA5}">
                      <a16:colId xmlns:a16="http://schemas.microsoft.com/office/drawing/2014/main" val="20004"/>
                    </a:ext>
                  </a:extLst>
                </a:gridCol>
                <a:gridCol w="962228">
                  <a:extLst>
                    <a:ext uri="{9D8B030D-6E8A-4147-A177-3AD203B41FA5}">
                      <a16:colId xmlns:a16="http://schemas.microsoft.com/office/drawing/2014/main" val="20005"/>
                    </a:ext>
                  </a:extLst>
                </a:gridCol>
              </a:tblGrid>
              <a:tr h="757324">
                <a:tc>
                  <a:txBody>
                    <a:bodyPr/>
                    <a:lstStyle/>
                    <a:p>
                      <a:r>
                        <a:rPr lang="en-US" sz="1800" dirty="0">
                          <a:latin typeface="Arial" panose="020B0604020202020204" pitchFamily="34" charset="0"/>
                          <a:cs typeface="Arial" panose="020B0604020202020204" pitchFamily="34" charset="0"/>
                        </a:rPr>
                        <a:t>Demand mode</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Assumed demands</a:t>
                      </a:r>
                    </a:p>
                  </a:txBody>
                  <a:tcPr marT="43839" marB="43839" anchor="ctr"/>
                </a:tc>
                <a:tc>
                  <a:txBody>
                    <a:bodyPr/>
                    <a:lstStyle/>
                    <a:p>
                      <a:pPr algn="ct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DU</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DD</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SU</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SD</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extLst>
                  <a:ext uri="{0D108BD9-81ED-4DB2-BD59-A6C34878D82A}">
                    <a16:rowId xmlns:a16="http://schemas.microsoft.com/office/drawing/2014/main" val="10000"/>
                  </a:ext>
                </a:extLst>
              </a:tr>
              <a:tr h="468044">
                <a:tc>
                  <a:txBody>
                    <a:bodyPr/>
                    <a:lstStyle/>
                    <a:p>
                      <a:r>
                        <a:rPr lang="en-US" sz="1800" dirty="0">
                          <a:latin typeface="Arial" panose="020B0604020202020204" pitchFamily="34" charset="0"/>
                          <a:cs typeface="Arial" panose="020B0604020202020204" pitchFamily="34" charset="0"/>
                        </a:rPr>
                        <a:t>High demand</a:t>
                      </a:r>
                    </a:p>
                  </a:txBody>
                  <a:tcPr marT="43839" marB="43839"/>
                </a:tc>
                <a:tc>
                  <a:txBody>
                    <a:bodyPr/>
                    <a:lstStyle/>
                    <a:p>
                      <a:pPr algn="ctr"/>
                      <a:r>
                        <a:rPr lang="en-US" sz="1800" dirty="0">
                          <a:latin typeface="Arial" panose="020B0604020202020204" pitchFamily="34" charset="0"/>
                          <a:cs typeface="Arial" panose="020B0604020202020204" pitchFamily="34" charset="0"/>
                        </a:rPr>
                        <a:t>2000/y</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145</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7093</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extLst>
                  <a:ext uri="{0D108BD9-81ED-4DB2-BD59-A6C34878D82A}">
                    <a16:rowId xmlns:a16="http://schemas.microsoft.com/office/drawing/2014/main" val="10001"/>
                  </a:ext>
                </a:extLst>
              </a:tr>
              <a:tr h="468044">
                <a:tc>
                  <a:txBody>
                    <a:bodyPr/>
                    <a:lstStyle/>
                    <a:p>
                      <a:r>
                        <a:rPr lang="en-US" sz="1800" dirty="0">
                          <a:latin typeface="Arial" panose="020B0604020202020204" pitchFamily="34" charset="0"/>
                          <a:cs typeface="Arial" panose="020B0604020202020204" pitchFamily="34" charset="0"/>
                        </a:rPr>
                        <a:t>Low demand</a:t>
                      </a:r>
                    </a:p>
                  </a:txBody>
                  <a:tcPr marT="43839" marB="43839"/>
                </a:tc>
                <a:tc>
                  <a:txBody>
                    <a:bodyPr/>
                    <a:lstStyle/>
                    <a:p>
                      <a:pPr algn="ctr"/>
                      <a:r>
                        <a:rPr lang="en-US" sz="1800" dirty="0">
                          <a:latin typeface="Arial" panose="020B0604020202020204" pitchFamily="34" charset="0"/>
                          <a:cs typeface="Arial" panose="020B0604020202020204" pitchFamily="34" charset="0"/>
                        </a:rPr>
                        <a:t>1/y</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0,07</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3,55</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extLst>
                  <a:ext uri="{0D108BD9-81ED-4DB2-BD59-A6C34878D82A}">
                    <a16:rowId xmlns:a16="http://schemas.microsoft.com/office/drawing/2014/main" val="10002"/>
                  </a:ext>
                </a:extLst>
              </a:tr>
            </a:tbl>
          </a:graphicData>
        </a:graphic>
      </p:graphicFrame>
      <p:sp>
        <p:nvSpPr>
          <p:cNvPr id="10" name="Nach links gekrümmter Pfeil 6">
            <a:extLst>
              <a:ext uri="{FF2B5EF4-FFF2-40B4-BE49-F238E27FC236}">
                <a16:creationId xmlns:a16="http://schemas.microsoft.com/office/drawing/2014/main" id="{4285F191-3FB2-4D42-9449-A9410A95A52A}"/>
              </a:ext>
            </a:extLst>
          </p:cNvPr>
          <p:cNvSpPr/>
          <p:nvPr/>
        </p:nvSpPr>
        <p:spPr>
          <a:xfrm>
            <a:off x="8043373" y="3816166"/>
            <a:ext cx="731520" cy="573159"/>
          </a:xfrm>
          <a:prstGeom prst="curvedLeft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46" tIns="45023" rIns="90046" bIns="45023" rtlCol="0" anchor="ctr"/>
          <a:lstStyle/>
          <a:p>
            <a:pPr algn="ctr"/>
            <a:endParaRPr lang="en-US" sz="1013">
              <a:solidFill>
                <a:schemeClr val="tx1"/>
              </a:solidFill>
            </a:endParaRPr>
          </a:p>
        </p:txBody>
      </p:sp>
      <p:sp>
        <p:nvSpPr>
          <p:cNvPr id="11" name="Textfeld 10">
            <a:extLst>
              <a:ext uri="{FF2B5EF4-FFF2-40B4-BE49-F238E27FC236}">
                <a16:creationId xmlns:a16="http://schemas.microsoft.com/office/drawing/2014/main" id="{DCEAEC99-9889-4563-8C30-E9C68767C274}"/>
              </a:ext>
            </a:extLst>
          </p:cNvPr>
          <p:cNvSpPr txBox="1"/>
          <p:nvPr/>
        </p:nvSpPr>
        <p:spPr>
          <a:xfrm>
            <a:off x="8843619" y="3759207"/>
            <a:ext cx="821449" cy="706478"/>
          </a:xfrm>
          <a:prstGeom prst="rect">
            <a:avLst/>
          </a:prstGeom>
          <a:noFill/>
        </p:spPr>
        <p:txBody>
          <a:bodyPr wrap="none" lIns="90046" tIns="45023" rIns="90046" bIns="45023" rtlCol="0">
            <a:spAutoFit/>
          </a:bodyPr>
          <a:lstStyle/>
          <a:p>
            <a:r>
              <a:rPr lang="en-US" sz="2000" dirty="0">
                <a:latin typeface="Arial" panose="020B0604020202020204" pitchFamily="34" charset="0"/>
                <a:cs typeface="Arial" panose="020B0604020202020204" pitchFamily="34" charset="0"/>
              </a:rPr>
              <a:t>factor</a:t>
            </a:r>
          </a:p>
          <a:p>
            <a:r>
              <a:rPr lang="en-US" sz="2000" dirty="0">
                <a:latin typeface="Arial" panose="020B0604020202020204" pitchFamily="34" charset="0"/>
                <a:cs typeface="Arial" panose="020B0604020202020204" pitchFamily="34" charset="0"/>
              </a:rPr>
              <a:t>2000</a:t>
            </a:r>
          </a:p>
        </p:txBody>
      </p:sp>
      <p:sp>
        <p:nvSpPr>
          <p:cNvPr id="7" name="Abgerundetes Rechteck 6">
            <a:extLst>
              <a:ext uri="{FF2B5EF4-FFF2-40B4-BE49-F238E27FC236}">
                <a16:creationId xmlns:a16="http://schemas.microsoft.com/office/drawing/2014/main" id="{C3B5B103-4215-461F-815C-8979C4BC893B}"/>
              </a:ext>
            </a:extLst>
          </p:cNvPr>
          <p:cNvSpPr/>
          <p:nvPr/>
        </p:nvSpPr>
        <p:spPr>
          <a:xfrm rot="18885020">
            <a:off x="2194706" y="3530671"/>
            <a:ext cx="4345858"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Is this OK?</a:t>
            </a:r>
          </a:p>
        </p:txBody>
      </p:sp>
    </p:spTree>
    <p:extLst>
      <p:ext uri="{BB962C8B-B14F-4D97-AF65-F5344CB8AC3E}">
        <p14:creationId xmlns:p14="http://schemas.microsoft.com/office/powerpoint/2010/main" val="36157686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fade">
                                      <p:cBhvr>
                                        <p:cTn id="40" dur="500"/>
                                        <p:tgtEl>
                                          <p:spTgt spid="5">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P spid="11"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Warnings and typical pitfall – demand mode &amp; B10/B10</a:t>
            </a:r>
            <a:r>
              <a:rPr lang="en-US" sz="2800" b="1" baseline="-25000" dirty="0">
                <a:latin typeface="Arial" panose="020B0604020202020204" pitchFamily="34" charset="0"/>
                <a:cs typeface="Arial" panose="020B0604020202020204" pitchFamily="34" charset="0"/>
              </a:rPr>
              <a:t>D</a:t>
            </a:r>
            <a:endParaRPr lang="en-US"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054956"/>
          </a:xfrm>
          <a:prstGeom prst="rect">
            <a:avLst/>
          </a:prstGeom>
          <a:noFill/>
        </p:spPr>
        <p:txBody>
          <a:bodyPr wrap="square" rtlCol="0">
            <a:spAutoFit/>
          </a:bodyPr>
          <a:lstStyle/>
          <a:p>
            <a:pPr marL="284400" indent="-284400">
              <a:spcBef>
                <a:spcPts val="384"/>
              </a:spcBef>
              <a:spcAft>
                <a:spcPts val="900"/>
              </a:spcAft>
            </a:pPr>
            <a:r>
              <a:rPr lang="en-US" sz="2000" b="1" dirty="0">
                <a:latin typeface="Arial" panose="020B0604020202020204" pitchFamily="34" charset="0"/>
                <a:cs typeface="Arial" panose="020B0604020202020204" pitchFamily="34" charset="0"/>
              </a:rPr>
              <a:t>Demand mode and failure rates:</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SIL-certificate of a valve + fail-safe unit (from 2015, meanwhile withdrawn):</a:t>
            </a:r>
          </a:p>
          <a:p>
            <a:pPr marL="284400" indent="-284400">
              <a:spcBef>
                <a:spcPts val="384"/>
              </a:spcBef>
            </a:pPr>
            <a:endParaRPr lang="en-US" sz="2000" dirty="0">
              <a:latin typeface="Arial" panose="020B0604020202020204" pitchFamily="34" charset="0"/>
              <a:cs typeface="Arial" panose="020B0604020202020204" pitchFamily="34" charset="0"/>
            </a:endParaRPr>
          </a:p>
          <a:p>
            <a:pPr marL="284400" indent="-284400">
              <a:spcBef>
                <a:spcPts val="384"/>
              </a:spcBef>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Only wear taken into account</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Aging was obviously neglected (for both </a:t>
            </a:r>
            <a:r>
              <a:rPr lang="en-US" sz="2000" dirty="0" err="1">
                <a:latin typeface="Arial" panose="020B0604020202020204" pitchFamily="34" charset="0"/>
                <a:cs typeface="Arial" panose="020B0604020202020204" pitchFamily="34" charset="0"/>
              </a:rPr>
              <a:t>low&amp;high</a:t>
            </a:r>
            <a:r>
              <a:rPr lang="en-US" sz="2000" dirty="0">
                <a:latin typeface="Arial" panose="020B0604020202020204" pitchFamily="34" charset="0"/>
                <a:cs typeface="Arial" panose="020B0604020202020204" pitchFamily="34" charset="0"/>
              </a:rPr>
              <a:t> demand mode)</a:t>
            </a:r>
          </a:p>
          <a:p>
            <a:pPr marL="284400" indent="-284400">
              <a:spcBef>
                <a:spcPts val="384"/>
              </a:spcBef>
              <a:buFont typeface="Symbol" panose="05050102010706020507" pitchFamily="18" charset="2"/>
              <a:buChar char="Þ"/>
            </a:pPr>
            <a:r>
              <a:rPr lang="en-US" sz="2000" dirty="0">
                <a:latin typeface="Arial" panose="020B0604020202020204" pitchFamily="34" charset="0"/>
                <a:cs typeface="Arial" panose="020B0604020202020204" pitchFamily="34" charset="0"/>
              </a:rPr>
              <a:t>Typical pitfall if components are tested in laboratory for high demand mode!</a:t>
            </a:r>
          </a:p>
          <a:p>
            <a:pPr algn="just"/>
            <a:endParaRPr lang="it-IT" sz="2000" dirty="0">
              <a:latin typeface="Arial" panose="020B0604020202020204" pitchFamily="34" charset="0"/>
              <a:cs typeface="Arial" panose="020B0604020202020204" pitchFamily="34" charset="0"/>
            </a:endParaRPr>
          </a:p>
        </p:txBody>
      </p:sp>
      <p:graphicFrame>
        <p:nvGraphicFramePr>
          <p:cNvPr id="9" name="Tabelle 8">
            <a:extLst>
              <a:ext uri="{FF2B5EF4-FFF2-40B4-BE49-F238E27FC236}">
                <a16:creationId xmlns:a16="http://schemas.microsoft.com/office/drawing/2014/main" id="{E25B895C-A6FA-4DDF-B7CE-91803B078027}"/>
              </a:ext>
            </a:extLst>
          </p:cNvPr>
          <p:cNvGraphicFramePr>
            <a:graphicFrameLocks noGrp="1"/>
          </p:cNvGraphicFramePr>
          <p:nvPr/>
        </p:nvGraphicFramePr>
        <p:xfrm>
          <a:off x="729284" y="2819594"/>
          <a:ext cx="7136523" cy="1693412"/>
        </p:xfrm>
        <a:graphic>
          <a:graphicData uri="http://schemas.openxmlformats.org/drawingml/2006/table">
            <a:tbl>
              <a:tblPr firstRow="1" bandRow="1">
                <a:tableStyleId>{073A0DAA-6AF3-43AB-8588-CEC1D06C72B9}</a:tableStyleId>
              </a:tblPr>
              <a:tblGrid>
                <a:gridCol w="1723991">
                  <a:extLst>
                    <a:ext uri="{9D8B030D-6E8A-4147-A177-3AD203B41FA5}">
                      <a16:colId xmlns:a16="http://schemas.microsoft.com/office/drawing/2014/main" val="20000"/>
                    </a:ext>
                  </a:extLst>
                </a:gridCol>
                <a:gridCol w="1563620">
                  <a:extLst>
                    <a:ext uri="{9D8B030D-6E8A-4147-A177-3AD203B41FA5}">
                      <a16:colId xmlns:a16="http://schemas.microsoft.com/office/drawing/2014/main" val="20001"/>
                    </a:ext>
                  </a:extLst>
                </a:gridCol>
                <a:gridCol w="962228">
                  <a:extLst>
                    <a:ext uri="{9D8B030D-6E8A-4147-A177-3AD203B41FA5}">
                      <a16:colId xmlns:a16="http://schemas.microsoft.com/office/drawing/2014/main" val="20002"/>
                    </a:ext>
                  </a:extLst>
                </a:gridCol>
                <a:gridCol w="962228">
                  <a:extLst>
                    <a:ext uri="{9D8B030D-6E8A-4147-A177-3AD203B41FA5}">
                      <a16:colId xmlns:a16="http://schemas.microsoft.com/office/drawing/2014/main" val="20003"/>
                    </a:ext>
                  </a:extLst>
                </a:gridCol>
                <a:gridCol w="962228">
                  <a:extLst>
                    <a:ext uri="{9D8B030D-6E8A-4147-A177-3AD203B41FA5}">
                      <a16:colId xmlns:a16="http://schemas.microsoft.com/office/drawing/2014/main" val="20004"/>
                    </a:ext>
                  </a:extLst>
                </a:gridCol>
                <a:gridCol w="962228">
                  <a:extLst>
                    <a:ext uri="{9D8B030D-6E8A-4147-A177-3AD203B41FA5}">
                      <a16:colId xmlns:a16="http://schemas.microsoft.com/office/drawing/2014/main" val="20005"/>
                    </a:ext>
                  </a:extLst>
                </a:gridCol>
              </a:tblGrid>
              <a:tr h="757324">
                <a:tc>
                  <a:txBody>
                    <a:bodyPr/>
                    <a:lstStyle/>
                    <a:p>
                      <a:r>
                        <a:rPr lang="en-US" sz="1800" dirty="0">
                          <a:latin typeface="Arial" panose="020B0604020202020204" pitchFamily="34" charset="0"/>
                          <a:cs typeface="Arial" panose="020B0604020202020204" pitchFamily="34" charset="0"/>
                        </a:rPr>
                        <a:t>Demand mode</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Assumed demands</a:t>
                      </a:r>
                    </a:p>
                  </a:txBody>
                  <a:tcPr marT="43839" marB="43839" anchor="ctr"/>
                </a:tc>
                <a:tc>
                  <a:txBody>
                    <a:bodyPr/>
                    <a:lstStyle/>
                    <a:p>
                      <a:pPr algn="ct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DU</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DD</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SU</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sym typeface="Symbol"/>
                        </a:rPr>
                        <a:t></a:t>
                      </a:r>
                      <a:r>
                        <a:rPr lang="en-US" sz="1800" baseline="-25000" dirty="0">
                          <a:latin typeface="Arial" panose="020B0604020202020204" pitchFamily="34" charset="0"/>
                          <a:cs typeface="Arial" panose="020B0604020202020204" pitchFamily="34" charset="0"/>
                          <a:sym typeface="Symbol"/>
                        </a:rPr>
                        <a:t>SD</a:t>
                      </a:r>
                      <a:r>
                        <a:rPr lang="en-US" sz="1800" baseline="0" dirty="0">
                          <a:latin typeface="Arial" panose="020B0604020202020204" pitchFamily="34" charset="0"/>
                          <a:cs typeface="Arial" panose="020B0604020202020204" pitchFamily="34" charset="0"/>
                          <a:sym typeface="Symbol"/>
                        </a:rPr>
                        <a:t> [FIT]</a:t>
                      </a:r>
                      <a:endParaRPr lang="en-US" sz="1800" dirty="0">
                        <a:latin typeface="Arial" panose="020B0604020202020204" pitchFamily="34" charset="0"/>
                        <a:cs typeface="Arial" panose="020B0604020202020204" pitchFamily="34" charset="0"/>
                      </a:endParaRPr>
                    </a:p>
                  </a:txBody>
                  <a:tcPr marT="43839" marB="43839" anchor="ctr"/>
                </a:tc>
                <a:extLst>
                  <a:ext uri="{0D108BD9-81ED-4DB2-BD59-A6C34878D82A}">
                    <a16:rowId xmlns:a16="http://schemas.microsoft.com/office/drawing/2014/main" val="10000"/>
                  </a:ext>
                </a:extLst>
              </a:tr>
              <a:tr h="468044">
                <a:tc>
                  <a:txBody>
                    <a:bodyPr/>
                    <a:lstStyle/>
                    <a:p>
                      <a:r>
                        <a:rPr lang="en-US" sz="1800" dirty="0">
                          <a:latin typeface="Arial" panose="020B0604020202020204" pitchFamily="34" charset="0"/>
                          <a:cs typeface="Arial" panose="020B0604020202020204" pitchFamily="34" charset="0"/>
                        </a:rPr>
                        <a:t>High demand</a:t>
                      </a:r>
                    </a:p>
                  </a:txBody>
                  <a:tcPr marT="43839" marB="43839"/>
                </a:tc>
                <a:tc>
                  <a:txBody>
                    <a:bodyPr/>
                    <a:lstStyle/>
                    <a:p>
                      <a:pPr algn="ctr"/>
                      <a:r>
                        <a:rPr lang="en-US" sz="1800" dirty="0">
                          <a:latin typeface="Arial" panose="020B0604020202020204" pitchFamily="34" charset="0"/>
                          <a:cs typeface="Arial" panose="020B0604020202020204" pitchFamily="34" charset="0"/>
                        </a:rPr>
                        <a:t>2000/y</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145</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7093</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extLst>
                  <a:ext uri="{0D108BD9-81ED-4DB2-BD59-A6C34878D82A}">
                    <a16:rowId xmlns:a16="http://schemas.microsoft.com/office/drawing/2014/main" val="10001"/>
                  </a:ext>
                </a:extLst>
              </a:tr>
              <a:tr h="468044">
                <a:tc>
                  <a:txBody>
                    <a:bodyPr/>
                    <a:lstStyle/>
                    <a:p>
                      <a:r>
                        <a:rPr lang="en-US" sz="1800" dirty="0">
                          <a:latin typeface="Arial" panose="020B0604020202020204" pitchFamily="34" charset="0"/>
                          <a:cs typeface="Arial" panose="020B0604020202020204" pitchFamily="34" charset="0"/>
                        </a:rPr>
                        <a:t>Low demand</a:t>
                      </a:r>
                    </a:p>
                  </a:txBody>
                  <a:tcPr marT="43839" marB="43839"/>
                </a:tc>
                <a:tc>
                  <a:txBody>
                    <a:bodyPr/>
                    <a:lstStyle/>
                    <a:p>
                      <a:pPr algn="ctr"/>
                      <a:r>
                        <a:rPr lang="en-US" sz="1800" dirty="0">
                          <a:latin typeface="Arial" panose="020B0604020202020204" pitchFamily="34" charset="0"/>
                          <a:cs typeface="Arial" panose="020B0604020202020204" pitchFamily="34" charset="0"/>
                        </a:rPr>
                        <a:t>1/y</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0,07</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3,55</a:t>
                      </a:r>
                    </a:p>
                  </a:txBody>
                  <a:tcPr marT="43839" marB="43839" anchor="ctr"/>
                </a:tc>
                <a:tc>
                  <a:txBody>
                    <a:bodyPr/>
                    <a:lstStyle/>
                    <a:p>
                      <a:pPr algn="ctr"/>
                      <a:r>
                        <a:rPr lang="en-US" sz="1800" dirty="0">
                          <a:latin typeface="Arial" panose="020B0604020202020204" pitchFamily="34" charset="0"/>
                          <a:cs typeface="Arial" panose="020B0604020202020204" pitchFamily="34" charset="0"/>
                        </a:rPr>
                        <a:t>0</a:t>
                      </a:r>
                    </a:p>
                  </a:txBody>
                  <a:tcPr marT="43839" marB="43839" anchor="ctr"/>
                </a:tc>
                <a:extLst>
                  <a:ext uri="{0D108BD9-81ED-4DB2-BD59-A6C34878D82A}">
                    <a16:rowId xmlns:a16="http://schemas.microsoft.com/office/drawing/2014/main" val="10002"/>
                  </a:ext>
                </a:extLst>
              </a:tr>
            </a:tbl>
          </a:graphicData>
        </a:graphic>
      </p:graphicFrame>
      <p:sp>
        <p:nvSpPr>
          <p:cNvPr id="10" name="Nach links gekrümmter Pfeil 6">
            <a:extLst>
              <a:ext uri="{FF2B5EF4-FFF2-40B4-BE49-F238E27FC236}">
                <a16:creationId xmlns:a16="http://schemas.microsoft.com/office/drawing/2014/main" id="{4285F191-3FB2-4D42-9449-A9410A95A52A}"/>
              </a:ext>
            </a:extLst>
          </p:cNvPr>
          <p:cNvSpPr/>
          <p:nvPr/>
        </p:nvSpPr>
        <p:spPr>
          <a:xfrm>
            <a:off x="8043373" y="3816166"/>
            <a:ext cx="731520" cy="573159"/>
          </a:xfrm>
          <a:prstGeom prst="curvedLeft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46" tIns="45023" rIns="90046" bIns="45023" rtlCol="0" anchor="ctr"/>
          <a:lstStyle/>
          <a:p>
            <a:pPr algn="ctr"/>
            <a:endParaRPr lang="en-US" sz="1013">
              <a:solidFill>
                <a:schemeClr val="tx1"/>
              </a:solidFill>
            </a:endParaRPr>
          </a:p>
        </p:txBody>
      </p:sp>
      <p:sp>
        <p:nvSpPr>
          <p:cNvPr id="11" name="Textfeld 10">
            <a:extLst>
              <a:ext uri="{FF2B5EF4-FFF2-40B4-BE49-F238E27FC236}">
                <a16:creationId xmlns:a16="http://schemas.microsoft.com/office/drawing/2014/main" id="{DCEAEC99-9889-4563-8C30-E9C68767C274}"/>
              </a:ext>
            </a:extLst>
          </p:cNvPr>
          <p:cNvSpPr txBox="1"/>
          <p:nvPr/>
        </p:nvSpPr>
        <p:spPr>
          <a:xfrm>
            <a:off x="8843619" y="3759207"/>
            <a:ext cx="821449" cy="706478"/>
          </a:xfrm>
          <a:prstGeom prst="rect">
            <a:avLst/>
          </a:prstGeom>
          <a:noFill/>
        </p:spPr>
        <p:txBody>
          <a:bodyPr wrap="none" lIns="90046" tIns="45023" rIns="90046" bIns="45023" rtlCol="0">
            <a:spAutoFit/>
          </a:bodyPr>
          <a:lstStyle/>
          <a:p>
            <a:r>
              <a:rPr lang="en-US" sz="2000" dirty="0">
                <a:latin typeface="Arial" panose="020B0604020202020204" pitchFamily="34" charset="0"/>
                <a:cs typeface="Arial" panose="020B0604020202020204" pitchFamily="34" charset="0"/>
              </a:rPr>
              <a:t>factor</a:t>
            </a:r>
          </a:p>
          <a:p>
            <a:r>
              <a:rPr lang="en-US" sz="2000" dirty="0">
                <a:latin typeface="Arial" panose="020B0604020202020204" pitchFamily="34" charset="0"/>
                <a:cs typeface="Arial" panose="020B0604020202020204" pitchFamily="34" charset="0"/>
              </a:rPr>
              <a:t>2000</a:t>
            </a:r>
          </a:p>
        </p:txBody>
      </p:sp>
      <p:sp>
        <p:nvSpPr>
          <p:cNvPr id="12" name="Abgerundetes Rechteck 6">
            <a:extLst>
              <a:ext uri="{FF2B5EF4-FFF2-40B4-BE49-F238E27FC236}">
                <a16:creationId xmlns:a16="http://schemas.microsoft.com/office/drawing/2014/main" id="{AAE863AA-6F08-46A9-ACD7-09D167EC908F}"/>
              </a:ext>
            </a:extLst>
          </p:cNvPr>
          <p:cNvSpPr/>
          <p:nvPr/>
        </p:nvSpPr>
        <p:spPr>
          <a:xfrm>
            <a:off x="730430" y="5618603"/>
            <a:ext cx="10016227"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Aging is main failure mode for low demand mode</a:t>
            </a:r>
          </a:p>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 </a:t>
            </a:r>
            <a:r>
              <a:rPr lang="en-US" sz="2000" dirty="0">
                <a:solidFill>
                  <a:schemeClr val="tx1"/>
                </a:solidFill>
                <a:latin typeface="Arial" panose="020B0604020202020204" pitchFamily="34" charset="0"/>
                <a:cs typeface="Arial" panose="020B0604020202020204" pitchFamily="34" charset="0"/>
                <a:sym typeface="Symbol"/>
              </a:rPr>
              <a:t>No easy way to calculate low demand failure rates from high demand failure rates</a:t>
            </a:r>
          </a:p>
        </p:txBody>
      </p:sp>
    </p:spTree>
    <p:extLst>
      <p:ext uri="{BB962C8B-B14F-4D97-AF65-F5344CB8AC3E}">
        <p14:creationId xmlns:p14="http://schemas.microsoft.com/office/powerpoint/2010/main" val="7184360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Warnings and typical pitfall – FMEDA &amp; fault exclusion</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726533"/>
              </a:xfrm>
              <a:prstGeom prst="rect">
                <a:avLst/>
              </a:prstGeom>
              <a:noFill/>
            </p:spPr>
            <p:txBody>
              <a:bodyPr wrap="square" rtlCol="0">
                <a:spAutoFit/>
              </a:bodyPr>
              <a:lstStyle/>
              <a:p>
                <a:pPr marL="284400" indent="-284400">
                  <a:spcBef>
                    <a:spcPts val="384"/>
                  </a:spcBef>
                </a:pPr>
                <a:r>
                  <a:rPr lang="en-US" sz="2000" b="1" dirty="0">
                    <a:latin typeface="Arial" panose="020B0604020202020204" pitchFamily="34" charset="0"/>
                    <a:cs typeface="Arial" panose="020B0604020202020204" pitchFamily="34" charset="0"/>
                  </a:rPr>
                  <a:t>Fault exclusion (in FMEDA procedure):</a:t>
                </a:r>
              </a:p>
              <a:p>
                <a:pPr marL="284400" indent="-284400" defTabSz="7620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Assumption: 	Certain failure modes are so extremely improbable that they don’t need to 				be taken account for.</a:t>
                </a:r>
              </a:p>
              <a:p>
                <a:pPr marL="284400" indent="-284400" defTabSz="7620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Example: 		Rupture of significantly oversized drive shaft</a:t>
                </a:r>
              </a:p>
              <a:p>
                <a:pPr marL="284400" indent="-284400">
                  <a:spcBef>
                    <a:spcPts val="384"/>
                  </a:spcBef>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4400" indent="-284400">
                  <a:spcBef>
                    <a:spcPts val="384"/>
                  </a:spcBef>
                </a:pPr>
                <a:r>
                  <a:rPr lang="en-US" sz="2000" b="1" dirty="0">
                    <a:latin typeface="Arial" panose="020B0604020202020204" pitchFamily="34" charset="0"/>
                    <a:cs typeface="Arial" panose="020B0604020202020204" pitchFamily="34" charset="0"/>
                  </a:rPr>
                  <a:t>Advantage:</a:t>
                </a:r>
              </a:p>
              <a:p>
                <a:pPr marL="284400"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Reduces </a:t>
                </a:r>
                <a:r>
                  <a:rPr lang="en-US" sz="2000" dirty="0">
                    <a:latin typeface="Arial" panose="020B0604020202020204" pitchFamily="34" charset="0"/>
                    <a:cs typeface="Arial" panose="020B0604020202020204" pitchFamily="34" charset="0"/>
                    <a:sym typeface="Symbol"/>
                  </a:rPr>
                  <a:t></a:t>
                </a:r>
                <a:r>
                  <a:rPr lang="en-US" sz="2000" baseline="-25000" dirty="0">
                    <a:latin typeface="Arial" panose="020B0604020202020204" pitchFamily="34" charset="0"/>
                    <a:cs typeface="Arial" panose="020B0604020202020204" pitchFamily="34" charset="0"/>
                    <a:sym typeface="Symbol"/>
                  </a:rPr>
                  <a:t>DU</a:t>
                </a:r>
                <a:endParaRPr lang="en-US" sz="2000" dirty="0">
                  <a:latin typeface="Arial" panose="020B0604020202020204" pitchFamily="34" charset="0"/>
                  <a:cs typeface="Arial" panose="020B0604020202020204" pitchFamily="34" charset="0"/>
                  <a:sym typeface="Symbol"/>
                </a:endParaRPr>
              </a:p>
              <a:p>
                <a:pPr marL="284400" lvl="1"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a:rPr>
                  <a:t>Increases </a:t>
                </a:r>
                <a14:m>
                  <m:oMath xmlns:m="http://schemas.openxmlformats.org/officeDocument/2006/math">
                    <m:r>
                      <a:rPr lang="en-US" sz="2000" i="1">
                        <a:latin typeface="Cambria Math"/>
                        <a:sym typeface="Symbol"/>
                      </a:rPr>
                      <m:t>𝑆𝐹𝐹</m:t>
                    </m:r>
                    <m:r>
                      <a:rPr lang="en-US" sz="2000" i="1">
                        <a:latin typeface="Cambria Math"/>
                        <a:sym typeface="Symbol"/>
                      </a:rPr>
                      <m:t>= </m:t>
                    </m:r>
                    <m:f>
                      <m:fPr>
                        <m:ctrlPr>
                          <a:rPr lang="en-US" sz="2000" i="1">
                            <a:latin typeface="Cambria Math" panose="02040503050406030204" pitchFamily="18" charset="0"/>
                            <a:sym typeface="Symbol"/>
                          </a:rPr>
                        </m:ctrlPr>
                      </m:fPr>
                      <m:num>
                        <m:sSub>
                          <m:sSubPr>
                            <m:ctrlPr>
                              <a:rPr lang="en-US" sz="2000" i="1">
                                <a:latin typeface="Cambria Math" panose="02040503050406030204" pitchFamily="18" charset="0"/>
                                <a:sym typeface="Symbol"/>
                              </a:rPr>
                            </m:ctrlPr>
                          </m:sSubPr>
                          <m:e>
                            <m:r>
                              <m:rPr>
                                <m:nor/>
                              </m:rPr>
                              <a:rPr lang="en-US" sz="2000">
                                <a:latin typeface="Arial" panose="020B0604020202020204" pitchFamily="34" charset="0"/>
                                <a:cs typeface="Arial" panose="020B0604020202020204" pitchFamily="34" charset="0"/>
                                <a:sym typeface="Symbol"/>
                              </a:rPr>
                              <m:t></m:t>
                            </m:r>
                          </m:e>
                          <m:sub>
                            <m:r>
                              <a:rPr lang="en-US" sz="2000" i="1">
                                <a:latin typeface="Cambria Math"/>
                                <a:sym typeface="Symbol"/>
                              </a:rPr>
                              <m:t>𝑆</m:t>
                            </m:r>
                          </m:sub>
                        </m:sSub>
                        <m:r>
                          <a:rPr lang="en-US" sz="2000" i="1">
                            <a:latin typeface="Cambria Math"/>
                            <a:sym typeface="Symbol"/>
                          </a:rPr>
                          <m:t>+</m:t>
                        </m:r>
                        <m:sSub>
                          <m:sSubPr>
                            <m:ctrlPr>
                              <a:rPr lang="en-US" sz="2000" i="1">
                                <a:latin typeface="Cambria Math" panose="02040503050406030204" pitchFamily="18" charset="0"/>
                                <a:sym typeface="Symbol"/>
                              </a:rPr>
                            </m:ctrlPr>
                          </m:sSubPr>
                          <m:e>
                            <m:r>
                              <m:rPr>
                                <m:nor/>
                              </m:rPr>
                              <a:rPr lang="en-US" sz="2000">
                                <a:latin typeface="Arial" panose="020B0604020202020204" pitchFamily="34" charset="0"/>
                                <a:cs typeface="Arial" panose="020B0604020202020204" pitchFamily="34" charset="0"/>
                                <a:sym typeface="Symbol"/>
                              </a:rPr>
                              <m:t></m:t>
                            </m:r>
                          </m:e>
                          <m:sub>
                            <m:r>
                              <a:rPr lang="en-US" sz="2000" i="1">
                                <a:latin typeface="Cambria Math"/>
                                <a:sym typeface="Symbol"/>
                              </a:rPr>
                              <m:t>𝐷𝐷</m:t>
                            </m:r>
                          </m:sub>
                        </m:sSub>
                      </m:num>
                      <m:den>
                        <m:sSub>
                          <m:sSubPr>
                            <m:ctrlPr>
                              <a:rPr lang="en-US" sz="2000" i="1">
                                <a:latin typeface="Cambria Math" panose="02040503050406030204" pitchFamily="18" charset="0"/>
                                <a:sym typeface="Symbol"/>
                              </a:rPr>
                            </m:ctrlPr>
                          </m:sSubPr>
                          <m:e>
                            <m:r>
                              <m:rPr>
                                <m:nor/>
                              </m:rPr>
                              <a:rPr lang="en-US" sz="2000">
                                <a:latin typeface="Arial" panose="020B0604020202020204" pitchFamily="34" charset="0"/>
                                <a:cs typeface="Arial" panose="020B0604020202020204" pitchFamily="34" charset="0"/>
                                <a:sym typeface="Symbol"/>
                              </a:rPr>
                              <m:t></m:t>
                            </m:r>
                          </m:e>
                          <m:sub>
                            <m:r>
                              <a:rPr lang="en-US" sz="2000" i="1">
                                <a:latin typeface="Cambria Math"/>
                                <a:sym typeface="Symbol"/>
                              </a:rPr>
                              <m:t>𝑆</m:t>
                            </m:r>
                          </m:sub>
                        </m:sSub>
                        <m:r>
                          <a:rPr lang="en-US" sz="2000" i="1">
                            <a:latin typeface="Cambria Math"/>
                            <a:sym typeface="Symbol"/>
                          </a:rPr>
                          <m:t>+</m:t>
                        </m:r>
                        <m:sSub>
                          <m:sSubPr>
                            <m:ctrlPr>
                              <a:rPr lang="en-US" sz="2000" i="1">
                                <a:latin typeface="Cambria Math" panose="02040503050406030204" pitchFamily="18" charset="0"/>
                                <a:sym typeface="Symbol"/>
                              </a:rPr>
                            </m:ctrlPr>
                          </m:sSubPr>
                          <m:e>
                            <m:r>
                              <m:rPr>
                                <m:nor/>
                              </m:rPr>
                              <a:rPr lang="en-US" sz="2000">
                                <a:latin typeface="Arial" panose="020B0604020202020204" pitchFamily="34" charset="0"/>
                                <a:cs typeface="Arial" panose="020B0604020202020204" pitchFamily="34" charset="0"/>
                                <a:sym typeface="Symbol"/>
                              </a:rPr>
                              <m:t></m:t>
                            </m:r>
                          </m:e>
                          <m:sub>
                            <m:r>
                              <a:rPr lang="en-US" sz="2000" i="1">
                                <a:latin typeface="Cambria Math"/>
                                <a:sym typeface="Symbol"/>
                              </a:rPr>
                              <m:t>𝐷𝐷</m:t>
                            </m:r>
                          </m:sub>
                        </m:sSub>
                        <m:r>
                          <a:rPr lang="en-US" sz="2000" i="1">
                            <a:latin typeface="Cambria Math"/>
                            <a:sym typeface="Symbol"/>
                          </a:rPr>
                          <m:t>+</m:t>
                        </m:r>
                        <m:sSub>
                          <m:sSubPr>
                            <m:ctrlPr>
                              <a:rPr lang="en-US" sz="2000" i="1">
                                <a:latin typeface="Cambria Math" panose="02040503050406030204" pitchFamily="18" charset="0"/>
                                <a:sym typeface="Symbol"/>
                              </a:rPr>
                            </m:ctrlPr>
                          </m:sSubPr>
                          <m:e>
                            <m:r>
                              <m:rPr>
                                <m:nor/>
                              </m:rPr>
                              <a:rPr lang="en-US" sz="2000">
                                <a:latin typeface="Arial" panose="020B0604020202020204" pitchFamily="34" charset="0"/>
                                <a:cs typeface="Arial" panose="020B0604020202020204" pitchFamily="34" charset="0"/>
                                <a:sym typeface="Symbol"/>
                              </a:rPr>
                              <m:t></m:t>
                            </m:r>
                          </m:e>
                          <m:sub>
                            <m:r>
                              <a:rPr lang="en-US" sz="2000" i="1">
                                <a:latin typeface="Cambria Math"/>
                                <a:sym typeface="Symbol"/>
                              </a:rPr>
                              <m:t>𝐷𝑈</m:t>
                            </m:r>
                          </m:sub>
                        </m:sSub>
                      </m:den>
                    </m:f>
                  </m:oMath>
                </a14:m>
                <a:endParaRPr lang="en-US" sz="2000" dirty="0">
                  <a:latin typeface="Arial" panose="020B0604020202020204" pitchFamily="34" charset="0"/>
                  <a:cs typeface="Arial" panose="020B0604020202020204" pitchFamily="34" charset="0"/>
                </a:endParaRPr>
              </a:p>
              <a:p>
                <a:pPr marL="284400" lvl="1" indent="-2844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Decreases PFD</a:t>
                </a:r>
              </a:p>
              <a:p>
                <a:pPr algn="just"/>
                <a:endParaRPr lang="it-IT" sz="2000" dirty="0">
                  <a:latin typeface="Arial" panose="020B0604020202020204" pitchFamily="34" charset="0"/>
                  <a:cs typeface="Arial" panose="020B0604020202020204" pitchFamily="34" charset="0"/>
                </a:endParaRPr>
              </a:p>
            </p:txBody>
          </p:sp>
        </mc:Choice>
        <mc:Fallback xmlns="">
          <p:sp>
            <p:nvSpPr>
              <p:cNvPr id="5" name="CasellaDiTesto 25">
                <a:extLst>
                  <a:ext uri="{FF2B5EF4-FFF2-40B4-BE49-F238E27FC236}">
                    <a16:creationId xmlns:a16="http://schemas.microsoft.com/office/drawing/2014/main" id="{19FB97B9-E909-4B3B-933B-0EC2382E6AC1}"/>
                  </a:ext>
                </a:extLst>
              </p:cNvPr>
              <p:cNvSpPr txBox="1">
                <a:spLocks noRot="1" noChangeAspect="1" noMove="1" noResize="1" noEditPoints="1" noAdjustHandles="1" noChangeArrowheads="1" noChangeShapeType="1" noTextEdit="1"/>
              </p:cNvSpPr>
              <p:nvPr/>
            </p:nvSpPr>
            <p:spPr>
              <a:xfrm>
                <a:off x="349431" y="1925246"/>
                <a:ext cx="11326632" cy="3726533"/>
              </a:xfrm>
              <a:prstGeom prst="rect">
                <a:avLst/>
              </a:prstGeom>
              <a:blipFill>
                <a:blip r:embed="rId2"/>
                <a:stretch>
                  <a:fillRect l="-538" t="-818"/>
                </a:stretch>
              </a:blipFill>
            </p:spPr>
            <p:txBody>
              <a:bodyPr/>
              <a:lstStyle/>
              <a:p>
                <a:r>
                  <a:rPr lang="de-DE">
                    <a:noFill/>
                  </a:rPr>
                  <a:t> </a:t>
                </a:r>
              </a:p>
            </p:txBody>
          </p:sp>
        </mc:Fallback>
      </mc:AlternateContent>
      <p:sp>
        <p:nvSpPr>
          <p:cNvPr id="12" name="Abgerundetes Rechteck 6">
            <a:extLst>
              <a:ext uri="{FF2B5EF4-FFF2-40B4-BE49-F238E27FC236}">
                <a16:creationId xmlns:a16="http://schemas.microsoft.com/office/drawing/2014/main" id="{AAE863AA-6F08-46A9-ACD7-09D167EC908F}"/>
              </a:ext>
            </a:extLst>
          </p:cNvPr>
          <p:cNvSpPr/>
          <p:nvPr/>
        </p:nvSpPr>
        <p:spPr>
          <a:xfrm>
            <a:off x="730430" y="5497416"/>
            <a:ext cx="3349957"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Is this OK?</a:t>
            </a:r>
            <a:endParaRPr lang="en-US" sz="2000" dirty="0">
              <a:solidFill>
                <a:schemeClr val="tx1"/>
              </a:solidFill>
              <a:latin typeface="Arial" panose="020B0604020202020204" pitchFamily="34" charset="0"/>
              <a:cs typeface="Arial" panose="020B0604020202020204" pitchFamily="34" charset="0"/>
              <a:sym typeface="Symbol"/>
            </a:endParaRPr>
          </a:p>
        </p:txBody>
      </p:sp>
      <p:pic>
        <p:nvPicPr>
          <p:cNvPr id="14" name="Grafik 13">
            <a:extLst>
              <a:ext uri="{FF2B5EF4-FFF2-40B4-BE49-F238E27FC236}">
                <a16:creationId xmlns:a16="http://schemas.microsoft.com/office/drawing/2014/main" id="{D6A3531C-D56F-47A0-AC50-6A40BB35A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241" y="3429000"/>
            <a:ext cx="4443401" cy="2961431"/>
          </a:xfrm>
          <a:prstGeom prst="rect">
            <a:avLst/>
          </a:prstGeom>
        </p:spPr>
      </p:pic>
    </p:spTree>
    <p:extLst>
      <p:ext uri="{BB962C8B-B14F-4D97-AF65-F5344CB8AC3E}">
        <p14:creationId xmlns:p14="http://schemas.microsoft.com/office/powerpoint/2010/main" val="14788106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Warnings and typical pitfall – FMEDA &amp; fault exclusion</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282950"/>
          </a:xfrm>
          <a:prstGeom prst="rect">
            <a:avLst/>
          </a:prstGeom>
          <a:noFill/>
        </p:spPr>
        <p:txBody>
          <a:bodyPr wrap="square" rtlCol="0">
            <a:spAutoFit/>
          </a:bodyPr>
          <a:lstStyle/>
          <a:p>
            <a:pPr marL="284400" indent="-284400">
              <a:spcBef>
                <a:spcPts val="384"/>
              </a:spcBef>
            </a:pPr>
            <a:r>
              <a:rPr lang="en-US" sz="2400" b="1" dirty="0">
                <a:sym typeface="Symbol"/>
              </a:rPr>
              <a:t>IEC 61508-2 7.4.4.1.1 may easily be misunderstood:</a:t>
            </a:r>
            <a:endParaRPr lang="en-US" sz="2400" dirty="0">
              <a:sym typeface="Symbol"/>
            </a:endParaRPr>
          </a:p>
          <a:p>
            <a:pPr marL="284400" indent="-284400">
              <a:spcBef>
                <a:spcPts val="384"/>
              </a:spcBef>
              <a:buFont typeface="Wingdings" panose="05000000000000000000" pitchFamily="2" charset="2"/>
              <a:buChar char="§"/>
            </a:pPr>
            <a:r>
              <a:rPr lang="en-US" sz="2000" dirty="0"/>
              <a:t>“</a:t>
            </a:r>
            <a:r>
              <a:rPr lang="en-US" sz="2000" dirty="0">
                <a:solidFill>
                  <a:srgbClr val="FF0000"/>
                </a:solidFill>
              </a:rPr>
              <a:t>With respect to the hardware fault tolerance requirements </a:t>
            </a:r>
            <a:r>
              <a:rPr lang="en-US" sz="2000" dirty="0"/>
              <a:t>[…] </a:t>
            </a:r>
            <a:br>
              <a:rPr lang="en-US" sz="2000" dirty="0"/>
            </a:br>
            <a:r>
              <a:rPr lang="en-US" sz="2000" dirty="0"/>
              <a:t>c) when determining the hardware fault tolerance achieved, certain faults may be excluded, provided that the likelihood of them occurring is very low in relation to the safety integrity requirements of the subsystem. Any such fault exclusions shall be justified and </a:t>
            </a:r>
            <a:r>
              <a:rPr lang="de-DE" sz="2000" dirty="0" err="1"/>
              <a:t>documented</a:t>
            </a:r>
            <a:r>
              <a:rPr lang="de-DE" sz="2000" dirty="0"/>
              <a:t> (</a:t>
            </a:r>
            <a:r>
              <a:rPr lang="de-DE" sz="2000" dirty="0" err="1"/>
              <a:t>see</a:t>
            </a:r>
            <a:r>
              <a:rPr lang="de-DE" sz="2000" dirty="0"/>
              <a:t> Note 2). […]</a:t>
            </a:r>
            <a:br>
              <a:rPr lang="en-US" sz="2000" dirty="0"/>
            </a:br>
            <a:r>
              <a:rPr lang="en-US" sz="2000" dirty="0">
                <a:solidFill>
                  <a:srgbClr val="FF0000"/>
                </a:solidFill>
              </a:rPr>
              <a:t>Note 3 Certain faults may be excluded because </a:t>
            </a:r>
            <a:r>
              <a:rPr lang="en-US" sz="2000" dirty="0"/>
              <a:t>if an element clearly has a very low probability of failure by virtue of properties inherent to its design and construction (for example, a mechanical actuator linkage), then it would not normally be considered necessary to constrain (on the basis of hardware fault tolerance) the safety integrity of any safety function that uses the element.”</a:t>
            </a:r>
          </a:p>
          <a:p>
            <a:pPr algn="just"/>
            <a:endParaRPr lang="it-IT" sz="2000" dirty="0">
              <a:latin typeface="Arial" panose="020B0604020202020204" pitchFamily="34" charset="0"/>
              <a:cs typeface="Arial" panose="020B0604020202020204" pitchFamily="34" charset="0"/>
            </a:endParaRPr>
          </a:p>
        </p:txBody>
      </p:sp>
      <p:sp>
        <p:nvSpPr>
          <p:cNvPr id="7" name="Abgerundetes Rechteck 6">
            <a:extLst>
              <a:ext uri="{FF2B5EF4-FFF2-40B4-BE49-F238E27FC236}">
                <a16:creationId xmlns:a16="http://schemas.microsoft.com/office/drawing/2014/main" id="{2B640C81-E5E4-46DC-BE53-A4B072F29997}"/>
              </a:ext>
            </a:extLst>
          </p:cNvPr>
          <p:cNvSpPr/>
          <p:nvPr/>
        </p:nvSpPr>
        <p:spPr>
          <a:xfrm>
            <a:off x="730431" y="5263948"/>
            <a:ext cx="9622938"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IEC 61508 does explicitly allow fault exclusion for HFT (redundancy) requirements only! </a:t>
            </a:r>
            <a:endParaRPr lang="en-US" sz="2000" dirty="0">
              <a:solidFill>
                <a:schemeClr val="tx1"/>
              </a:solidFill>
              <a:latin typeface="Arial" panose="020B0604020202020204" pitchFamily="34" charset="0"/>
              <a:cs typeface="Arial" panose="020B0604020202020204" pitchFamily="34" charset="0"/>
              <a:sym typeface="Symbol"/>
            </a:endParaRPr>
          </a:p>
        </p:txBody>
      </p:sp>
    </p:spTree>
    <p:extLst>
      <p:ext uri="{BB962C8B-B14F-4D97-AF65-F5344CB8AC3E}">
        <p14:creationId xmlns:p14="http://schemas.microsoft.com/office/powerpoint/2010/main" val="9272176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Warnings and typical pitfall – FMEDA &amp; fault exclusion</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539430"/>
          </a:xfrm>
          <a:prstGeom prst="rect">
            <a:avLst/>
          </a:prstGeom>
          <a:noFill/>
        </p:spPr>
        <p:txBody>
          <a:bodyPr wrap="square" rtlCol="0">
            <a:spAutoFit/>
          </a:bodyPr>
          <a:lstStyle/>
          <a:p>
            <a:pPr marL="284400" indent="-284400">
              <a:spcBef>
                <a:spcPts val="384"/>
              </a:spcBef>
            </a:pPr>
            <a:r>
              <a:rPr lang="en-US" sz="2400" b="1" dirty="0">
                <a:sym typeface="Symbol"/>
              </a:rPr>
              <a:t>If fault exclusion is used for FMEDA / failure rate calculation purposes:</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Check with your assessor if acceptable</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Failure not yet observed ≠ sufficient evidence for fault exclusion!</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For individual failure modes </a:t>
            </a:r>
            <a:r>
              <a:rPr lang="en-US" sz="2000" b="1" dirty="0">
                <a:latin typeface="Arial" panose="020B0604020202020204" pitchFamily="34" charset="0"/>
                <a:cs typeface="Arial" panose="020B0604020202020204" pitchFamily="34" charset="0"/>
              </a:rPr>
              <a:t>only</a:t>
            </a:r>
            <a:r>
              <a:rPr lang="en-US" sz="2000" dirty="0">
                <a:latin typeface="Arial" panose="020B0604020202020204" pitchFamily="34" charset="0"/>
                <a:cs typeface="Arial" panose="020B0604020202020204" pitchFamily="34" charset="0"/>
              </a:rPr>
              <a:t>, never for a complete part/component!</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Every single fault exclusion has to be …</a:t>
            </a:r>
          </a:p>
          <a:p>
            <a:pPr algn="just"/>
            <a:r>
              <a:rPr lang="en-US" sz="2000" dirty="0">
                <a:latin typeface="Arial" panose="020B0604020202020204" pitchFamily="34" charset="0"/>
                <a:cs typeface="Arial" panose="020B0604020202020204" pitchFamily="34" charset="0"/>
              </a:rPr>
              <a:t>		… technically justified</a:t>
            </a:r>
          </a:p>
          <a:p>
            <a:pPr algn="just"/>
            <a:r>
              <a:rPr lang="en-US" sz="2000" dirty="0">
                <a:latin typeface="Arial" panose="020B0604020202020204" pitchFamily="34" charset="0"/>
                <a:cs typeface="Arial" panose="020B0604020202020204" pitchFamily="34" charset="0"/>
              </a:rPr>
              <a:t>		… well documented!</a:t>
            </a: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
        <p:nvSpPr>
          <p:cNvPr id="7" name="Abgerundetes Rechteck 6">
            <a:extLst>
              <a:ext uri="{FF2B5EF4-FFF2-40B4-BE49-F238E27FC236}">
                <a16:creationId xmlns:a16="http://schemas.microsoft.com/office/drawing/2014/main" id="{2B640C81-E5E4-46DC-BE53-A4B072F29997}"/>
              </a:ext>
            </a:extLst>
          </p:cNvPr>
          <p:cNvSpPr/>
          <p:nvPr/>
        </p:nvSpPr>
        <p:spPr>
          <a:xfrm>
            <a:off x="730431" y="4477367"/>
            <a:ext cx="9622938" cy="860855"/>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Use fault exclusion only for rare, well justified exceptions </a:t>
            </a:r>
            <a:br>
              <a:rPr lang="en-US" sz="2000" b="1" dirty="0">
                <a:solidFill>
                  <a:schemeClr val="tx1"/>
                </a:solidFill>
                <a:latin typeface="Arial" panose="020B0604020202020204" pitchFamily="34" charset="0"/>
                <a:cs typeface="Arial" panose="020B0604020202020204" pitchFamily="34" charset="0"/>
                <a:sym typeface="Symbol"/>
              </a:rPr>
            </a:br>
            <a:r>
              <a:rPr lang="en-US" sz="2000" b="1" dirty="0">
                <a:solidFill>
                  <a:schemeClr val="tx1"/>
                </a:solidFill>
                <a:latin typeface="Arial" panose="020B0604020202020204" pitchFamily="34" charset="0"/>
                <a:cs typeface="Arial" panose="020B0604020202020204" pitchFamily="34" charset="0"/>
                <a:sym typeface="Symbol"/>
              </a:rPr>
              <a:t>(better: don‘t use it at all)!</a:t>
            </a:r>
          </a:p>
        </p:txBody>
      </p:sp>
    </p:spTree>
    <p:extLst>
      <p:ext uri="{BB962C8B-B14F-4D97-AF65-F5344CB8AC3E}">
        <p14:creationId xmlns:p14="http://schemas.microsoft.com/office/powerpoint/2010/main" val="30929454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7174491" cy="4462760"/>
          </a:xfrm>
          <a:prstGeom prst="rect">
            <a:avLst/>
          </a:prstGeom>
          <a:noFill/>
        </p:spPr>
        <p:txBody>
          <a:bodyPr wrap="square" rtlCol="0">
            <a:spAutoFit/>
          </a:bodyPr>
          <a:lstStyle/>
          <a:p>
            <a:pPr marL="0" indent="0">
              <a:spcBef>
                <a:spcPts val="600"/>
              </a:spcBef>
            </a:pPr>
            <a:r>
              <a:rPr lang="en-US" b="1" dirty="0">
                <a:solidFill>
                  <a:schemeClr val="tx2"/>
                </a:solidFill>
              </a:rPr>
              <a:t>Dr</a:t>
            </a:r>
            <a:r>
              <a:rPr lang="en-GB" b="1" dirty="0">
                <a:solidFill>
                  <a:schemeClr val="tx2"/>
                </a:solidFill>
              </a:rPr>
              <a:t>. </a:t>
            </a:r>
            <a:r>
              <a:rPr lang="en-GB" b="1" dirty="0" err="1">
                <a:solidFill>
                  <a:schemeClr val="tx2"/>
                </a:solidFill>
              </a:rPr>
              <a:t>Jörg</a:t>
            </a:r>
            <a:r>
              <a:rPr lang="en-GB" b="1" dirty="0">
                <a:solidFill>
                  <a:schemeClr val="tx2"/>
                </a:solidFill>
              </a:rPr>
              <a:t> Isenberg, AUMA </a:t>
            </a:r>
            <a:r>
              <a:rPr lang="en-GB" b="1" dirty="0" err="1">
                <a:solidFill>
                  <a:schemeClr val="tx2"/>
                </a:solidFill>
              </a:rPr>
              <a:t>Riester</a:t>
            </a:r>
            <a:endParaRPr lang="en-GB" b="1" dirty="0">
              <a:solidFill>
                <a:schemeClr val="tx2"/>
              </a:solidFill>
            </a:endParaRPr>
          </a:p>
          <a:p>
            <a:pPr marL="285750" indent="-285750">
              <a:spcBef>
                <a:spcPts val="600"/>
              </a:spcBef>
              <a:buFont typeface="Wingdings" panose="05000000000000000000" pitchFamily="2" charset="2"/>
              <a:buChar char="§"/>
            </a:pPr>
            <a:r>
              <a:rPr lang="en-GB" b="0" dirty="0">
                <a:solidFill>
                  <a:schemeClr val="tx2"/>
                </a:solidFill>
              </a:rPr>
              <a:t>Product Specialist for Functional Safety</a:t>
            </a:r>
            <a:br>
              <a:rPr lang="en-GB" b="0" dirty="0">
                <a:solidFill>
                  <a:schemeClr val="tx2"/>
                </a:solidFill>
              </a:rPr>
            </a:br>
            <a:r>
              <a:rPr lang="en-GB" b="0" dirty="0">
                <a:solidFill>
                  <a:schemeClr val="tx2"/>
                </a:solidFill>
              </a:rPr>
              <a:t>Product Management Department</a:t>
            </a:r>
          </a:p>
          <a:p>
            <a:pPr marL="0" indent="0">
              <a:spcBef>
                <a:spcPts val="600"/>
              </a:spcBef>
            </a:pPr>
            <a:endParaRPr lang="en-GB" b="1" dirty="0">
              <a:solidFill>
                <a:schemeClr val="tx2"/>
              </a:solidFill>
            </a:endParaRPr>
          </a:p>
          <a:p>
            <a:pPr marL="0" indent="0">
              <a:spcBef>
                <a:spcPts val="600"/>
              </a:spcBef>
            </a:pPr>
            <a:r>
              <a:rPr lang="en-GB" b="1" dirty="0">
                <a:solidFill>
                  <a:schemeClr val="tx2"/>
                </a:solidFill>
              </a:rPr>
              <a:t>Primary working areas:</a:t>
            </a:r>
          </a:p>
          <a:p>
            <a:pPr marL="285750" indent="-285750">
              <a:spcBef>
                <a:spcPts val="600"/>
              </a:spcBef>
              <a:buFont typeface="Wingdings" panose="05000000000000000000" pitchFamily="2" charset="2"/>
              <a:buChar char="§"/>
            </a:pPr>
            <a:r>
              <a:rPr lang="en-GB" b="0" dirty="0">
                <a:solidFill>
                  <a:schemeClr val="tx2"/>
                </a:solidFill>
              </a:rPr>
              <a:t>Responsible for AUMA’s Functional Safety products</a:t>
            </a:r>
          </a:p>
          <a:p>
            <a:pPr marL="285750" indent="-285750">
              <a:spcBef>
                <a:spcPts val="600"/>
              </a:spcBef>
              <a:buFont typeface="Wingdings" panose="05000000000000000000" pitchFamily="2" charset="2"/>
              <a:buChar char="§"/>
            </a:pPr>
            <a:r>
              <a:rPr lang="en-GB" b="0" dirty="0">
                <a:solidFill>
                  <a:schemeClr val="tx2"/>
                </a:solidFill>
              </a:rPr>
              <a:t>Related topics like Fail-Safe actuators</a:t>
            </a:r>
          </a:p>
          <a:p>
            <a:pPr marL="285750" indent="-285750">
              <a:spcBef>
                <a:spcPts val="600"/>
              </a:spcBef>
              <a:buFont typeface="Wingdings" panose="05000000000000000000" pitchFamily="2" charset="2"/>
              <a:buChar char="§"/>
            </a:pPr>
            <a:r>
              <a:rPr lang="en-GB" b="0" dirty="0">
                <a:solidFill>
                  <a:schemeClr val="tx2"/>
                </a:solidFill>
              </a:rPr>
              <a:t>Explosion proof actuators</a:t>
            </a:r>
          </a:p>
          <a:p>
            <a:pPr marL="284315" indent="-284315">
              <a:spcBef>
                <a:spcPts val="600"/>
              </a:spcBef>
            </a:pPr>
            <a:endParaRPr lang="en-GB" b="1" dirty="0">
              <a:solidFill>
                <a:schemeClr val="tx2"/>
              </a:solidFill>
            </a:endParaRPr>
          </a:p>
          <a:p>
            <a:pPr marL="0" indent="0">
              <a:spcBef>
                <a:spcPts val="600"/>
              </a:spcBef>
            </a:pPr>
            <a:r>
              <a:rPr lang="en-GB" b="1" dirty="0">
                <a:solidFill>
                  <a:schemeClr val="tx2"/>
                </a:solidFill>
              </a:rPr>
              <a:t>Other Functional Safety involvements:</a:t>
            </a:r>
          </a:p>
          <a:p>
            <a:pPr marL="285750" indent="-285750">
              <a:spcBef>
                <a:spcPts val="600"/>
              </a:spcBef>
              <a:buFont typeface="Arial" panose="020B0604020202020204" pitchFamily="34" charset="0"/>
              <a:buChar char="•"/>
            </a:pPr>
            <a:r>
              <a:rPr lang="en-GB" b="0" dirty="0">
                <a:solidFill>
                  <a:schemeClr val="tx2"/>
                </a:solidFill>
              </a:rPr>
              <a:t>Co-worker in German &amp; European standardization committees</a:t>
            </a:r>
          </a:p>
          <a:p>
            <a:pPr marL="285750" indent="-285750">
              <a:spcBef>
                <a:spcPts val="600"/>
              </a:spcBef>
              <a:buFont typeface="Arial" panose="020B0604020202020204" pitchFamily="34" charset="0"/>
              <a:buChar char="•"/>
            </a:pPr>
            <a:r>
              <a:rPr lang="en-GB" b="0" dirty="0">
                <a:solidFill>
                  <a:schemeClr val="tx2"/>
                </a:solidFill>
              </a:rPr>
              <a:t>Co-Organizer of conferences and workshops on functional safety</a:t>
            </a:r>
          </a:p>
          <a:p>
            <a:pPr algn="just"/>
            <a:endParaRPr lang="it-IT" dirty="0">
              <a:latin typeface="Arial" panose="020B0604020202020204" pitchFamily="34" charset="0"/>
              <a:cs typeface="Arial" panose="020B0604020202020204" pitchFamily="34" charset="0"/>
            </a:endParaRPr>
          </a:p>
        </p:txBody>
      </p:sp>
      <p:pic>
        <p:nvPicPr>
          <p:cNvPr id="9" name="Grafik 8" descr="Ein Bild, das Person, Mann, Anzug, Kleidung enthält.&#10;&#10;Automatisch generierte Beschreibung">
            <a:extLst>
              <a:ext uri="{FF2B5EF4-FFF2-40B4-BE49-F238E27FC236}">
                <a16:creationId xmlns:a16="http://schemas.microsoft.com/office/drawing/2014/main" id="{B0A7300A-63FC-4076-A920-60AB15DD0553}"/>
              </a:ext>
            </a:extLst>
          </p:cNvPr>
          <p:cNvPicPr>
            <a:picLocks noChangeAspect="1"/>
          </p:cNvPicPr>
          <p:nvPr/>
        </p:nvPicPr>
        <p:blipFill rotWithShape="1">
          <a:blip r:embed="rId2"/>
          <a:srcRect l="26664" t="3189" r="24141"/>
          <a:stretch/>
        </p:blipFill>
        <p:spPr>
          <a:xfrm>
            <a:off x="7523922" y="1837456"/>
            <a:ext cx="2827478" cy="3709434"/>
          </a:xfrm>
          <a:prstGeom prst="rect">
            <a:avLst/>
          </a:prstGeom>
        </p:spPr>
      </p:pic>
    </p:spTree>
    <p:extLst>
      <p:ext uri="{BB962C8B-B14F-4D97-AF65-F5344CB8AC3E}">
        <p14:creationId xmlns:p14="http://schemas.microsoft.com/office/powerpoint/2010/main" val="17526120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500"/>
                                        <p:tgtEl>
                                          <p:spTgt spid="5">
                                            <p:txEl>
                                              <p:pRg st="8" end="8"/>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fade">
                                      <p:cBhvr>
                                        <p:cTn id="24" dur="500"/>
                                        <p:tgtEl>
                                          <p:spTgt spid="5">
                                            <p:txEl>
                                              <p:pRg st="9" end="9"/>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Conclusion</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5016758"/>
          </a:xfrm>
          <a:prstGeom prst="rect">
            <a:avLst/>
          </a:prstGeom>
          <a:noFill/>
        </p:spPr>
        <p:txBody>
          <a:bodyPr wrap="square" rtlCol="0">
            <a:spAutoFit/>
          </a:bodyPr>
          <a:lstStyle/>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Systematic capability / avoidance of failures is basis of a robust, reliable safety system</a:t>
            </a: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SIL rating of comparable mechanical components sometimes varies by up to 2 SIL levels</a:t>
            </a:r>
          </a:p>
          <a:p>
            <a:pPr marL="800100" lvl="1"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systematic capability requirements vaguer than for E/E/PE components</a:t>
            </a:r>
          </a:p>
          <a:p>
            <a:pPr marL="800100" lvl="1"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no normative specification of failure rate determination </a:t>
            </a:r>
            <a:r>
              <a:rPr lang="en-US" sz="2000" dirty="0">
                <a:latin typeface="Arial" panose="020B0604020202020204" pitchFamily="34" charset="0"/>
                <a:cs typeface="Arial" panose="020B0604020202020204" pitchFamily="34" charset="0"/>
                <a:sym typeface="Symbol" panose="05050102010706020507" pitchFamily="18" charset="2"/>
              </a:rPr>
              <a:t> no uniform approach/result</a:t>
            </a:r>
          </a:p>
          <a:p>
            <a:pPr marL="342900" indent="-342900" algn="just">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In general, 3 methods to obtain failure rates</a:t>
            </a:r>
          </a:p>
          <a:p>
            <a:pPr marL="800100" lvl="1"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Laboratory tests</a:t>
            </a:r>
          </a:p>
          <a:p>
            <a:pPr marL="800100" lvl="1"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Handbook data</a:t>
            </a:r>
          </a:p>
          <a:p>
            <a:pPr marL="800100" lvl="1"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Field data</a:t>
            </a:r>
          </a:p>
          <a:p>
            <a:pPr lvl="1" algn="just"/>
            <a:r>
              <a:rPr lang="en-US" sz="2000" dirty="0">
                <a:latin typeface="Arial" panose="020B0604020202020204" pitchFamily="34" charset="0"/>
                <a:cs typeface="Arial" panose="020B0604020202020204" pitchFamily="34" charset="0"/>
                <a:sym typeface="Symbol" panose="05050102010706020507" pitchFamily="18" charset="2"/>
              </a:rPr>
              <a:t>All have their individual weaknesses and pitfalls</a:t>
            </a:r>
          </a:p>
          <a:p>
            <a:pPr marL="342900" indent="-342900">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sym typeface="Symbol" panose="05050102010706020507" pitchFamily="18" charset="2"/>
              </a:rPr>
              <a:t>CEN is currently preparing a European standard to harmonize assessment of </a:t>
            </a:r>
            <a:br>
              <a:rPr lang="en-US" sz="2000" dirty="0">
                <a:latin typeface="Arial" panose="020B0604020202020204" pitchFamily="34" charset="0"/>
                <a:cs typeface="Arial" panose="020B0604020202020204" pitchFamily="34" charset="0"/>
                <a:sym typeface="Symbol" panose="05050102010706020507" pitchFamily="18" charset="2"/>
              </a:rPr>
            </a:br>
            <a:r>
              <a:rPr lang="en-US" sz="2000" dirty="0">
                <a:latin typeface="Arial" panose="020B0604020202020204" pitchFamily="34" charset="0"/>
                <a:cs typeface="Arial" panose="020B0604020202020204" pitchFamily="34" charset="0"/>
                <a:sym typeface="Symbol" panose="05050102010706020507" pitchFamily="18" charset="2"/>
              </a:rPr>
              <a:t>mechanical components for functional safety</a:t>
            </a: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1676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fade">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 name="Titolo 1"/>
          <p:cNvSpPr>
            <a:spLocks noGrp="1"/>
          </p:cNvSpPr>
          <p:nvPr>
            <p:ph type="ctrTitle"/>
          </p:nvPr>
        </p:nvSpPr>
        <p:spPr>
          <a:xfrm>
            <a:off x="590698" y="2125991"/>
            <a:ext cx="7874229"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Q &amp; A  SESSION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6"/>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Thank </a:t>
            </a:r>
            <a:r>
              <a:rPr lang="it-IT" sz="5400" b="1" spc="-200" dirty="0" err="1">
                <a:solidFill>
                  <a:schemeClr val="bg1"/>
                </a:solidFill>
                <a:ea typeface="Arial" charset="0"/>
                <a:cs typeface="Arial" charset="0"/>
              </a:rPr>
              <a:t>you</a:t>
            </a:r>
            <a:r>
              <a:rPr lang="it-IT" sz="5400" b="1" spc="-200" dirty="0">
                <a:solidFill>
                  <a:schemeClr val="bg1"/>
                </a:solidFill>
                <a:ea typeface="Arial" charset="0"/>
                <a:cs typeface="Arial" charset="0"/>
              </a:rPr>
              <a:t> for </a:t>
            </a:r>
            <a:r>
              <a:rPr lang="it-IT" sz="5400" b="1" spc="-200" dirty="0" err="1">
                <a:solidFill>
                  <a:schemeClr val="bg1"/>
                </a:solidFill>
                <a:ea typeface="Arial" charset="0"/>
                <a:cs typeface="Arial" charset="0"/>
              </a:rPr>
              <a:t>your</a:t>
            </a:r>
            <a:r>
              <a:rPr lang="it-IT" sz="5400" b="1" spc="-200" dirty="0">
                <a:solidFill>
                  <a:schemeClr val="bg1"/>
                </a:solidFill>
                <a:ea typeface="Arial" charset="0"/>
                <a:cs typeface="Arial" charset="0"/>
              </a:rPr>
              <a:t> </a:t>
            </a:r>
            <a:r>
              <a:rPr lang="it-IT" sz="5400" b="1" spc="-200" dirty="0" err="1">
                <a:solidFill>
                  <a:schemeClr val="bg1"/>
                </a:solidFill>
                <a:ea typeface="Arial" charset="0"/>
                <a:cs typeface="Arial" charset="0"/>
              </a:rPr>
              <a:t>attention</a:t>
            </a:r>
            <a:r>
              <a:rPr lang="it-IT" sz="5400" b="1" spc="-200" dirty="0">
                <a:solidFill>
                  <a:schemeClr val="bg1"/>
                </a:solidFill>
                <a:ea typeface="Arial" charset="0"/>
                <a:cs typeface="Arial" charset="0"/>
              </a:rPr>
              <a:t>!</a:t>
            </a: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549690"/>
          </a:xfrm>
          <a:prstGeom prst="rect">
            <a:avLst/>
          </a:prstGeom>
          <a:noFill/>
        </p:spPr>
        <p:txBody>
          <a:bodyPr wrap="square" rtlCol="0">
            <a:spAutoFit/>
          </a:bodyPr>
          <a:lstStyle/>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Why is this?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Main difference: failure rate data for mechanical components</a:t>
            </a:r>
          </a:p>
          <a:p>
            <a:pPr marL="342900" indent="-342900">
              <a:spcBef>
                <a:spcPts val="384"/>
              </a:spcBef>
              <a:buFont typeface="Wingdings" panose="05000000000000000000" pitchFamily="2" charset="2"/>
              <a:buChar char="§"/>
            </a:pPr>
            <a:r>
              <a:rPr lang="en-US" sz="2000" dirty="0">
                <a:latin typeface="Arial" panose="020B0604020202020204" pitchFamily="34" charset="0"/>
                <a:cs typeface="Arial" panose="020B0604020202020204" pitchFamily="34" charset="0"/>
              </a:rPr>
              <a:t>Some people even question the assessment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of mechanical components in general: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“Is it really necessary to include mechanical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components in the SIL assessment?”</a:t>
            </a:r>
          </a:p>
          <a:p>
            <a:pPr algn="just"/>
            <a:endParaRPr lang="it-IT" dirty="0">
              <a:latin typeface="Arial" panose="020B0604020202020204" pitchFamily="34" charset="0"/>
              <a:cs typeface="Arial" panose="020B0604020202020204" pitchFamily="34" charset="0"/>
            </a:endParaRPr>
          </a:p>
        </p:txBody>
      </p:sp>
      <p:sp>
        <p:nvSpPr>
          <p:cNvPr id="6" name="Abgerundetes Rechteck 6">
            <a:extLst>
              <a:ext uri="{FF2B5EF4-FFF2-40B4-BE49-F238E27FC236}">
                <a16:creationId xmlns:a16="http://schemas.microsoft.com/office/drawing/2014/main" id="{92560C1A-8F8E-4EE2-8C22-3D5F6313867C}"/>
              </a:ext>
            </a:extLst>
          </p:cNvPr>
          <p:cNvSpPr/>
          <p:nvPr/>
        </p:nvSpPr>
        <p:spPr>
          <a:xfrm>
            <a:off x="425630" y="1843597"/>
            <a:ext cx="11215507" cy="1204404"/>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Observation:</a:t>
            </a:r>
          </a:p>
          <a:p>
            <a:pPr algn="ctr">
              <a:spcBef>
                <a:spcPts val="384"/>
              </a:spcBef>
              <a:tabLst>
                <a:tab pos="1976438" algn="l"/>
              </a:tabLst>
            </a:pPr>
            <a:r>
              <a:rPr lang="en-US" sz="2000" dirty="0">
                <a:solidFill>
                  <a:schemeClr val="tx1"/>
                </a:solidFill>
                <a:latin typeface="Arial" panose="020B0604020202020204" pitchFamily="34" charset="0"/>
                <a:cs typeface="Arial" panose="020B0604020202020204" pitchFamily="34" charset="0"/>
                <a:sym typeface="Symbol"/>
              </a:rPr>
              <a:t>Sometimes certificates on comparable valves and actuators differ by </a:t>
            </a:r>
            <a:br>
              <a:rPr lang="en-US" sz="2000" dirty="0">
                <a:solidFill>
                  <a:schemeClr val="tx1"/>
                </a:solidFill>
                <a:latin typeface="Arial" panose="020B0604020202020204" pitchFamily="34" charset="0"/>
                <a:cs typeface="Arial" panose="020B0604020202020204" pitchFamily="34" charset="0"/>
                <a:sym typeface="Symbol"/>
              </a:rPr>
            </a:br>
            <a:r>
              <a:rPr lang="en-US" sz="2000" dirty="0">
                <a:solidFill>
                  <a:schemeClr val="tx1"/>
                </a:solidFill>
                <a:latin typeface="Arial" panose="020B0604020202020204" pitchFamily="34" charset="0"/>
                <a:cs typeface="Arial" panose="020B0604020202020204" pitchFamily="34" charset="0"/>
                <a:sym typeface="Symbol"/>
              </a:rPr>
              <a:t>a factor of ≥ 100 (  up to 2 SIL-levels) !</a:t>
            </a:r>
          </a:p>
        </p:txBody>
      </p:sp>
      <p:pic>
        <p:nvPicPr>
          <p:cNvPr id="7" name="Grafik 6" descr="Ein Bild, das drinnen, Gerät, Fräse enthält.&#10;&#10;Automatisch generierte Beschreibung">
            <a:extLst>
              <a:ext uri="{FF2B5EF4-FFF2-40B4-BE49-F238E27FC236}">
                <a16:creationId xmlns:a16="http://schemas.microsoft.com/office/drawing/2014/main" id="{2258C898-8FF8-472F-9CB6-B1EE51B56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167" y="4009170"/>
            <a:ext cx="6175145" cy="2502196"/>
          </a:xfrm>
          <a:prstGeom prst="rect">
            <a:avLst/>
          </a:prstGeom>
        </p:spPr>
      </p:pic>
    </p:spTree>
    <p:extLst>
      <p:ext uri="{BB962C8B-B14F-4D97-AF65-F5344CB8AC3E}">
        <p14:creationId xmlns:p14="http://schemas.microsoft.com/office/powerpoint/2010/main" val="16228981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fade">
                                      <p:cBhvr>
                                        <p:cTn id="1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3715673" cy="2985433"/>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Necessary?</a:t>
            </a:r>
          </a:p>
          <a:p>
            <a:pPr algn="just"/>
            <a:endParaRPr lang="en-US" sz="2800" b="1" dirty="0">
              <a:latin typeface="Arial" panose="020B0604020202020204" pitchFamily="34" charset="0"/>
              <a:cs typeface="Arial" panose="020B0604020202020204" pitchFamily="34" charset="0"/>
            </a:endParaRPr>
          </a:p>
          <a:p>
            <a:pPr algn="just"/>
            <a:endParaRPr lang="en-US" sz="2800" b="1" dirty="0">
              <a:latin typeface="Arial" panose="020B0604020202020204" pitchFamily="34" charset="0"/>
              <a:cs typeface="Arial" panose="020B0604020202020204" pitchFamily="34" charset="0"/>
            </a:endParaRPr>
          </a:p>
          <a:p>
            <a:pPr algn="just"/>
            <a:r>
              <a:rPr lang="en-US" sz="2800" b="1" dirty="0">
                <a:latin typeface="Arial" panose="020B0604020202020204" pitchFamily="34" charset="0"/>
                <a:cs typeface="Arial" panose="020B0604020202020204" pitchFamily="34" charset="0"/>
              </a:rPr>
              <a:t>Yes!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 if mechanical components are part of the safety chain</a:t>
            </a:r>
          </a:p>
          <a:p>
            <a:pPr algn="just"/>
            <a:endParaRPr lang="it-IT" dirty="0">
              <a:latin typeface="Arial" panose="020B0604020202020204" pitchFamily="34" charset="0"/>
              <a:cs typeface="Arial" panose="020B0604020202020204" pitchFamily="34" charset="0"/>
            </a:endParaRPr>
          </a:p>
        </p:txBody>
      </p:sp>
      <p:sp>
        <p:nvSpPr>
          <p:cNvPr id="6" name="Abgerundetes Rechteck 6">
            <a:extLst>
              <a:ext uri="{FF2B5EF4-FFF2-40B4-BE49-F238E27FC236}">
                <a16:creationId xmlns:a16="http://schemas.microsoft.com/office/drawing/2014/main" id="{92560C1A-8F8E-4EE2-8C22-3D5F6313867C}"/>
              </a:ext>
            </a:extLst>
          </p:cNvPr>
          <p:cNvSpPr/>
          <p:nvPr/>
        </p:nvSpPr>
        <p:spPr>
          <a:xfrm>
            <a:off x="425631" y="4798243"/>
            <a:ext cx="5247582" cy="1527144"/>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dirty="0">
                <a:solidFill>
                  <a:schemeClr val="tx1"/>
                </a:solidFill>
                <a:latin typeface="Arial" panose="020B0604020202020204" pitchFamily="34" charset="0"/>
                <a:cs typeface="Arial" panose="020B0604020202020204" pitchFamily="34" charset="0"/>
                <a:sym typeface="Symbol"/>
              </a:rPr>
              <a:t>Assessment implies both:</a:t>
            </a:r>
            <a:br>
              <a:rPr lang="en-US" sz="2000" b="1" dirty="0">
                <a:solidFill>
                  <a:schemeClr val="tx1"/>
                </a:solidFill>
                <a:latin typeface="Arial" panose="020B0604020202020204" pitchFamily="34" charset="0"/>
                <a:cs typeface="Arial" panose="020B0604020202020204" pitchFamily="34" charset="0"/>
                <a:sym typeface="Symbol"/>
              </a:rPr>
            </a:br>
            <a:r>
              <a:rPr lang="en-US" sz="2000" dirty="0">
                <a:solidFill>
                  <a:schemeClr val="tx1"/>
                </a:solidFill>
                <a:latin typeface="Arial" panose="020B0604020202020204" pitchFamily="34" charset="0"/>
                <a:cs typeface="Arial" panose="020B0604020202020204" pitchFamily="34" charset="0"/>
                <a:sym typeface="Symbol"/>
              </a:rPr>
              <a:t>systematic </a:t>
            </a:r>
            <a:r>
              <a:rPr lang="en-US" sz="2000" b="1" dirty="0">
                <a:solidFill>
                  <a:schemeClr val="tx1"/>
                </a:solidFill>
                <a:latin typeface="Arial" panose="020B0604020202020204" pitchFamily="34" charset="0"/>
                <a:cs typeface="Arial" panose="020B0604020202020204" pitchFamily="34" charset="0"/>
                <a:sym typeface="Symbol"/>
              </a:rPr>
              <a:t>and</a:t>
            </a:r>
            <a:r>
              <a:rPr lang="en-US" sz="2000" dirty="0">
                <a:solidFill>
                  <a:schemeClr val="tx1"/>
                </a:solidFill>
                <a:latin typeface="Arial" panose="020B0604020202020204" pitchFamily="34" charset="0"/>
                <a:cs typeface="Arial" panose="020B0604020202020204" pitchFamily="34" charset="0"/>
                <a:sym typeface="Symbol"/>
              </a:rPr>
              <a:t> random capability </a:t>
            </a:r>
            <a:br>
              <a:rPr lang="en-US" sz="2000" dirty="0">
                <a:solidFill>
                  <a:schemeClr val="tx1"/>
                </a:solidFill>
                <a:latin typeface="Arial" panose="020B0604020202020204" pitchFamily="34" charset="0"/>
                <a:cs typeface="Arial" panose="020B0604020202020204" pitchFamily="34" charset="0"/>
                <a:sym typeface="Symbol"/>
              </a:rPr>
            </a:br>
            <a:r>
              <a:rPr lang="en-US" sz="2000" dirty="0">
                <a:solidFill>
                  <a:schemeClr val="tx1"/>
                </a:solidFill>
                <a:latin typeface="Arial" panose="020B0604020202020204" pitchFamily="34" charset="0"/>
                <a:cs typeface="Arial" panose="020B0604020202020204" pitchFamily="34" charset="0"/>
                <a:sym typeface="Symbol"/>
              </a:rPr>
              <a:t>(not just failure rates / PFD)!!</a:t>
            </a:r>
          </a:p>
        </p:txBody>
      </p:sp>
      <p:pic>
        <p:nvPicPr>
          <p:cNvPr id="7" name="Grafik 6">
            <a:extLst>
              <a:ext uri="{FF2B5EF4-FFF2-40B4-BE49-F238E27FC236}">
                <a16:creationId xmlns:a16="http://schemas.microsoft.com/office/drawing/2014/main" id="{FEC5A183-9FBE-4FF3-8BEE-C0D833E66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714066"/>
            <a:ext cx="5580063" cy="3716166"/>
          </a:xfrm>
          <a:prstGeom prst="rect">
            <a:avLst/>
          </a:prstGeom>
        </p:spPr>
      </p:pic>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243143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IEC 61508 “Functional Safety of electrical / electronic / programmable electronic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safety-related systems”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Applicable to mechanical components?</a:t>
            </a:r>
          </a:p>
          <a:p>
            <a:r>
              <a:rPr lang="en-US" dirty="0">
                <a:latin typeface="Arial" panose="020B0604020202020204" pitchFamily="34" charset="0"/>
                <a:cs typeface="Arial" panose="020B0604020202020204" pitchFamily="34" charset="0"/>
              </a:rPr>
              <a:t>IEC 61508-1: „… Therefore, while this International Standard is concerned with E/E/PE safety-related systems, it may also provide a </a:t>
            </a:r>
            <a:r>
              <a:rPr lang="en-US" dirty="0">
                <a:solidFill>
                  <a:srgbClr val="C00000"/>
                </a:solidFill>
                <a:latin typeface="Arial" panose="020B0604020202020204" pitchFamily="34" charset="0"/>
                <a:cs typeface="Arial" panose="020B0604020202020204" pitchFamily="34" charset="0"/>
              </a:rPr>
              <a:t>framework within which safety-related systems based on other technologies may be considered.</a:t>
            </a:r>
            <a:r>
              <a:rPr lang="en-US" dirty="0">
                <a:latin typeface="Arial" panose="020B0604020202020204" pitchFamily="34" charset="0"/>
                <a:cs typeface="Arial" panose="020B0604020202020204" pitchFamily="34" charset="0"/>
              </a:rPr>
              <a:t>”</a:t>
            </a:r>
          </a:p>
          <a:p>
            <a:pPr algn="just"/>
            <a:endParaRPr lang="it-IT" dirty="0">
              <a:latin typeface="Arial" panose="020B0604020202020204" pitchFamily="34" charset="0"/>
              <a:cs typeface="Arial" panose="020B0604020202020204" pitchFamily="34" charset="0"/>
            </a:endParaRPr>
          </a:p>
        </p:txBody>
      </p:sp>
      <p:sp>
        <p:nvSpPr>
          <p:cNvPr id="6" name="Abgerundetes Rechteck 6">
            <a:extLst>
              <a:ext uri="{FF2B5EF4-FFF2-40B4-BE49-F238E27FC236}">
                <a16:creationId xmlns:a16="http://schemas.microsoft.com/office/drawing/2014/main" id="{92560C1A-8F8E-4EE2-8C22-3D5F6313867C}"/>
              </a:ext>
            </a:extLst>
          </p:cNvPr>
          <p:cNvSpPr/>
          <p:nvPr/>
        </p:nvSpPr>
        <p:spPr>
          <a:xfrm>
            <a:off x="425631" y="4576383"/>
            <a:ext cx="3858774" cy="938473"/>
          </a:xfrm>
          <a:prstGeom prst="roundRect">
            <a:avLst/>
          </a:prstGeom>
          <a:solidFill>
            <a:schemeClr val="bg2"/>
          </a:solidFill>
          <a:ln w="1905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spcBef>
                <a:spcPts val="384"/>
              </a:spcBef>
              <a:tabLst>
                <a:tab pos="1976438" algn="l"/>
              </a:tabLst>
            </a:pPr>
            <a:r>
              <a:rPr lang="en-US" sz="2000" b="1">
                <a:solidFill>
                  <a:schemeClr val="tx1"/>
                </a:solidFill>
                <a:latin typeface="Arial" panose="020B0604020202020204" pitchFamily="34" charset="0"/>
                <a:cs typeface="Arial" panose="020B0604020202020204" pitchFamily="34" charset="0"/>
                <a:sym typeface="Symbol"/>
              </a:rPr>
              <a:t>But: How?</a:t>
            </a:r>
            <a:endParaRPr lang="en-US" sz="2000" dirty="0">
              <a:solidFill>
                <a:schemeClr val="tx1"/>
              </a:solidFill>
              <a:latin typeface="Arial" panose="020B0604020202020204" pitchFamily="34" charset="0"/>
              <a:cs typeface="Arial" panose="020B0604020202020204" pitchFamily="34" charset="0"/>
              <a:sym typeface="Symbol"/>
            </a:endParaRPr>
          </a:p>
        </p:txBody>
      </p:sp>
      <p:pic>
        <p:nvPicPr>
          <p:cNvPr id="8" name="Grafik 7">
            <a:extLst>
              <a:ext uri="{FF2B5EF4-FFF2-40B4-BE49-F238E27FC236}">
                <a16:creationId xmlns:a16="http://schemas.microsoft.com/office/drawing/2014/main" id="{6924851D-CCFB-4297-B1CF-C1F6E7220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067" y="3893574"/>
            <a:ext cx="3985844" cy="2656479"/>
          </a:xfrm>
          <a:prstGeom prst="rect">
            <a:avLst/>
          </a:prstGeom>
        </p:spPr>
      </p:pic>
    </p:spTree>
    <p:extLst>
      <p:ext uri="{BB962C8B-B14F-4D97-AF65-F5344CB8AC3E}">
        <p14:creationId xmlns:p14="http://schemas.microsoft.com/office/powerpoint/2010/main" val="7338862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370427"/>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Standard procedure for electrical / electronic components (hardware):</a:t>
            </a:r>
          </a:p>
          <a:p>
            <a:pPr algn="just"/>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Functional Safety Management (FSM) / Systematic capability</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Type testing</a:t>
            </a:r>
          </a:p>
          <a:p>
            <a:pPr marL="342900" indent="-342900" algn="just">
              <a:buFont typeface="Symbol" panose="05050102010706020507" pitchFamily="18" charset="2"/>
              <a:buChar char="Þ"/>
            </a:pPr>
            <a:r>
              <a:rPr lang="en-US" sz="2000" dirty="0">
                <a:latin typeface="Arial" panose="020B0604020202020204" pitchFamily="34" charset="0"/>
                <a:cs typeface="Arial" panose="020B0604020202020204" pitchFamily="34" charset="0"/>
              </a:rPr>
              <a:t>“fit for purpose”/”intended use”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systematic capability)</a:t>
            </a: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Redundancy (part of system architecture)?</a:t>
            </a: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Identify all safety-relevant components</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Obtain component failure rates and failure modes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from literature (e.g., SN 29500)</a:t>
            </a:r>
          </a:p>
          <a:p>
            <a:pPr marL="342900" indent="-342900" algn="just">
              <a:buFont typeface="Wingdings" panose="05000000000000000000" pitchFamily="2" charset="2"/>
              <a:buChar char="§"/>
            </a:pPr>
            <a:r>
              <a:rPr lang="en-US" sz="2000" dirty="0">
                <a:latin typeface="Arial" panose="020B0604020202020204" pitchFamily="34" charset="0"/>
                <a:cs typeface="Arial" panose="020B0604020202020204" pitchFamily="34" charset="0"/>
              </a:rPr>
              <a:t>Conduct an FMEDA  (Failure Modes Effects &amp; Diagnostic Analysis)</a:t>
            </a:r>
          </a:p>
          <a:p>
            <a:pPr algn="just"/>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baseline="-25000" dirty="0">
                <a:latin typeface="Arial" panose="020B0604020202020204" pitchFamily="34" charset="0"/>
                <a:cs typeface="Arial" panose="020B0604020202020204" pitchFamily="34" charset="0"/>
                <a:sym typeface="Symbol" panose="05050102010706020507" pitchFamily="18" charset="2"/>
              </a:rPr>
              <a:t>S</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baseline="-25000" dirty="0">
                <a:latin typeface="Arial" panose="020B0604020202020204" pitchFamily="34" charset="0"/>
                <a:cs typeface="Arial" panose="020B0604020202020204" pitchFamily="34" charset="0"/>
              </a:rPr>
              <a:t>DD</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baseline="-25000" dirty="0">
                <a:latin typeface="Arial" panose="020B0604020202020204" pitchFamily="34" charset="0"/>
                <a:cs typeface="Arial" panose="020B0604020202020204" pitchFamily="34" charset="0"/>
              </a:rPr>
              <a:t>DU</a:t>
            </a:r>
            <a:r>
              <a:rPr lang="en-US" sz="2000" dirty="0">
                <a:latin typeface="Arial" panose="020B0604020202020204" pitchFamily="34" charset="0"/>
                <a:cs typeface="Arial" panose="020B0604020202020204" pitchFamily="34" charset="0"/>
              </a:rPr>
              <a:t>, SFF, …</a:t>
            </a:r>
          </a:p>
          <a:p>
            <a:pPr algn="just"/>
            <a:endParaRPr lang="en-US"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1F2C9573-82A0-4671-874A-D79B2CE156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815"/>
          <a:stretch/>
        </p:blipFill>
        <p:spPr>
          <a:xfrm>
            <a:off x="8445911" y="2975010"/>
            <a:ext cx="3746090" cy="3592938"/>
          </a:xfrm>
          <a:prstGeom prst="rect">
            <a:avLst/>
          </a:prstGeom>
        </p:spPr>
      </p:pic>
    </p:spTree>
    <p:extLst>
      <p:ext uri="{BB962C8B-B14F-4D97-AF65-F5344CB8AC3E}">
        <p14:creationId xmlns:p14="http://schemas.microsoft.com/office/powerpoint/2010/main" val="15901465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fade">
                                      <p:cBhvr>
                                        <p:cTn id="4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4F48ECB0-E0F5-4DA3-93C2-5DD96ECAE06C}"/>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8467"/>
          <a:stretch/>
        </p:blipFill>
        <p:spPr>
          <a:xfrm>
            <a:off x="8390084" y="3824757"/>
            <a:ext cx="3777606" cy="2738734"/>
          </a:xfrm>
          <a:prstGeom prst="rect">
            <a:avLst/>
          </a:prstGeom>
        </p:spPr>
      </p:pic>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3754874"/>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Why is this not straight-forward for mechanical components?</a:t>
            </a:r>
          </a:p>
          <a:p>
            <a:pPr algn="just"/>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Functional Safety Management / Systematic Capability</a:t>
            </a:r>
          </a:p>
          <a:p>
            <a:pPr marL="800100" lvl="1" indent="-342900">
              <a:buFont typeface="Symbol" panose="05050102010706020507" pitchFamily="18" charset="2"/>
              <a:buChar char="Þ"/>
            </a:pPr>
            <a:r>
              <a:rPr lang="en-US" sz="2000" dirty="0">
                <a:latin typeface="Arial" panose="020B0604020202020204" pitchFamily="34" charset="0"/>
                <a:cs typeface="Arial" panose="020B0604020202020204" pitchFamily="34" charset="0"/>
              </a:rPr>
              <a:t>Same for mechanical components </a:t>
            </a:r>
          </a:p>
          <a:p>
            <a:pPr marL="800100" lvl="1" indent="-342900">
              <a:buFont typeface="Symbol" panose="05050102010706020507" pitchFamily="18" charset="2"/>
              <a:buChar char="Þ"/>
            </a:pPr>
            <a:r>
              <a:rPr lang="en-US" sz="2000" dirty="0">
                <a:latin typeface="Arial" panose="020B0604020202020204" pitchFamily="34" charset="0"/>
                <a:cs typeface="Arial" panose="020B0604020202020204" pitchFamily="34" charset="0"/>
              </a:rPr>
              <a:t>OK &amp; </a:t>
            </a:r>
            <a:r>
              <a:rPr lang="en-US" sz="2000" b="1" dirty="0">
                <a:latin typeface="Arial" panose="020B0604020202020204" pitchFamily="34" charset="0"/>
                <a:cs typeface="Arial" panose="020B0604020202020204" pitchFamily="34" charset="0"/>
              </a:rPr>
              <a:t>absolutely necessary </a:t>
            </a:r>
          </a:p>
          <a:p>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BUT: 	No </a:t>
            </a:r>
            <a:r>
              <a:rPr lang="en-US" sz="2000" b="1" dirty="0" err="1">
                <a:latin typeface="Arial" panose="020B0604020202020204" pitchFamily="34" charset="0"/>
                <a:cs typeface="Arial" panose="020B0604020202020204" pitchFamily="34" charset="0"/>
              </a:rPr>
              <a:t>guidline</a:t>
            </a:r>
            <a:r>
              <a:rPr lang="en-US" sz="2000" b="1" dirty="0">
                <a:latin typeface="Arial" panose="020B0604020202020204" pitchFamily="34" charset="0"/>
                <a:cs typeface="Arial" panose="020B0604020202020204" pitchFamily="34" charset="0"/>
              </a:rPr>
              <a:t> / “checklist” available</a:t>
            </a:r>
          </a:p>
          <a:p>
            <a:r>
              <a:rPr lang="en-US" sz="2000" dirty="0">
                <a:latin typeface="Arial" panose="020B0604020202020204" pitchFamily="34" charset="0"/>
                <a:cs typeface="Arial" panose="020B0604020202020204" pitchFamily="34" charset="0"/>
              </a:rPr>
              <a:t>			For electronics e.g. IEC 61508-2 A.15-17 &amp; B.1-5</a:t>
            </a:r>
          </a:p>
          <a:p>
            <a:pPr marL="342900" indent="-34290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Type test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OK</a:t>
            </a:r>
          </a:p>
          <a:p>
            <a:pPr marL="342900" indent="-34290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Redundancy / HFT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OK</a:t>
            </a:r>
          </a:p>
          <a:p>
            <a:pPr algn="just"/>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327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Effect transition="in" filter="fade">
                                      <p:cBhvr>
                                        <p:cTn id="2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Assessment of mechanical components – How?</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4F48ECB0-E0F5-4DA3-93C2-5DD96ECAE06C}"/>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8467"/>
          <a:stretch/>
        </p:blipFill>
        <p:spPr>
          <a:xfrm>
            <a:off x="8390084" y="3824757"/>
            <a:ext cx="3777606" cy="2738734"/>
          </a:xfrm>
          <a:prstGeom prst="rect">
            <a:avLst/>
          </a:prstGeom>
        </p:spPr>
      </p:pic>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1938992"/>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Why is this not straight-forward for mechanical components?</a:t>
            </a:r>
          </a:p>
          <a:p>
            <a:pPr algn="just"/>
            <a:endParaRPr lang="en-US"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FMEDA </a:t>
            </a:r>
            <a:r>
              <a:rPr lang="en-US" sz="2000" dirty="0">
                <a:latin typeface="Arial" panose="020B0604020202020204" pitchFamily="34" charset="0"/>
                <a:cs typeface="Arial" panose="020B0604020202020204" pitchFamily="34" charset="0"/>
                <a:sym typeface="Symbol" panose="05050102010706020507" pitchFamily="18" charset="2"/>
              </a:rPr>
              <a:t></a:t>
            </a:r>
            <a:r>
              <a:rPr lang="en-US" sz="2000" dirty="0">
                <a:latin typeface="Arial" panose="020B0604020202020204" pitchFamily="34" charset="0"/>
                <a:cs typeface="Arial" panose="020B0604020202020204" pitchFamily="34" charset="0"/>
              </a:rPr>
              <a:t> OK</a:t>
            </a:r>
            <a:br>
              <a:rPr lang="en-US" sz="2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BUT: How to obtain failure rates and failure modes?</a:t>
            </a:r>
            <a:br>
              <a:rPr lang="en-US"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There is no “SN 29500” for mechanical components</a:t>
            </a:r>
          </a:p>
          <a:p>
            <a:pPr marL="342900" indent="-342900" algn="just">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7130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969144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Avoidance of systematic failures</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9431" y="1925246"/>
            <a:ext cx="11326632" cy="498598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General suitability for the intended application (“fit for purpose”):</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Environmental conditions (pressure, temperature, humidity, expected contamination, …)</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Influence of process media (corrosivity, particles, …)</a:t>
            </a:r>
          </a:p>
          <a:p>
            <a:pPr marL="342900" indent="-342900">
              <a:buFont typeface="Wingdings" panose="05000000000000000000" pitchFamily="2" charset="2"/>
              <a:buChar char="§"/>
            </a:pPr>
            <a:r>
              <a:rPr lang="en-US" sz="2000" dirty="0" err="1">
                <a:latin typeface="Arial" panose="020B0604020202020204" pitchFamily="34" charset="0"/>
                <a:cs typeface="Arial" panose="020B0604020202020204" pitchFamily="34" charset="0"/>
              </a:rPr>
              <a:t>Mechan</a:t>
            </a:r>
            <a:r>
              <a:rPr lang="en-US" sz="2000" dirty="0">
                <a:latin typeface="Arial" panose="020B0604020202020204" pitchFamily="34" charset="0"/>
                <a:cs typeface="Arial" panose="020B0604020202020204" pitchFamily="34" charset="0"/>
              </a:rPr>
              <a:t>. requirements (torque, closing time, vibrations, …)</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Functionality (safety function(s) &amp; priority, seating, …)</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Guidance on lifecycle failure avoidance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for mechanical components?</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Currently no official ones available</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IEC 61508-2 tables A.15-17, B.1-5 only partially applicable</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Future: EN xxxxx:202x</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Hints can be found in e.g. </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My presentations on actuator specification</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ISO/DIS 5115 (under preparation)</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a:t>
            </a:r>
          </a:p>
          <a:p>
            <a:pPr algn="just"/>
            <a:endParaRPr lang="it-IT"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CE31BFF-B282-49A7-AC08-CD79A05418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02" t="25336" r="28617" b="8749"/>
          <a:stretch/>
        </p:blipFill>
        <p:spPr>
          <a:xfrm>
            <a:off x="8072284" y="2667446"/>
            <a:ext cx="2547793" cy="3821690"/>
          </a:xfrm>
          <a:prstGeom prst="rect">
            <a:avLst/>
          </a:prstGeom>
        </p:spPr>
      </p:pic>
    </p:spTree>
    <p:extLst>
      <p:ext uri="{BB962C8B-B14F-4D97-AF65-F5344CB8AC3E}">
        <p14:creationId xmlns:p14="http://schemas.microsoft.com/office/powerpoint/2010/main" val="23208144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fade">
                                      <p:cBhvr>
                                        <p:cTn id="41" dur="500"/>
                                        <p:tgtEl>
                                          <p:spTgt spid="5">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fade">
                                      <p:cBhvr>
                                        <p:cTn id="44" dur="500"/>
                                        <p:tgtEl>
                                          <p:spTgt spid="5">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500"/>
                                        <p:tgtEl>
                                          <p:spTgt spid="5">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3" end="13"/>
                                            </p:txEl>
                                          </p:spTgt>
                                        </p:tgtEl>
                                        <p:attrNameLst>
                                          <p:attrName>style.visibility</p:attrName>
                                        </p:attrNameLst>
                                      </p:cBhvr>
                                      <p:to>
                                        <p:strVal val="visible"/>
                                      </p:to>
                                    </p:set>
                                    <p:animEffect transition="in" filter="fade">
                                      <p:cBhvr>
                                        <p:cTn id="50"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1710</Words>
  <Application>Microsoft Office PowerPoint</Application>
  <PresentationFormat>Widescreen</PresentationFormat>
  <Paragraphs>254</Paragraphs>
  <Slides>21</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Arial</vt:lpstr>
      <vt:lpstr>Calibri</vt:lpstr>
      <vt:lpstr>Calibri Light</vt:lpstr>
      <vt:lpstr>Cambria Math</vt:lpstr>
      <vt:lpstr>Symbol</vt:lpstr>
      <vt:lpstr>Wingdings</vt:lpstr>
      <vt:lpstr>Tema di Office</vt:lpstr>
      <vt:lpstr>DR. JÖRG ISENBERG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91</cp:revision>
  <dcterms:created xsi:type="dcterms:W3CDTF">2017-04-05T07:21:29Z</dcterms:created>
  <dcterms:modified xsi:type="dcterms:W3CDTF">2022-05-10T10:43:37Z</dcterms:modified>
</cp:coreProperties>
</file>