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</p:sldMasterIdLst>
  <p:notesMasterIdLst>
    <p:notesMasterId r:id="rId25"/>
  </p:notesMasterIdLst>
  <p:sldIdLst>
    <p:sldId id="266" r:id="rId2"/>
    <p:sldId id="272" r:id="rId3"/>
    <p:sldId id="273" r:id="rId4"/>
    <p:sldId id="292" r:id="rId5"/>
    <p:sldId id="29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6" r:id="rId19"/>
    <p:sldId id="291" r:id="rId20"/>
    <p:sldId id="288" r:id="rId21"/>
    <p:sldId id="289" r:id="rId22"/>
    <p:sldId id="29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816" userDrawn="1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8" orient="horz" pos="210" userDrawn="1">
          <p15:clr>
            <a:srgbClr val="A4A3A4"/>
          </p15:clr>
        </p15:guide>
        <p15:guide id="9" orient="horz" pos="1207" userDrawn="1">
          <p15:clr>
            <a:srgbClr val="A4A3A4"/>
          </p15:clr>
        </p15:guide>
        <p15:guide id="10" orient="horz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B7"/>
    <a:srgbClr val="CFD1D9"/>
    <a:srgbClr val="286AA6"/>
    <a:srgbClr val="00A89D"/>
    <a:srgbClr val="715392"/>
    <a:srgbClr val="343433"/>
    <a:srgbClr val="6CB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3"/>
    <p:restoredTop sz="95682"/>
  </p:normalViewPr>
  <p:slideViewPr>
    <p:cSldViewPr snapToGrid="0" snapToObjects="1">
      <p:cViewPr varScale="1">
        <p:scale>
          <a:sx n="102" d="100"/>
          <a:sy n="102" d="100"/>
        </p:scale>
        <p:origin x="1266" y="72"/>
      </p:cViewPr>
      <p:guideLst>
        <p:guide orient="horz" pos="2160"/>
        <p:guide pos="3840"/>
        <p:guide pos="279"/>
        <p:guide pos="7355"/>
        <p:guide pos="816"/>
        <p:guide orient="horz" pos="504"/>
        <p:guide orient="horz" pos="210"/>
        <p:guide orient="horz" pos="1207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681FA45A-0882-2E42-BB65-D4E30275D77E}" type="datetimeFigureOut">
              <a:rPr lang="it-IT" smtClean="0"/>
              <a:pPr/>
              <a:t>17/05/2022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B1370D63-9158-BD4D-9276-0D6B11293BF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9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F8B-AFAB-7E42-8432-A5F8E3AC75DC}" type="datetime1">
              <a:rPr lang="it-IT" smtClean="0"/>
              <a:pPr/>
              <a:t>17/05/2022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6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69B7-FCD2-9D4B-8E75-10DF5796BEF1}" type="datetime1">
              <a:rPr lang="it-IT" smtClean="0"/>
              <a:pPr/>
              <a:t>17/05/2022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7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17/05/2022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9F79-F40C-1C42-BBD2-2273A9E9FECE}" type="datetime1">
              <a:rPr lang="it-IT" smtClean="0"/>
              <a:pPr/>
              <a:t>17/05/2022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5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1125-DD4A-BD4C-95A1-F24081310AA1}" type="datetime1">
              <a:rPr lang="it-IT" smtClean="0"/>
              <a:pPr/>
              <a:t>17/05/2022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17/05/2022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7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700-0F78-7B49-B17F-4EBCED624A69}" type="datetime1">
              <a:rPr lang="it-IT" smtClean="0"/>
              <a:pPr/>
              <a:t>17/05/2022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49B7-2E22-4247-A272-39BC49D836DB}" type="datetime1">
              <a:rPr lang="it-IT" smtClean="0"/>
              <a:pPr/>
              <a:t>17/05/2022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1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4">
            <a:extLst>
              <a:ext uri="{FF2B5EF4-FFF2-40B4-BE49-F238E27FC236}">
                <a16:creationId xmlns:a16="http://schemas.microsoft.com/office/drawing/2014/main" id="{6687FCB6-6C2B-4BDD-BDF1-2E5AFDE44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0" name="Immagine 14">
            <a:extLst>
              <a:ext uri="{FF2B5EF4-FFF2-40B4-BE49-F238E27FC236}">
                <a16:creationId xmlns:a16="http://schemas.microsoft.com/office/drawing/2014/main" id="{F83035ED-2617-492A-BF19-2B61D00B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3D5558-1291-45BB-AE33-1EEDDD168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8087" cy="864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2769634-78C8-46C9-BCDB-8C40A027EC6D}"/>
              </a:ext>
            </a:extLst>
          </p:cNvPr>
          <p:cNvSpPr txBox="1"/>
          <p:nvPr userDrawn="1"/>
        </p:nvSpPr>
        <p:spPr>
          <a:xfrm>
            <a:off x="-57551" y="6530932"/>
            <a:ext cx="121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IVS 2022 | 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Conference</a:t>
            </a:r>
            <a:endParaRPr lang="it-IT" dirty="0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083B619A-91A7-4544-B8B9-36BEC83F6F54}"/>
              </a:ext>
            </a:extLst>
          </p:cNvPr>
          <p:cNvSpPr txBox="1">
            <a:spLocks/>
          </p:cNvSpPr>
          <p:nvPr userDrawn="1"/>
        </p:nvSpPr>
        <p:spPr>
          <a:xfrm>
            <a:off x="9027555" y="65675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A8214C-FA1D-6847-9EEC-AC2A1036FCC5}" type="slidenum">
              <a:rPr lang="it-IT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‹N›</a:t>
            </a:fld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19">
            <a:extLst>
              <a:ext uri="{FF2B5EF4-FFF2-40B4-BE49-F238E27FC236}">
                <a16:creationId xmlns:a16="http://schemas.microsoft.com/office/drawing/2014/main" id="{6C9AEA64-804D-4BF8-AB37-1AEC2CDF45A5}"/>
              </a:ext>
            </a:extLst>
          </p:cNvPr>
          <p:cNvGrpSpPr/>
          <p:nvPr userDrawn="1"/>
        </p:nvGrpSpPr>
        <p:grpSpPr>
          <a:xfrm>
            <a:off x="7634941" y="279245"/>
            <a:ext cx="1757109" cy="534102"/>
            <a:chOff x="7773004" y="383063"/>
            <a:chExt cx="1757109" cy="53410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04111AD-6CC6-45C9-B429-944EC79BD2F3}"/>
                </a:ext>
              </a:extLst>
            </p:cNvPr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20" name="Connettore 1 10">
                <a:extLst>
                  <a:ext uri="{FF2B5EF4-FFF2-40B4-BE49-F238E27FC236}">
                    <a16:creationId xmlns:a16="http://schemas.microsoft.com/office/drawing/2014/main" id="{FE862046-0300-4185-B5F7-1F8A16B00167}"/>
                  </a:ext>
                </a:extLst>
              </p:cNvPr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11">
                <a:extLst>
                  <a:ext uri="{FF2B5EF4-FFF2-40B4-BE49-F238E27FC236}">
                    <a16:creationId xmlns:a16="http://schemas.microsoft.com/office/drawing/2014/main" id="{9EA38701-7F6D-4F38-8D8A-9AAFD6580123}"/>
                  </a:ext>
                </a:extLst>
              </p:cNvPr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15">
                <a:extLst>
                  <a:ext uri="{FF2B5EF4-FFF2-40B4-BE49-F238E27FC236}">
                    <a16:creationId xmlns:a16="http://schemas.microsoft.com/office/drawing/2014/main" id="{2DB8F119-EDB1-4C30-9F63-12766702BC58}"/>
                  </a:ext>
                </a:extLst>
              </p:cNvPr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158A2BE-10C8-44FF-A767-1DDB173E1E32}"/>
                </a:ext>
              </a:extLst>
            </p:cNvPr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F8FA77F6-844E-4337-BA07-9D03C5F0964F}"/>
                </a:ext>
              </a:extLst>
            </p:cNvPr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D8406FC3-5222-4EC2-B7B4-ECAB9506E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85C2F3FA-AA53-489B-83D8-172B59AF9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grpSp>
        <p:nvGrpSpPr>
          <p:cNvPr id="23" name="Gruppieren 28">
            <a:extLst>
              <a:ext uri="{FF2B5EF4-FFF2-40B4-BE49-F238E27FC236}">
                <a16:creationId xmlns:a16="http://schemas.microsoft.com/office/drawing/2014/main" id="{AC8C9E71-405F-40BD-914D-087E3424908D}"/>
              </a:ext>
            </a:extLst>
          </p:cNvPr>
          <p:cNvGrpSpPr/>
          <p:nvPr userDrawn="1"/>
        </p:nvGrpSpPr>
        <p:grpSpPr>
          <a:xfrm>
            <a:off x="9876712" y="454143"/>
            <a:ext cx="1757109" cy="100583"/>
            <a:chOff x="10014775" y="557961"/>
            <a:chExt cx="1757109" cy="100583"/>
          </a:xfrm>
        </p:grpSpPr>
        <p:cxnSp>
          <p:nvCxnSpPr>
            <p:cNvPr id="24" name="Connettore 1 10">
              <a:extLst>
                <a:ext uri="{FF2B5EF4-FFF2-40B4-BE49-F238E27FC236}">
                  <a16:creationId xmlns:a16="http://schemas.microsoft.com/office/drawing/2014/main" id="{B9CE54E5-7C47-47B4-ADC9-66441AB60306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1">
              <a:extLst>
                <a:ext uri="{FF2B5EF4-FFF2-40B4-BE49-F238E27FC236}">
                  <a16:creationId xmlns:a16="http://schemas.microsoft.com/office/drawing/2014/main" id="{EBEFE5D9-D42F-4ED9-9E67-69D096B693ED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5">
              <a:extLst>
                <a:ext uri="{FF2B5EF4-FFF2-40B4-BE49-F238E27FC236}">
                  <a16:creationId xmlns:a16="http://schemas.microsoft.com/office/drawing/2014/main" id="{D3E25A83-083F-432F-A83B-85595F08B8FF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16">
            <a:extLst>
              <a:ext uri="{FF2B5EF4-FFF2-40B4-BE49-F238E27FC236}">
                <a16:creationId xmlns:a16="http://schemas.microsoft.com/office/drawing/2014/main" id="{F060DCB3-1895-42BD-BBDF-F66FAAC8B9D3}"/>
              </a:ext>
            </a:extLst>
          </p:cNvPr>
          <p:cNvSpPr txBox="1"/>
          <p:nvPr userDrawn="1"/>
        </p:nvSpPr>
        <p:spPr>
          <a:xfrm>
            <a:off x="9876796" y="279245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28" name="Grafik 5">
            <a:extLst>
              <a:ext uri="{FF2B5EF4-FFF2-40B4-BE49-F238E27FC236}">
                <a16:creationId xmlns:a16="http://schemas.microsoft.com/office/drawing/2014/main" id="{4EB0F078-0226-4D14-8CCF-8CBF2FC208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95266" y="40906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DC60-1757-E045-A478-19FC60330ECF}" type="datetime1">
              <a:rPr lang="it-IT" smtClean="0"/>
              <a:pPr/>
              <a:t>17/05/2022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45C5-A38B-CE46-A06F-3B82732EFF6E}" type="datetime1">
              <a:rPr lang="it-IT" smtClean="0"/>
              <a:pPr/>
              <a:t>17/05/2022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9D0E-62E7-9D41-A949-6C06B82E1EE1}" type="datetime1">
              <a:rPr lang="it-IT" smtClean="0"/>
              <a:pPr/>
              <a:t>17/05/2022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76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ttee.iso.org/files/live/sites/tc67/files/Workgroup2/Guidance%20for%20use%20of%20ISO%2029001.pdf" TargetMode="External"/><Relationship Id="rId2" Type="http://schemas.openxmlformats.org/officeDocument/2006/relationships/hyperlink" Target="https://committee.iso.org/files/live/sites/tc67/files/Workgroup2/Correlation%20matrices%20ISO%2029001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hyperlink" Target="https://committee.iso.org/files/live/sites/tc67/files/Workgroup2/Rationale%20ISO%2029001%20supplements%20to%20ISO%209001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iaf.nu/en/accreditation-and-assessment-practices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hyperlink" Target="https://www.linkedin.com/groups/1211892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2087891"/>
            <a:ext cx="7874229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4800" b="1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MASSIMO SANSO’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1" name="Titolo 1"/>
          <p:cNvSpPr txBox="1">
            <a:spLocks/>
          </p:cNvSpPr>
          <p:nvPr/>
        </p:nvSpPr>
        <p:spPr>
          <a:xfrm>
            <a:off x="590698" y="3504302"/>
            <a:ext cx="8229452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en-AU" sz="4800" b="1" spc="-200" dirty="0">
                <a:solidFill>
                  <a:schemeClr val="bg1"/>
                </a:solidFill>
                <a:cs typeface="Arial" charset="0"/>
              </a:rPr>
              <a:t>Managing Supply Chain Risks</a:t>
            </a:r>
            <a:endParaRPr lang="it-IT" sz="4800" b="1" spc="-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77FEA0-2101-4BA5-919E-B2A8A4FE1440}"/>
              </a:ext>
            </a:extLst>
          </p:cNvPr>
          <p:cNvSpPr txBox="1"/>
          <p:nvPr/>
        </p:nvSpPr>
        <p:spPr>
          <a:xfrm>
            <a:off x="506200" y="3213694"/>
            <a:ext cx="845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Quality Specialist - ENI SPA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CF0A007-FE5B-4383-A915-E799E06BFD80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7773004" y="383063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1FF9981-4EA8-4F26-AF36-44BC6EE10204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10014775" y="557961"/>
            <a:chExt cx="1757109" cy="100583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C961A3-104C-4916-A925-E1D3A1E00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329" y="512879"/>
            <a:ext cx="720000" cy="720000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1C55F4FA-15E9-4ACA-8C27-706AAC8A73F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</p:spTree>
    <p:extLst>
      <p:ext uri="{BB962C8B-B14F-4D97-AF65-F5344CB8AC3E}">
        <p14:creationId xmlns:p14="http://schemas.microsoft.com/office/powerpoint/2010/main" val="24982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299723" y="1121886"/>
            <a:ext cx="6901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ISO 29001:2020 Development Rationale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90A7B86-4D12-6D43-AB5D-A28934C64C5A}"/>
              </a:ext>
            </a:extLst>
          </p:cNvPr>
          <p:cNvSpPr txBox="1">
            <a:spLocks/>
          </p:cNvSpPr>
          <p:nvPr/>
        </p:nvSpPr>
        <p:spPr>
          <a:xfrm>
            <a:off x="748202" y="1884556"/>
            <a:ext cx="6004290" cy="20844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40000"/>
                  <a:lumOff val="6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600" dirty="0"/>
              <a:t>Focus on risks associated with the energy sector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600" dirty="0"/>
              <a:t>Supplement ISO9001, where justified on the basis of the sector’s </a:t>
            </a:r>
            <a:r>
              <a:rPr lang="en-US" sz="1600" b="1" dirty="0">
                <a:solidFill>
                  <a:srgbClr val="FF0000"/>
                </a:solidFill>
              </a:rPr>
              <a:t>context</a:t>
            </a:r>
            <a:r>
              <a:rPr lang="en-US" sz="1600" dirty="0"/>
              <a:t> and </a:t>
            </a:r>
            <a:r>
              <a:rPr lang="en-US" sz="1600" b="1" dirty="0">
                <a:solidFill>
                  <a:srgbClr val="FF0000"/>
                </a:solidFill>
              </a:rPr>
              <a:t>risks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600" dirty="0"/>
              <a:t>Align requirements with complementary quality standards such as API Spec Q1 and Q2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600" dirty="0"/>
              <a:t>Provide standardized tools to support implementation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F47FAFBB-9882-FE49-9AA4-BFE7CF2255D2}"/>
              </a:ext>
            </a:extLst>
          </p:cNvPr>
          <p:cNvSpPr/>
          <p:nvPr/>
        </p:nvSpPr>
        <p:spPr>
          <a:xfrm>
            <a:off x="881506" y="3968972"/>
            <a:ext cx="3253759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MetaWebPro"/>
              </a:rPr>
              <a:t>Supporting documents ISO 29001</a:t>
            </a:r>
          </a:p>
          <a:p>
            <a:r>
              <a:rPr lang="en-US" sz="1600" dirty="0">
                <a:solidFill>
                  <a:schemeClr val="tx1"/>
                </a:solidFill>
                <a:latin typeface="MetaWebPro"/>
                <a:hlinkClick r:id="rId2" tooltip="Correlation matrices ISO 29001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Correlation matrices ISO 29001</a:t>
            </a:r>
            <a:endParaRPr lang="en-US" sz="1600" dirty="0">
              <a:solidFill>
                <a:schemeClr val="tx1"/>
              </a:solidFill>
              <a:latin typeface="MetaWebPro"/>
            </a:endParaRPr>
          </a:p>
          <a:p>
            <a:r>
              <a:rPr lang="en-US" sz="1600" dirty="0">
                <a:solidFill>
                  <a:schemeClr val="tx1"/>
                </a:solidFill>
                <a:latin typeface="MetaWebPro"/>
                <a:hlinkClick r:id="rId3" tooltip="Guidance for use of ISO 29001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for use of ISO 29001</a:t>
            </a:r>
            <a:endParaRPr lang="en-US" sz="1600" dirty="0">
              <a:solidFill>
                <a:schemeClr val="tx1"/>
              </a:solidFill>
              <a:latin typeface="MetaWebPro"/>
            </a:endParaRPr>
          </a:p>
          <a:p>
            <a:r>
              <a:rPr lang="en-US" sz="1600" dirty="0">
                <a:solidFill>
                  <a:schemeClr val="tx1"/>
                </a:solidFill>
                <a:latin typeface="MetaWebPro"/>
                <a:hlinkClick r:id="rId4" tooltip="Rationale ISO 29001 supplements to ISO 9001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Rationale ISO 29001 supplements </a:t>
            </a:r>
            <a:endParaRPr lang="en-US" sz="1600" dirty="0">
              <a:solidFill>
                <a:schemeClr val="tx1"/>
              </a:solidFill>
              <a:latin typeface="MetaWebPro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4C10A6E8-6F42-AF4F-A2DE-CCD8A68B5305}"/>
              </a:ext>
            </a:extLst>
          </p:cNvPr>
          <p:cNvSpPr txBox="1"/>
          <p:nvPr/>
        </p:nvSpPr>
        <p:spPr>
          <a:xfrm>
            <a:off x="881506" y="5224011"/>
            <a:ext cx="31190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Cambria" panose="02040503050406030204" pitchFamily="18" charset="0"/>
              </a:rPr>
              <a:t>Guidance/tools on risk assessment processes are available in electronic format via:</a:t>
            </a:r>
          </a:p>
          <a:p>
            <a:r>
              <a:rPr lang="en-US" sz="1100" dirty="0">
                <a:solidFill>
                  <a:schemeClr val="tx1"/>
                </a:solidFill>
                <a:latin typeface="Cambria" panose="02040503050406030204" pitchFamily="18" charset="0"/>
              </a:rPr>
              <a:t> https://</a:t>
            </a:r>
            <a:r>
              <a:rPr lang="en-US" sz="1100" dirty="0" err="1">
                <a:solidFill>
                  <a:schemeClr val="tx1"/>
                </a:solidFill>
                <a:latin typeface="Cambria" panose="02040503050406030204" pitchFamily="18" charset="0"/>
              </a:rPr>
              <a:t>standards.iso.org</a:t>
            </a:r>
            <a:r>
              <a:rPr lang="en-US" sz="1100" dirty="0">
                <a:solidFill>
                  <a:schemeClr val="tx1"/>
                </a:solidFill>
                <a:latin typeface="Cambria" panose="02040503050406030204" pitchFamily="18" charset="0"/>
              </a:rPr>
              <a:t>/iso/29001/ed-1/</a:t>
            </a:r>
            <a:r>
              <a:rPr lang="en-US" sz="1100" dirty="0" err="1">
                <a:solidFill>
                  <a:schemeClr val="tx1"/>
                </a:solidFill>
                <a:latin typeface="Cambria" panose="02040503050406030204" pitchFamily="18" charset="0"/>
              </a:rPr>
              <a:t>en</a:t>
            </a:r>
            <a:r>
              <a:rPr lang="en-US" sz="11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en-AU" sz="1100" dirty="0">
              <a:solidFill>
                <a:schemeClr val="tx1"/>
              </a:solidFill>
            </a:endParaRPr>
          </a:p>
        </p:txBody>
      </p:sp>
      <p:pic>
        <p:nvPicPr>
          <p:cNvPr id="29" name="Picture 9">
            <a:extLst>
              <a:ext uri="{FF2B5EF4-FFF2-40B4-BE49-F238E27FC236}">
                <a16:creationId xmlns:a16="http://schemas.microsoft.com/office/drawing/2014/main" id="{D5B2364A-3545-054E-B686-E0A0FB14D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449" y="3857092"/>
            <a:ext cx="874550" cy="874550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68924FB6-08EF-064E-A42F-1F6688807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799" y="4847315"/>
            <a:ext cx="2750964" cy="925705"/>
          </a:xfrm>
          <a:prstGeom prst="rect">
            <a:avLst/>
          </a:prstGeom>
        </p:spPr>
      </p:pic>
      <p:sp>
        <p:nvSpPr>
          <p:cNvPr id="31" name="Oval 13">
            <a:extLst>
              <a:ext uri="{FF2B5EF4-FFF2-40B4-BE49-F238E27FC236}">
                <a16:creationId xmlns:a16="http://schemas.microsoft.com/office/drawing/2014/main" id="{9524AD4C-BAA1-8846-BF1E-1CB4CC4AAF49}"/>
              </a:ext>
            </a:extLst>
          </p:cNvPr>
          <p:cNvSpPr/>
          <p:nvPr/>
        </p:nvSpPr>
        <p:spPr>
          <a:xfrm>
            <a:off x="8222947" y="2028268"/>
            <a:ext cx="2917066" cy="3050098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ISO 29001</a:t>
            </a:r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id="{AAB316B0-D4DF-7A40-BE19-A14163462976}"/>
              </a:ext>
            </a:extLst>
          </p:cNvPr>
          <p:cNvSpPr/>
          <p:nvPr/>
        </p:nvSpPr>
        <p:spPr>
          <a:xfrm>
            <a:off x="8579709" y="2827164"/>
            <a:ext cx="2278072" cy="228361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ISO 9001</a:t>
            </a:r>
          </a:p>
        </p:txBody>
      </p:sp>
      <p:cxnSp>
        <p:nvCxnSpPr>
          <p:cNvPr id="10" name="Connettore diritto 20">
            <a:extLst>
              <a:ext uri="{FF2B5EF4-FFF2-40B4-BE49-F238E27FC236}">
                <a16:creationId xmlns:a16="http://schemas.microsoft.com/office/drawing/2014/main" id="{852D8484-CFF4-10B0-8F9F-71292ADA13BA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09700" y="1085048"/>
            <a:ext cx="1065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Interface with complementary quality management standards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24EDD81F-97EC-2F4F-BE31-789F5D4B4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730" y="1768883"/>
            <a:ext cx="7710539" cy="4492489"/>
          </a:xfrm>
          <a:prstGeom prst="rect">
            <a:avLst/>
          </a:prstGeom>
        </p:spPr>
      </p:pic>
      <p:sp>
        <p:nvSpPr>
          <p:cNvPr id="4" name="Arrow: Down 5">
            <a:extLst>
              <a:ext uri="{FF2B5EF4-FFF2-40B4-BE49-F238E27FC236}">
                <a16:creationId xmlns:a16="http://schemas.microsoft.com/office/drawing/2014/main" id="{C4292513-D328-F94E-C0CF-2735F069421D}"/>
              </a:ext>
            </a:extLst>
          </p:cNvPr>
          <p:cNvSpPr/>
          <p:nvPr/>
        </p:nvSpPr>
        <p:spPr>
          <a:xfrm rot="19296696">
            <a:off x="2053964" y="3369360"/>
            <a:ext cx="279515" cy="374182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Arrow: Down 6">
            <a:extLst>
              <a:ext uri="{FF2B5EF4-FFF2-40B4-BE49-F238E27FC236}">
                <a16:creationId xmlns:a16="http://schemas.microsoft.com/office/drawing/2014/main" id="{F8EF22E4-1CC2-4199-C411-43BBB21FE58E}"/>
              </a:ext>
            </a:extLst>
          </p:cNvPr>
          <p:cNvSpPr/>
          <p:nvPr/>
        </p:nvSpPr>
        <p:spPr>
          <a:xfrm rot="19296696">
            <a:off x="3964352" y="3383741"/>
            <a:ext cx="279515" cy="374182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Arrow: Down 8">
            <a:extLst>
              <a:ext uri="{FF2B5EF4-FFF2-40B4-BE49-F238E27FC236}">
                <a16:creationId xmlns:a16="http://schemas.microsoft.com/office/drawing/2014/main" id="{1FC2B271-AAC1-B162-CBFF-42DDFFBFBFE7}"/>
              </a:ext>
            </a:extLst>
          </p:cNvPr>
          <p:cNvSpPr/>
          <p:nvPr/>
        </p:nvSpPr>
        <p:spPr>
          <a:xfrm rot="19296696">
            <a:off x="5836974" y="3389215"/>
            <a:ext cx="279515" cy="374182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Arrow: Down 9">
            <a:extLst>
              <a:ext uri="{FF2B5EF4-FFF2-40B4-BE49-F238E27FC236}">
                <a16:creationId xmlns:a16="http://schemas.microsoft.com/office/drawing/2014/main" id="{DEA19635-B59D-209B-D5E0-18F489DE926D}"/>
              </a:ext>
            </a:extLst>
          </p:cNvPr>
          <p:cNvSpPr/>
          <p:nvPr/>
        </p:nvSpPr>
        <p:spPr>
          <a:xfrm rot="19296696">
            <a:off x="7735941" y="3383737"/>
            <a:ext cx="279515" cy="374182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9" name="Connettore diritto 20">
            <a:extLst>
              <a:ext uri="{FF2B5EF4-FFF2-40B4-BE49-F238E27FC236}">
                <a16:creationId xmlns:a16="http://schemas.microsoft.com/office/drawing/2014/main" id="{C4DED594-DC6A-9570-39A5-8F0A49B23FA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64449" y="1131060"/>
            <a:ext cx="97946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ISO 29001 8.4 Control of externally provided processes,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products and services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FA4E0F8-2E18-3340-A79E-AC18BD114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2"/>
          <a:stretch/>
        </p:blipFill>
        <p:spPr>
          <a:xfrm>
            <a:off x="1157473" y="2076739"/>
            <a:ext cx="9877049" cy="4310107"/>
          </a:xfrm>
          <a:prstGeom prst="rect">
            <a:avLst/>
          </a:prstGeom>
        </p:spPr>
      </p:pic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BDC190DB-95B3-4F45-A672-8C27B6ABBD1C}"/>
              </a:ext>
            </a:extLst>
          </p:cNvPr>
          <p:cNvCxnSpPr>
            <a:cxnSpLocks/>
          </p:cNvCxnSpPr>
          <p:nvPr/>
        </p:nvCxnSpPr>
        <p:spPr>
          <a:xfrm>
            <a:off x="6406877" y="3845408"/>
            <a:ext cx="281918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57EB94-6EC2-4548-9864-584F062E837D}"/>
              </a:ext>
            </a:extLst>
          </p:cNvPr>
          <p:cNvSpPr/>
          <p:nvPr/>
        </p:nvSpPr>
        <p:spPr>
          <a:xfrm>
            <a:off x="1030087" y="3523710"/>
            <a:ext cx="10131825" cy="1306197"/>
          </a:xfrm>
          <a:prstGeom prst="roundRect">
            <a:avLst/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Connettore diritto 20">
            <a:extLst>
              <a:ext uri="{FF2B5EF4-FFF2-40B4-BE49-F238E27FC236}">
                <a16:creationId xmlns:a16="http://schemas.microsoft.com/office/drawing/2014/main" id="{322C7996-EE35-2A77-393B-607A602A6921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0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64449" y="1085048"/>
            <a:ext cx="97946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ISO 29001 8.4 Control of externally provided processes,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products and services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1CBEF70-E98B-534C-A33F-16DECA34F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23" y="1915890"/>
            <a:ext cx="9999487" cy="410385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57EB94-6EC2-4548-9864-584F062E837D}"/>
              </a:ext>
            </a:extLst>
          </p:cNvPr>
          <p:cNvSpPr/>
          <p:nvPr/>
        </p:nvSpPr>
        <p:spPr>
          <a:xfrm>
            <a:off x="1096255" y="4877673"/>
            <a:ext cx="10131825" cy="1306197"/>
          </a:xfrm>
          <a:prstGeom prst="roundRect">
            <a:avLst/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BDC190DB-95B3-4F45-A672-8C27B6ABBD1C}"/>
              </a:ext>
            </a:extLst>
          </p:cNvPr>
          <p:cNvCxnSpPr>
            <a:cxnSpLocks/>
          </p:cNvCxnSpPr>
          <p:nvPr/>
        </p:nvCxnSpPr>
        <p:spPr>
          <a:xfrm>
            <a:off x="4484292" y="2327031"/>
            <a:ext cx="388598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20">
            <a:extLst>
              <a:ext uri="{FF2B5EF4-FFF2-40B4-BE49-F238E27FC236}">
                <a16:creationId xmlns:a16="http://schemas.microsoft.com/office/drawing/2014/main" id="{6F5626F0-8251-B123-E374-D4244BF47231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5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37747" y="1085048"/>
            <a:ext cx="761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ISO 29001 Annex C – The Value Proposition</a:t>
            </a:r>
          </a:p>
        </p:txBody>
      </p:sp>
      <p:pic>
        <p:nvPicPr>
          <p:cNvPr id="8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6BFAA9C-C12A-934F-AD48-A16DE56B6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53" y="2180566"/>
            <a:ext cx="9598894" cy="4278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440712-4A94-779C-FC5E-2F0100856821}"/>
              </a:ext>
            </a:extLst>
          </p:cNvPr>
          <p:cNvSpPr txBox="1"/>
          <p:nvPr/>
        </p:nvSpPr>
        <p:spPr>
          <a:xfrm>
            <a:off x="7031021" y="2474893"/>
            <a:ext cx="3864426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</a:rPr>
              <a:t>Any organization in the supply chain (orange boxes) can provide the contracted process, product or service themselves or decide to (partly) outsource these activities.</a:t>
            </a:r>
            <a:endParaRPr lang="en-GB" sz="1400" dirty="0">
              <a:latin typeface="Cambria" panose="02040503050406030204" pitchFamily="18" charset="0"/>
            </a:endParaRPr>
          </a:p>
        </p:txBody>
      </p:sp>
      <p:sp>
        <p:nvSpPr>
          <p:cNvPr id="5" name="Arrow: Right 3">
            <a:extLst>
              <a:ext uri="{FF2B5EF4-FFF2-40B4-BE49-F238E27FC236}">
                <a16:creationId xmlns:a16="http://schemas.microsoft.com/office/drawing/2014/main" id="{158D9A2C-FCB5-CD76-01EF-FD3D0E60264A}"/>
              </a:ext>
            </a:extLst>
          </p:cNvPr>
          <p:cNvSpPr/>
          <p:nvPr/>
        </p:nvSpPr>
        <p:spPr>
          <a:xfrm rot="1466468">
            <a:off x="2143203" y="4428865"/>
            <a:ext cx="5842149" cy="73365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“Trust but verify”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6" name="Connettore diritto 20">
            <a:extLst>
              <a:ext uri="{FF2B5EF4-FFF2-40B4-BE49-F238E27FC236}">
                <a16:creationId xmlns:a16="http://schemas.microsoft.com/office/drawing/2014/main" id="{483FD6E3-E430-CB8F-7547-EB908A92E99E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56600" y="1085048"/>
            <a:ext cx="761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ISO 29001 Annex C – The Value Proposition</a:t>
            </a:r>
          </a:p>
        </p:txBody>
      </p:sp>
      <p:pic>
        <p:nvPicPr>
          <p:cNvPr id="4" name="Picture 7" descr="Diagram, timeline&#10;&#10;Description automatically generated">
            <a:extLst>
              <a:ext uri="{FF2B5EF4-FFF2-40B4-BE49-F238E27FC236}">
                <a16:creationId xmlns:a16="http://schemas.microsoft.com/office/drawing/2014/main" id="{32E60AA4-A8DA-184F-BCF5-621E2AEE1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36" y="2073355"/>
            <a:ext cx="10332328" cy="4210213"/>
          </a:xfrm>
          <a:prstGeom prst="rect">
            <a:avLst/>
          </a:prstGeom>
        </p:spPr>
      </p:pic>
      <p:cxnSp>
        <p:nvCxnSpPr>
          <p:cNvPr id="5" name="Connettore diritto 20">
            <a:extLst>
              <a:ext uri="{FF2B5EF4-FFF2-40B4-BE49-F238E27FC236}">
                <a16:creationId xmlns:a16="http://schemas.microsoft.com/office/drawing/2014/main" id="{169D0BB1-DA4C-F910-1BFF-932A19012552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0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20137" y="1094999"/>
            <a:ext cx="9290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ISO 29001 Annex C – Risk and Criticality Assessment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F5AA185-42BF-A44B-A8D8-15510EBAE867}"/>
              </a:ext>
            </a:extLst>
          </p:cNvPr>
          <p:cNvSpPr txBox="1">
            <a:spLocks/>
          </p:cNvSpPr>
          <p:nvPr/>
        </p:nvSpPr>
        <p:spPr>
          <a:xfrm>
            <a:off x="439064" y="1786936"/>
            <a:ext cx="6395490" cy="4344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/>
              <a:t>Methodology extends traditional criticality assessment process employed by the sector through:</a:t>
            </a:r>
          </a:p>
          <a:p>
            <a:pPr marL="0" indent="0">
              <a:buNone/>
            </a:pPr>
            <a:endParaRPr lang="en-GB" sz="1800" dirty="0"/>
          </a:p>
          <a:p>
            <a:pPr marL="312738" indent="-312738">
              <a:buFont typeface="+mj-lt"/>
              <a:buAutoNum type="arabicPeriod"/>
            </a:pPr>
            <a:r>
              <a:rPr lang="en-GB" sz="1800" dirty="0"/>
              <a:t>Adoption of risk consequence and likelihood ranging model</a:t>
            </a:r>
          </a:p>
          <a:p>
            <a:pPr marL="312738" indent="-312738">
              <a:buFont typeface="+mj-lt"/>
              <a:buAutoNum type="arabicPeriod"/>
            </a:pPr>
            <a:r>
              <a:rPr lang="en-GB" sz="1800" dirty="0"/>
              <a:t>Establishing consequence based on service risk</a:t>
            </a:r>
          </a:p>
          <a:p>
            <a:pPr marL="312738" indent="-312738">
              <a:buFont typeface="+mj-lt"/>
              <a:buAutoNum type="arabicPeriod"/>
            </a:pPr>
            <a:r>
              <a:rPr lang="en-GB" sz="1800" dirty="0"/>
              <a:t>Considering generic likelihood  based on complexity and maturity</a:t>
            </a:r>
          </a:p>
          <a:p>
            <a:pPr marL="312738" indent="-312738">
              <a:buFont typeface="+mj-lt"/>
              <a:buAutoNum type="arabicPeriod"/>
            </a:pPr>
            <a:r>
              <a:rPr lang="en-GB" sz="1800" dirty="0"/>
              <a:t>Moderating likelihood based on supplier capability to inform the level of purchaser intervention or Conformity Assessment System (CAS)</a:t>
            </a:r>
          </a:p>
          <a:p>
            <a:pPr marL="0" indent="0" algn="r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EF31E-204C-107A-AA26-7CDDCBF5C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209" y="1786936"/>
            <a:ext cx="4484457" cy="4684000"/>
          </a:xfrm>
          <a:prstGeom prst="rect">
            <a:avLst/>
          </a:prstGeom>
        </p:spPr>
      </p:pic>
      <p:cxnSp>
        <p:nvCxnSpPr>
          <p:cNvPr id="6" name="Connettore diritto 20">
            <a:extLst>
              <a:ext uri="{FF2B5EF4-FFF2-40B4-BE49-F238E27FC236}">
                <a16:creationId xmlns:a16="http://schemas.microsoft.com/office/drawing/2014/main" id="{80B8B3ED-D326-7AF0-B90A-6AAD100F182A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31092" y="1085048"/>
            <a:ext cx="6937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ISO 29001 Annex C – JIP 33 Case Study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DD7D33E-5A44-8E46-ADE0-BECF651833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533" y="2093815"/>
            <a:ext cx="8338931" cy="43656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528AF8E5-2665-AC48-885E-C7A5D8DF0C3E}"/>
              </a:ext>
            </a:extLst>
          </p:cNvPr>
          <p:cNvSpPr/>
          <p:nvPr/>
        </p:nvSpPr>
        <p:spPr>
          <a:xfrm>
            <a:off x="1926533" y="4766668"/>
            <a:ext cx="5435559" cy="780805"/>
          </a:xfrm>
          <a:prstGeom prst="roundRect">
            <a:avLst/>
          </a:prstGeom>
          <a:noFill/>
          <a:ln w="381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Connettore diritto 20">
            <a:extLst>
              <a:ext uri="{FF2B5EF4-FFF2-40B4-BE49-F238E27FC236}">
                <a16:creationId xmlns:a16="http://schemas.microsoft.com/office/drawing/2014/main" id="{89A18BAE-8276-BEC1-21D1-FEA885217141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4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5DD25-08C3-E390-11FD-CE9F03B0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016" y="1498705"/>
            <a:ext cx="4464885" cy="505749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11793" y="1085048"/>
            <a:ext cx="1001004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ISO 29001 Annex C – Risk Based Conformity Assessment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AA06E4D-93A2-7540-B9D6-C66416FA66D2}"/>
              </a:ext>
            </a:extLst>
          </p:cNvPr>
          <p:cNvSpPr txBox="1">
            <a:spLocks/>
          </p:cNvSpPr>
          <p:nvPr/>
        </p:nvSpPr>
        <p:spPr>
          <a:xfrm>
            <a:off x="509402" y="1906512"/>
            <a:ext cx="6629952" cy="36057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/>
              <a:t>Risk and criticality assessment informs the level of purchaser intervention or controls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Four generic CAS levels are developed for each  user case (e.g. IOGP-JIP33 Subsea Pipeline Valves)</a:t>
            </a:r>
          </a:p>
          <a:p>
            <a:pPr marL="0" indent="0">
              <a:buNone/>
            </a:pPr>
            <a:endParaRPr lang="en-GB" sz="1800" dirty="0"/>
          </a:p>
          <a:p>
            <a:pPr marL="457200" indent="-457200">
              <a:buFont typeface="+mj-lt"/>
              <a:buAutoNum type="alphaUcPeriod"/>
            </a:pPr>
            <a:r>
              <a:rPr lang="en-GB" sz="1800" dirty="0"/>
              <a:t>New supplier novel or complex design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1800" dirty="0"/>
              <a:t>Existing supplier novel or complex design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1800" dirty="0"/>
              <a:t>Existing supplier proven design for critical or safety applications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1800" dirty="0"/>
              <a:t>Existing supplier, standard design non-critical applications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7136C-910D-3EB0-8C33-8D85344D3F38}"/>
              </a:ext>
            </a:extLst>
          </p:cNvPr>
          <p:cNvSpPr txBox="1"/>
          <p:nvPr/>
        </p:nvSpPr>
        <p:spPr>
          <a:xfrm>
            <a:off x="1104485" y="5649316"/>
            <a:ext cx="5660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Optimize intervention and maximise use of innovative virtual assessment technologies</a:t>
            </a:r>
          </a:p>
        </p:txBody>
      </p:sp>
      <p:cxnSp>
        <p:nvCxnSpPr>
          <p:cNvPr id="6" name="Connettore diritto 20">
            <a:extLst>
              <a:ext uri="{FF2B5EF4-FFF2-40B4-BE49-F238E27FC236}">
                <a16:creationId xmlns:a16="http://schemas.microsoft.com/office/drawing/2014/main" id="{863D484F-65EA-D128-5B0C-56B5D6862C7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5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37432" y="1115427"/>
            <a:ext cx="8552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JIP33 Package Procurement Workflow QRS &gt; ITP</a:t>
            </a:r>
          </a:p>
        </p:txBody>
      </p:sp>
      <p:grpSp>
        <p:nvGrpSpPr>
          <p:cNvPr id="6" name="Gruppo 6">
            <a:extLst>
              <a:ext uri="{FF2B5EF4-FFF2-40B4-BE49-F238E27FC236}">
                <a16:creationId xmlns:a16="http://schemas.microsoft.com/office/drawing/2014/main" id="{DE51CA52-E6A3-E277-D4DE-228A0D0CD138}"/>
              </a:ext>
            </a:extLst>
          </p:cNvPr>
          <p:cNvGrpSpPr/>
          <p:nvPr/>
        </p:nvGrpSpPr>
        <p:grpSpPr>
          <a:xfrm>
            <a:off x="394297" y="1827649"/>
            <a:ext cx="1396102" cy="1187115"/>
            <a:chOff x="487889" y="1122948"/>
            <a:chExt cx="1396102" cy="1187115"/>
          </a:xfrm>
        </p:grpSpPr>
        <p:sp>
          <p:nvSpPr>
            <p:cNvPr id="8" name="Pentagono 4">
              <a:extLst>
                <a:ext uri="{FF2B5EF4-FFF2-40B4-BE49-F238E27FC236}">
                  <a16:creationId xmlns:a16="http://schemas.microsoft.com/office/drawing/2014/main" id="{5955F396-30C0-214B-04F6-65C1ECDE0B77}"/>
                </a:ext>
              </a:extLst>
            </p:cNvPr>
            <p:cNvSpPr/>
            <p:nvPr/>
          </p:nvSpPr>
          <p:spPr>
            <a:xfrm>
              <a:off x="487889" y="1122948"/>
              <a:ext cx="1396102" cy="1187115"/>
            </a:xfrm>
            <a:prstGeom prst="pentag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asellaDiTesto 5">
              <a:extLst>
                <a:ext uri="{FF2B5EF4-FFF2-40B4-BE49-F238E27FC236}">
                  <a16:creationId xmlns:a16="http://schemas.microsoft.com/office/drawing/2014/main" id="{D53C8EAD-24CD-C4A9-BDE3-943757614DD2}"/>
                </a:ext>
              </a:extLst>
            </p:cNvPr>
            <p:cNvSpPr txBox="1"/>
            <p:nvPr/>
          </p:nvSpPr>
          <p:spPr>
            <a:xfrm>
              <a:off x="487889" y="1531839"/>
              <a:ext cx="1396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OPERATOR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AD46279-594B-7566-9C9D-FD237B949D3B}"/>
              </a:ext>
            </a:extLst>
          </p:cNvPr>
          <p:cNvGrpSpPr/>
          <p:nvPr/>
        </p:nvGrpSpPr>
        <p:grpSpPr>
          <a:xfrm>
            <a:off x="5518484" y="1827650"/>
            <a:ext cx="994611" cy="1187114"/>
            <a:chOff x="2486527" y="1122949"/>
            <a:chExt cx="962526" cy="1187114"/>
          </a:xfrm>
        </p:grpSpPr>
        <p:sp>
          <p:nvSpPr>
            <p:cNvPr id="11" name="Rettangolo 7">
              <a:extLst>
                <a:ext uri="{FF2B5EF4-FFF2-40B4-BE49-F238E27FC236}">
                  <a16:creationId xmlns:a16="http://schemas.microsoft.com/office/drawing/2014/main" id="{4FBC52C3-6589-7B13-28E1-A63FB6179A78}"/>
                </a:ext>
              </a:extLst>
            </p:cNvPr>
            <p:cNvSpPr/>
            <p:nvPr/>
          </p:nvSpPr>
          <p:spPr>
            <a:xfrm>
              <a:off x="2486527" y="1122949"/>
              <a:ext cx="962526" cy="118711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8">
              <a:extLst>
                <a:ext uri="{FF2B5EF4-FFF2-40B4-BE49-F238E27FC236}">
                  <a16:creationId xmlns:a16="http://schemas.microsoft.com/office/drawing/2014/main" id="{4C7A825B-A277-CAC8-2847-B0982607B7B1}"/>
                </a:ext>
              </a:extLst>
            </p:cNvPr>
            <p:cNvSpPr txBox="1"/>
            <p:nvPr/>
          </p:nvSpPr>
          <p:spPr>
            <a:xfrm>
              <a:off x="2533101" y="1485672"/>
              <a:ext cx="882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chemeClr val="bg1"/>
                  </a:solidFill>
                </a:rPr>
                <a:t>EPC</a:t>
              </a:r>
            </a:p>
          </p:txBody>
        </p:sp>
      </p:grpSp>
      <p:sp>
        <p:nvSpPr>
          <p:cNvPr id="13" name="Rettangolo 2">
            <a:extLst>
              <a:ext uri="{FF2B5EF4-FFF2-40B4-BE49-F238E27FC236}">
                <a16:creationId xmlns:a16="http://schemas.microsoft.com/office/drawing/2014/main" id="{F252EA77-0122-080F-D7C5-FD2BDF957E7A}"/>
              </a:ext>
            </a:extLst>
          </p:cNvPr>
          <p:cNvSpPr/>
          <p:nvPr/>
        </p:nvSpPr>
        <p:spPr>
          <a:xfrm>
            <a:off x="390907" y="3237295"/>
            <a:ext cx="3947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OPERATOR issues Procurement Package to EPC with or without CAS Level defined in Datasheet</a:t>
            </a:r>
          </a:p>
        </p:txBody>
      </p:sp>
      <p:sp>
        <p:nvSpPr>
          <p:cNvPr id="14" name="Freccia destra con strisce 18">
            <a:extLst>
              <a:ext uri="{FF2B5EF4-FFF2-40B4-BE49-F238E27FC236}">
                <a16:creationId xmlns:a16="http://schemas.microsoft.com/office/drawing/2014/main" id="{27B7CC90-7D91-C4B6-3CE6-2B2004AB4D0F}"/>
              </a:ext>
            </a:extLst>
          </p:cNvPr>
          <p:cNvSpPr/>
          <p:nvPr/>
        </p:nvSpPr>
        <p:spPr>
          <a:xfrm>
            <a:off x="1970175" y="2274830"/>
            <a:ext cx="792380" cy="44917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destra con strisce 19">
            <a:extLst>
              <a:ext uri="{FF2B5EF4-FFF2-40B4-BE49-F238E27FC236}">
                <a16:creationId xmlns:a16="http://schemas.microsoft.com/office/drawing/2014/main" id="{CE3D46D6-D460-AAC7-6395-DC939FE71873}"/>
              </a:ext>
            </a:extLst>
          </p:cNvPr>
          <p:cNvSpPr/>
          <p:nvPr/>
        </p:nvSpPr>
        <p:spPr>
          <a:xfrm>
            <a:off x="4495492" y="2249463"/>
            <a:ext cx="792380" cy="44917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22">
            <a:extLst>
              <a:ext uri="{FF2B5EF4-FFF2-40B4-BE49-F238E27FC236}">
                <a16:creationId xmlns:a16="http://schemas.microsoft.com/office/drawing/2014/main" id="{E34C6761-42DA-3041-9821-DC4542EF366D}"/>
              </a:ext>
            </a:extLst>
          </p:cNvPr>
          <p:cNvGrpSpPr/>
          <p:nvPr/>
        </p:nvGrpSpPr>
        <p:grpSpPr>
          <a:xfrm>
            <a:off x="10022212" y="1916113"/>
            <a:ext cx="1663849" cy="3955298"/>
            <a:chOff x="8253963" y="1674101"/>
            <a:chExt cx="1533417" cy="2721436"/>
          </a:xfrm>
        </p:grpSpPr>
        <p:sp>
          <p:nvSpPr>
            <p:cNvPr id="17" name="Rettangolo 20">
              <a:extLst>
                <a:ext uri="{FF2B5EF4-FFF2-40B4-BE49-F238E27FC236}">
                  <a16:creationId xmlns:a16="http://schemas.microsoft.com/office/drawing/2014/main" id="{D5E0FC46-AE23-B83E-9E9B-1A2CAFFCAE45}"/>
                </a:ext>
              </a:extLst>
            </p:cNvPr>
            <p:cNvSpPr/>
            <p:nvPr/>
          </p:nvSpPr>
          <p:spPr>
            <a:xfrm>
              <a:off x="8287743" y="1674101"/>
              <a:ext cx="1465857" cy="272143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21">
              <a:extLst>
                <a:ext uri="{FF2B5EF4-FFF2-40B4-BE49-F238E27FC236}">
                  <a16:creationId xmlns:a16="http://schemas.microsoft.com/office/drawing/2014/main" id="{2880349A-CFF9-0247-BB03-58D2FEAB3839}"/>
                </a:ext>
              </a:extLst>
            </p:cNvPr>
            <p:cNvSpPr txBox="1"/>
            <p:nvPr/>
          </p:nvSpPr>
          <p:spPr>
            <a:xfrm>
              <a:off x="8253963" y="1709028"/>
              <a:ext cx="1533417" cy="825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SUPPLIER CONTROLS QUALITY</a:t>
              </a:r>
            </a:p>
          </p:txBody>
        </p:sp>
      </p:grpSp>
      <p:sp>
        <p:nvSpPr>
          <p:cNvPr id="19" name="Freccia destra con strisce 23">
            <a:extLst>
              <a:ext uri="{FF2B5EF4-FFF2-40B4-BE49-F238E27FC236}">
                <a16:creationId xmlns:a16="http://schemas.microsoft.com/office/drawing/2014/main" id="{09947DE6-AFE6-533E-7699-1F78CC9E5AC7}"/>
              </a:ext>
            </a:extLst>
          </p:cNvPr>
          <p:cNvSpPr/>
          <p:nvPr/>
        </p:nvSpPr>
        <p:spPr>
          <a:xfrm>
            <a:off x="6688957" y="2224225"/>
            <a:ext cx="792380" cy="44917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destra con strisce 32">
            <a:extLst>
              <a:ext uri="{FF2B5EF4-FFF2-40B4-BE49-F238E27FC236}">
                <a16:creationId xmlns:a16="http://schemas.microsoft.com/office/drawing/2014/main" id="{62DE32F5-3C03-DBCE-42F7-FC2E963C7291}"/>
              </a:ext>
            </a:extLst>
          </p:cNvPr>
          <p:cNvSpPr/>
          <p:nvPr/>
        </p:nvSpPr>
        <p:spPr>
          <a:xfrm>
            <a:off x="9135071" y="2241606"/>
            <a:ext cx="792380" cy="44917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33">
            <a:extLst>
              <a:ext uri="{FF2B5EF4-FFF2-40B4-BE49-F238E27FC236}">
                <a16:creationId xmlns:a16="http://schemas.microsoft.com/office/drawing/2014/main" id="{771761C3-4DB6-D58A-1AED-4788CCB7D5C3}"/>
              </a:ext>
            </a:extLst>
          </p:cNvPr>
          <p:cNvSpPr/>
          <p:nvPr/>
        </p:nvSpPr>
        <p:spPr>
          <a:xfrm>
            <a:off x="5235671" y="3221043"/>
            <a:ext cx="377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EPC uses QRS as delivered </a:t>
            </a:r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OR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determines a CAS Level and adds to Datasheet (if not provided by Operator)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3018820-2122-3B5C-80B9-D6BDEE995544}"/>
              </a:ext>
            </a:extLst>
          </p:cNvPr>
          <p:cNvSpPr txBox="1"/>
          <p:nvPr/>
        </p:nvSpPr>
        <p:spPr>
          <a:xfrm>
            <a:off x="10066236" y="3257423"/>
            <a:ext cx="1583171" cy="25699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400" dirty="0">
                <a:latin typeface="Calibri"/>
                <a:cs typeface="Times New Roman"/>
              </a:rPr>
              <a:t>Supplier:</a:t>
            </a:r>
          </a:p>
          <a:p>
            <a:pPr marL="230188" indent="-230188">
              <a:buAutoNum type="arabicParenR"/>
              <a:defRPr/>
            </a:pPr>
            <a:r>
              <a:rPr lang="en-US" sz="1050" dirty="0">
                <a:latin typeface="Calibri"/>
                <a:cs typeface="Times New Roman"/>
              </a:rPr>
              <a:t>reviews technical requirements </a:t>
            </a:r>
          </a:p>
          <a:p>
            <a:pPr marL="230188" indent="-230188">
              <a:buAutoNum type="arabicParenR"/>
              <a:defRPr/>
            </a:pPr>
            <a:r>
              <a:rPr lang="en-US" sz="1050" dirty="0">
                <a:latin typeface="Calibri"/>
                <a:cs typeface="Times New Roman"/>
              </a:rPr>
              <a:t>plans quality control activities (ITP)</a:t>
            </a:r>
          </a:p>
          <a:p>
            <a:pPr marL="230188" indent="-230188">
              <a:buAutoNum type="arabicParenR"/>
              <a:defRPr/>
            </a:pPr>
            <a:r>
              <a:rPr lang="en-US" sz="1050" dirty="0">
                <a:latin typeface="Calibri"/>
                <a:cs typeface="Times New Roman"/>
              </a:rPr>
              <a:t> adds purchaser (EPC) intervention points based on QRS CAS level</a:t>
            </a:r>
          </a:p>
          <a:p>
            <a:pPr marL="230188" indent="-230188">
              <a:buAutoNum type="arabicParenR"/>
              <a:defRPr/>
            </a:pPr>
            <a:r>
              <a:rPr lang="en-US" sz="1050" dirty="0">
                <a:latin typeface="Calibri"/>
                <a:cs typeface="Times New Roman"/>
              </a:rPr>
              <a:t> issues ITP to EPC for approval</a:t>
            </a:r>
          </a:p>
          <a:p>
            <a:pPr marL="230188" indent="-230188">
              <a:buAutoNum type="arabicParenR"/>
              <a:defRPr/>
            </a:pPr>
            <a:r>
              <a:rPr lang="en-US" sz="1050" dirty="0">
                <a:latin typeface="Calibri"/>
                <a:cs typeface="Times New Roman"/>
              </a:rPr>
              <a:t>Implements ITP activities including facilitating purchaser assessments</a:t>
            </a:r>
          </a:p>
        </p:txBody>
      </p:sp>
      <p:grpSp>
        <p:nvGrpSpPr>
          <p:cNvPr id="23" name="Gruppo 35">
            <a:extLst>
              <a:ext uri="{FF2B5EF4-FFF2-40B4-BE49-F238E27FC236}">
                <a16:creationId xmlns:a16="http://schemas.microsoft.com/office/drawing/2014/main" id="{E5FEA2F3-39A1-1AF3-537A-2D0C2144BB6A}"/>
              </a:ext>
            </a:extLst>
          </p:cNvPr>
          <p:cNvGrpSpPr/>
          <p:nvPr/>
        </p:nvGrpSpPr>
        <p:grpSpPr>
          <a:xfrm>
            <a:off x="7694410" y="4131814"/>
            <a:ext cx="1372889" cy="1801462"/>
            <a:chOff x="953727" y="1720645"/>
            <a:chExt cx="1710815" cy="2202426"/>
          </a:xfrm>
        </p:grpSpPr>
        <p:sp>
          <p:nvSpPr>
            <p:cNvPr id="24" name="Rettangolo ad angolo ripiegato 36">
              <a:extLst>
                <a:ext uri="{FF2B5EF4-FFF2-40B4-BE49-F238E27FC236}">
                  <a16:creationId xmlns:a16="http://schemas.microsoft.com/office/drawing/2014/main" id="{CF1127CB-405E-0ED3-F604-3B0476D64194}"/>
                </a:ext>
              </a:extLst>
            </p:cNvPr>
            <p:cNvSpPr/>
            <p:nvPr/>
          </p:nvSpPr>
          <p:spPr>
            <a:xfrm>
              <a:off x="953729" y="1720645"/>
              <a:ext cx="1710813" cy="2202426"/>
            </a:xfrm>
            <a:prstGeom prst="foldedCorner">
              <a:avLst>
                <a:gd name="adj" fmla="val 2758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37">
              <a:extLst>
                <a:ext uri="{FF2B5EF4-FFF2-40B4-BE49-F238E27FC236}">
                  <a16:creationId xmlns:a16="http://schemas.microsoft.com/office/drawing/2014/main" id="{9659C982-B185-0C4A-17DA-951E6574F0ED}"/>
                </a:ext>
              </a:extLst>
            </p:cNvPr>
            <p:cNvSpPr txBox="1"/>
            <p:nvPr/>
          </p:nvSpPr>
          <p:spPr>
            <a:xfrm>
              <a:off x="1155289" y="1848465"/>
              <a:ext cx="1307690" cy="8654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4000" b="1" u="sng" dirty="0">
                  <a:solidFill>
                    <a:schemeClr val="bg1"/>
                  </a:solidFill>
                </a:rPr>
                <a:t>ITP</a:t>
              </a:r>
            </a:p>
          </p:txBody>
        </p:sp>
        <p:sp>
          <p:nvSpPr>
            <p:cNvPr id="26" name="CasellaDiTesto 38">
              <a:extLst>
                <a:ext uri="{FF2B5EF4-FFF2-40B4-BE49-F238E27FC236}">
                  <a16:creationId xmlns:a16="http://schemas.microsoft.com/office/drawing/2014/main" id="{B711C951-083B-E72D-9B6A-41E9930171BB}"/>
                </a:ext>
              </a:extLst>
            </p:cNvPr>
            <p:cNvSpPr txBox="1"/>
            <p:nvPr/>
          </p:nvSpPr>
          <p:spPr>
            <a:xfrm>
              <a:off x="953727" y="2688741"/>
              <a:ext cx="1710813" cy="6396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>
                  <a:solidFill>
                    <a:schemeClr val="accent4">
                      <a:lumMod val="50000"/>
                    </a:schemeClr>
                  </a:solidFill>
                </a:rPr>
                <a:t>Inspection</a:t>
              </a:r>
              <a:r>
                <a:rPr lang="it-IT" sz="1400" b="1" dirty="0">
                  <a:solidFill>
                    <a:schemeClr val="accent4">
                      <a:lumMod val="50000"/>
                    </a:schemeClr>
                  </a:solidFill>
                </a:rPr>
                <a:t> &amp; Test Plan</a:t>
              </a:r>
            </a:p>
          </p:txBody>
        </p:sp>
      </p:grpSp>
      <p:sp>
        <p:nvSpPr>
          <p:cNvPr id="27" name="Freccia destra con strisce 39">
            <a:extLst>
              <a:ext uri="{FF2B5EF4-FFF2-40B4-BE49-F238E27FC236}">
                <a16:creationId xmlns:a16="http://schemas.microsoft.com/office/drawing/2014/main" id="{9E78C082-9205-3C7A-CF11-5DB21CD6A78E}"/>
              </a:ext>
            </a:extLst>
          </p:cNvPr>
          <p:cNvSpPr/>
          <p:nvPr/>
        </p:nvSpPr>
        <p:spPr>
          <a:xfrm flipH="1">
            <a:off x="9138032" y="4719660"/>
            <a:ext cx="792380" cy="44917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sinistra 40">
            <a:extLst>
              <a:ext uri="{FF2B5EF4-FFF2-40B4-BE49-F238E27FC236}">
                <a16:creationId xmlns:a16="http://schemas.microsoft.com/office/drawing/2014/main" id="{E5EA90C1-8CD9-BB21-108F-D70CED8A3671}"/>
              </a:ext>
            </a:extLst>
          </p:cNvPr>
          <p:cNvSpPr/>
          <p:nvPr/>
        </p:nvSpPr>
        <p:spPr>
          <a:xfrm>
            <a:off x="6662778" y="5382326"/>
            <a:ext cx="1718076" cy="461665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/>
              <a:t>For </a:t>
            </a:r>
            <a:r>
              <a:rPr lang="it-IT" sz="1000" dirty="0" err="1"/>
              <a:t>Approval</a:t>
            </a:r>
            <a:endParaRPr lang="it-IT" sz="1000" dirty="0"/>
          </a:p>
        </p:txBody>
      </p:sp>
      <p:grpSp>
        <p:nvGrpSpPr>
          <p:cNvPr id="29" name="Gruppo 41">
            <a:extLst>
              <a:ext uri="{FF2B5EF4-FFF2-40B4-BE49-F238E27FC236}">
                <a16:creationId xmlns:a16="http://schemas.microsoft.com/office/drawing/2014/main" id="{677F7EB2-374E-CC3A-1F51-DB14A587CC0A}"/>
              </a:ext>
            </a:extLst>
          </p:cNvPr>
          <p:cNvGrpSpPr/>
          <p:nvPr/>
        </p:nvGrpSpPr>
        <p:grpSpPr>
          <a:xfrm>
            <a:off x="5549346" y="4612110"/>
            <a:ext cx="994611" cy="1187114"/>
            <a:chOff x="2486527" y="1122949"/>
            <a:chExt cx="962526" cy="1187114"/>
          </a:xfrm>
        </p:grpSpPr>
        <p:sp>
          <p:nvSpPr>
            <p:cNvPr id="30" name="Rettangolo 42">
              <a:extLst>
                <a:ext uri="{FF2B5EF4-FFF2-40B4-BE49-F238E27FC236}">
                  <a16:creationId xmlns:a16="http://schemas.microsoft.com/office/drawing/2014/main" id="{ED902067-4DA8-56E5-BC74-A685F26F38CE}"/>
                </a:ext>
              </a:extLst>
            </p:cNvPr>
            <p:cNvSpPr/>
            <p:nvPr/>
          </p:nvSpPr>
          <p:spPr>
            <a:xfrm>
              <a:off x="2486527" y="1122949"/>
              <a:ext cx="962526" cy="118711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CasellaDiTesto 43">
              <a:extLst>
                <a:ext uri="{FF2B5EF4-FFF2-40B4-BE49-F238E27FC236}">
                  <a16:creationId xmlns:a16="http://schemas.microsoft.com/office/drawing/2014/main" id="{82810B55-253C-05F3-6517-4D3512B16765}"/>
                </a:ext>
              </a:extLst>
            </p:cNvPr>
            <p:cNvSpPr txBox="1"/>
            <p:nvPr/>
          </p:nvSpPr>
          <p:spPr>
            <a:xfrm>
              <a:off x="2533101" y="1485672"/>
              <a:ext cx="882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chemeClr val="bg1"/>
                  </a:solidFill>
                </a:rPr>
                <a:t>EPC</a:t>
              </a:r>
            </a:p>
          </p:txBody>
        </p:sp>
      </p:grpSp>
      <p:sp>
        <p:nvSpPr>
          <p:cNvPr id="32" name="Freccia destra con strisce 44">
            <a:extLst>
              <a:ext uri="{FF2B5EF4-FFF2-40B4-BE49-F238E27FC236}">
                <a16:creationId xmlns:a16="http://schemas.microsoft.com/office/drawing/2014/main" id="{AB380277-C507-A2A4-E24C-99A8A830C6EA}"/>
              </a:ext>
            </a:extLst>
          </p:cNvPr>
          <p:cNvSpPr/>
          <p:nvPr/>
        </p:nvSpPr>
        <p:spPr>
          <a:xfrm flipH="1">
            <a:off x="6662778" y="4714109"/>
            <a:ext cx="792380" cy="449179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3" name="Gruppo 45">
            <a:extLst>
              <a:ext uri="{FF2B5EF4-FFF2-40B4-BE49-F238E27FC236}">
                <a16:creationId xmlns:a16="http://schemas.microsoft.com/office/drawing/2014/main" id="{89A13CA1-EE5E-13E8-C129-9B5951F357FC}"/>
              </a:ext>
            </a:extLst>
          </p:cNvPr>
          <p:cNvGrpSpPr/>
          <p:nvPr/>
        </p:nvGrpSpPr>
        <p:grpSpPr>
          <a:xfrm>
            <a:off x="2562852" y="4739264"/>
            <a:ext cx="1396102" cy="1187115"/>
            <a:chOff x="487889" y="1122948"/>
            <a:chExt cx="1396102" cy="1187115"/>
          </a:xfrm>
        </p:grpSpPr>
        <p:sp>
          <p:nvSpPr>
            <p:cNvPr id="34" name="Pentagono 46">
              <a:extLst>
                <a:ext uri="{FF2B5EF4-FFF2-40B4-BE49-F238E27FC236}">
                  <a16:creationId xmlns:a16="http://schemas.microsoft.com/office/drawing/2014/main" id="{89A002FB-8028-D5C6-0562-F3397A57B084}"/>
                </a:ext>
              </a:extLst>
            </p:cNvPr>
            <p:cNvSpPr/>
            <p:nvPr/>
          </p:nvSpPr>
          <p:spPr>
            <a:xfrm>
              <a:off x="487889" y="1122948"/>
              <a:ext cx="1396102" cy="1187115"/>
            </a:xfrm>
            <a:prstGeom prst="pentag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asellaDiTesto 47">
              <a:extLst>
                <a:ext uri="{FF2B5EF4-FFF2-40B4-BE49-F238E27FC236}">
                  <a16:creationId xmlns:a16="http://schemas.microsoft.com/office/drawing/2014/main" id="{42A6712E-7CDD-8EB3-43E9-A1F28DD1FEFA}"/>
                </a:ext>
              </a:extLst>
            </p:cNvPr>
            <p:cNvSpPr txBox="1"/>
            <p:nvPr/>
          </p:nvSpPr>
          <p:spPr>
            <a:xfrm>
              <a:off x="487889" y="1531839"/>
              <a:ext cx="1396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OPERATOR</a:t>
              </a:r>
            </a:p>
          </p:txBody>
        </p:sp>
      </p:grpSp>
      <p:sp>
        <p:nvSpPr>
          <p:cNvPr id="36" name="Freccia a sinistra 48">
            <a:extLst>
              <a:ext uri="{FF2B5EF4-FFF2-40B4-BE49-F238E27FC236}">
                <a16:creationId xmlns:a16="http://schemas.microsoft.com/office/drawing/2014/main" id="{4A3FE685-658F-036D-0C70-821F813A85B0}"/>
              </a:ext>
            </a:extLst>
          </p:cNvPr>
          <p:cNvSpPr/>
          <p:nvPr/>
        </p:nvSpPr>
        <p:spPr>
          <a:xfrm>
            <a:off x="4120703" y="5044057"/>
            <a:ext cx="1272556" cy="461665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/>
              <a:t>For Information</a:t>
            </a:r>
          </a:p>
        </p:txBody>
      </p:sp>
      <p:sp>
        <p:nvSpPr>
          <p:cNvPr id="37" name="TextBox 46">
            <a:extLst>
              <a:ext uri="{FF2B5EF4-FFF2-40B4-BE49-F238E27FC236}">
                <a16:creationId xmlns:a16="http://schemas.microsoft.com/office/drawing/2014/main" id="{0CF95680-3FAA-6980-2A84-189B1C1D965A}"/>
              </a:ext>
            </a:extLst>
          </p:cNvPr>
          <p:cNvSpPr txBox="1"/>
          <p:nvPr/>
        </p:nvSpPr>
        <p:spPr>
          <a:xfrm>
            <a:off x="5393258" y="6028835"/>
            <a:ext cx="42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EPC checks ITP against QRS and Designated CAS Level, approves ITP and implements assessments to the approved ITP</a:t>
            </a:r>
          </a:p>
        </p:txBody>
      </p:sp>
      <p:sp>
        <p:nvSpPr>
          <p:cNvPr id="38" name="Arrow: U-Turn 50">
            <a:extLst>
              <a:ext uri="{FF2B5EF4-FFF2-40B4-BE49-F238E27FC236}">
                <a16:creationId xmlns:a16="http://schemas.microsoft.com/office/drawing/2014/main" id="{6B04FF5E-33B1-8DD4-78A6-FBB1694E2664}"/>
              </a:ext>
            </a:extLst>
          </p:cNvPr>
          <p:cNvSpPr/>
          <p:nvPr/>
        </p:nvSpPr>
        <p:spPr>
          <a:xfrm rot="5400000" flipV="1">
            <a:off x="4303448" y="5426319"/>
            <a:ext cx="892992" cy="1308036"/>
          </a:xfrm>
          <a:prstGeom prst="uturnArrow">
            <a:avLst>
              <a:gd name="adj1" fmla="val 22094"/>
              <a:gd name="adj2" fmla="val 25000"/>
              <a:gd name="adj3" fmla="val 53945"/>
              <a:gd name="adj4" fmla="val 43750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39" name="Gruppo 55">
            <a:extLst>
              <a:ext uri="{FF2B5EF4-FFF2-40B4-BE49-F238E27FC236}">
                <a16:creationId xmlns:a16="http://schemas.microsoft.com/office/drawing/2014/main" id="{7E77F176-00A4-8499-2B7D-FA4552CB2B82}"/>
              </a:ext>
            </a:extLst>
          </p:cNvPr>
          <p:cNvGrpSpPr/>
          <p:nvPr/>
        </p:nvGrpSpPr>
        <p:grpSpPr>
          <a:xfrm>
            <a:off x="2942331" y="1696145"/>
            <a:ext cx="1396102" cy="1441173"/>
            <a:chOff x="2942331" y="1086553"/>
            <a:chExt cx="1396102" cy="1441173"/>
          </a:xfrm>
        </p:grpSpPr>
        <p:grpSp>
          <p:nvGrpSpPr>
            <p:cNvPr id="40" name="Gruppo 17">
              <a:extLst>
                <a:ext uri="{FF2B5EF4-FFF2-40B4-BE49-F238E27FC236}">
                  <a16:creationId xmlns:a16="http://schemas.microsoft.com/office/drawing/2014/main" id="{1D6D134C-89EE-B5D4-3097-EC964EBFA897}"/>
                </a:ext>
              </a:extLst>
            </p:cNvPr>
            <p:cNvGrpSpPr/>
            <p:nvPr/>
          </p:nvGrpSpPr>
          <p:grpSpPr>
            <a:xfrm>
              <a:off x="2942331" y="1086553"/>
              <a:ext cx="1396102" cy="1441173"/>
              <a:chOff x="2646947" y="1901171"/>
              <a:chExt cx="2133600" cy="2045188"/>
            </a:xfrm>
          </p:grpSpPr>
          <p:sp>
            <p:nvSpPr>
              <p:cNvPr id="42" name="Rettangolo con angoli arrotondati 16">
                <a:extLst>
                  <a:ext uri="{FF2B5EF4-FFF2-40B4-BE49-F238E27FC236}">
                    <a16:creationId xmlns:a16="http://schemas.microsoft.com/office/drawing/2014/main" id="{0521818D-D7CF-6290-8231-3C704AB0B508}"/>
                  </a:ext>
                </a:extLst>
              </p:cNvPr>
              <p:cNvSpPr/>
              <p:nvPr/>
            </p:nvSpPr>
            <p:spPr>
              <a:xfrm>
                <a:off x="2646947" y="1901171"/>
                <a:ext cx="2133600" cy="204518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3" name="Gruppo 15">
                <a:extLst>
                  <a:ext uri="{FF2B5EF4-FFF2-40B4-BE49-F238E27FC236}">
                    <a16:creationId xmlns:a16="http://schemas.microsoft.com/office/drawing/2014/main" id="{A5016424-778F-0F85-6C40-08C7F35DC05C}"/>
                  </a:ext>
                </a:extLst>
              </p:cNvPr>
              <p:cNvGrpSpPr/>
              <p:nvPr/>
            </p:nvGrpSpPr>
            <p:grpSpPr>
              <a:xfrm>
                <a:off x="2955279" y="2145324"/>
                <a:ext cx="1588169" cy="1585304"/>
                <a:chOff x="3363166" y="1038419"/>
                <a:chExt cx="1588169" cy="1585304"/>
              </a:xfrm>
            </p:grpSpPr>
            <p:sp>
              <p:nvSpPr>
                <p:cNvPr id="44" name="Documento multiplo 14">
                  <a:extLst>
                    <a:ext uri="{FF2B5EF4-FFF2-40B4-BE49-F238E27FC236}">
                      <a16:creationId xmlns:a16="http://schemas.microsoft.com/office/drawing/2014/main" id="{B865F992-F9CC-9F98-BEDF-DA3D501C2249}"/>
                    </a:ext>
                  </a:extLst>
                </p:cNvPr>
                <p:cNvSpPr/>
                <p:nvPr/>
              </p:nvSpPr>
              <p:spPr>
                <a:xfrm>
                  <a:off x="3844429" y="1038419"/>
                  <a:ext cx="1106906" cy="1187116"/>
                </a:xfrm>
                <a:prstGeom prst="flowChartMultidocumen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45" name="Gruppo 10">
                  <a:extLst>
                    <a:ext uri="{FF2B5EF4-FFF2-40B4-BE49-F238E27FC236}">
                      <a16:creationId xmlns:a16="http://schemas.microsoft.com/office/drawing/2014/main" id="{39DA3E23-5792-D5FF-67F0-AA17C9103517}"/>
                    </a:ext>
                  </a:extLst>
                </p:cNvPr>
                <p:cNvGrpSpPr/>
                <p:nvPr/>
              </p:nvGrpSpPr>
              <p:grpSpPr>
                <a:xfrm>
                  <a:off x="3363166" y="1436607"/>
                  <a:ext cx="962526" cy="1187116"/>
                  <a:chOff x="953727" y="1720645"/>
                  <a:chExt cx="1710815" cy="2202426"/>
                </a:xfrm>
              </p:grpSpPr>
              <p:sp>
                <p:nvSpPr>
                  <p:cNvPr id="46" name="Rettangolo ad angolo ripiegato 11">
                    <a:extLst>
                      <a:ext uri="{FF2B5EF4-FFF2-40B4-BE49-F238E27FC236}">
                        <a16:creationId xmlns:a16="http://schemas.microsoft.com/office/drawing/2014/main" id="{8C13003E-4CDC-FF55-05E9-47639C0EBA99}"/>
                      </a:ext>
                    </a:extLst>
                  </p:cNvPr>
                  <p:cNvSpPr/>
                  <p:nvPr/>
                </p:nvSpPr>
                <p:spPr>
                  <a:xfrm>
                    <a:off x="953729" y="1720645"/>
                    <a:ext cx="1710813" cy="2202426"/>
                  </a:xfrm>
                  <a:prstGeom prst="foldedCorner">
                    <a:avLst>
                      <a:gd name="adj" fmla="val 27587"/>
                    </a:avLst>
                  </a:prstGeom>
                  <a:ln>
                    <a:solidFill>
                      <a:srgbClr val="C6C6C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900"/>
                  </a:p>
                </p:txBody>
              </p:sp>
              <p:sp>
                <p:nvSpPr>
                  <p:cNvPr id="47" name="CasellaDiTesto 12">
                    <a:extLst>
                      <a:ext uri="{FF2B5EF4-FFF2-40B4-BE49-F238E27FC236}">
                        <a16:creationId xmlns:a16="http://schemas.microsoft.com/office/drawing/2014/main" id="{4715DD7A-5820-0CD6-D8EE-CEE2AFD64816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288" y="1848466"/>
                    <a:ext cx="1307692" cy="7423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1200" b="1" u="sng" dirty="0">
                        <a:solidFill>
                          <a:schemeClr val="bg1"/>
                        </a:solidFill>
                      </a:rPr>
                      <a:t>QRS</a:t>
                    </a:r>
                  </a:p>
                </p:txBody>
              </p:sp>
              <p:sp>
                <p:nvSpPr>
                  <p:cNvPr id="48" name="CasellaDiTesto 13">
                    <a:extLst>
                      <a:ext uri="{FF2B5EF4-FFF2-40B4-BE49-F238E27FC236}">
                        <a16:creationId xmlns:a16="http://schemas.microsoft.com/office/drawing/2014/main" id="{5EEB0F8B-BF2E-DB7C-B6EB-ED24F3827F80}"/>
                      </a:ext>
                    </a:extLst>
                  </p:cNvPr>
                  <p:cNvSpPr txBox="1"/>
                  <p:nvPr/>
                </p:nvSpPr>
                <p:spPr>
                  <a:xfrm>
                    <a:off x="953727" y="2556352"/>
                    <a:ext cx="1710812" cy="8508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5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Quality </a:t>
                    </a:r>
                    <a:r>
                      <a:rPr lang="it-IT" sz="500" b="1" dirty="0" err="1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Requirements</a:t>
                    </a:r>
                    <a:r>
                      <a:rPr lang="it-IT" sz="5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it-IT" sz="500" b="1" dirty="0" err="1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Specification</a:t>
                    </a:r>
                    <a:endParaRPr lang="it-IT" sz="500" b="1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41" name="CasellaDiTesto 52">
              <a:extLst>
                <a:ext uri="{FF2B5EF4-FFF2-40B4-BE49-F238E27FC236}">
                  <a16:creationId xmlns:a16="http://schemas.microsoft.com/office/drawing/2014/main" id="{628844A0-F9C4-99A9-2A0E-EFC63765A2C1}"/>
                </a:ext>
              </a:extLst>
            </p:cNvPr>
            <p:cNvSpPr txBox="1"/>
            <p:nvPr/>
          </p:nvSpPr>
          <p:spPr>
            <a:xfrm>
              <a:off x="3746010" y="2183776"/>
              <a:ext cx="5924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/>
                <a:t>JIP33 ITT Package</a:t>
              </a:r>
            </a:p>
          </p:txBody>
        </p:sp>
      </p:grpSp>
      <p:grpSp>
        <p:nvGrpSpPr>
          <p:cNvPr id="49" name="Gruppo 54">
            <a:extLst>
              <a:ext uri="{FF2B5EF4-FFF2-40B4-BE49-F238E27FC236}">
                <a16:creationId xmlns:a16="http://schemas.microsoft.com/office/drawing/2014/main" id="{C643F72D-CCEF-77AC-F146-432D65605635}"/>
              </a:ext>
            </a:extLst>
          </p:cNvPr>
          <p:cNvGrpSpPr/>
          <p:nvPr/>
        </p:nvGrpSpPr>
        <p:grpSpPr>
          <a:xfrm>
            <a:off x="7585340" y="1705260"/>
            <a:ext cx="1423996" cy="1441173"/>
            <a:chOff x="7585340" y="1095668"/>
            <a:chExt cx="1423996" cy="1441173"/>
          </a:xfrm>
        </p:grpSpPr>
        <p:grpSp>
          <p:nvGrpSpPr>
            <p:cNvPr id="50" name="Gruppo 24">
              <a:extLst>
                <a:ext uri="{FF2B5EF4-FFF2-40B4-BE49-F238E27FC236}">
                  <a16:creationId xmlns:a16="http://schemas.microsoft.com/office/drawing/2014/main" id="{1F930E20-66A1-AD2F-EEB8-84CF4A20DB43}"/>
                </a:ext>
              </a:extLst>
            </p:cNvPr>
            <p:cNvGrpSpPr/>
            <p:nvPr/>
          </p:nvGrpSpPr>
          <p:grpSpPr>
            <a:xfrm>
              <a:off x="7585340" y="1095668"/>
              <a:ext cx="1396102" cy="1441173"/>
              <a:chOff x="2646947" y="1901171"/>
              <a:chExt cx="2133600" cy="2045188"/>
            </a:xfrm>
          </p:grpSpPr>
          <p:sp>
            <p:nvSpPr>
              <p:cNvPr id="52" name="Rettangolo con angoli arrotondati 25">
                <a:extLst>
                  <a:ext uri="{FF2B5EF4-FFF2-40B4-BE49-F238E27FC236}">
                    <a16:creationId xmlns:a16="http://schemas.microsoft.com/office/drawing/2014/main" id="{7C6B0302-9C30-39B3-F157-934A1E26ACB1}"/>
                  </a:ext>
                </a:extLst>
              </p:cNvPr>
              <p:cNvSpPr/>
              <p:nvPr/>
            </p:nvSpPr>
            <p:spPr>
              <a:xfrm>
                <a:off x="2646947" y="1901171"/>
                <a:ext cx="2133600" cy="204518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53" name="Gruppo 26">
                <a:extLst>
                  <a:ext uri="{FF2B5EF4-FFF2-40B4-BE49-F238E27FC236}">
                    <a16:creationId xmlns:a16="http://schemas.microsoft.com/office/drawing/2014/main" id="{51A5C436-7E41-E175-D67B-0DA5C8B9B5E6}"/>
                  </a:ext>
                </a:extLst>
              </p:cNvPr>
              <p:cNvGrpSpPr/>
              <p:nvPr/>
            </p:nvGrpSpPr>
            <p:grpSpPr>
              <a:xfrm>
                <a:off x="2955279" y="2145324"/>
                <a:ext cx="1588169" cy="1585304"/>
                <a:chOff x="3363166" y="1038419"/>
                <a:chExt cx="1588169" cy="1585304"/>
              </a:xfrm>
            </p:grpSpPr>
            <p:sp>
              <p:nvSpPr>
                <p:cNvPr id="54" name="Documento multiplo 27">
                  <a:extLst>
                    <a:ext uri="{FF2B5EF4-FFF2-40B4-BE49-F238E27FC236}">
                      <a16:creationId xmlns:a16="http://schemas.microsoft.com/office/drawing/2014/main" id="{ABB2B527-DCBC-34C7-4FBC-427B9338E713}"/>
                    </a:ext>
                  </a:extLst>
                </p:cNvPr>
                <p:cNvSpPr/>
                <p:nvPr/>
              </p:nvSpPr>
              <p:spPr>
                <a:xfrm>
                  <a:off x="3844429" y="1038419"/>
                  <a:ext cx="1106906" cy="1187116"/>
                </a:xfrm>
                <a:prstGeom prst="flowChartMultidocumen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55" name="Gruppo 28">
                  <a:extLst>
                    <a:ext uri="{FF2B5EF4-FFF2-40B4-BE49-F238E27FC236}">
                      <a16:creationId xmlns:a16="http://schemas.microsoft.com/office/drawing/2014/main" id="{CB1AB923-E015-015D-9FC8-352401F46654}"/>
                    </a:ext>
                  </a:extLst>
                </p:cNvPr>
                <p:cNvGrpSpPr/>
                <p:nvPr/>
              </p:nvGrpSpPr>
              <p:grpSpPr>
                <a:xfrm>
                  <a:off x="3363166" y="1436607"/>
                  <a:ext cx="962526" cy="1187116"/>
                  <a:chOff x="953727" y="1720645"/>
                  <a:chExt cx="1710815" cy="2202426"/>
                </a:xfrm>
              </p:grpSpPr>
              <p:sp>
                <p:nvSpPr>
                  <p:cNvPr id="56" name="Rettangolo ad angolo ripiegato 29">
                    <a:extLst>
                      <a:ext uri="{FF2B5EF4-FFF2-40B4-BE49-F238E27FC236}">
                        <a16:creationId xmlns:a16="http://schemas.microsoft.com/office/drawing/2014/main" id="{B9704591-3302-1074-139B-8763256EBB3B}"/>
                      </a:ext>
                    </a:extLst>
                  </p:cNvPr>
                  <p:cNvSpPr/>
                  <p:nvPr/>
                </p:nvSpPr>
                <p:spPr>
                  <a:xfrm>
                    <a:off x="953729" y="1720645"/>
                    <a:ext cx="1710813" cy="2202426"/>
                  </a:xfrm>
                  <a:prstGeom prst="foldedCorner">
                    <a:avLst>
                      <a:gd name="adj" fmla="val 27587"/>
                    </a:avLst>
                  </a:prstGeom>
                  <a:ln>
                    <a:solidFill>
                      <a:srgbClr val="C6C6C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900"/>
                  </a:p>
                </p:txBody>
              </p:sp>
              <p:sp>
                <p:nvSpPr>
                  <p:cNvPr id="57" name="CasellaDiTesto 30">
                    <a:extLst>
                      <a:ext uri="{FF2B5EF4-FFF2-40B4-BE49-F238E27FC236}">
                        <a16:creationId xmlns:a16="http://schemas.microsoft.com/office/drawing/2014/main" id="{D1A24462-9A1C-E61D-1A8C-05B113975850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288" y="1848466"/>
                    <a:ext cx="1307692" cy="7423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1200" b="1" u="sng" dirty="0">
                        <a:solidFill>
                          <a:schemeClr val="bg1"/>
                        </a:solidFill>
                      </a:rPr>
                      <a:t>QRS</a:t>
                    </a:r>
                  </a:p>
                </p:txBody>
              </p:sp>
              <p:sp>
                <p:nvSpPr>
                  <p:cNvPr id="58" name="CasellaDiTesto 31">
                    <a:extLst>
                      <a:ext uri="{FF2B5EF4-FFF2-40B4-BE49-F238E27FC236}">
                        <a16:creationId xmlns:a16="http://schemas.microsoft.com/office/drawing/2014/main" id="{27C17D6E-3416-C4E4-1CAF-84600FC7990B}"/>
                      </a:ext>
                    </a:extLst>
                  </p:cNvPr>
                  <p:cNvSpPr txBox="1"/>
                  <p:nvPr/>
                </p:nvSpPr>
                <p:spPr>
                  <a:xfrm>
                    <a:off x="953727" y="2556352"/>
                    <a:ext cx="1710812" cy="8508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5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Quality </a:t>
                    </a:r>
                    <a:r>
                      <a:rPr lang="it-IT" sz="500" b="1" dirty="0" err="1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Requirements</a:t>
                    </a:r>
                    <a:r>
                      <a:rPr lang="it-IT" sz="5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it-IT" sz="500" b="1" dirty="0" err="1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Specification</a:t>
                    </a:r>
                    <a:endParaRPr lang="it-IT" sz="500" b="1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51" name="CasellaDiTesto 53">
              <a:extLst>
                <a:ext uri="{FF2B5EF4-FFF2-40B4-BE49-F238E27FC236}">
                  <a16:creationId xmlns:a16="http://schemas.microsoft.com/office/drawing/2014/main" id="{49FACE3A-5EB7-D0CB-F49F-FE0B999AF771}"/>
                </a:ext>
              </a:extLst>
            </p:cNvPr>
            <p:cNvSpPr txBox="1"/>
            <p:nvPr/>
          </p:nvSpPr>
          <p:spPr>
            <a:xfrm>
              <a:off x="8416913" y="2194464"/>
              <a:ext cx="5924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/>
                <a:t>JIP33 ITT Package</a:t>
              </a:r>
            </a:p>
          </p:txBody>
        </p:sp>
      </p:grpSp>
      <p:cxnSp>
        <p:nvCxnSpPr>
          <p:cNvPr id="59" name="Connettore diritto 20">
            <a:extLst>
              <a:ext uri="{FF2B5EF4-FFF2-40B4-BE49-F238E27FC236}">
                <a16:creationId xmlns:a16="http://schemas.microsoft.com/office/drawing/2014/main" id="{851C149F-38C9-8469-F03C-47923C7C4076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C8D38555-879E-448D-835D-74923D654CE5}"/>
              </a:ext>
            </a:extLst>
          </p:cNvPr>
          <p:cNvSpPr txBox="1"/>
          <p:nvPr/>
        </p:nvSpPr>
        <p:spPr>
          <a:xfrm>
            <a:off x="327194" y="1008848"/>
            <a:ext cx="232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Biography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FFF45459-9F40-4C14-8E6D-5391B777D478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7D6C48B0-9AAE-4631-AC62-5158F4EFFD31}"/>
              </a:ext>
            </a:extLst>
          </p:cNvPr>
          <p:cNvSpPr txBox="1"/>
          <p:nvPr/>
        </p:nvSpPr>
        <p:spPr>
          <a:xfrm>
            <a:off x="349431" y="1925246"/>
            <a:ext cx="11404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Massimo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Sansò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fourteen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management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onshore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offshore O&amp;G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spent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fourteen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for Eni SPA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pre-execution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teams,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reviewer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multidisciplinary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teams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Massimo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the ISO TC 67 WG2 and of IOGP JIP33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drafting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ISO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6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25431" y="1117839"/>
            <a:ext cx="98106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ISO 29012 - Sector-specific Scheme for Supplier Quality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Management System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71F7986-E080-A24F-BAA0-A2F31C58CD07}"/>
              </a:ext>
            </a:extLst>
          </p:cNvPr>
          <p:cNvSpPr txBox="1">
            <a:spLocks/>
          </p:cNvSpPr>
          <p:nvPr/>
        </p:nvSpPr>
        <p:spPr>
          <a:xfrm>
            <a:off x="523079" y="2157046"/>
            <a:ext cx="5232951" cy="4196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 dirty="0"/>
              <a:t>Sector recognizes certification “brand integrity” concerns can limit value of certification to suppliers and purchasers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New standard to supplement ISO/IEC 17021-1 to define sector specific audit protocol and competency requirements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Supporting implementation strategy led by operators and leveraging key stakeholders (IAF. NAB, key sector CB’s and contractors), </a:t>
            </a:r>
          </a:p>
          <a:p>
            <a:pPr marL="0" indent="0" algn="r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CEB93859-83C5-464F-B82F-93A0A9FB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7" y="1887416"/>
            <a:ext cx="5758366" cy="3887115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17E2AC90-AADD-B449-906B-EA0FB8A83379}"/>
              </a:ext>
            </a:extLst>
          </p:cNvPr>
          <p:cNvSpPr txBox="1"/>
          <p:nvPr/>
        </p:nvSpPr>
        <p:spPr>
          <a:xfrm>
            <a:off x="7096033" y="5936517"/>
            <a:ext cx="3420163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1200" dirty="0"/>
              <a:t>Closing the loop to improve ISO 9001 Brand Integrity</a:t>
            </a:r>
            <a:r>
              <a:rPr lang="en-AU" sz="1200" dirty="0"/>
              <a:t>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6" name="Connettore diritto 20">
            <a:extLst>
              <a:ext uri="{FF2B5EF4-FFF2-40B4-BE49-F238E27FC236}">
                <a16:creationId xmlns:a16="http://schemas.microsoft.com/office/drawing/2014/main" id="{F956DF1F-E394-4719-47E7-CBB6101F5CE5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16005" y="1095633"/>
            <a:ext cx="98106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ISO 29012 - Sector-specific Scheme for Supplier Quality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Management System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71F7986-E080-A24F-BAA0-A2F31C58CD07}"/>
              </a:ext>
            </a:extLst>
          </p:cNvPr>
          <p:cNvSpPr txBox="1">
            <a:spLocks/>
          </p:cNvSpPr>
          <p:nvPr/>
        </p:nvSpPr>
        <p:spPr>
          <a:xfrm>
            <a:off x="558249" y="2005874"/>
            <a:ext cx="6252859" cy="40803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To provide a credible 3</a:t>
            </a:r>
            <a:r>
              <a:rPr lang="en-US" sz="2000" baseline="30000" dirty="0">
                <a:solidFill>
                  <a:srgbClr val="FF0000"/>
                </a:solidFill>
              </a:rPr>
              <a:t>rd</a:t>
            </a:r>
            <a:r>
              <a:rPr lang="en-US" sz="2000" dirty="0">
                <a:solidFill>
                  <a:srgbClr val="FF0000"/>
                </a:solidFill>
              </a:rPr>
              <a:t> party certification scheme which informs operator/contractor supplier capability assessment the sector will </a:t>
            </a:r>
            <a:r>
              <a:rPr lang="en-GB" sz="2000" dirty="0">
                <a:solidFill>
                  <a:srgbClr val="FF0000"/>
                </a:solidFill>
              </a:rPr>
              <a:t>influence and leverage the existing IAF/NAB/CB model: </a:t>
            </a:r>
            <a:endParaRPr lang="en-GB" sz="1800" dirty="0"/>
          </a:p>
          <a:p>
            <a:pPr marL="344488" indent="-344488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Oil &amp; Gas sector will develop the “rules” (ISO 29012)</a:t>
            </a:r>
          </a:p>
          <a:p>
            <a:pPr marL="344488" indent="-344488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Include protocols for use of virtual technologies</a:t>
            </a:r>
          </a:p>
          <a:p>
            <a:pPr marL="344488" indent="-344488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IAF mandate CB accreditation to ISO 29012 requirements (Scheme) by NABs</a:t>
            </a:r>
          </a:p>
          <a:p>
            <a:pPr marL="344488" indent="-344488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CB’s develop schemes to a standard template addressing the ISO 29012 requirements</a:t>
            </a:r>
          </a:p>
          <a:p>
            <a:pPr marL="344488" indent="-344488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Only certification by accredited CB’s recognised </a:t>
            </a:r>
          </a:p>
          <a:p>
            <a:pPr marL="344488" indent="-344488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IAF  </a:t>
            </a:r>
            <a:r>
              <a:rPr lang="en-GB" sz="1600" dirty="0" err="1"/>
              <a:t>CertSearch</a:t>
            </a:r>
            <a:r>
              <a:rPr lang="en-GB" sz="1600" dirty="0"/>
              <a:t> registration mandated</a:t>
            </a:r>
          </a:p>
          <a:p>
            <a:pPr marL="344488" indent="-344488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Oil &amp; Gas sector oversight of scheme</a:t>
            </a:r>
          </a:p>
          <a:p>
            <a:pPr marL="0" indent="0" algn="r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8">
            <a:hlinkClick r:id="rId2"/>
            <a:extLst>
              <a:ext uri="{FF2B5EF4-FFF2-40B4-BE49-F238E27FC236}">
                <a16:creationId xmlns:a16="http://schemas.microsoft.com/office/drawing/2014/main" id="{554242EA-E42F-BF4E-9EF3-00A5A657C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815" y="1913855"/>
            <a:ext cx="4726936" cy="4080326"/>
          </a:xfrm>
          <a:prstGeom prst="rect">
            <a:avLst/>
          </a:prstGeom>
        </p:spPr>
      </p:pic>
      <p:cxnSp>
        <p:nvCxnSpPr>
          <p:cNvPr id="5" name="Connettore diritto 20">
            <a:extLst>
              <a:ext uri="{FF2B5EF4-FFF2-40B4-BE49-F238E27FC236}">
                <a16:creationId xmlns:a16="http://schemas.microsoft.com/office/drawing/2014/main" id="{7C127DA3-6CFF-212F-C691-46D5AF063CD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45940" y="1117265"/>
            <a:ext cx="378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71F7986-E080-A24F-BAA0-A2F31C58CD07}"/>
              </a:ext>
            </a:extLst>
          </p:cNvPr>
          <p:cNvSpPr txBox="1">
            <a:spLocks/>
          </p:cNvSpPr>
          <p:nvPr/>
        </p:nvSpPr>
        <p:spPr>
          <a:xfrm>
            <a:off x="1531265" y="1848155"/>
            <a:ext cx="9840120" cy="40803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AU" sz="1800" dirty="0"/>
              <a:t>Alignment with ISO 9001:2015 and best practice – supplements to manage risks !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AU" sz="1800" dirty="0"/>
              <a:t>ISO harmonised structure for management systems facilitates system integration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AU" sz="1800" dirty="0"/>
              <a:t>Applicable to Oil and Gas, complementary and emerging low carbon industries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AU" sz="1800" dirty="0"/>
              <a:t>Driving improvement to create and protect value in the industry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AU" sz="1800" dirty="0"/>
              <a:t>Facilitates adoption of innovative assessment (virtual) technologies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AU" sz="1800" dirty="0"/>
              <a:t>Certification to ISO 29001:2020 encompasses ISO9001:2015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AU" sz="1800" dirty="0"/>
              <a:t>Continuing collaboration with IOGP,  API and complementary organisations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AU" sz="1800" dirty="0"/>
              <a:t>Companion conformity assessment standard (ISO 29012) under development</a:t>
            </a:r>
          </a:p>
          <a:p>
            <a:pPr marL="0" indent="0" algn="r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81AE83AD-18A8-352F-03A5-1CE54BF3202D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5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BDC810A2-AC76-45EB-95D4-842012D07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2125991"/>
            <a:ext cx="7874229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7200" b="1" spc="-500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 &amp; A  SESSION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A0D6B01-06CB-40C5-8670-B3331875621F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9797761" y="496391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9797761" y="671289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9797845" y="496391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9879113" y="790093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2" name="Gruppo 9">
            <a:extLst>
              <a:ext uri="{FF2B5EF4-FFF2-40B4-BE49-F238E27FC236}">
                <a16:creationId xmlns:a16="http://schemas.microsoft.com/office/drawing/2014/main" id="{BC2D4515-7E22-40AE-8593-9F7D9A585239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611187" y="1916113"/>
            <a:chExt cx="7921626" cy="593005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616952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611187" y="1916113"/>
              <a:ext cx="7921626" cy="3862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8529724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C4C7C0B-5809-4CFF-AAF8-BC7DD94C1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4436" y="590774"/>
            <a:ext cx="917787" cy="644152"/>
          </a:xfrm>
          <a:prstGeom prst="rect">
            <a:avLst/>
          </a:prstGeom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F41DB3D2-224A-4ECD-8EEA-46409D221DCD}"/>
              </a:ext>
            </a:extLst>
          </p:cNvPr>
          <p:cNvSpPr txBox="1">
            <a:spLocks/>
          </p:cNvSpPr>
          <p:nvPr/>
        </p:nvSpPr>
        <p:spPr>
          <a:xfrm>
            <a:off x="630026" y="3310184"/>
            <a:ext cx="9674180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Thank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for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your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attention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!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59C9008D-8B36-4B54-A289-98729AC43C0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A1899A2-7B59-5143-9538-EEBED3EDF431}"/>
              </a:ext>
            </a:extLst>
          </p:cNvPr>
          <p:cNvSpPr txBox="1">
            <a:spLocks/>
          </p:cNvSpPr>
          <p:nvPr/>
        </p:nvSpPr>
        <p:spPr>
          <a:xfrm>
            <a:off x="7441757" y="1634891"/>
            <a:ext cx="4014001" cy="1152001"/>
          </a:xfr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200" dirty="0"/>
              <a:t>Please visit:</a:t>
            </a:r>
            <a:endParaRPr lang="en-AU" sz="2400" dirty="0"/>
          </a:p>
          <a:p>
            <a:pPr marL="0" indent="0">
              <a:buNone/>
            </a:pPr>
            <a:r>
              <a:rPr lang="en-AU" sz="3600" dirty="0"/>
              <a:t>ISO/TC67/WG2</a:t>
            </a:r>
            <a:endParaRPr lang="en-AU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sz="2900" dirty="0"/>
          </a:p>
          <a:p>
            <a:pPr marL="0" indent="0">
              <a:buNone/>
            </a:pPr>
            <a:endParaRPr lang="en-AU" sz="2900" dirty="0"/>
          </a:p>
          <a:p>
            <a:pPr marL="0" indent="0">
              <a:buNone/>
            </a:pPr>
            <a:r>
              <a:rPr lang="en-AU" sz="3600" dirty="0"/>
              <a:t>LinkedIn</a:t>
            </a:r>
          </a:p>
          <a:p>
            <a:pPr marL="0" indent="0">
              <a:buNone/>
            </a:pPr>
            <a:r>
              <a:rPr lang="en-AU" sz="36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Operating integrity management for oil and gas sector | Groups | LinkedIn</a:t>
            </a:r>
            <a:endParaRPr lang="en-AU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sz="2400" dirty="0">
              <a:solidFill>
                <a:schemeClr val="bg1"/>
              </a:solidFill>
            </a:endParaRPr>
          </a:p>
          <a:p>
            <a:endParaRPr lang="en-AU" dirty="0"/>
          </a:p>
        </p:txBody>
      </p:sp>
      <p:pic>
        <p:nvPicPr>
          <p:cNvPr id="32" name="Picture 7">
            <a:extLst>
              <a:ext uri="{FF2B5EF4-FFF2-40B4-BE49-F238E27FC236}">
                <a16:creationId xmlns:a16="http://schemas.microsoft.com/office/drawing/2014/main" id="{F8759839-6422-FE49-8F74-2BA115D76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6307" y="1618801"/>
            <a:ext cx="1005343" cy="8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38917" y="1008848"/>
            <a:ext cx="232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349431" y="1925246"/>
            <a:ext cx="60044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Quality Moment – Valve Case Study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Realizing value through collaboration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Introducing ISO 29001:2020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Complementary standards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Implementation case study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Certification Schemes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Innovation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Summary Q&amp;A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647F464C-F04F-7644-8F71-573D98855F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86" y="2475987"/>
            <a:ext cx="2759056" cy="3145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7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91532" y="1057292"/>
            <a:ext cx="1125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Quality Moment– Valve Failure Case Study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4B69CF5-23B4-328B-1945-285572B8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06" y="1847557"/>
            <a:ext cx="5905858" cy="443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403E5116-C74E-AEBF-46FD-31978FA7E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73" y="1786936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D1C24"/>
                </a:solidFill>
                <a:effectLst/>
                <a:uLnTx/>
                <a:uFillTx/>
                <a:latin typeface="Arial" panose="020B0604020202020204" pitchFamily="34" charset="0"/>
              </a:rPr>
              <a:t>Monoblock Isolation Valve Failure</a:t>
            </a:r>
            <a:endParaRPr kumimoji="0" lang="en-AU" altLang="en-US" sz="2400" b="1" i="0" u="none" strike="noStrike" kern="0" cap="none" spc="0" normalizeH="0" baseline="0" noProof="0" dirty="0">
              <a:ln>
                <a:noFill/>
              </a:ln>
              <a:solidFill>
                <a:srgbClr val="ED1C24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A93AD23-015B-2698-3A50-9495994D1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66" y="2209053"/>
            <a:ext cx="74882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Incident Description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Gland Packing Retention Bolt Failure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High Pressure Gas Release (300 Bar)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Potential for injury/secondary escalation</a:t>
            </a:r>
            <a:endParaRPr kumimoji="0" lang="en-AU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E9B4BF57-7931-ACF1-C78C-0D8F6B5E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66" y="4083088"/>
            <a:ext cx="482441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What Went Wrong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Incorrect Material used by manufacturer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Hydrogen embrittlement in humid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marine environment</a:t>
            </a:r>
            <a:endParaRPr kumimoji="0" lang="en-AU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Failure after 16 months</a:t>
            </a:r>
          </a:p>
        </p:txBody>
      </p:sp>
      <p:cxnSp>
        <p:nvCxnSpPr>
          <p:cNvPr id="7" name="Connettore diritto 20">
            <a:extLst>
              <a:ext uri="{FF2B5EF4-FFF2-40B4-BE49-F238E27FC236}">
                <a16:creationId xmlns:a16="http://schemas.microsoft.com/office/drawing/2014/main" id="{1139656E-E884-53CD-980B-6DF6C071A68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32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64B69CF5-23B4-328B-1945-285572B8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06" y="1847557"/>
            <a:ext cx="5905858" cy="443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403E5116-C74E-AEBF-46FD-31978FA7E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73" y="1771034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D1C24"/>
                </a:solidFill>
                <a:effectLst/>
                <a:uLnTx/>
                <a:uFillTx/>
                <a:latin typeface="Arial" panose="020B0604020202020204" pitchFamily="34" charset="0"/>
              </a:rPr>
              <a:t>Monoblock Isolation Valve Failure</a:t>
            </a:r>
            <a:endParaRPr kumimoji="0" lang="en-AU" altLang="en-US" sz="2400" b="1" i="0" u="none" strike="noStrike" kern="0" cap="none" spc="0" normalizeH="0" baseline="0" noProof="0" dirty="0">
              <a:ln>
                <a:noFill/>
              </a:ln>
              <a:solidFill>
                <a:srgbClr val="ED1C24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E7B4701-D109-981B-6564-494F84010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73" y="2182632"/>
            <a:ext cx="42481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Actions Taken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Inspection of identical valves revealed further bolt failures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Investigate cause – Supplier error</a:t>
            </a:r>
            <a:endParaRPr kumimoji="0" lang="en-AU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250 valves to be replaced $$$$$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4D1A3AD-2757-E479-64CA-A6CD4107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72" y="4231514"/>
            <a:ext cx="52405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Lessons Learnt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Ensure suppliers have effective material control processes for critical equipment.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A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Establish effective source/receiving inspection and verification of material grade</a:t>
            </a:r>
            <a:r>
              <a:rPr kumimoji="0" lang="en-AU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9" name="Connettore diritto 20">
            <a:extLst>
              <a:ext uri="{FF2B5EF4-FFF2-40B4-BE49-F238E27FC236}">
                <a16:creationId xmlns:a16="http://schemas.microsoft.com/office/drawing/2014/main" id="{885B549D-F1C1-96A3-92A0-98FFB7187688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AAF3E483-1AD1-A712-16B7-1A3F79D9F0D5}"/>
              </a:ext>
            </a:extLst>
          </p:cNvPr>
          <p:cNvSpPr/>
          <p:nvPr/>
        </p:nvSpPr>
        <p:spPr>
          <a:xfrm>
            <a:off x="391532" y="1057292"/>
            <a:ext cx="1125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Quality Moment– Valve Failure Case Study</a:t>
            </a:r>
          </a:p>
        </p:txBody>
      </p:sp>
    </p:spTree>
    <p:extLst>
      <p:ext uri="{BB962C8B-B14F-4D97-AF65-F5344CB8AC3E}">
        <p14:creationId xmlns:p14="http://schemas.microsoft.com/office/powerpoint/2010/main" val="41131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B861660-10CC-1140-9AA2-AE9613F0C62B}"/>
              </a:ext>
            </a:extLst>
          </p:cNvPr>
          <p:cNvSpPr/>
          <p:nvPr/>
        </p:nvSpPr>
        <p:spPr>
          <a:xfrm>
            <a:off x="377733" y="1087286"/>
            <a:ext cx="8812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Realizing &amp; protecting value through collaboration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DC12D6A-7963-FC4F-9ADA-9EEDED392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319" y="1716634"/>
            <a:ext cx="5875674" cy="2055857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1178FD21-FE9F-5F40-8888-9160E299F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13" y="3852467"/>
            <a:ext cx="2763051" cy="952811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C984FAE7-26F5-E64A-A560-D7393E89B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319" y="4980031"/>
            <a:ext cx="2784240" cy="1020598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3827055-CA84-F240-AD2C-5CD384808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552" y="3790770"/>
            <a:ext cx="2984893" cy="1029310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1DD50B88-F39C-4B47-80F4-DA1195FB7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747" y="4980031"/>
            <a:ext cx="2833439" cy="993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FDBE27-0717-A246-BDF9-D242E53542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033" y="1714194"/>
            <a:ext cx="3071129" cy="4056520"/>
          </a:xfrm>
          <a:prstGeom prst="rect">
            <a:avLst/>
          </a:prstGeom>
        </p:spPr>
      </p:pic>
      <p:cxnSp>
        <p:nvCxnSpPr>
          <p:cNvPr id="9" name="Connettore diritto 20">
            <a:extLst>
              <a:ext uri="{FF2B5EF4-FFF2-40B4-BE49-F238E27FC236}">
                <a16:creationId xmlns:a16="http://schemas.microsoft.com/office/drawing/2014/main" id="{E8F9BA08-527C-FA25-428B-13E9190A762F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9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33132" y="1085048"/>
            <a:ext cx="8611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ISO/TC67/WG2 – Operating Integrity Management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A013FCD9-645B-5042-9384-37117EA860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04" y="1716015"/>
            <a:ext cx="9124758" cy="4661339"/>
          </a:xfrm>
          <a:prstGeom prst="rect">
            <a:avLst/>
          </a:prstGeom>
          <a:noFill/>
        </p:spPr>
      </p:pic>
      <p:sp>
        <p:nvSpPr>
          <p:cNvPr id="4" name="Arrow: Down 1">
            <a:extLst>
              <a:ext uri="{FF2B5EF4-FFF2-40B4-BE49-F238E27FC236}">
                <a16:creationId xmlns:a16="http://schemas.microsoft.com/office/drawing/2014/main" id="{44554346-52D2-8D89-8C4C-6E65F1E91C12}"/>
              </a:ext>
            </a:extLst>
          </p:cNvPr>
          <p:cNvSpPr/>
          <p:nvPr/>
        </p:nvSpPr>
        <p:spPr>
          <a:xfrm rot="19296696">
            <a:off x="1527907" y="2947484"/>
            <a:ext cx="279515" cy="374182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Arrow: Down 9">
            <a:extLst>
              <a:ext uri="{FF2B5EF4-FFF2-40B4-BE49-F238E27FC236}">
                <a16:creationId xmlns:a16="http://schemas.microsoft.com/office/drawing/2014/main" id="{6BED3EE0-50EC-DA9A-BBA5-C2169B2D2770}"/>
              </a:ext>
            </a:extLst>
          </p:cNvPr>
          <p:cNvSpPr/>
          <p:nvPr/>
        </p:nvSpPr>
        <p:spPr>
          <a:xfrm rot="3239274">
            <a:off x="6123408" y="3321095"/>
            <a:ext cx="279515" cy="374182"/>
          </a:xfrm>
          <a:prstGeom prst="down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6" name="Connettore diritto 20">
            <a:extLst>
              <a:ext uri="{FF2B5EF4-FFF2-40B4-BE49-F238E27FC236}">
                <a16:creationId xmlns:a16="http://schemas.microsoft.com/office/drawing/2014/main" id="{27585A87-186C-A878-8B1D-1F321CB93ED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75355" y="1118346"/>
            <a:ext cx="4578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ISO 29001 a Short History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85E29F-5531-6B41-B6B0-2C89CD06BCB0}"/>
              </a:ext>
            </a:extLst>
          </p:cNvPr>
          <p:cNvSpPr txBox="1">
            <a:spLocks/>
          </p:cNvSpPr>
          <p:nvPr/>
        </p:nvSpPr>
        <p:spPr>
          <a:xfrm>
            <a:off x="624490" y="1899193"/>
            <a:ext cx="8419864" cy="23287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>
                  <a:lumMod val="40000"/>
                  <a:lumOff val="6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b="1" dirty="0"/>
              <a:t>Initially issued in 2003 as a technical specification</a:t>
            </a:r>
            <a:endParaRPr lang="en-US" sz="1600" dirty="0"/>
          </a:p>
          <a:p>
            <a:pPr>
              <a:lnSpc>
                <a:spcPct val="100000"/>
              </a:lnSpc>
              <a:buClr>
                <a:schemeClr val="accent1">
                  <a:lumMod val="40000"/>
                  <a:lumOff val="6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b="1" dirty="0"/>
              <a:t>Updated in 2010 to reflected the changes within ISO 9001:2008. </a:t>
            </a:r>
            <a:endParaRPr lang="en-US" sz="1600" dirty="0"/>
          </a:p>
          <a:p>
            <a:pPr>
              <a:lnSpc>
                <a:spcPct val="100000"/>
              </a:lnSpc>
              <a:buClr>
                <a:schemeClr val="accent1">
                  <a:lumMod val="40000"/>
                  <a:lumOff val="6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b="1" dirty="0"/>
              <a:t>From 2010 became much more widely accepted to be applied across:</a:t>
            </a:r>
          </a:p>
          <a:p>
            <a:pPr lvl="1">
              <a:lnSpc>
                <a:spcPct val="100000"/>
              </a:lnSpc>
              <a:buClr>
                <a:schemeClr val="accent1">
                  <a:lumMod val="40000"/>
                  <a:lumOff val="6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dirty="0"/>
              <a:t>facilities design and construction;</a:t>
            </a:r>
          </a:p>
          <a:p>
            <a:pPr lvl="1">
              <a:lnSpc>
                <a:spcPct val="100000"/>
              </a:lnSpc>
              <a:buClr>
                <a:schemeClr val="accent1">
                  <a:lumMod val="40000"/>
                  <a:lumOff val="6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dirty="0"/>
              <a:t>specialized engineered equipment and services;</a:t>
            </a:r>
          </a:p>
          <a:p>
            <a:pPr lvl="1">
              <a:lnSpc>
                <a:spcPct val="100000"/>
              </a:lnSpc>
              <a:buClr>
                <a:schemeClr val="accent1">
                  <a:lumMod val="40000"/>
                  <a:lumOff val="6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400" dirty="0"/>
              <a:t>general suppliers of products and services</a:t>
            </a:r>
            <a:endParaRPr lang="en-US" sz="1600" dirty="0"/>
          </a:p>
          <a:p>
            <a:pPr>
              <a:lnSpc>
                <a:spcPct val="100000"/>
              </a:lnSpc>
              <a:buClr>
                <a:schemeClr val="accent1">
                  <a:lumMod val="40000"/>
                  <a:lumOff val="6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b="1" dirty="0"/>
              <a:t>Up until 2013 was cobranded with API Q1.</a:t>
            </a:r>
            <a:endParaRPr lang="en-US" sz="1600" dirty="0"/>
          </a:p>
          <a:p>
            <a:pPr>
              <a:lnSpc>
                <a:spcPct val="100000"/>
              </a:lnSpc>
              <a:buClr>
                <a:schemeClr val="accent1">
                  <a:lumMod val="40000"/>
                  <a:lumOff val="6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b="1" dirty="0"/>
              <a:t>ISO 9001:2015 introduced a step change to the way that Quality Management Systems are to be implemented across all industries</a:t>
            </a:r>
          </a:p>
          <a:p>
            <a:pPr>
              <a:lnSpc>
                <a:spcPct val="100000"/>
              </a:lnSpc>
              <a:buClr>
                <a:schemeClr val="accent1">
                  <a:lumMod val="40000"/>
                  <a:lumOff val="6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b="1" dirty="0"/>
              <a:t>ISO 29001:2020 published with national adoptions progressing</a:t>
            </a:r>
          </a:p>
          <a:p>
            <a:pPr>
              <a:lnSpc>
                <a:spcPct val="100000"/>
              </a:lnSpc>
              <a:buClr>
                <a:schemeClr val="accent1">
                  <a:lumMod val="40000"/>
                  <a:lumOff val="6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1600" b="1" dirty="0"/>
              <a:t>Complementary conformity assessment standard (ISO 29012) under development</a:t>
            </a:r>
            <a:endParaRPr lang="en-US" sz="1400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4790C0D-7D9E-3E44-A629-9B3D9AF54F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010" y="1716015"/>
            <a:ext cx="1764990" cy="232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ttore diritto 20">
            <a:extLst>
              <a:ext uri="{FF2B5EF4-FFF2-40B4-BE49-F238E27FC236}">
                <a16:creationId xmlns:a16="http://schemas.microsoft.com/office/drawing/2014/main" id="{78188175-2338-4564-5867-7F51B3613963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7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1D9840F-AA2D-E546-AAED-30D85D1E090B}"/>
              </a:ext>
            </a:extLst>
          </p:cNvPr>
          <p:cNvSpPr/>
          <p:nvPr/>
        </p:nvSpPr>
        <p:spPr>
          <a:xfrm>
            <a:off x="319921" y="1118153"/>
            <a:ext cx="9773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Matrix” structure of ISO Management System Standards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2EB35530-0708-6B47-B301-56D04F4B3B5C}"/>
              </a:ext>
            </a:extLst>
          </p:cNvPr>
          <p:cNvSpPr/>
          <p:nvPr/>
        </p:nvSpPr>
        <p:spPr bwMode="auto">
          <a:xfrm>
            <a:off x="2772178" y="1917739"/>
            <a:ext cx="5951403" cy="324036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Core  Harmonized Structure, format and text (“Annex SL”)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DFAD00EC-6BBA-B94A-92AE-36AB7EEE097E}"/>
              </a:ext>
            </a:extLst>
          </p:cNvPr>
          <p:cNvSpPr/>
          <p:nvPr/>
        </p:nvSpPr>
        <p:spPr bwMode="auto">
          <a:xfrm>
            <a:off x="2798429" y="3049313"/>
            <a:ext cx="1645344" cy="324036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Quality (ISO 9001)</a:t>
            </a: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C672905B-83FC-6E43-87A7-7BDB1BA63039}"/>
              </a:ext>
            </a:extLst>
          </p:cNvPr>
          <p:cNvSpPr/>
          <p:nvPr/>
        </p:nvSpPr>
        <p:spPr bwMode="auto">
          <a:xfrm>
            <a:off x="4528443" y="3049313"/>
            <a:ext cx="2075570" cy="324036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Environmental (ISO 14001)</a:t>
            </a: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0069324E-1810-5E4E-93B7-6C66B14A073A}"/>
              </a:ext>
            </a:extLst>
          </p:cNvPr>
          <p:cNvSpPr/>
          <p:nvPr/>
        </p:nvSpPr>
        <p:spPr bwMode="auto">
          <a:xfrm>
            <a:off x="6712025" y="3049313"/>
            <a:ext cx="1566174" cy="324036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HSMS (ISO 45001)</a:t>
            </a: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C861CE82-AEDB-5542-A6F1-86F8567003CC}"/>
              </a:ext>
            </a:extLst>
          </p:cNvPr>
          <p:cNvSpPr/>
          <p:nvPr/>
        </p:nvSpPr>
        <p:spPr bwMode="auto">
          <a:xfrm>
            <a:off x="8338194" y="3048075"/>
            <a:ext cx="436802" cy="324036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 err="1">
                <a:solidFill>
                  <a:schemeClr val="bg1"/>
                </a:solidFill>
                <a:latin typeface="Arial" charset="0"/>
              </a:rPr>
              <a:t>etc</a:t>
            </a:r>
            <a:endParaRPr lang="en-GB" sz="135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982A3E14-A696-0A4D-8294-5041FA9278E2}"/>
              </a:ext>
            </a:extLst>
          </p:cNvPr>
          <p:cNvSpPr/>
          <p:nvPr/>
        </p:nvSpPr>
        <p:spPr bwMode="auto">
          <a:xfrm>
            <a:off x="6457568" y="4238904"/>
            <a:ext cx="1206851" cy="69306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Automotive</a:t>
            </a:r>
          </a:p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IATF 16949</a:t>
            </a:r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55AA5B21-AB0A-E040-8FB1-ECFB00B39E21}"/>
              </a:ext>
            </a:extLst>
          </p:cNvPr>
          <p:cNvSpPr/>
          <p:nvPr/>
        </p:nvSpPr>
        <p:spPr bwMode="auto">
          <a:xfrm>
            <a:off x="4034037" y="4237860"/>
            <a:ext cx="1099783" cy="682679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Aerospace</a:t>
            </a:r>
          </a:p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AS 9100</a:t>
            </a: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ABFC3709-6736-5841-A954-F20466AB279B}"/>
              </a:ext>
            </a:extLst>
          </p:cNvPr>
          <p:cNvSpPr/>
          <p:nvPr/>
        </p:nvSpPr>
        <p:spPr bwMode="auto">
          <a:xfrm>
            <a:off x="5206836" y="4234583"/>
            <a:ext cx="1159290" cy="685955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Telecomm</a:t>
            </a:r>
          </a:p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TL 9000</a:t>
            </a: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525B2781-9281-8E47-AFC6-48E498E2FE69}"/>
              </a:ext>
            </a:extLst>
          </p:cNvPr>
          <p:cNvSpPr/>
          <p:nvPr/>
        </p:nvSpPr>
        <p:spPr bwMode="auto">
          <a:xfrm>
            <a:off x="2771860" y="4249285"/>
            <a:ext cx="1188132" cy="682679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Oil &amp; Gas</a:t>
            </a:r>
          </a:p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ISO 29001</a:t>
            </a:r>
          </a:p>
        </p:txBody>
      </p:sp>
      <p:cxnSp>
        <p:nvCxnSpPr>
          <p:cNvPr id="44" name="Straight Connector 17">
            <a:extLst>
              <a:ext uri="{FF2B5EF4-FFF2-40B4-BE49-F238E27FC236}">
                <a16:creationId xmlns:a16="http://schemas.microsoft.com/office/drawing/2014/main" id="{F55D3854-7346-1244-8E87-6921A79877B5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1855" y="3352080"/>
            <a:ext cx="61552" cy="605396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19">
            <a:extLst>
              <a:ext uri="{FF2B5EF4-FFF2-40B4-BE49-F238E27FC236}">
                <a16:creationId xmlns:a16="http://schemas.microsoft.com/office/drawing/2014/main" id="{52880B8B-EB1A-0D4F-9F76-67CE7276357C}"/>
              </a:ext>
            </a:extLst>
          </p:cNvPr>
          <p:cNvCxnSpPr>
            <a:cxnSpLocks/>
          </p:cNvCxnSpPr>
          <p:nvPr/>
        </p:nvCxnSpPr>
        <p:spPr bwMode="auto">
          <a:xfrm>
            <a:off x="4415530" y="3366111"/>
            <a:ext cx="4461231" cy="518603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23">
            <a:extLst>
              <a:ext uri="{FF2B5EF4-FFF2-40B4-BE49-F238E27FC236}">
                <a16:creationId xmlns:a16="http://schemas.microsoft.com/office/drawing/2014/main" id="{20347044-6E22-4542-932E-2E115A1B254A}"/>
              </a:ext>
            </a:extLst>
          </p:cNvPr>
          <p:cNvSpPr/>
          <p:nvPr/>
        </p:nvSpPr>
        <p:spPr bwMode="auto">
          <a:xfrm>
            <a:off x="7766184" y="4233224"/>
            <a:ext cx="1159290" cy="682678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 err="1">
                <a:solidFill>
                  <a:schemeClr val="bg1"/>
                </a:solidFill>
                <a:latin typeface="Arial" charset="0"/>
              </a:rPr>
              <a:t>etc</a:t>
            </a:r>
            <a:endParaRPr lang="en-GB" sz="135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47" name="Straight Connector 26">
            <a:extLst>
              <a:ext uri="{FF2B5EF4-FFF2-40B4-BE49-F238E27FC236}">
                <a16:creationId xmlns:a16="http://schemas.microsoft.com/office/drawing/2014/main" id="{1638A208-6A0C-8647-921C-4F1737625091}"/>
              </a:ext>
            </a:extLst>
          </p:cNvPr>
          <p:cNvCxnSpPr>
            <a:cxnSpLocks/>
          </p:cNvCxnSpPr>
          <p:nvPr/>
        </p:nvCxnSpPr>
        <p:spPr bwMode="auto">
          <a:xfrm flipH="1">
            <a:off x="2761855" y="4945494"/>
            <a:ext cx="14521" cy="512932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28">
            <a:extLst>
              <a:ext uri="{FF2B5EF4-FFF2-40B4-BE49-F238E27FC236}">
                <a16:creationId xmlns:a16="http://schemas.microsoft.com/office/drawing/2014/main" id="{FFAA10CE-53F0-5B4C-ABBF-6EEB741C7E16}"/>
              </a:ext>
            </a:extLst>
          </p:cNvPr>
          <p:cNvCxnSpPr>
            <a:cxnSpLocks/>
          </p:cNvCxnSpPr>
          <p:nvPr/>
        </p:nvCxnSpPr>
        <p:spPr bwMode="auto">
          <a:xfrm>
            <a:off x="3950272" y="4941468"/>
            <a:ext cx="3110721" cy="470648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Down Arrow 32">
            <a:extLst>
              <a:ext uri="{FF2B5EF4-FFF2-40B4-BE49-F238E27FC236}">
                <a16:creationId xmlns:a16="http://schemas.microsoft.com/office/drawing/2014/main" id="{CA0B9AFB-54C8-304F-80A7-F6460A795FF6}"/>
              </a:ext>
            </a:extLst>
          </p:cNvPr>
          <p:cNvSpPr/>
          <p:nvPr/>
        </p:nvSpPr>
        <p:spPr bwMode="auto">
          <a:xfrm>
            <a:off x="9073747" y="1917739"/>
            <a:ext cx="513073" cy="3685911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50" name="TextBox 33">
            <a:extLst>
              <a:ext uri="{FF2B5EF4-FFF2-40B4-BE49-F238E27FC236}">
                <a16:creationId xmlns:a16="http://schemas.microsoft.com/office/drawing/2014/main" id="{CBA22AA0-52AE-3A44-B259-54E6E9AA7DE2}"/>
              </a:ext>
            </a:extLst>
          </p:cNvPr>
          <p:cNvSpPr txBox="1"/>
          <p:nvPr/>
        </p:nvSpPr>
        <p:spPr>
          <a:xfrm>
            <a:off x="5318874" y="2154779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+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51" name="TextBox 35">
            <a:extLst>
              <a:ext uri="{FF2B5EF4-FFF2-40B4-BE49-F238E27FC236}">
                <a16:creationId xmlns:a16="http://schemas.microsoft.com/office/drawing/2014/main" id="{A3C96BA4-59F9-E044-A2DD-A9BF08AB592C}"/>
              </a:ext>
            </a:extLst>
          </p:cNvPr>
          <p:cNvSpPr txBox="1"/>
          <p:nvPr/>
        </p:nvSpPr>
        <p:spPr>
          <a:xfrm>
            <a:off x="3706988" y="4722245"/>
            <a:ext cx="2808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</a:rPr>
              <a:t>+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52" name="TextBox 36">
            <a:extLst>
              <a:ext uri="{FF2B5EF4-FFF2-40B4-BE49-F238E27FC236}">
                <a16:creationId xmlns:a16="http://schemas.microsoft.com/office/drawing/2014/main" id="{31C25933-43A0-B144-ADB1-7007991E2224}"/>
              </a:ext>
            </a:extLst>
          </p:cNvPr>
          <p:cNvSpPr txBox="1"/>
          <p:nvPr/>
        </p:nvSpPr>
        <p:spPr>
          <a:xfrm rot="16200000">
            <a:off x="8183926" y="3698554"/>
            <a:ext cx="2292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Increasing specificity</a:t>
            </a:r>
          </a:p>
        </p:txBody>
      </p:sp>
      <p:sp>
        <p:nvSpPr>
          <p:cNvPr id="53" name="TextBox 30">
            <a:extLst>
              <a:ext uri="{FF2B5EF4-FFF2-40B4-BE49-F238E27FC236}">
                <a16:creationId xmlns:a16="http://schemas.microsoft.com/office/drawing/2014/main" id="{B0497976-80A2-2746-ACE7-A61A3ADBF231}"/>
              </a:ext>
            </a:extLst>
          </p:cNvPr>
          <p:cNvSpPr txBox="1"/>
          <p:nvPr/>
        </p:nvSpPr>
        <p:spPr>
          <a:xfrm>
            <a:off x="3632685" y="3391595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+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54" name="Rectangle 31">
            <a:extLst>
              <a:ext uri="{FF2B5EF4-FFF2-40B4-BE49-F238E27FC236}">
                <a16:creationId xmlns:a16="http://schemas.microsoft.com/office/drawing/2014/main" id="{D8A5AA52-0AEF-1F4B-BEC0-46F76D2A4A1C}"/>
              </a:ext>
            </a:extLst>
          </p:cNvPr>
          <p:cNvSpPr/>
          <p:nvPr/>
        </p:nvSpPr>
        <p:spPr bwMode="auto">
          <a:xfrm>
            <a:off x="2798429" y="2729257"/>
            <a:ext cx="5976567" cy="324036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Discipline-specific standards</a:t>
            </a:r>
          </a:p>
        </p:txBody>
      </p:sp>
      <p:sp>
        <p:nvSpPr>
          <p:cNvPr id="55" name="Rectangle 37">
            <a:extLst>
              <a:ext uri="{FF2B5EF4-FFF2-40B4-BE49-F238E27FC236}">
                <a16:creationId xmlns:a16="http://schemas.microsoft.com/office/drawing/2014/main" id="{AFFBDB26-DB47-1C42-9C7E-2E215B7553E8}"/>
              </a:ext>
            </a:extLst>
          </p:cNvPr>
          <p:cNvSpPr/>
          <p:nvPr/>
        </p:nvSpPr>
        <p:spPr bwMode="auto">
          <a:xfrm>
            <a:off x="2772178" y="3918057"/>
            <a:ext cx="6153296" cy="324036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Sector-specific standards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A65FE0F-B731-504D-B90C-71E3EB003645}"/>
              </a:ext>
            </a:extLst>
          </p:cNvPr>
          <p:cNvSpPr txBox="1"/>
          <p:nvPr/>
        </p:nvSpPr>
        <p:spPr>
          <a:xfrm>
            <a:off x="3331412" y="4915607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+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59" name="Rectangle 20">
            <a:extLst>
              <a:ext uri="{FF2B5EF4-FFF2-40B4-BE49-F238E27FC236}">
                <a16:creationId xmlns:a16="http://schemas.microsoft.com/office/drawing/2014/main" id="{542DCE9B-6ED5-0C42-AA8E-A06F153D9978}"/>
              </a:ext>
            </a:extLst>
          </p:cNvPr>
          <p:cNvSpPr/>
          <p:nvPr/>
        </p:nvSpPr>
        <p:spPr bwMode="auto">
          <a:xfrm>
            <a:off x="2690527" y="5425323"/>
            <a:ext cx="4408971" cy="324036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Company-specific standards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F459071F-B54E-A2CF-491A-8756AFAC2220}"/>
              </a:ext>
            </a:extLst>
          </p:cNvPr>
          <p:cNvSpPr/>
          <p:nvPr/>
        </p:nvSpPr>
        <p:spPr bwMode="auto">
          <a:xfrm>
            <a:off x="2690526" y="5776237"/>
            <a:ext cx="4408971" cy="324036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chemeClr val="bg1"/>
                </a:solidFill>
                <a:latin typeface="Arial" charset="0"/>
              </a:rPr>
              <a:t>IOGP – JIP33 Harmonised Quality Requirements</a:t>
            </a:r>
          </a:p>
        </p:txBody>
      </p:sp>
      <p:cxnSp>
        <p:nvCxnSpPr>
          <p:cNvPr id="27" name="Connettore diritto 20">
            <a:extLst>
              <a:ext uri="{FF2B5EF4-FFF2-40B4-BE49-F238E27FC236}">
                <a16:creationId xmlns:a16="http://schemas.microsoft.com/office/drawing/2014/main" id="{9A01685E-10D6-32EA-F542-A365DDAB709C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7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4184</TotalTime>
  <Words>1181</Words>
  <Application>Microsoft Office PowerPoint</Application>
  <PresentationFormat>Widescreen</PresentationFormat>
  <Paragraphs>179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Cambria</vt:lpstr>
      <vt:lpstr>MetaWebPro</vt:lpstr>
      <vt:lpstr>Wingdings</vt:lpstr>
      <vt:lpstr>Tema di Office</vt:lpstr>
      <vt:lpstr>MASSIMO SANSO’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 &amp; A 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Veniero Facchetti</cp:lastModifiedBy>
  <cp:revision>78</cp:revision>
  <dcterms:created xsi:type="dcterms:W3CDTF">2017-04-05T07:21:29Z</dcterms:created>
  <dcterms:modified xsi:type="dcterms:W3CDTF">2022-05-17T13:27:21Z</dcterms:modified>
</cp:coreProperties>
</file>