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itillium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2BD8D4-F442-4C74-BD89-49EA7B7A05D7}" v="12" dt="2022-05-10T09:18:53.073"/>
  </p1510:revLst>
</p1510:revInfo>
</file>

<file path=ppt/tableStyles.xml><?xml version="1.0" encoding="utf-8"?>
<a:tblStyleLst xmlns:a="http://schemas.openxmlformats.org/drawingml/2006/main" def="{ECEABFD6-DEF5-4B08-A064-399E52D03A91}">
  <a:tblStyle styleId="{ECEABFD6-DEF5-4B08-A064-399E52D03A91}" styleName="Visme - Default">
    <a:wholeTbl>
      <a:tcTxStyle>
        <a:fontRef idx="minor">
          <a:prstClr val="black"/>
        </a:fontRef>
        <a:prstClr val="black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</a:tcStyle>
    </a:band1H>
    <a:band2H>
      <a:tcStyle>
        <a:tcBdr/>
        <a:fill>
          <a:solidFill>
            <a:srgbClr val="EAF3F3"/>
          </a:solidFill>
        </a:fill>
      </a:tcStyle>
    </a:band2H>
    <a:firstRow>
      <a:tcTxStyle>
        <a:fontRef idx="minor">
          <a:srgbClr val="FFFFFF"/>
        </a:fontRef>
        <a:srgbClr val="FFFFFF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4682B4"/>
          </a:solidFill>
        </a:fill>
      </a:tcStyle>
    </a:firstRow>
  </a:tblStyle>
  <a:tblStyle styleId="{250974F7-19B4-4E8B-8F88-A368280DB3C5}" styleName="Visme - Dark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34495E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34495E"/>
              </a:solidFill>
            </a:ln>
          </a:bottom>
          <a:insideH>
            <a:ln w="12700" cmpd="sng">
              <a:solidFill>
                <a:srgbClr val="34495E"/>
              </a:solidFill>
            </a:ln>
          </a:insideH>
          <a:insideV>
            <a:ln w="12700" cmpd="sng">
              <a:solidFill>
                <a:srgbClr val="34495E"/>
              </a:solidFill>
            </a:ln>
          </a:insideV>
        </a:tcBdr>
        <a:fill>
          <a:solidFill>
            <a:srgbClr val="34495E"/>
          </a:solidFill>
        </a:fill>
      </a:tcStyle>
    </a:wholeTbl>
    <a:firstRow>
      <a:tcTxStyle>
        <a:fontRef idx="minor">
          <a:srgbClr val="DDDD55"/>
        </a:fontRef>
        <a:srgbClr val="DDDD55"/>
      </a:tcTxStyle>
      <a:tcStyle>
        <a:tcBdr/>
      </a:tcStyle>
    </a:firstRow>
  </a:tblStyle>
  <a:tblStyle styleId="{D6B0A444-BE85-4B0B-AF8B-2701F9732221}" styleName="Visme - Light">
    <a:wholeTbl>
      <a:tcTxStyle>
        <a:fontRef idx="minor">
          <a:srgbClr val="818181"/>
        </a:fontRef>
        <a:srgbClr val="818181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DAE4EA"/>
          </a:solidFill>
        </a:fill>
      </a:tcStyle>
    </a:wholeTbl>
    <a:firstRow>
      <a:tcTxStyle b="on">
        <a:fontRef idx="minor">
          <a:srgbClr val="818181"/>
        </a:fontRef>
        <a:srgbClr val="818181"/>
      </a:tcTxStyle>
      <a:tcStyle>
        <a:tcBdr/>
      </a:tcStyle>
    </a:firstRow>
  </a:tblStyle>
  <a:tblStyle styleId="{D801C701-60A8-4CDB-9F91-86469C498BE4}" styleName="Visme - Dark with blue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717274"/>
          </a:solidFill>
        </a:fill>
      </a:tcStyle>
    </a:wholeTbl>
    <a:firstRow>
      <a:tcTxStyle b="on">
        <a:fontRef idx="minor">
          <a:srgbClr val="FFFFFF"/>
        </a:fontRef>
        <a:srgbClr val="FFFFFF"/>
      </a:tcTxStyle>
      <a:tcStyle>
        <a:tcBdr/>
        <a:fill>
          <a:solidFill>
            <a:srgbClr val="40A0F7"/>
          </a:solidFill>
        </a:fill>
      </a:tcStyle>
    </a:firstRow>
  </a:tblStyle>
  <a:tblStyle styleId="{CB79AEA9-4FA3-4525-A49E-7F1D2E6B107D}" styleName="Visme - Blue with Navy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3498DB"/>
          </a:solidFill>
        </a:fill>
      </a:tcStyle>
    </a:wholeTbl>
    <a:firstRow>
      <a:tcStyle>
        <a:tcBdr/>
        <a:fill>
          <a:solidFill>
            <a:srgbClr val="343F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429A-90FE-4F33-893D-5F2AADB556A3}" type="datetimeFigureOut">
              <a:rPr lang="en-US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8AFD9-D5DB-4A47-A4BE-251B4DF1413A}" type="slidenum">
              <a:rPr lang="en-US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7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75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en-US" smtClean="0"/>
              <a:t>5/10/2022</a:t>
            </a:fld>
            <a:endParaRPr/>
          </a:p>
        </p:txBody>
      </p:sp>
      <p:sp>
        <p:nvSpPr>
          <p:cNvPr id="5" name="Bottom colontit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smtClean="0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0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3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1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4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92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0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9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2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32436-246E-C341-8F9A-0B4F34C0718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943E6-0357-1B40-8726-50F09ABBA83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0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7.png"/><Relationship Id="rId5" Type="http://schemas.openxmlformats.org/officeDocument/2006/relationships/image" Target="../media/image2.png"/><Relationship Id="rId10" Type="http://schemas.openxmlformats.org/officeDocument/2006/relationships/image" Target="../media/image26.png"/><Relationship Id="rId4" Type="http://schemas.openxmlformats.org/officeDocument/2006/relationships/image" Target="../media/image9.jp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image" Target="../media/image29.png"/><Relationship Id="rId4" Type="http://schemas.openxmlformats.org/officeDocument/2006/relationships/image" Target="../media/image6.jp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32.png"/><Relationship Id="rId4" Type="http://schemas.openxmlformats.org/officeDocument/2006/relationships/image" Target="../media/image6.jp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jp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9.jp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jp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9.jp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9.jp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image" Target="../media/image9.jp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g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24.png"/><Relationship Id="rId4" Type="http://schemas.openxmlformats.org/officeDocument/2006/relationships/image" Target="../media/image9.jp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/>
          <p:nvPr/>
        </p:nvSpPr>
        <p:spPr>
          <a:xfrm>
            <a:off x="608529" y="2362200"/>
            <a:ext cx="7877175" cy="7334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lang="it-IT" sz="4800" b="1" dirty="0">
                <a:solidFill>
                  <a:srgbClr val="286AA6"/>
                </a:solidFill>
                <a:latin typeface="Arial"/>
                <a:ea typeface="+mn-ea"/>
                <a:cs typeface="Arial"/>
              </a:rPr>
              <a:t>MARTIN DYTRYCH</a:t>
            </a:r>
          </a:p>
        </p:txBody>
      </p:sp>
      <p:pic>
        <p:nvPicPr>
          <p:cNvPr id="3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3124200"/>
            <a:ext cx="12192000" cy="2886075"/>
          </a:xfrm>
          <a:prstGeom prst="rect">
            <a:avLst/>
          </a:prstGeom>
        </p:spPr>
      </p:pic>
      <p:sp>
        <p:nvSpPr>
          <p:cNvPr id="4" name="Titolo 1"/>
          <p:cNvSpPr/>
          <p:nvPr/>
        </p:nvSpPr>
        <p:spPr>
          <a:xfrm>
            <a:off x="577012" y="3648074"/>
            <a:ext cx="11195887" cy="21812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80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Applying Artificial </a:t>
            </a:r>
            <a:r>
              <a:rPr sz="4800" b="1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Intelligencie</a:t>
            </a:r>
            <a:r>
              <a:rPr sz="480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in the valve sourcing/selling process within Industrial Valve Market</a:t>
            </a:r>
          </a:p>
        </p:txBody>
      </p:sp>
      <p:sp>
        <p:nvSpPr>
          <p:cNvPr id="5" name="CasellaDiTesto 2"/>
          <p:cNvSpPr/>
          <p:nvPr/>
        </p:nvSpPr>
        <p:spPr>
          <a:xfrm>
            <a:off x="600075" y="3257550"/>
            <a:ext cx="8267700" cy="3619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President, Industrial Data Labs</a:t>
            </a:r>
          </a:p>
        </p:txBody>
      </p:sp>
      <p:pic>
        <p:nvPicPr>
          <p:cNvPr id="6" name="Custom Shape 0"/>
          <p:cNvPicPr/>
          <p:nvPr/>
        </p:nvPicPr>
        <p:blipFill rotWithShape="1">
          <a:blip r:embed="rId4"/>
          <a:stretch>
            <a:fillRect/>
          </a:stretch>
        </p:blipFill>
        <p:spPr>
          <a:xfrm flipV="1">
            <a:off x="7772400" y="561975"/>
            <a:ext cx="47625" cy="142875"/>
          </a:xfrm>
          <a:prstGeom prst="rect">
            <a:avLst/>
          </a:prstGeom>
        </p:spPr>
      </p:pic>
      <p:pic>
        <p:nvPicPr>
          <p:cNvPr id="7" name="Custom Shape 1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7772400" y="561975"/>
            <a:ext cx="1790700" cy="47625"/>
          </a:xfrm>
          <a:prstGeom prst="rect">
            <a:avLst/>
          </a:prstGeom>
        </p:spPr>
      </p:pic>
      <p:pic>
        <p:nvPicPr>
          <p:cNvPr id="8" name="Custom Shape 0"/>
          <p:cNvPicPr/>
          <p:nvPr/>
        </p:nvPicPr>
        <p:blipFill rotWithShape="1">
          <a:blip r:embed="rId4"/>
          <a:stretch>
            <a:fillRect/>
          </a:stretch>
        </p:blipFill>
        <p:spPr>
          <a:xfrm flipV="1">
            <a:off x="9525000" y="561975"/>
            <a:ext cx="47625" cy="142875"/>
          </a:xfrm>
          <a:prstGeom prst="rect">
            <a:avLst/>
          </a:prstGeom>
        </p:spPr>
      </p:pic>
      <p:sp>
        <p:nvSpPr>
          <p:cNvPr id="9" name="CasellaDiTesto 16"/>
          <p:cNvSpPr/>
          <p:nvPr/>
        </p:nvSpPr>
        <p:spPr>
          <a:xfrm>
            <a:off x="7772400" y="381000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ORGANIZERS</a:t>
            </a:r>
          </a:p>
        </p:txBody>
      </p:sp>
      <p:pic>
        <p:nvPicPr>
          <p:cNvPr id="10" name="62701e37b9fc63-40741393.png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724900" y="676275"/>
            <a:ext cx="723900" cy="238125"/>
          </a:xfrm>
          <a:prstGeom prst="rect">
            <a:avLst/>
          </a:prstGeom>
        </p:spPr>
      </p:pic>
      <p:pic>
        <p:nvPicPr>
          <p:cNvPr id="11" name="62701e37ba0585-24400045.png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7858125" y="685800"/>
            <a:ext cx="790575" cy="228600"/>
          </a:xfrm>
          <a:prstGeom prst="rect">
            <a:avLst/>
          </a:prstGeom>
        </p:spPr>
      </p:pic>
      <p:pic>
        <p:nvPicPr>
          <p:cNvPr id="12" name="62701e37b9a9d9-07589754.jpg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0" y="38100"/>
            <a:ext cx="7562850" cy="1400175"/>
          </a:xfrm>
          <a:prstGeom prst="rect">
            <a:avLst/>
          </a:prstGeom>
        </p:spPr>
      </p:pic>
      <p:pic>
        <p:nvPicPr>
          <p:cNvPr id="13" name="Custom Shape 0"/>
          <p:cNvPicPr/>
          <p:nvPr/>
        </p:nvPicPr>
        <p:blipFill rotWithShape="1">
          <a:blip r:embed="rId4"/>
          <a:stretch>
            <a:fillRect/>
          </a:stretch>
        </p:blipFill>
        <p:spPr>
          <a:xfrm flipV="1">
            <a:off x="10020300" y="561975"/>
            <a:ext cx="47625" cy="142875"/>
          </a:xfrm>
          <a:prstGeom prst="rect">
            <a:avLst/>
          </a:prstGeom>
        </p:spPr>
      </p:pic>
      <p:pic>
        <p:nvPicPr>
          <p:cNvPr id="14" name="Custom Shape 1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10010775" y="561975"/>
            <a:ext cx="1790700" cy="47625"/>
          </a:xfrm>
          <a:prstGeom prst="rect">
            <a:avLst/>
          </a:prstGeom>
        </p:spPr>
      </p:pic>
      <p:pic>
        <p:nvPicPr>
          <p:cNvPr id="15" name="Custom Shape 0"/>
          <p:cNvPicPr/>
          <p:nvPr/>
        </p:nvPicPr>
        <p:blipFill rotWithShape="1">
          <a:blip r:embed="rId4"/>
          <a:stretch>
            <a:fillRect/>
          </a:stretch>
        </p:blipFill>
        <p:spPr>
          <a:xfrm flipV="1">
            <a:off x="11772900" y="561975"/>
            <a:ext cx="47625" cy="142875"/>
          </a:xfrm>
          <a:prstGeom prst="rect">
            <a:avLst/>
          </a:prstGeom>
        </p:spPr>
      </p:pic>
      <p:sp>
        <p:nvSpPr>
          <p:cNvPr id="16" name="CasellaDiTesto 16"/>
          <p:cNvSpPr/>
          <p:nvPr/>
        </p:nvSpPr>
        <p:spPr>
          <a:xfrm>
            <a:off x="10010775" y="381000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SCIENTIFIC COMMITTEE</a:t>
            </a:r>
          </a:p>
        </p:txBody>
      </p:sp>
      <p:pic>
        <p:nvPicPr>
          <p:cNvPr id="17" name="62701e37ba2780-50646496.png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10534650" y="514350"/>
            <a:ext cx="723900" cy="723900"/>
          </a:xfrm>
          <a:prstGeom prst="rect">
            <a:avLst/>
          </a:prstGeom>
        </p:spPr>
      </p:pic>
      <p:sp>
        <p:nvSpPr>
          <p:cNvPr id="18" name="Titolo 1"/>
          <p:cNvSpPr/>
          <p:nvPr/>
        </p:nvSpPr>
        <p:spPr>
          <a:xfrm>
            <a:off x="504825" y="6076950"/>
            <a:ext cx="8658225" cy="7143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90000"/>
              </a:lnSpc>
              <a:spcBef>
                <a:spcPct val="4000"/>
              </a:spcBef>
            </a:pPr>
            <a:r>
              <a:rPr sz="2800" b="1">
                <a:solidFill>
                  <a:srgbClr val="203964"/>
                </a:solidFill>
                <a:latin typeface="Arial"/>
                <a:ea typeface="+mn-ea"/>
                <a:cs typeface="Arial"/>
              </a:rPr>
              <a:t>IVS 2022</a:t>
            </a:r>
          </a:p>
          <a:p>
            <a:pPr algn="l" hangingPunct="0">
              <a:lnSpc>
                <a:spcPct val="90000"/>
              </a:lnSpc>
            </a:pPr>
            <a:r>
              <a:rPr sz="2400">
                <a:solidFill>
                  <a:srgbClr val="203964"/>
                </a:solidFill>
                <a:latin typeface="Arial"/>
                <a:ea typeface="+mn-ea"/>
                <a:cs typeface="Arial"/>
              </a:rPr>
              <a:t>Technical Conference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3 copy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3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4" name="62701e37b9a9d9-07589754.jp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0" y="0"/>
            <a:ext cx="4657725" cy="866775"/>
          </a:xfrm>
          <a:prstGeom prst="rect">
            <a:avLst/>
          </a:prstGeom>
        </p:spPr>
      </p:pic>
      <p:sp>
        <p:nvSpPr>
          <p:cNvPr id="5" name="Textfeld 13"/>
          <p:cNvSpPr/>
          <p:nvPr/>
        </p:nvSpPr>
        <p:spPr>
          <a:xfrm>
            <a:off x="38100" y="6581775"/>
            <a:ext cx="11991975" cy="2762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ctr" hangingPunct="0">
              <a:lnSpc>
                <a:spcPct val="100000"/>
              </a:lnSpc>
            </a:pPr>
            <a:r>
              <a:rPr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IVS 2022 |  Technical Conference</a:t>
            </a:r>
          </a:p>
        </p:txBody>
      </p:sp>
      <p:sp>
        <p:nvSpPr>
          <p:cNvPr id="6" name="Foliennummernplatzhalter 1"/>
          <p:cNvSpPr/>
          <p:nvPr/>
        </p:nvSpPr>
        <p:spPr>
          <a:xfrm>
            <a:off x="9124950" y="6619875"/>
            <a:ext cx="2552700" cy="2095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r" hangingPunct="0">
              <a:lnSpc>
                <a:spcPct val="100000"/>
              </a:lnSpc>
            </a:pPr>
            <a:r>
              <a:rPr lang="en-US" sz="135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10</a:t>
            </a:r>
            <a:endParaRPr sz="1350" b="1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7639050" y="457200"/>
            <a:ext cx="47625" cy="142875"/>
          </a:xfrm>
          <a:prstGeom prst="rect">
            <a:avLst/>
          </a:prstGeom>
        </p:spPr>
      </p:pic>
      <p:pic>
        <p:nvPicPr>
          <p:cNvPr id="8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7639050" y="457200"/>
            <a:ext cx="1790700" cy="47625"/>
          </a:xfrm>
          <a:prstGeom prst="rect">
            <a:avLst/>
          </a:prstGeom>
        </p:spPr>
      </p:pic>
      <p:pic>
        <p:nvPicPr>
          <p:cNvPr id="9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391650" y="457200"/>
            <a:ext cx="47625" cy="142875"/>
          </a:xfrm>
          <a:prstGeom prst="rect">
            <a:avLst/>
          </a:prstGeom>
        </p:spPr>
      </p:pic>
      <p:sp>
        <p:nvSpPr>
          <p:cNvPr id="10" name="CasellaDiTesto 15"/>
          <p:cNvSpPr/>
          <p:nvPr/>
        </p:nvSpPr>
        <p:spPr>
          <a:xfrm>
            <a:off x="7639050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ORGANIZERS</a:t>
            </a:r>
          </a:p>
        </p:txBody>
      </p:sp>
      <p:pic>
        <p:nvPicPr>
          <p:cNvPr id="11" name="62701e37b9fc63-40741393.png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8582025" y="571500"/>
            <a:ext cx="723900" cy="238125"/>
          </a:xfrm>
          <a:prstGeom prst="rect">
            <a:avLst/>
          </a:prstGeom>
        </p:spPr>
      </p:pic>
      <p:pic>
        <p:nvPicPr>
          <p:cNvPr id="12" name="62701e37ba0585-24400045.png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7715250" y="590550"/>
            <a:ext cx="790575" cy="228600"/>
          </a:xfrm>
          <a:prstGeom prst="rect">
            <a:avLst/>
          </a:prstGeom>
        </p:spPr>
      </p:pic>
      <p:pic>
        <p:nvPicPr>
          <p:cNvPr id="13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877425" y="457200"/>
            <a:ext cx="47625" cy="142875"/>
          </a:xfrm>
          <a:prstGeom prst="rect">
            <a:avLst/>
          </a:prstGeom>
        </p:spPr>
      </p:pic>
      <p:pic>
        <p:nvPicPr>
          <p:cNvPr id="14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9877425" y="457200"/>
            <a:ext cx="1790700" cy="47625"/>
          </a:xfrm>
          <a:prstGeom prst="rect">
            <a:avLst/>
          </a:prstGeom>
        </p:spPr>
      </p:pic>
      <p:pic>
        <p:nvPicPr>
          <p:cNvPr id="15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11630025" y="457200"/>
            <a:ext cx="47625" cy="142875"/>
          </a:xfrm>
          <a:prstGeom prst="rect">
            <a:avLst/>
          </a:prstGeom>
        </p:spPr>
      </p:pic>
      <p:sp>
        <p:nvSpPr>
          <p:cNvPr id="16" name="CasellaDiTesto 16"/>
          <p:cNvSpPr/>
          <p:nvPr/>
        </p:nvSpPr>
        <p:spPr>
          <a:xfrm>
            <a:off x="9877425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SCIENTIFIC COMMITTEE</a:t>
            </a:r>
          </a:p>
        </p:txBody>
      </p:sp>
      <p:pic>
        <p:nvPicPr>
          <p:cNvPr id="17" name="62701e37ba2780-50646496.png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10391775" y="409575"/>
            <a:ext cx="723900" cy="723900"/>
          </a:xfrm>
          <a:prstGeom prst="rect">
            <a:avLst/>
          </a:prstGeom>
        </p:spPr>
      </p:pic>
      <p:sp>
        <p:nvSpPr>
          <p:cNvPr id="18" name="CasellaDiTesto 18"/>
          <p:cNvSpPr/>
          <p:nvPr/>
        </p:nvSpPr>
        <p:spPr>
          <a:xfrm>
            <a:off x="419100" y="1057275"/>
            <a:ext cx="6961027" cy="4191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2800" b="1" dirty="0">
                <a:latin typeface="Arial"/>
                <a:ea typeface="+mn-ea"/>
                <a:cs typeface="Arial"/>
              </a:rPr>
              <a:t>EPC Example with Technology</a:t>
            </a:r>
          </a:p>
        </p:txBody>
      </p:sp>
      <p:pic>
        <p:nvPicPr>
          <p:cNvPr id="20" name="2020_net_48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9083590" y="2552700"/>
            <a:ext cx="2048093" cy="188729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293471" y="4619625"/>
            <a:ext cx="3592821" cy="10096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 dirty="0">
                <a:solidFill>
                  <a:srgbClr val="133C5D"/>
                </a:solidFill>
                <a:latin typeface="Arial"/>
                <a:ea typeface="+mn-ea"/>
                <a:cs typeface="Arial"/>
              </a:rPr>
              <a:t>Communicates with partnerships within customized parameters (AML &amp; Pricing)</a:t>
            </a:r>
          </a:p>
        </p:txBody>
      </p:sp>
      <p:pic>
        <p:nvPicPr>
          <p:cNvPr id="22" name="Big-Data-Icons-Flat-4"/>
          <p:cNvPicPr/>
          <p:nvPr/>
        </p:nvPicPr>
        <p:blipFill rotWithShape="1">
          <a:blip r:embed="rId11"/>
          <a:stretch>
            <a:fillRect/>
          </a:stretch>
        </p:blipFill>
        <p:spPr>
          <a:xfrm>
            <a:off x="1069721" y="2552700"/>
            <a:ext cx="1576235" cy="184694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259" y="4600575"/>
            <a:ext cx="3585030" cy="10096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 dirty="0">
                <a:solidFill>
                  <a:srgbClr val="133C5D"/>
                </a:solidFill>
                <a:latin typeface="Arial"/>
                <a:ea typeface="+mn-ea"/>
                <a:cs typeface="Arial"/>
              </a:rPr>
              <a:t>Fundamentally understands equipment and the requests to acquire that equipment</a:t>
            </a:r>
          </a:p>
        </p:txBody>
      </p:sp>
      <p:pic>
        <p:nvPicPr>
          <p:cNvPr id="24" name="Tech-144"/>
          <p:cNvPicPr/>
          <p:nvPr/>
        </p:nvPicPr>
        <p:blipFill rotWithShape="1">
          <a:blip r:embed="rId12"/>
          <a:stretch>
            <a:fillRect/>
          </a:stretch>
        </p:blipFill>
        <p:spPr>
          <a:xfrm>
            <a:off x="5257691" y="2562225"/>
            <a:ext cx="1530022" cy="187997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208520" y="4619625"/>
            <a:ext cx="3585030" cy="7429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 dirty="0">
                <a:solidFill>
                  <a:srgbClr val="133C5D"/>
                </a:solidFill>
                <a:latin typeface="Arial"/>
                <a:ea typeface="+mn-ea"/>
                <a:cs typeface="Arial"/>
              </a:rPr>
              <a:t>Knows historical data and alternative offerings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9FF2ABFE-C899-464E-8E97-34389B4A0FA1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2 copy 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3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4" name="62701e37b9a9d9-07589754.jp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0" y="0"/>
            <a:ext cx="4657725" cy="866775"/>
          </a:xfrm>
          <a:prstGeom prst="rect">
            <a:avLst/>
          </a:prstGeom>
        </p:spPr>
      </p:pic>
      <p:sp>
        <p:nvSpPr>
          <p:cNvPr id="5" name="Textfeld 13"/>
          <p:cNvSpPr/>
          <p:nvPr/>
        </p:nvSpPr>
        <p:spPr>
          <a:xfrm>
            <a:off x="38100" y="6581775"/>
            <a:ext cx="11991975" cy="2762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ctr" hangingPunct="0">
              <a:lnSpc>
                <a:spcPct val="100000"/>
              </a:lnSpc>
            </a:pPr>
            <a:r>
              <a:rPr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IVS 2022 |  Technical Conference</a:t>
            </a:r>
          </a:p>
        </p:txBody>
      </p:sp>
      <p:sp>
        <p:nvSpPr>
          <p:cNvPr id="6" name="Foliennummernplatzhalter 1"/>
          <p:cNvSpPr/>
          <p:nvPr/>
        </p:nvSpPr>
        <p:spPr>
          <a:xfrm>
            <a:off x="9124950" y="6619875"/>
            <a:ext cx="2552700" cy="2095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r" hangingPunct="0">
              <a:lnSpc>
                <a:spcPct val="100000"/>
              </a:lnSpc>
            </a:pPr>
            <a:r>
              <a:rPr lang="en-US" sz="135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11</a:t>
            </a:r>
            <a:endParaRPr sz="1350" b="1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7639050" y="457200"/>
            <a:ext cx="47625" cy="142875"/>
          </a:xfrm>
          <a:prstGeom prst="rect">
            <a:avLst/>
          </a:prstGeom>
        </p:spPr>
      </p:pic>
      <p:pic>
        <p:nvPicPr>
          <p:cNvPr id="8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7639050" y="457200"/>
            <a:ext cx="1790700" cy="47625"/>
          </a:xfrm>
          <a:prstGeom prst="rect">
            <a:avLst/>
          </a:prstGeom>
        </p:spPr>
      </p:pic>
      <p:pic>
        <p:nvPicPr>
          <p:cNvPr id="9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391650" y="457200"/>
            <a:ext cx="47625" cy="142875"/>
          </a:xfrm>
          <a:prstGeom prst="rect">
            <a:avLst/>
          </a:prstGeom>
        </p:spPr>
      </p:pic>
      <p:sp>
        <p:nvSpPr>
          <p:cNvPr id="10" name="CasellaDiTesto 15"/>
          <p:cNvSpPr/>
          <p:nvPr/>
        </p:nvSpPr>
        <p:spPr>
          <a:xfrm>
            <a:off x="7639050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ORGANIZERS</a:t>
            </a:r>
          </a:p>
        </p:txBody>
      </p:sp>
      <p:pic>
        <p:nvPicPr>
          <p:cNvPr id="11" name="62701e37b9fc63-40741393.png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8582025" y="571500"/>
            <a:ext cx="723900" cy="238125"/>
          </a:xfrm>
          <a:prstGeom prst="rect">
            <a:avLst/>
          </a:prstGeom>
        </p:spPr>
      </p:pic>
      <p:pic>
        <p:nvPicPr>
          <p:cNvPr id="12" name="62701e37ba0585-24400045.png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7715250" y="590550"/>
            <a:ext cx="790575" cy="228600"/>
          </a:xfrm>
          <a:prstGeom prst="rect">
            <a:avLst/>
          </a:prstGeom>
        </p:spPr>
      </p:pic>
      <p:pic>
        <p:nvPicPr>
          <p:cNvPr id="13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877425" y="457200"/>
            <a:ext cx="47625" cy="142875"/>
          </a:xfrm>
          <a:prstGeom prst="rect">
            <a:avLst/>
          </a:prstGeom>
        </p:spPr>
      </p:pic>
      <p:pic>
        <p:nvPicPr>
          <p:cNvPr id="14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9877425" y="457200"/>
            <a:ext cx="1790700" cy="47625"/>
          </a:xfrm>
          <a:prstGeom prst="rect">
            <a:avLst/>
          </a:prstGeom>
        </p:spPr>
      </p:pic>
      <p:pic>
        <p:nvPicPr>
          <p:cNvPr id="15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11630025" y="457200"/>
            <a:ext cx="47625" cy="142875"/>
          </a:xfrm>
          <a:prstGeom prst="rect">
            <a:avLst/>
          </a:prstGeom>
        </p:spPr>
      </p:pic>
      <p:sp>
        <p:nvSpPr>
          <p:cNvPr id="16" name="CasellaDiTesto 16"/>
          <p:cNvSpPr/>
          <p:nvPr/>
        </p:nvSpPr>
        <p:spPr>
          <a:xfrm>
            <a:off x="9877425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SCIENTIFIC COMMITTEE</a:t>
            </a:r>
          </a:p>
        </p:txBody>
      </p:sp>
      <p:pic>
        <p:nvPicPr>
          <p:cNvPr id="17" name="62701e37ba2780-50646496.png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10391775" y="409575"/>
            <a:ext cx="723900" cy="723900"/>
          </a:xfrm>
          <a:prstGeom prst="rect">
            <a:avLst/>
          </a:prstGeom>
        </p:spPr>
      </p:pic>
      <p:sp>
        <p:nvSpPr>
          <p:cNvPr id="18" name="CasellaDiTesto 18"/>
          <p:cNvSpPr/>
          <p:nvPr/>
        </p:nvSpPr>
        <p:spPr>
          <a:xfrm>
            <a:off x="419100" y="1057275"/>
            <a:ext cx="7376852" cy="4191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2800" b="1" dirty="0">
                <a:latin typeface="Arial"/>
                <a:ea typeface="+mn-ea"/>
                <a:cs typeface="Arial"/>
              </a:rPr>
              <a:t>Technology is Here</a:t>
            </a:r>
          </a:p>
        </p:txBody>
      </p:sp>
      <p:pic>
        <p:nvPicPr>
          <p:cNvPr id="20" name="BankOutline6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762000" y="2428875"/>
            <a:ext cx="2077508" cy="220768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5798" y="4810125"/>
            <a:ext cx="3585030" cy="6477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3000" dirty="0">
                <a:solidFill>
                  <a:srgbClr val="133C5D"/>
                </a:solidFill>
                <a:latin typeface="Arial"/>
                <a:ea typeface="+mn-ea"/>
                <a:cs typeface="Arial"/>
              </a:rPr>
              <a:t>Invoices</a:t>
            </a:r>
          </a:p>
        </p:txBody>
      </p:sp>
      <p:pic>
        <p:nvPicPr>
          <p:cNvPr id="22" name="Medical-16"/>
          <p:cNvPicPr/>
          <p:nvPr/>
        </p:nvPicPr>
        <p:blipFill rotWithShape="1">
          <a:blip r:embed="rId11"/>
          <a:stretch>
            <a:fillRect/>
          </a:stretch>
        </p:blipFill>
        <p:spPr>
          <a:xfrm>
            <a:off x="5402344" y="2438400"/>
            <a:ext cx="2198864" cy="219886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351139" y="4800600"/>
            <a:ext cx="4252340" cy="11049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3000" dirty="0">
                <a:solidFill>
                  <a:srgbClr val="133C5D"/>
                </a:solidFill>
                <a:latin typeface="Arial"/>
                <a:ea typeface="+mn-ea"/>
                <a:cs typeface="Arial"/>
              </a:rPr>
              <a:t>Predict European Court of Justice Rulings</a:t>
            </a:r>
          </a:p>
        </p:txBody>
      </p:sp>
      <p:pic>
        <p:nvPicPr>
          <p:cNvPr id="24" name="Medical77-O"/>
          <p:cNvPicPr/>
          <p:nvPr/>
        </p:nvPicPr>
        <p:blipFill rotWithShape="1">
          <a:blip r:embed="rId12"/>
          <a:stretch>
            <a:fillRect/>
          </a:stretch>
        </p:blipFill>
        <p:spPr>
          <a:xfrm>
            <a:off x="9730746" y="2438400"/>
            <a:ext cx="1794087" cy="219004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501140" y="4810125"/>
            <a:ext cx="2359828" cy="6477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3000" dirty="0">
                <a:solidFill>
                  <a:srgbClr val="133C5D"/>
                </a:solidFill>
                <a:latin typeface="Arial"/>
                <a:ea typeface="+mn-ea"/>
                <a:cs typeface="Arial"/>
              </a:rPr>
              <a:t>Healthcare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36FAB861-C13F-AAE9-8ABB-5D18B6583CD0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2 copy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3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4" name="62701e37b9a9d9-07589754.jp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0" y="0"/>
            <a:ext cx="4657725" cy="866775"/>
          </a:xfrm>
          <a:prstGeom prst="rect">
            <a:avLst/>
          </a:prstGeom>
        </p:spPr>
      </p:pic>
      <p:sp>
        <p:nvSpPr>
          <p:cNvPr id="5" name="Textfeld 13"/>
          <p:cNvSpPr/>
          <p:nvPr/>
        </p:nvSpPr>
        <p:spPr>
          <a:xfrm>
            <a:off x="38100" y="6581775"/>
            <a:ext cx="11991975" cy="2762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ctr" hangingPunct="0">
              <a:lnSpc>
                <a:spcPct val="100000"/>
              </a:lnSpc>
            </a:pPr>
            <a:r>
              <a:rPr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IVS 2022 |  Technical Conference</a:t>
            </a:r>
          </a:p>
        </p:txBody>
      </p:sp>
      <p:sp>
        <p:nvSpPr>
          <p:cNvPr id="6" name="Foliennummernplatzhalter 1"/>
          <p:cNvSpPr/>
          <p:nvPr/>
        </p:nvSpPr>
        <p:spPr>
          <a:xfrm>
            <a:off x="9124950" y="6619875"/>
            <a:ext cx="2552700" cy="2095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r" hangingPunct="0">
              <a:lnSpc>
                <a:spcPct val="100000"/>
              </a:lnSpc>
            </a:pPr>
            <a:r>
              <a:rPr lang="en-US" sz="135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12</a:t>
            </a:r>
            <a:endParaRPr sz="1350" b="1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7639050" y="457200"/>
            <a:ext cx="47625" cy="142875"/>
          </a:xfrm>
          <a:prstGeom prst="rect">
            <a:avLst/>
          </a:prstGeom>
        </p:spPr>
      </p:pic>
      <p:pic>
        <p:nvPicPr>
          <p:cNvPr id="8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7639050" y="457200"/>
            <a:ext cx="1790700" cy="47625"/>
          </a:xfrm>
          <a:prstGeom prst="rect">
            <a:avLst/>
          </a:prstGeom>
        </p:spPr>
      </p:pic>
      <p:pic>
        <p:nvPicPr>
          <p:cNvPr id="9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391650" y="457200"/>
            <a:ext cx="47625" cy="142875"/>
          </a:xfrm>
          <a:prstGeom prst="rect">
            <a:avLst/>
          </a:prstGeom>
        </p:spPr>
      </p:pic>
      <p:sp>
        <p:nvSpPr>
          <p:cNvPr id="10" name="CasellaDiTesto 15"/>
          <p:cNvSpPr/>
          <p:nvPr/>
        </p:nvSpPr>
        <p:spPr>
          <a:xfrm>
            <a:off x="7639050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ORGANIZERS</a:t>
            </a:r>
          </a:p>
        </p:txBody>
      </p:sp>
      <p:pic>
        <p:nvPicPr>
          <p:cNvPr id="11" name="62701e37b9fc63-40741393.png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8582025" y="571500"/>
            <a:ext cx="723900" cy="238125"/>
          </a:xfrm>
          <a:prstGeom prst="rect">
            <a:avLst/>
          </a:prstGeom>
        </p:spPr>
      </p:pic>
      <p:pic>
        <p:nvPicPr>
          <p:cNvPr id="12" name="62701e37ba0585-24400045.png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7715250" y="590550"/>
            <a:ext cx="790575" cy="228600"/>
          </a:xfrm>
          <a:prstGeom prst="rect">
            <a:avLst/>
          </a:prstGeom>
        </p:spPr>
      </p:pic>
      <p:pic>
        <p:nvPicPr>
          <p:cNvPr id="13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877425" y="457200"/>
            <a:ext cx="47625" cy="142875"/>
          </a:xfrm>
          <a:prstGeom prst="rect">
            <a:avLst/>
          </a:prstGeom>
        </p:spPr>
      </p:pic>
      <p:pic>
        <p:nvPicPr>
          <p:cNvPr id="14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9877425" y="457200"/>
            <a:ext cx="1790700" cy="47625"/>
          </a:xfrm>
          <a:prstGeom prst="rect">
            <a:avLst/>
          </a:prstGeom>
        </p:spPr>
      </p:pic>
      <p:pic>
        <p:nvPicPr>
          <p:cNvPr id="15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11630025" y="457200"/>
            <a:ext cx="47625" cy="142875"/>
          </a:xfrm>
          <a:prstGeom prst="rect">
            <a:avLst/>
          </a:prstGeom>
        </p:spPr>
      </p:pic>
      <p:sp>
        <p:nvSpPr>
          <p:cNvPr id="16" name="CasellaDiTesto 16"/>
          <p:cNvSpPr/>
          <p:nvPr/>
        </p:nvSpPr>
        <p:spPr>
          <a:xfrm>
            <a:off x="9877425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SCIENTIFIC COMMITTEE</a:t>
            </a:r>
          </a:p>
        </p:txBody>
      </p:sp>
      <p:pic>
        <p:nvPicPr>
          <p:cNvPr id="17" name="62701e37ba2780-50646496.png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10391775" y="409575"/>
            <a:ext cx="723900" cy="723900"/>
          </a:xfrm>
          <a:prstGeom prst="rect">
            <a:avLst/>
          </a:prstGeom>
        </p:spPr>
      </p:pic>
      <p:sp>
        <p:nvSpPr>
          <p:cNvPr id="18" name="CasellaDiTesto 18"/>
          <p:cNvSpPr/>
          <p:nvPr/>
        </p:nvSpPr>
        <p:spPr>
          <a:xfrm>
            <a:off x="419100" y="1057275"/>
            <a:ext cx="7376852" cy="4191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2800" b="1" dirty="0">
                <a:latin typeface="Arial"/>
                <a:ea typeface="+mn-ea"/>
                <a:cs typeface="Arial"/>
              </a:rPr>
              <a:t>Build Together to Advance Intelligence</a:t>
            </a:r>
          </a:p>
        </p:txBody>
      </p:sp>
      <p:pic>
        <p:nvPicPr>
          <p:cNvPr id="20" name="InternetOutline1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3686470" y="1733550"/>
            <a:ext cx="4747684" cy="4747684"/>
          </a:xfrm>
          <a:prstGeom prst="rect">
            <a:avLst/>
          </a:prstGeom>
        </p:spPr>
      </p:pic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D1443C11-6909-3529-853C-11736A329960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3124200"/>
            <a:ext cx="12192000" cy="2886075"/>
          </a:xfrm>
          <a:prstGeom prst="rect">
            <a:avLst/>
          </a:prstGeom>
        </p:spPr>
      </p:pic>
      <p:sp>
        <p:nvSpPr>
          <p:cNvPr id="3" name="Titolo 1"/>
          <p:cNvSpPr/>
          <p:nvPr/>
        </p:nvSpPr>
        <p:spPr>
          <a:xfrm>
            <a:off x="590550" y="2238375"/>
            <a:ext cx="7877175" cy="10001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90000"/>
              </a:lnSpc>
              <a:spcBef>
                <a:spcPct val="4000"/>
              </a:spcBef>
            </a:pPr>
            <a:r>
              <a:rPr sz="7200" b="1" spc="-450">
                <a:solidFill>
                  <a:srgbClr val="286AA6"/>
                </a:solidFill>
                <a:latin typeface="Arial"/>
                <a:ea typeface="+mn-ea"/>
                <a:cs typeface="Arial"/>
              </a:rPr>
              <a:t>Q &amp; A  SESSION</a:t>
            </a:r>
          </a:p>
        </p:txBody>
      </p:sp>
      <p:pic>
        <p:nvPicPr>
          <p:cNvPr id="4" name="Custom Shape 0"/>
          <p:cNvPicPr/>
          <p:nvPr/>
        </p:nvPicPr>
        <p:blipFill rotWithShape="1">
          <a:blip r:embed="rId4"/>
          <a:stretch>
            <a:fillRect/>
          </a:stretch>
        </p:blipFill>
        <p:spPr>
          <a:xfrm flipV="1">
            <a:off x="7772400" y="561975"/>
            <a:ext cx="47625" cy="142875"/>
          </a:xfrm>
          <a:prstGeom prst="rect">
            <a:avLst/>
          </a:prstGeom>
        </p:spPr>
      </p:pic>
      <p:pic>
        <p:nvPicPr>
          <p:cNvPr id="5" name="Custom Shape 1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7772400" y="561975"/>
            <a:ext cx="1790700" cy="47625"/>
          </a:xfrm>
          <a:prstGeom prst="rect">
            <a:avLst/>
          </a:prstGeom>
        </p:spPr>
      </p:pic>
      <p:pic>
        <p:nvPicPr>
          <p:cNvPr id="6" name="Custom Shape 0"/>
          <p:cNvPicPr/>
          <p:nvPr/>
        </p:nvPicPr>
        <p:blipFill rotWithShape="1">
          <a:blip r:embed="rId4"/>
          <a:stretch>
            <a:fillRect/>
          </a:stretch>
        </p:blipFill>
        <p:spPr>
          <a:xfrm flipV="1">
            <a:off x="9525000" y="561975"/>
            <a:ext cx="47625" cy="142875"/>
          </a:xfrm>
          <a:prstGeom prst="rect">
            <a:avLst/>
          </a:prstGeom>
        </p:spPr>
      </p:pic>
      <p:sp>
        <p:nvSpPr>
          <p:cNvPr id="7" name="CasellaDiTesto 16"/>
          <p:cNvSpPr/>
          <p:nvPr/>
        </p:nvSpPr>
        <p:spPr>
          <a:xfrm>
            <a:off x="7772400" y="381000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ORGANIZERS</a:t>
            </a:r>
          </a:p>
        </p:txBody>
      </p:sp>
      <p:pic>
        <p:nvPicPr>
          <p:cNvPr id="8" name="62701e37b9fc63-40741393.png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724900" y="676275"/>
            <a:ext cx="723900" cy="238125"/>
          </a:xfrm>
          <a:prstGeom prst="rect">
            <a:avLst/>
          </a:prstGeom>
        </p:spPr>
      </p:pic>
      <p:pic>
        <p:nvPicPr>
          <p:cNvPr id="9" name="62701e37ba0585-24400045.png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7858125" y="685800"/>
            <a:ext cx="790575" cy="228600"/>
          </a:xfrm>
          <a:prstGeom prst="rect">
            <a:avLst/>
          </a:prstGeom>
        </p:spPr>
      </p:pic>
      <p:pic>
        <p:nvPicPr>
          <p:cNvPr id="10" name="62701e37b9a9d9-07589754.jpg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0" y="38100"/>
            <a:ext cx="7562850" cy="1400175"/>
          </a:xfrm>
          <a:prstGeom prst="rect">
            <a:avLst/>
          </a:prstGeom>
        </p:spPr>
      </p:pic>
      <p:pic>
        <p:nvPicPr>
          <p:cNvPr id="11" name="Custom Shape 0"/>
          <p:cNvPicPr/>
          <p:nvPr/>
        </p:nvPicPr>
        <p:blipFill rotWithShape="1">
          <a:blip r:embed="rId4"/>
          <a:stretch>
            <a:fillRect/>
          </a:stretch>
        </p:blipFill>
        <p:spPr>
          <a:xfrm flipV="1">
            <a:off x="10020300" y="561975"/>
            <a:ext cx="47625" cy="142875"/>
          </a:xfrm>
          <a:prstGeom prst="rect">
            <a:avLst/>
          </a:prstGeom>
        </p:spPr>
      </p:pic>
      <p:pic>
        <p:nvPicPr>
          <p:cNvPr id="12" name="Custom Shape 1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10010775" y="561975"/>
            <a:ext cx="1790700" cy="47625"/>
          </a:xfrm>
          <a:prstGeom prst="rect">
            <a:avLst/>
          </a:prstGeom>
        </p:spPr>
      </p:pic>
      <p:pic>
        <p:nvPicPr>
          <p:cNvPr id="13" name="Custom Shape 0"/>
          <p:cNvPicPr/>
          <p:nvPr/>
        </p:nvPicPr>
        <p:blipFill rotWithShape="1">
          <a:blip r:embed="rId4"/>
          <a:stretch>
            <a:fillRect/>
          </a:stretch>
        </p:blipFill>
        <p:spPr>
          <a:xfrm flipV="1">
            <a:off x="11772900" y="561975"/>
            <a:ext cx="47625" cy="142875"/>
          </a:xfrm>
          <a:prstGeom prst="rect">
            <a:avLst/>
          </a:prstGeom>
        </p:spPr>
      </p:pic>
      <p:sp>
        <p:nvSpPr>
          <p:cNvPr id="14" name="CasellaDiTesto 16"/>
          <p:cNvSpPr/>
          <p:nvPr/>
        </p:nvSpPr>
        <p:spPr>
          <a:xfrm>
            <a:off x="10010775" y="381000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SCIENTIFIC COMMITTEE</a:t>
            </a:r>
          </a:p>
        </p:txBody>
      </p:sp>
      <p:pic>
        <p:nvPicPr>
          <p:cNvPr id="15" name="62701e37bdb019-81495943.jpg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10429875" y="590550"/>
            <a:ext cx="914400" cy="647700"/>
          </a:xfrm>
          <a:prstGeom prst="rect">
            <a:avLst/>
          </a:prstGeom>
        </p:spPr>
      </p:pic>
      <p:sp>
        <p:nvSpPr>
          <p:cNvPr id="16" name="Titolo 1"/>
          <p:cNvSpPr/>
          <p:nvPr/>
        </p:nvSpPr>
        <p:spPr>
          <a:xfrm>
            <a:off x="628650" y="3448050"/>
            <a:ext cx="9677400" cy="7429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90000"/>
              </a:lnSpc>
              <a:spcBef>
                <a:spcPct val="4000"/>
              </a:spcBef>
            </a:pPr>
            <a:r>
              <a:rPr sz="5400" b="1" spc="-150">
                <a:solidFill>
                  <a:srgbClr val="FFFFFF"/>
                </a:solidFill>
                <a:latin typeface="Arial"/>
                <a:ea typeface="+mn-ea"/>
                <a:cs typeface="Arial"/>
              </a:rPr>
              <a:t>Thank you for your attention!</a:t>
            </a:r>
          </a:p>
        </p:txBody>
      </p:sp>
      <p:sp>
        <p:nvSpPr>
          <p:cNvPr id="17" name="Titolo 1"/>
          <p:cNvSpPr/>
          <p:nvPr/>
        </p:nvSpPr>
        <p:spPr>
          <a:xfrm>
            <a:off x="504825" y="6076950"/>
            <a:ext cx="8658225" cy="7143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90000"/>
              </a:lnSpc>
              <a:spcBef>
                <a:spcPct val="4000"/>
              </a:spcBef>
            </a:pPr>
            <a:r>
              <a:rPr sz="2800" b="1">
                <a:solidFill>
                  <a:srgbClr val="203964"/>
                </a:solidFill>
                <a:latin typeface="Arial"/>
                <a:ea typeface="+mn-ea"/>
                <a:cs typeface="Arial"/>
              </a:rPr>
              <a:t>IVS 2022</a:t>
            </a:r>
          </a:p>
          <a:p>
            <a:pPr algn="l" hangingPunct="0">
              <a:lnSpc>
                <a:spcPct val="90000"/>
              </a:lnSpc>
            </a:pPr>
            <a:r>
              <a:rPr sz="2400">
                <a:solidFill>
                  <a:srgbClr val="203964"/>
                </a:solidFill>
                <a:latin typeface="Arial"/>
                <a:ea typeface="+mn-ea"/>
                <a:cs typeface="Arial"/>
              </a:rPr>
              <a:t>Technical Conference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3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4" name="62701e37b9a9d9-07589754.jp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0" y="0"/>
            <a:ext cx="4657725" cy="866775"/>
          </a:xfrm>
          <a:prstGeom prst="rect">
            <a:avLst/>
          </a:prstGeom>
        </p:spPr>
      </p:pic>
      <p:sp>
        <p:nvSpPr>
          <p:cNvPr id="5" name="Textfeld 13"/>
          <p:cNvSpPr/>
          <p:nvPr/>
        </p:nvSpPr>
        <p:spPr>
          <a:xfrm>
            <a:off x="38100" y="6581775"/>
            <a:ext cx="11991975" cy="2762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ctr" hangingPunct="0">
              <a:lnSpc>
                <a:spcPct val="100000"/>
              </a:lnSpc>
            </a:pPr>
            <a:r>
              <a:rPr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IVS 2022 |  Technical Conference</a:t>
            </a:r>
          </a:p>
        </p:txBody>
      </p:sp>
      <p:sp>
        <p:nvSpPr>
          <p:cNvPr id="6" name="Foliennummernplatzhalter 1"/>
          <p:cNvSpPr/>
          <p:nvPr/>
        </p:nvSpPr>
        <p:spPr>
          <a:xfrm>
            <a:off x="9124950" y="6619875"/>
            <a:ext cx="2552700" cy="2286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r" hangingPunct="0">
              <a:lnSpc>
                <a:spcPct val="100000"/>
              </a:lnSpc>
            </a:pPr>
            <a:r>
              <a:rPr sz="14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2</a:t>
            </a:r>
          </a:p>
        </p:txBody>
      </p:sp>
      <p:pic>
        <p:nvPicPr>
          <p:cNvPr id="7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7639050" y="457200"/>
            <a:ext cx="47625" cy="142875"/>
          </a:xfrm>
          <a:prstGeom prst="rect">
            <a:avLst/>
          </a:prstGeom>
        </p:spPr>
      </p:pic>
      <p:pic>
        <p:nvPicPr>
          <p:cNvPr id="8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7639050" y="457200"/>
            <a:ext cx="1790700" cy="47625"/>
          </a:xfrm>
          <a:prstGeom prst="rect">
            <a:avLst/>
          </a:prstGeom>
        </p:spPr>
      </p:pic>
      <p:pic>
        <p:nvPicPr>
          <p:cNvPr id="9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391650" y="457200"/>
            <a:ext cx="47625" cy="142875"/>
          </a:xfrm>
          <a:prstGeom prst="rect">
            <a:avLst/>
          </a:prstGeom>
        </p:spPr>
      </p:pic>
      <p:sp>
        <p:nvSpPr>
          <p:cNvPr id="10" name="CasellaDiTesto 15"/>
          <p:cNvSpPr/>
          <p:nvPr/>
        </p:nvSpPr>
        <p:spPr>
          <a:xfrm>
            <a:off x="7639050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ORGANIZERS</a:t>
            </a:r>
          </a:p>
        </p:txBody>
      </p:sp>
      <p:pic>
        <p:nvPicPr>
          <p:cNvPr id="11" name="62701e37b9fc63-40741393.png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8582025" y="571500"/>
            <a:ext cx="723900" cy="238125"/>
          </a:xfrm>
          <a:prstGeom prst="rect">
            <a:avLst/>
          </a:prstGeom>
        </p:spPr>
      </p:pic>
      <p:pic>
        <p:nvPicPr>
          <p:cNvPr id="12" name="62701e37ba0585-24400045.png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7715250" y="590550"/>
            <a:ext cx="790575" cy="228600"/>
          </a:xfrm>
          <a:prstGeom prst="rect">
            <a:avLst/>
          </a:prstGeom>
        </p:spPr>
      </p:pic>
      <p:pic>
        <p:nvPicPr>
          <p:cNvPr id="13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877425" y="457200"/>
            <a:ext cx="47625" cy="142875"/>
          </a:xfrm>
          <a:prstGeom prst="rect">
            <a:avLst/>
          </a:prstGeom>
        </p:spPr>
      </p:pic>
      <p:pic>
        <p:nvPicPr>
          <p:cNvPr id="14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9877425" y="457200"/>
            <a:ext cx="1790700" cy="47625"/>
          </a:xfrm>
          <a:prstGeom prst="rect">
            <a:avLst/>
          </a:prstGeom>
        </p:spPr>
      </p:pic>
      <p:pic>
        <p:nvPicPr>
          <p:cNvPr id="15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11630025" y="457200"/>
            <a:ext cx="47625" cy="142875"/>
          </a:xfrm>
          <a:prstGeom prst="rect">
            <a:avLst/>
          </a:prstGeom>
        </p:spPr>
      </p:pic>
      <p:sp>
        <p:nvSpPr>
          <p:cNvPr id="16" name="CasellaDiTesto 16"/>
          <p:cNvSpPr/>
          <p:nvPr/>
        </p:nvSpPr>
        <p:spPr>
          <a:xfrm>
            <a:off x="9877425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SCIENTIFIC COMMITTEE</a:t>
            </a:r>
          </a:p>
        </p:txBody>
      </p:sp>
      <p:pic>
        <p:nvPicPr>
          <p:cNvPr id="17" name="62701e37ba2780-50646496.png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10391775" y="409575"/>
            <a:ext cx="723900" cy="723900"/>
          </a:xfrm>
          <a:prstGeom prst="rect">
            <a:avLst/>
          </a:prstGeom>
        </p:spPr>
      </p:pic>
      <p:sp>
        <p:nvSpPr>
          <p:cNvPr id="18" name="CasellaDiTesto 18"/>
          <p:cNvSpPr/>
          <p:nvPr/>
        </p:nvSpPr>
        <p:spPr>
          <a:xfrm>
            <a:off x="419100" y="1057275"/>
            <a:ext cx="2133600" cy="4381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2800" b="1" dirty="0">
                <a:latin typeface="Arial"/>
                <a:ea typeface="+mn-ea"/>
                <a:cs typeface="Arial"/>
              </a:rPr>
              <a:t>Biography</a:t>
            </a:r>
          </a:p>
        </p:txBody>
      </p:sp>
      <p:sp>
        <p:nvSpPr>
          <p:cNvPr id="20" name="CasellaDiTesto 25"/>
          <p:cNvSpPr/>
          <p:nvPr/>
        </p:nvSpPr>
        <p:spPr>
          <a:xfrm>
            <a:off x="447675" y="1971675"/>
            <a:ext cx="11210925" cy="27432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just" hangingPunct="0">
              <a:lnSpc>
                <a:spcPct val="100000"/>
              </a:lnSpc>
            </a:pPr>
            <a:r>
              <a:rPr sz="1800">
                <a:solidFill>
                  <a:srgbClr val="133C5D"/>
                </a:solidFill>
                <a:latin typeface="Arial"/>
                <a:ea typeface="+mn-ea"/>
                <a:cs typeface="Arial"/>
              </a:rPr>
              <a:t>Marty Dytrych is a co-founder of Industrial Data Labs, specializes in deep knowledge technology centered around sourcing within the industrial pipe, valve, flange, and fitting industry. </a:t>
            </a:r>
          </a:p>
          <a:p>
            <a:pPr algn="just" hangingPunct="0">
              <a:lnSpc>
                <a:spcPct val="100000"/>
              </a:lnSpc>
            </a:pPr>
            <a:endParaRPr sz="1800">
              <a:solidFill>
                <a:srgbClr val="133C5D"/>
              </a:solidFill>
              <a:latin typeface="Arial"/>
              <a:ea typeface="+mn-ea"/>
              <a:cs typeface="Arial"/>
            </a:endParaRPr>
          </a:p>
          <a:p>
            <a:pPr algn="just" hangingPunct="0">
              <a:lnSpc>
                <a:spcPct val="100000"/>
              </a:lnSpc>
            </a:pPr>
            <a:r>
              <a:rPr sz="1800">
                <a:solidFill>
                  <a:srgbClr val="133C5D"/>
                </a:solidFill>
                <a:latin typeface="Arial"/>
                <a:ea typeface="+mn-ea"/>
                <a:cs typeface="Arial"/>
              </a:rPr>
              <a:t>Before founding Industrial Data Labs, Marty worked with several startups in the healthcare and oil and gas industries to find product/market fit, develop new products, and accelerate growth by leading their sales and marketing teams and strategies. </a:t>
            </a:r>
          </a:p>
          <a:p>
            <a:pPr algn="just" hangingPunct="0">
              <a:lnSpc>
                <a:spcPct val="100000"/>
              </a:lnSpc>
            </a:pPr>
            <a:endParaRPr sz="1800">
              <a:solidFill>
                <a:srgbClr val="133C5D"/>
              </a:solidFill>
              <a:latin typeface="Arial"/>
              <a:ea typeface="+mn-ea"/>
              <a:cs typeface="Arial"/>
            </a:endParaRPr>
          </a:p>
          <a:p>
            <a:pPr algn="just" hangingPunct="0">
              <a:lnSpc>
                <a:spcPct val="100000"/>
              </a:lnSpc>
            </a:pPr>
            <a:r>
              <a:rPr sz="1800">
                <a:solidFill>
                  <a:srgbClr val="133C5D"/>
                </a:solidFill>
                <a:latin typeface="Arial"/>
                <a:ea typeface="+mn-ea"/>
                <a:cs typeface="Arial"/>
              </a:rPr>
              <a:t>Marty holds a B.S. in Business Administration from the University of Notre Dame is passionate about extracting value and developing new products at the intersection of information and decision making.</a:t>
            </a:r>
          </a:p>
          <a:p>
            <a:pPr algn="just" hangingPunct="0">
              <a:lnSpc>
                <a:spcPct val="100000"/>
              </a:lnSpc>
            </a:pPr>
            <a:r>
              <a:rPr sz="1800">
                <a:latin typeface="Titillium"/>
                <a:ea typeface="+mn-ea"/>
                <a:cs typeface="Titillium"/>
              </a:rPr>
              <a:t> </a:t>
            </a: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CA0B691C-9EFA-CBF6-8EBE-B2914F816C9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3 copy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3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4" name="62701e37b9a9d9-07589754.jp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0" y="0"/>
            <a:ext cx="4657725" cy="866775"/>
          </a:xfrm>
          <a:prstGeom prst="rect">
            <a:avLst/>
          </a:prstGeom>
        </p:spPr>
      </p:pic>
      <p:sp>
        <p:nvSpPr>
          <p:cNvPr id="5" name="Textfeld 13"/>
          <p:cNvSpPr/>
          <p:nvPr/>
        </p:nvSpPr>
        <p:spPr>
          <a:xfrm>
            <a:off x="38100" y="6581775"/>
            <a:ext cx="11991975" cy="2762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ctr" hangingPunct="0">
              <a:lnSpc>
                <a:spcPct val="100000"/>
              </a:lnSpc>
            </a:pPr>
            <a:r>
              <a:rPr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IVS 2022 |  Technical Conference</a:t>
            </a:r>
          </a:p>
        </p:txBody>
      </p:sp>
      <p:sp>
        <p:nvSpPr>
          <p:cNvPr id="6" name="Foliennummernplatzhalter 1"/>
          <p:cNvSpPr/>
          <p:nvPr/>
        </p:nvSpPr>
        <p:spPr>
          <a:xfrm>
            <a:off x="9124950" y="6619875"/>
            <a:ext cx="2552700" cy="2095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r" hangingPunct="0">
              <a:lnSpc>
                <a:spcPct val="100000"/>
              </a:lnSpc>
            </a:pPr>
            <a:r>
              <a:rPr lang="en-US" sz="135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</a:t>
            </a:r>
            <a:endParaRPr sz="1350" b="1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7639050" y="457200"/>
            <a:ext cx="47625" cy="142875"/>
          </a:xfrm>
          <a:prstGeom prst="rect">
            <a:avLst/>
          </a:prstGeom>
        </p:spPr>
      </p:pic>
      <p:pic>
        <p:nvPicPr>
          <p:cNvPr id="8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7639050" y="457200"/>
            <a:ext cx="1790700" cy="47625"/>
          </a:xfrm>
          <a:prstGeom prst="rect">
            <a:avLst/>
          </a:prstGeom>
        </p:spPr>
      </p:pic>
      <p:pic>
        <p:nvPicPr>
          <p:cNvPr id="9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391650" y="457200"/>
            <a:ext cx="47625" cy="142875"/>
          </a:xfrm>
          <a:prstGeom prst="rect">
            <a:avLst/>
          </a:prstGeom>
        </p:spPr>
      </p:pic>
      <p:sp>
        <p:nvSpPr>
          <p:cNvPr id="10" name="CasellaDiTesto 15"/>
          <p:cNvSpPr/>
          <p:nvPr/>
        </p:nvSpPr>
        <p:spPr>
          <a:xfrm>
            <a:off x="7639050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ORGANIZERS</a:t>
            </a:r>
          </a:p>
        </p:txBody>
      </p:sp>
      <p:pic>
        <p:nvPicPr>
          <p:cNvPr id="11" name="62701e37b9fc63-40741393.png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8582025" y="571500"/>
            <a:ext cx="723900" cy="238125"/>
          </a:xfrm>
          <a:prstGeom prst="rect">
            <a:avLst/>
          </a:prstGeom>
        </p:spPr>
      </p:pic>
      <p:pic>
        <p:nvPicPr>
          <p:cNvPr id="12" name="62701e37ba0585-24400045.png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7715250" y="590550"/>
            <a:ext cx="790575" cy="228600"/>
          </a:xfrm>
          <a:prstGeom prst="rect">
            <a:avLst/>
          </a:prstGeom>
        </p:spPr>
      </p:pic>
      <p:pic>
        <p:nvPicPr>
          <p:cNvPr id="13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877425" y="457200"/>
            <a:ext cx="47625" cy="142875"/>
          </a:xfrm>
          <a:prstGeom prst="rect">
            <a:avLst/>
          </a:prstGeom>
        </p:spPr>
      </p:pic>
      <p:pic>
        <p:nvPicPr>
          <p:cNvPr id="14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9877425" y="457200"/>
            <a:ext cx="1790700" cy="47625"/>
          </a:xfrm>
          <a:prstGeom prst="rect">
            <a:avLst/>
          </a:prstGeom>
        </p:spPr>
      </p:pic>
      <p:pic>
        <p:nvPicPr>
          <p:cNvPr id="15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11630025" y="457200"/>
            <a:ext cx="47625" cy="142875"/>
          </a:xfrm>
          <a:prstGeom prst="rect">
            <a:avLst/>
          </a:prstGeom>
        </p:spPr>
      </p:pic>
      <p:sp>
        <p:nvSpPr>
          <p:cNvPr id="16" name="CasellaDiTesto 16"/>
          <p:cNvSpPr/>
          <p:nvPr/>
        </p:nvSpPr>
        <p:spPr>
          <a:xfrm>
            <a:off x="9877425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SCIENTIFIC COMMITTEE</a:t>
            </a:r>
          </a:p>
        </p:txBody>
      </p:sp>
      <p:pic>
        <p:nvPicPr>
          <p:cNvPr id="17" name="62701e37ba2780-50646496.png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10391775" y="409575"/>
            <a:ext cx="723900" cy="723900"/>
          </a:xfrm>
          <a:prstGeom prst="rect">
            <a:avLst/>
          </a:prstGeom>
        </p:spPr>
      </p:pic>
      <p:sp>
        <p:nvSpPr>
          <p:cNvPr id="18" name="CasellaDiTesto 18"/>
          <p:cNvSpPr/>
          <p:nvPr/>
        </p:nvSpPr>
        <p:spPr>
          <a:xfrm>
            <a:off x="419100" y="1057275"/>
            <a:ext cx="8645120" cy="4191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2800" b="1" dirty="0">
                <a:latin typeface="Arial"/>
                <a:ea typeface="+mn-ea"/>
                <a:cs typeface="Arial"/>
              </a:rPr>
              <a:t>Fax?</a:t>
            </a:r>
          </a:p>
        </p:txBody>
      </p:sp>
      <p:pic>
        <p:nvPicPr>
          <p:cNvPr id="20" name="AppliancesOutline16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3793741" y="1724229"/>
            <a:ext cx="4712406" cy="4712406"/>
          </a:xfrm>
          <a:prstGeom prst="rect">
            <a:avLst/>
          </a:prstGeom>
        </p:spPr>
      </p:pic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C64E7C45-4FD5-CBA2-8A2A-AD6BC1299F8D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2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3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4" name="62701e37b9a9d9-07589754.jp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0" y="0"/>
            <a:ext cx="4657725" cy="866775"/>
          </a:xfrm>
          <a:prstGeom prst="rect">
            <a:avLst/>
          </a:prstGeom>
        </p:spPr>
      </p:pic>
      <p:sp>
        <p:nvSpPr>
          <p:cNvPr id="5" name="Textfeld 13"/>
          <p:cNvSpPr/>
          <p:nvPr/>
        </p:nvSpPr>
        <p:spPr>
          <a:xfrm>
            <a:off x="38100" y="6581775"/>
            <a:ext cx="11991975" cy="2762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ctr" hangingPunct="0">
              <a:lnSpc>
                <a:spcPct val="100000"/>
              </a:lnSpc>
            </a:pPr>
            <a:r>
              <a:rPr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IVS 2022 |  Technical Conference</a:t>
            </a:r>
          </a:p>
        </p:txBody>
      </p:sp>
      <p:sp>
        <p:nvSpPr>
          <p:cNvPr id="6" name="Foliennummernplatzhalter 1"/>
          <p:cNvSpPr/>
          <p:nvPr/>
        </p:nvSpPr>
        <p:spPr>
          <a:xfrm>
            <a:off x="9124950" y="6619875"/>
            <a:ext cx="2552700" cy="2095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r" hangingPunct="0">
              <a:lnSpc>
                <a:spcPct val="100000"/>
              </a:lnSpc>
            </a:pPr>
            <a:r>
              <a:rPr lang="en-US" sz="135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4</a:t>
            </a:r>
            <a:endParaRPr sz="1350" b="1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7639050" y="457200"/>
            <a:ext cx="47625" cy="142875"/>
          </a:xfrm>
          <a:prstGeom prst="rect">
            <a:avLst/>
          </a:prstGeom>
        </p:spPr>
      </p:pic>
      <p:pic>
        <p:nvPicPr>
          <p:cNvPr id="8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7639050" y="457200"/>
            <a:ext cx="1790700" cy="47625"/>
          </a:xfrm>
          <a:prstGeom prst="rect">
            <a:avLst/>
          </a:prstGeom>
        </p:spPr>
      </p:pic>
      <p:pic>
        <p:nvPicPr>
          <p:cNvPr id="9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391650" y="457200"/>
            <a:ext cx="47625" cy="142875"/>
          </a:xfrm>
          <a:prstGeom prst="rect">
            <a:avLst/>
          </a:prstGeom>
        </p:spPr>
      </p:pic>
      <p:sp>
        <p:nvSpPr>
          <p:cNvPr id="10" name="CasellaDiTesto 15"/>
          <p:cNvSpPr/>
          <p:nvPr/>
        </p:nvSpPr>
        <p:spPr>
          <a:xfrm>
            <a:off x="7639050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ORGANIZERS</a:t>
            </a:r>
          </a:p>
        </p:txBody>
      </p:sp>
      <p:pic>
        <p:nvPicPr>
          <p:cNvPr id="11" name="62701e37b9fc63-40741393.png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8582025" y="571500"/>
            <a:ext cx="723900" cy="238125"/>
          </a:xfrm>
          <a:prstGeom prst="rect">
            <a:avLst/>
          </a:prstGeom>
        </p:spPr>
      </p:pic>
      <p:pic>
        <p:nvPicPr>
          <p:cNvPr id="12" name="62701e37ba0585-24400045.png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7715250" y="590550"/>
            <a:ext cx="790575" cy="228600"/>
          </a:xfrm>
          <a:prstGeom prst="rect">
            <a:avLst/>
          </a:prstGeom>
        </p:spPr>
      </p:pic>
      <p:pic>
        <p:nvPicPr>
          <p:cNvPr id="13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877425" y="457200"/>
            <a:ext cx="47625" cy="142875"/>
          </a:xfrm>
          <a:prstGeom prst="rect">
            <a:avLst/>
          </a:prstGeom>
        </p:spPr>
      </p:pic>
      <p:pic>
        <p:nvPicPr>
          <p:cNvPr id="14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9877425" y="457200"/>
            <a:ext cx="1790700" cy="47625"/>
          </a:xfrm>
          <a:prstGeom prst="rect">
            <a:avLst/>
          </a:prstGeom>
        </p:spPr>
      </p:pic>
      <p:pic>
        <p:nvPicPr>
          <p:cNvPr id="15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11630025" y="457200"/>
            <a:ext cx="47625" cy="142875"/>
          </a:xfrm>
          <a:prstGeom prst="rect">
            <a:avLst/>
          </a:prstGeom>
        </p:spPr>
      </p:pic>
      <p:sp>
        <p:nvSpPr>
          <p:cNvPr id="16" name="CasellaDiTesto 16"/>
          <p:cNvSpPr/>
          <p:nvPr/>
        </p:nvSpPr>
        <p:spPr>
          <a:xfrm>
            <a:off x="9877425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SCIENTIFIC COMMITTEE</a:t>
            </a:r>
          </a:p>
        </p:txBody>
      </p:sp>
      <p:pic>
        <p:nvPicPr>
          <p:cNvPr id="17" name="62701e37ba2780-50646496.png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10391775" y="409575"/>
            <a:ext cx="723900" cy="723900"/>
          </a:xfrm>
          <a:prstGeom prst="rect">
            <a:avLst/>
          </a:prstGeom>
        </p:spPr>
      </p:pic>
      <p:sp>
        <p:nvSpPr>
          <p:cNvPr id="18" name="CasellaDiTesto 25"/>
          <p:cNvSpPr/>
          <p:nvPr/>
        </p:nvSpPr>
        <p:spPr>
          <a:xfrm>
            <a:off x="419100" y="1781175"/>
            <a:ext cx="11210925" cy="3468554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2000" b="1" dirty="0">
                <a:solidFill>
                  <a:srgbClr val="133C5D"/>
                </a:solidFill>
                <a:latin typeface="Arial"/>
                <a:ea typeface="+mn-ea"/>
                <a:cs typeface="Arial"/>
              </a:rPr>
              <a:t>"The complete </a:t>
            </a:r>
            <a:r>
              <a:rPr sz="2000" b="1" dirty="0" err="1">
                <a:solidFill>
                  <a:srgbClr val="133C5D"/>
                </a:solidFill>
                <a:latin typeface="Arial"/>
                <a:ea typeface="+mn-ea"/>
                <a:cs typeface="Arial"/>
              </a:rPr>
              <a:t>labour</a:t>
            </a:r>
            <a:r>
              <a:rPr sz="2000" b="1" dirty="0">
                <a:solidFill>
                  <a:srgbClr val="133C5D"/>
                </a:solidFill>
                <a:latin typeface="Arial"/>
                <a:ea typeface="+mn-ea"/>
                <a:cs typeface="Arial"/>
              </a:rPr>
              <a:t> content to manufacture a ¾ 800 class gate valve is 2.5 minutes. Robotics &amp; automation introduced at manufacturers in the ’80s cut </a:t>
            </a:r>
            <a:r>
              <a:rPr sz="2000" b="1" dirty="0" err="1">
                <a:solidFill>
                  <a:srgbClr val="133C5D"/>
                </a:solidFill>
                <a:latin typeface="Arial"/>
                <a:ea typeface="+mn-ea"/>
                <a:cs typeface="Arial"/>
              </a:rPr>
              <a:t>labour</a:t>
            </a:r>
            <a:r>
              <a:rPr sz="2000" b="1" dirty="0">
                <a:solidFill>
                  <a:srgbClr val="133C5D"/>
                </a:solidFill>
                <a:latin typeface="Arial"/>
                <a:ea typeface="+mn-ea"/>
                <a:cs typeface="Arial"/>
              </a:rPr>
              <a:t> time from 45’ to 2.5’.</a:t>
            </a:r>
          </a:p>
          <a:p>
            <a:pPr algn="l" hangingPunct="0">
              <a:lnSpc>
                <a:spcPct val="100000"/>
              </a:lnSpc>
            </a:pPr>
            <a:endParaRPr sz="2000" b="1" dirty="0">
              <a:solidFill>
                <a:srgbClr val="133C5D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r>
              <a:rPr sz="2000" b="1" dirty="0">
                <a:solidFill>
                  <a:srgbClr val="4472C4"/>
                </a:solidFill>
                <a:latin typeface="Arial"/>
                <a:ea typeface="+mn-ea"/>
                <a:cs typeface="Arial"/>
              </a:rPr>
              <a:t>The sales process in the last 50 years remained the same.</a:t>
            </a:r>
          </a:p>
          <a:p>
            <a:pPr algn="l" hangingPunct="0">
              <a:lnSpc>
                <a:spcPct val="100000"/>
              </a:lnSpc>
            </a:pPr>
            <a:endParaRPr sz="2000" b="1" dirty="0">
              <a:solidFill>
                <a:srgbClr val="4472C4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r>
              <a:rPr sz="2000" b="1" dirty="0">
                <a:solidFill>
                  <a:srgbClr val="133C5D"/>
                </a:solidFill>
                <a:latin typeface="Arial"/>
                <a:ea typeface="+mn-ea"/>
                <a:cs typeface="Arial"/>
              </a:rPr>
              <a:t>Okay, it went from telex to fax to mail, but it still takes 10 to 15 min to prepare a 1 item quote. If you are lucky &amp; have the product on the shelf, and if you know what you are doing.</a:t>
            </a:r>
          </a:p>
          <a:p>
            <a:pPr algn="l" hangingPunct="0">
              <a:lnSpc>
                <a:spcPct val="100000"/>
              </a:lnSpc>
            </a:pPr>
            <a:endParaRPr sz="2000" b="1" dirty="0">
              <a:solidFill>
                <a:srgbClr val="133C5D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r>
              <a:rPr sz="2000" b="1" dirty="0">
                <a:solidFill>
                  <a:srgbClr val="133C5D"/>
                </a:solidFill>
                <a:latin typeface="Arial"/>
                <a:ea typeface="+mn-ea"/>
                <a:cs typeface="Arial"/>
              </a:rPr>
              <a:t>If not, add 30 to 45 min </a:t>
            </a:r>
            <a:r>
              <a:rPr sz="2000" b="1" dirty="0" err="1">
                <a:solidFill>
                  <a:srgbClr val="133C5D"/>
                </a:solidFill>
                <a:latin typeface="Arial"/>
                <a:ea typeface="+mn-ea"/>
                <a:cs typeface="Arial"/>
              </a:rPr>
              <a:t>labour</a:t>
            </a:r>
            <a:r>
              <a:rPr sz="2000" b="1" dirty="0">
                <a:solidFill>
                  <a:srgbClr val="133C5D"/>
                </a:solidFill>
                <a:latin typeface="Arial"/>
                <a:ea typeface="+mn-ea"/>
                <a:cs typeface="Arial"/>
              </a:rPr>
              <a:t> time for sourcing &amp; let your customer wait days."</a:t>
            </a:r>
          </a:p>
          <a:p>
            <a:pPr algn="just" hangingPunct="0">
              <a:lnSpc>
                <a:spcPct val="100000"/>
              </a:lnSpc>
            </a:pPr>
            <a:endParaRPr sz="2000" dirty="0">
              <a:latin typeface="Arial"/>
              <a:ea typeface="+mn-ea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10687" y="5486400"/>
            <a:ext cx="6330936" cy="1000123"/>
          </a:xfrm>
          <a:prstGeom prst="rect">
            <a:avLst/>
          </a:prstGeom>
        </p:spPr>
        <p:txBody>
          <a:bodyPr spcFirstLastPara="0" lIns="60437" tIns="60437" rIns="60437" bIns="0" anchor="t"/>
          <a:lstStyle/>
          <a:p>
            <a:pPr algn="l" hangingPunct="0">
              <a:lnSpc>
                <a:spcPct val="100000"/>
              </a:lnSpc>
            </a:pPr>
            <a:r>
              <a:rPr sz="2855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Simone </a:t>
            </a:r>
            <a:r>
              <a:rPr sz="2855" b="1" dirty="0" err="1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Brevi</a:t>
            </a:r>
            <a:r>
              <a:rPr sz="2855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GMD, OMB Valves</a:t>
            </a: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A9551973-21AC-F4B9-17A4-968BA2CF9A1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3 copy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3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4" name="62701e37b9a9d9-07589754.jp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0" y="0"/>
            <a:ext cx="4657725" cy="866775"/>
          </a:xfrm>
          <a:prstGeom prst="rect">
            <a:avLst/>
          </a:prstGeom>
        </p:spPr>
      </p:pic>
      <p:sp>
        <p:nvSpPr>
          <p:cNvPr id="5" name="Textfeld 13"/>
          <p:cNvSpPr/>
          <p:nvPr/>
        </p:nvSpPr>
        <p:spPr>
          <a:xfrm>
            <a:off x="38100" y="6581775"/>
            <a:ext cx="11991975" cy="2762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ctr" hangingPunct="0">
              <a:lnSpc>
                <a:spcPct val="100000"/>
              </a:lnSpc>
            </a:pPr>
            <a:r>
              <a:rPr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IVS 2022 |  Technical Conference</a:t>
            </a:r>
          </a:p>
        </p:txBody>
      </p:sp>
      <p:sp>
        <p:nvSpPr>
          <p:cNvPr id="6" name="Foliennummernplatzhalter 1"/>
          <p:cNvSpPr/>
          <p:nvPr/>
        </p:nvSpPr>
        <p:spPr>
          <a:xfrm>
            <a:off x="9124950" y="6619875"/>
            <a:ext cx="2552700" cy="2095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r" hangingPunct="0">
              <a:lnSpc>
                <a:spcPct val="100000"/>
              </a:lnSpc>
            </a:pPr>
            <a:r>
              <a:rPr lang="en-US" sz="135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5</a:t>
            </a:r>
            <a:endParaRPr sz="1350" b="1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7639050" y="457200"/>
            <a:ext cx="47625" cy="142875"/>
          </a:xfrm>
          <a:prstGeom prst="rect">
            <a:avLst/>
          </a:prstGeom>
        </p:spPr>
      </p:pic>
      <p:pic>
        <p:nvPicPr>
          <p:cNvPr id="8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7639050" y="457200"/>
            <a:ext cx="1790700" cy="47625"/>
          </a:xfrm>
          <a:prstGeom prst="rect">
            <a:avLst/>
          </a:prstGeom>
        </p:spPr>
      </p:pic>
      <p:pic>
        <p:nvPicPr>
          <p:cNvPr id="9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391650" y="457200"/>
            <a:ext cx="47625" cy="142875"/>
          </a:xfrm>
          <a:prstGeom prst="rect">
            <a:avLst/>
          </a:prstGeom>
        </p:spPr>
      </p:pic>
      <p:sp>
        <p:nvSpPr>
          <p:cNvPr id="10" name="CasellaDiTesto 15"/>
          <p:cNvSpPr/>
          <p:nvPr/>
        </p:nvSpPr>
        <p:spPr>
          <a:xfrm>
            <a:off x="7639050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ORGANIZERS</a:t>
            </a:r>
          </a:p>
        </p:txBody>
      </p:sp>
      <p:pic>
        <p:nvPicPr>
          <p:cNvPr id="11" name="62701e37b9fc63-40741393.png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8582025" y="571500"/>
            <a:ext cx="723900" cy="238125"/>
          </a:xfrm>
          <a:prstGeom prst="rect">
            <a:avLst/>
          </a:prstGeom>
        </p:spPr>
      </p:pic>
      <p:pic>
        <p:nvPicPr>
          <p:cNvPr id="12" name="62701e37ba0585-24400045.png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7715250" y="590550"/>
            <a:ext cx="790575" cy="228600"/>
          </a:xfrm>
          <a:prstGeom prst="rect">
            <a:avLst/>
          </a:prstGeom>
        </p:spPr>
      </p:pic>
      <p:pic>
        <p:nvPicPr>
          <p:cNvPr id="13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877425" y="457200"/>
            <a:ext cx="47625" cy="142875"/>
          </a:xfrm>
          <a:prstGeom prst="rect">
            <a:avLst/>
          </a:prstGeom>
        </p:spPr>
      </p:pic>
      <p:pic>
        <p:nvPicPr>
          <p:cNvPr id="14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9877425" y="457200"/>
            <a:ext cx="1790700" cy="47625"/>
          </a:xfrm>
          <a:prstGeom prst="rect">
            <a:avLst/>
          </a:prstGeom>
        </p:spPr>
      </p:pic>
      <p:pic>
        <p:nvPicPr>
          <p:cNvPr id="15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11630025" y="457200"/>
            <a:ext cx="47625" cy="142875"/>
          </a:xfrm>
          <a:prstGeom prst="rect">
            <a:avLst/>
          </a:prstGeom>
        </p:spPr>
      </p:pic>
      <p:sp>
        <p:nvSpPr>
          <p:cNvPr id="16" name="CasellaDiTesto 16"/>
          <p:cNvSpPr/>
          <p:nvPr/>
        </p:nvSpPr>
        <p:spPr>
          <a:xfrm>
            <a:off x="9877425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SCIENTIFIC COMMITTEE</a:t>
            </a:r>
          </a:p>
        </p:txBody>
      </p:sp>
      <p:pic>
        <p:nvPicPr>
          <p:cNvPr id="17" name="62701e37ba2780-50646496.png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10391775" y="409575"/>
            <a:ext cx="723900" cy="723900"/>
          </a:xfrm>
          <a:prstGeom prst="rect">
            <a:avLst/>
          </a:prstGeom>
        </p:spPr>
      </p:pic>
      <p:sp>
        <p:nvSpPr>
          <p:cNvPr id="18" name="CasellaDiTesto 18"/>
          <p:cNvSpPr/>
          <p:nvPr/>
        </p:nvSpPr>
        <p:spPr>
          <a:xfrm>
            <a:off x="419100" y="1057275"/>
            <a:ext cx="8645120" cy="4191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2800" b="1" dirty="0">
                <a:latin typeface="Arial"/>
                <a:ea typeface="+mn-ea"/>
                <a:cs typeface="Arial"/>
              </a:rPr>
              <a:t>RFQ Process</a:t>
            </a:r>
          </a:p>
        </p:txBody>
      </p:sp>
      <p:pic>
        <p:nvPicPr>
          <p:cNvPr id="20" name="image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8523934" y="1628775"/>
            <a:ext cx="3107781" cy="4883656"/>
          </a:xfrm>
          <a:prstGeom prst="rect">
            <a:avLst/>
          </a:prstGeom>
        </p:spPr>
      </p:pic>
      <p:pic>
        <p:nvPicPr>
          <p:cNvPr id="21" name="image copy 1"/>
          <p:cNvPicPr/>
          <p:nvPr/>
        </p:nvPicPr>
        <p:blipFill rotWithShape="1">
          <a:blip r:embed="rId11"/>
          <a:stretch>
            <a:fillRect/>
          </a:stretch>
        </p:blipFill>
        <p:spPr>
          <a:xfrm>
            <a:off x="429966" y="1733550"/>
            <a:ext cx="7812999" cy="2074357"/>
          </a:xfrm>
          <a:prstGeom prst="rect">
            <a:avLst/>
          </a:prstGeom>
        </p:spPr>
      </p:pic>
      <p:pic>
        <p:nvPicPr>
          <p:cNvPr id="22" name="image copy 2"/>
          <p:cNvPicPr/>
          <p:nvPr/>
        </p:nvPicPr>
        <p:blipFill rotWithShape="1">
          <a:blip r:embed="rId12"/>
          <a:stretch>
            <a:fillRect/>
          </a:stretch>
        </p:blipFill>
        <p:spPr>
          <a:xfrm>
            <a:off x="437762" y="4410075"/>
            <a:ext cx="8006090" cy="1617162"/>
          </a:xfrm>
          <a:prstGeom prst="rect">
            <a:avLst/>
          </a:prstGeom>
        </p:spPr>
      </p:pic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1BEACBCE-25ED-887A-30CE-80D05BF2C605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3 copy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3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4" name="62701e37b9a9d9-07589754.jp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0" y="0"/>
            <a:ext cx="4657725" cy="866775"/>
          </a:xfrm>
          <a:prstGeom prst="rect">
            <a:avLst/>
          </a:prstGeom>
        </p:spPr>
      </p:pic>
      <p:sp>
        <p:nvSpPr>
          <p:cNvPr id="5" name="Textfeld 13"/>
          <p:cNvSpPr/>
          <p:nvPr/>
        </p:nvSpPr>
        <p:spPr>
          <a:xfrm>
            <a:off x="38100" y="6581775"/>
            <a:ext cx="11991975" cy="2762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ctr" hangingPunct="0">
              <a:lnSpc>
                <a:spcPct val="100000"/>
              </a:lnSpc>
            </a:pPr>
            <a:r>
              <a:rPr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IVS 2022 |  Technical Conference</a:t>
            </a:r>
          </a:p>
        </p:txBody>
      </p:sp>
      <p:sp>
        <p:nvSpPr>
          <p:cNvPr id="6" name="Foliennummernplatzhalter 1"/>
          <p:cNvSpPr/>
          <p:nvPr/>
        </p:nvSpPr>
        <p:spPr>
          <a:xfrm>
            <a:off x="9124950" y="6619875"/>
            <a:ext cx="2552700" cy="2095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r" hangingPunct="0">
              <a:lnSpc>
                <a:spcPct val="100000"/>
              </a:lnSpc>
            </a:pPr>
            <a:r>
              <a:rPr lang="en-US" sz="135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6</a:t>
            </a:r>
            <a:endParaRPr sz="1350" b="1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7639050" y="457200"/>
            <a:ext cx="47625" cy="142875"/>
          </a:xfrm>
          <a:prstGeom prst="rect">
            <a:avLst/>
          </a:prstGeom>
        </p:spPr>
      </p:pic>
      <p:pic>
        <p:nvPicPr>
          <p:cNvPr id="8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7639050" y="457200"/>
            <a:ext cx="1790700" cy="47625"/>
          </a:xfrm>
          <a:prstGeom prst="rect">
            <a:avLst/>
          </a:prstGeom>
        </p:spPr>
      </p:pic>
      <p:pic>
        <p:nvPicPr>
          <p:cNvPr id="9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391650" y="457200"/>
            <a:ext cx="47625" cy="142875"/>
          </a:xfrm>
          <a:prstGeom prst="rect">
            <a:avLst/>
          </a:prstGeom>
        </p:spPr>
      </p:pic>
      <p:sp>
        <p:nvSpPr>
          <p:cNvPr id="10" name="CasellaDiTesto 15"/>
          <p:cNvSpPr/>
          <p:nvPr/>
        </p:nvSpPr>
        <p:spPr>
          <a:xfrm>
            <a:off x="7639050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ORGANIZERS</a:t>
            </a:r>
          </a:p>
        </p:txBody>
      </p:sp>
      <p:pic>
        <p:nvPicPr>
          <p:cNvPr id="11" name="62701e37b9fc63-40741393.png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8582025" y="571500"/>
            <a:ext cx="723900" cy="238125"/>
          </a:xfrm>
          <a:prstGeom prst="rect">
            <a:avLst/>
          </a:prstGeom>
        </p:spPr>
      </p:pic>
      <p:pic>
        <p:nvPicPr>
          <p:cNvPr id="12" name="62701e37ba0585-24400045.png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7715250" y="590550"/>
            <a:ext cx="790575" cy="228600"/>
          </a:xfrm>
          <a:prstGeom prst="rect">
            <a:avLst/>
          </a:prstGeom>
        </p:spPr>
      </p:pic>
      <p:pic>
        <p:nvPicPr>
          <p:cNvPr id="13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877425" y="457200"/>
            <a:ext cx="47625" cy="142875"/>
          </a:xfrm>
          <a:prstGeom prst="rect">
            <a:avLst/>
          </a:prstGeom>
        </p:spPr>
      </p:pic>
      <p:pic>
        <p:nvPicPr>
          <p:cNvPr id="14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9877425" y="457200"/>
            <a:ext cx="1790700" cy="47625"/>
          </a:xfrm>
          <a:prstGeom prst="rect">
            <a:avLst/>
          </a:prstGeom>
        </p:spPr>
      </p:pic>
      <p:pic>
        <p:nvPicPr>
          <p:cNvPr id="15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11630025" y="457200"/>
            <a:ext cx="47625" cy="142875"/>
          </a:xfrm>
          <a:prstGeom prst="rect">
            <a:avLst/>
          </a:prstGeom>
        </p:spPr>
      </p:pic>
      <p:sp>
        <p:nvSpPr>
          <p:cNvPr id="16" name="CasellaDiTesto 16"/>
          <p:cNvSpPr/>
          <p:nvPr/>
        </p:nvSpPr>
        <p:spPr>
          <a:xfrm>
            <a:off x="9877425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SCIENTIFIC COMMITTEE</a:t>
            </a:r>
          </a:p>
        </p:txBody>
      </p:sp>
      <p:pic>
        <p:nvPicPr>
          <p:cNvPr id="17" name="62701e37ba2780-50646496.png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10391775" y="409575"/>
            <a:ext cx="723900" cy="723900"/>
          </a:xfrm>
          <a:prstGeom prst="rect">
            <a:avLst/>
          </a:prstGeom>
        </p:spPr>
      </p:pic>
      <p:sp>
        <p:nvSpPr>
          <p:cNvPr id="18" name="CasellaDiTesto 18"/>
          <p:cNvSpPr/>
          <p:nvPr/>
        </p:nvSpPr>
        <p:spPr>
          <a:xfrm>
            <a:off x="419100" y="1057275"/>
            <a:ext cx="8645120" cy="4191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2800" b="1" dirty="0">
                <a:latin typeface="Arial"/>
                <a:ea typeface="+mn-ea"/>
                <a:cs typeface="Arial"/>
              </a:rPr>
              <a:t>Timeline Comparison</a:t>
            </a:r>
          </a:p>
        </p:txBody>
      </p:sp>
      <p:pic>
        <p:nvPicPr>
          <p:cNvPr id="20" name="customLine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2295038" y="3286125"/>
            <a:ext cx="2173190" cy="190500"/>
          </a:xfrm>
          <a:prstGeom prst="rect">
            <a:avLst/>
          </a:prstGeom>
        </p:spPr>
      </p:pic>
      <p:pic>
        <p:nvPicPr>
          <p:cNvPr id="21" name="customLine copy 1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4353808" y="3295650"/>
            <a:ext cx="2173190" cy="190500"/>
          </a:xfrm>
          <a:prstGeom prst="rect">
            <a:avLst/>
          </a:prstGeom>
        </p:spPr>
      </p:pic>
      <p:pic>
        <p:nvPicPr>
          <p:cNvPr id="22" name="customLine copy 2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6386347" y="3295650"/>
            <a:ext cx="2173190" cy="190500"/>
          </a:xfrm>
          <a:prstGeom prst="rect">
            <a:avLst/>
          </a:prstGeom>
        </p:spPr>
      </p:pic>
      <p:pic>
        <p:nvPicPr>
          <p:cNvPr id="23" name="customLine copy 3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8428105" y="3286125"/>
            <a:ext cx="2173190" cy="190500"/>
          </a:xfrm>
          <a:prstGeom prst="rect">
            <a:avLst/>
          </a:prstGeom>
        </p:spPr>
      </p:pic>
      <p:pic>
        <p:nvPicPr>
          <p:cNvPr id="24" name="Food-43"/>
          <p:cNvPicPr/>
          <p:nvPr/>
        </p:nvPicPr>
        <p:blipFill rotWithShape="1">
          <a:blip r:embed="rId11"/>
          <a:stretch>
            <a:fillRect/>
          </a:stretch>
        </p:blipFill>
        <p:spPr>
          <a:xfrm>
            <a:off x="3755583" y="2085975"/>
            <a:ext cx="1242985" cy="1242985"/>
          </a:xfrm>
          <a:prstGeom prst="rect">
            <a:avLst/>
          </a:prstGeom>
        </p:spPr>
      </p:pic>
      <p:pic>
        <p:nvPicPr>
          <p:cNvPr id="25" name="Facebook-object"/>
          <p:cNvPicPr/>
          <p:nvPr/>
        </p:nvPicPr>
        <p:blipFill rotWithShape="1">
          <a:blip r:embed="rId12"/>
          <a:stretch>
            <a:fillRect/>
          </a:stretch>
        </p:blipFill>
        <p:spPr>
          <a:xfrm>
            <a:off x="5870907" y="2171700"/>
            <a:ext cx="1081882" cy="1081882"/>
          </a:xfrm>
          <a:prstGeom prst="rect">
            <a:avLst/>
          </a:prstGeom>
        </p:spPr>
      </p:pic>
      <p:pic>
        <p:nvPicPr>
          <p:cNvPr id="26" name="Care22-O"/>
          <p:cNvPicPr/>
          <p:nvPr/>
        </p:nvPicPr>
        <p:blipFill rotWithShape="1">
          <a:blip r:embed="rId13"/>
          <a:stretch>
            <a:fillRect/>
          </a:stretch>
        </p:blipFill>
        <p:spPr>
          <a:xfrm>
            <a:off x="8076276" y="2095500"/>
            <a:ext cx="752475" cy="1228725"/>
          </a:xfrm>
          <a:prstGeom prst="rect">
            <a:avLst/>
          </a:prstGeom>
        </p:spPr>
      </p:pic>
      <p:pic>
        <p:nvPicPr>
          <p:cNvPr id="27" name="WebOutline85"/>
          <p:cNvPicPr/>
          <p:nvPr/>
        </p:nvPicPr>
        <p:blipFill rotWithShape="1">
          <a:blip r:embed="rId14"/>
          <a:stretch>
            <a:fillRect/>
          </a:stretch>
        </p:blipFill>
        <p:spPr>
          <a:xfrm>
            <a:off x="1468617" y="3028950"/>
            <a:ext cx="990600" cy="742950"/>
          </a:xfrm>
          <a:prstGeom prst="rect">
            <a:avLst/>
          </a:prstGeom>
        </p:spPr>
      </p:pic>
      <p:pic>
        <p:nvPicPr>
          <p:cNvPr id="28" name="Tech-144"/>
          <p:cNvPicPr/>
          <p:nvPr/>
        </p:nvPicPr>
        <p:blipFill rotWithShape="1">
          <a:blip r:embed="rId15"/>
          <a:stretch>
            <a:fillRect/>
          </a:stretch>
        </p:blipFill>
        <p:spPr>
          <a:xfrm>
            <a:off x="10010775" y="2095500"/>
            <a:ext cx="980383" cy="1201412"/>
          </a:xfrm>
          <a:prstGeom prst="rect">
            <a:avLst/>
          </a:prstGeom>
        </p:spPr>
      </p:pic>
      <p:pic>
        <p:nvPicPr>
          <p:cNvPr id="29" name="customLine copy 4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2297837" y="5524500"/>
            <a:ext cx="2173190" cy="190500"/>
          </a:xfrm>
          <a:prstGeom prst="rect">
            <a:avLst/>
          </a:prstGeom>
        </p:spPr>
      </p:pic>
      <p:pic>
        <p:nvPicPr>
          <p:cNvPr id="30" name="WebOutline85 copy 1"/>
          <p:cNvPicPr/>
          <p:nvPr/>
        </p:nvPicPr>
        <p:blipFill rotWithShape="1">
          <a:blip r:embed="rId14"/>
          <a:stretch>
            <a:fillRect/>
          </a:stretch>
        </p:blipFill>
        <p:spPr>
          <a:xfrm>
            <a:off x="1475196" y="5276850"/>
            <a:ext cx="990600" cy="742950"/>
          </a:xfrm>
          <a:prstGeom prst="rect">
            <a:avLst/>
          </a:prstGeom>
        </p:spPr>
      </p:pic>
      <p:pic>
        <p:nvPicPr>
          <p:cNvPr id="31" name="Tech-144 copy 1"/>
          <p:cNvPicPr/>
          <p:nvPr/>
        </p:nvPicPr>
        <p:blipFill rotWithShape="1">
          <a:blip r:embed="rId15"/>
          <a:stretch>
            <a:fillRect/>
          </a:stretch>
        </p:blipFill>
        <p:spPr>
          <a:xfrm>
            <a:off x="3894689" y="4305300"/>
            <a:ext cx="980383" cy="1201412"/>
          </a:xfrm>
          <a:prstGeom prst="rect">
            <a:avLst/>
          </a:prstGeom>
        </p:spPr>
      </p:pic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44B669CB-5A43-F4F3-DFC6-C04FA6C53240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3 copy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3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4" name="62701e37b9a9d9-07589754.jp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0" y="0"/>
            <a:ext cx="4657725" cy="866775"/>
          </a:xfrm>
          <a:prstGeom prst="rect">
            <a:avLst/>
          </a:prstGeom>
        </p:spPr>
      </p:pic>
      <p:sp>
        <p:nvSpPr>
          <p:cNvPr id="5" name="Textfeld 13"/>
          <p:cNvSpPr/>
          <p:nvPr/>
        </p:nvSpPr>
        <p:spPr>
          <a:xfrm>
            <a:off x="38100" y="6581775"/>
            <a:ext cx="11991975" cy="2762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ctr" hangingPunct="0">
              <a:lnSpc>
                <a:spcPct val="100000"/>
              </a:lnSpc>
            </a:pPr>
            <a:r>
              <a:rPr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IVS 2022 |  Technical Conference</a:t>
            </a:r>
          </a:p>
        </p:txBody>
      </p:sp>
      <p:sp>
        <p:nvSpPr>
          <p:cNvPr id="6" name="Foliennummernplatzhalter 1"/>
          <p:cNvSpPr/>
          <p:nvPr/>
        </p:nvSpPr>
        <p:spPr>
          <a:xfrm>
            <a:off x="9124950" y="6619875"/>
            <a:ext cx="2552700" cy="2095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r" hangingPunct="0">
              <a:lnSpc>
                <a:spcPct val="100000"/>
              </a:lnSpc>
            </a:pPr>
            <a:r>
              <a:rPr lang="en-US" sz="135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7</a:t>
            </a:r>
            <a:endParaRPr sz="1350" b="1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7639050" y="457200"/>
            <a:ext cx="47625" cy="142875"/>
          </a:xfrm>
          <a:prstGeom prst="rect">
            <a:avLst/>
          </a:prstGeom>
        </p:spPr>
      </p:pic>
      <p:pic>
        <p:nvPicPr>
          <p:cNvPr id="8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7639050" y="457200"/>
            <a:ext cx="1790700" cy="47625"/>
          </a:xfrm>
          <a:prstGeom prst="rect">
            <a:avLst/>
          </a:prstGeom>
        </p:spPr>
      </p:pic>
      <p:pic>
        <p:nvPicPr>
          <p:cNvPr id="9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391650" y="457200"/>
            <a:ext cx="47625" cy="142875"/>
          </a:xfrm>
          <a:prstGeom prst="rect">
            <a:avLst/>
          </a:prstGeom>
        </p:spPr>
      </p:pic>
      <p:sp>
        <p:nvSpPr>
          <p:cNvPr id="10" name="CasellaDiTesto 15"/>
          <p:cNvSpPr/>
          <p:nvPr/>
        </p:nvSpPr>
        <p:spPr>
          <a:xfrm>
            <a:off x="7639050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ORGANIZERS</a:t>
            </a:r>
          </a:p>
        </p:txBody>
      </p:sp>
      <p:pic>
        <p:nvPicPr>
          <p:cNvPr id="11" name="62701e37b9fc63-40741393.png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8582025" y="571500"/>
            <a:ext cx="723900" cy="238125"/>
          </a:xfrm>
          <a:prstGeom prst="rect">
            <a:avLst/>
          </a:prstGeom>
        </p:spPr>
      </p:pic>
      <p:pic>
        <p:nvPicPr>
          <p:cNvPr id="12" name="62701e37ba0585-24400045.png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7715250" y="590550"/>
            <a:ext cx="790575" cy="228600"/>
          </a:xfrm>
          <a:prstGeom prst="rect">
            <a:avLst/>
          </a:prstGeom>
        </p:spPr>
      </p:pic>
      <p:pic>
        <p:nvPicPr>
          <p:cNvPr id="13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877425" y="457200"/>
            <a:ext cx="47625" cy="142875"/>
          </a:xfrm>
          <a:prstGeom prst="rect">
            <a:avLst/>
          </a:prstGeom>
        </p:spPr>
      </p:pic>
      <p:pic>
        <p:nvPicPr>
          <p:cNvPr id="14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9877425" y="457200"/>
            <a:ext cx="1790700" cy="47625"/>
          </a:xfrm>
          <a:prstGeom prst="rect">
            <a:avLst/>
          </a:prstGeom>
        </p:spPr>
      </p:pic>
      <p:pic>
        <p:nvPicPr>
          <p:cNvPr id="15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11630025" y="457200"/>
            <a:ext cx="47625" cy="142875"/>
          </a:xfrm>
          <a:prstGeom prst="rect">
            <a:avLst/>
          </a:prstGeom>
        </p:spPr>
      </p:pic>
      <p:sp>
        <p:nvSpPr>
          <p:cNvPr id="16" name="CasellaDiTesto 16"/>
          <p:cNvSpPr/>
          <p:nvPr/>
        </p:nvSpPr>
        <p:spPr>
          <a:xfrm>
            <a:off x="9877425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SCIENTIFIC COMMITTEE</a:t>
            </a:r>
          </a:p>
        </p:txBody>
      </p:sp>
      <p:pic>
        <p:nvPicPr>
          <p:cNvPr id="17" name="62701e37ba2780-50646496.png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10391775" y="409575"/>
            <a:ext cx="723900" cy="723900"/>
          </a:xfrm>
          <a:prstGeom prst="rect">
            <a:avLst/>
          </a:prstGeom>
        </p:spPr>
      </p:pic>
      <p:sp>
        <p:nvSpPr>
          <p:cNvPr id="18" name="CasellaDiTesto 18"/>
          <p:cNvSpPr/>
          <p:nvPr/>
        </p:nvSpPr>
        <p:spPr>
          <a:xfrm>
            <a:off x="419100" y="1057275"/>
            <a:ext cx="8645120" cy="4191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2800" b="1" dirty="0">
                <a:latin typeface="Arial"/>
                <a:ea typeface="+mn-ea"/>
                <a:cs typeface="Arial"/>
              </a:rPr>
              <a:t>Manufacturer Example</a:t>
            </a:r>
          </a:p>
        </p:txBody>
      </p:sp>
      <p:pic>
        <p:nvPicPr>
          <p:cNvPr id="20" name="image copy 1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445492" y="1799508"/>
            <a:ext cx="11235973" cy="3561305"/>
          </a:xfrm>
          <a:prstGeom prst="rect">
            <a:avLst/>
          </a:prstGeom>
        </p:spPr>
      </p:pic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BCEC7266-95E4-0991-8AA0-5588D54CA4EC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3 copy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701e37b8eb46-60304024.jpeg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3" name="62701e37b8eb46-60304024.jpeg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4" name="62701e37b9a9d9-07589754.jpg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0" y="0"/>
            <a:ext cx="4657725" cy="866775"/>
          </a:xfrm>
          <a:prstGeom prst="rect">
            <a:avLst/>
          </a:prstGeom>
        </p:spPr>
      </p:pic>
      <p:sp>
        <p:nvSpPr>
          <p:cNvPr id="5" name="Textfeld 13"/>
          <p:cNvSpPr/>
          <p:nvPr/>
        </p:nvSpPr>
        <p:spPr>
          <a:xfrm>
            <a:off x="38100" y="6581775"/>
            <a:ext cx="11991975" cy="2762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ctr" hangingPunct="0">
              <a:lnSpc>
                <a:spcPct val="100000"/>
              </a:lnSpc>
            </a:pPr>
            <a:r>
              <a:rPr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IVS 2022 |  Technical Conference</a:t>
            </a:r>
          </a:p>
        </p:txBody>
      </p:sp>
      <p:sp>
        <p:nvSpPr>
          <p:cNvPr id="6" name="Foliennummernplatzhalter 1"/>
          <p:cNvSpPr/>
          <p:nvPr/>
        </p:nvSpPr>
        <p:spPr>
          <a:xfrm>
            <a:off x="9124950" y="6619875"/>
            <a:ext cx="2552700" cy="2095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r" hangingPunct="0">
              <a:lnSpc>
                <a:spcPct val="100000"/>
              </a:lnSpc>
            </a:pPr>
            <a:r>
              <a:rPr sz="135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8</a:t>
            </a:r>
          </a:p>
        </p:txBody>
      </p:sp>
      <p:pic>
        <p:nvPicPr>
          <p:cNvPr id="7" name="Custom Shape 0"/>
          <p:cNvPicPr/>
          <p:nvPr/>
        </p:nvPicPr>
        <p:blipFill rotWithShape="1">
          <a:blip r:embed="rId7"/>
          <a:stretch>
            <a:fillRect/>
          </a:stretch>
        </p:blipFill>
        <p:spPr>
          <a:xfrm flipV="1">
            <a:off x="7639050" y="457200"/>
            <a:ext cx="47625" cy="142875"/>
          </a:xfrm>
          <a:prstGeom prst="rect">
            <a:avLst/>
          </a:prstGeom>
        </p:spPr>
      </p:pic>
      <p:pic>
        <p:nvPicPr>
          <p:cNvPr id="8" name="Custom Shape 1"/>
          <p:cNvPicPr/>
          <p:nvPr/>
        </p:nvPicPr>
        <p:blipFill rotWithShape="1">
          <a:blip r:embed="rId8"/>
          <a:stretch>
            <a:fillRect/>
          </a:stretch>
        </p:blipFill>
        <p:spPr>
          <a:xfrm flipV="1">
            <a:off x="7639050" y="457200"/>
            <a:ext cx="1790700" cy="47625"/>
          </a:xfrm>
          <a:prstGeom prst="rect">
            <a:avLst/>
          </a:prstGeom>
        </p:spPr>
      </p:pic>
      <p:pic>
        <p:nvPicPr>
          <p:cNvPr id="9" name="Custom Shape 0"/>
          <p:cNvPicPr/>
          <p:nvPr/>
        </p:nvPicPr>
        <p:blipFill rotWithShape="1">
          <a:blip r:embed="rId7"/>
          <a:stretch>
            <a:fillRect/>
          </a:stretch>
        </p:blipFill>
        <p:spPr>
          <a:xfrm flipV="1">
            <a:off x="9391650" y="457200"/>
            <a:ext cx="47625" cy="142875"/>
          </a:xfrm>
          <a:prstGeom prst="rect">
            <a:avLst/>
          </a:prstGeom>
        </p:spPr>
      </p:pic>
      <p:sp>
        <p:nvSpPr>
          <p:cNvPr id="10" name="CasellaDiTesto 15"/>
          <p:cNvSpPr/>
          <p:nvPr/>
        </p:nvSpPr>
        <p:spPr>
          <a:xfrm>
            <a:off x="7639050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ORGANIZERS</a:t>
            </a:r>
          </a:p>
        </p:txBody>
      </p:sp>
      <p:pic>
        <p:nvPicPr>
          <p:cNvPr id="11" name="62701e37b9fc63-40741393.png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8582025" y="571500"/>
            <a:ext cx="723900" cy="238125"/>
          </a:xfrm>
          <a:prstGeom prst="rect">
            <a:avLst/>
          </a:prstGeom>
        </p:spPr>
      </p:pic>
      <p:pic>
        <p:nvPicPr>
          <p:cNvPr id="12" name="62701e37ba0585-24400045.png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7715250" y="590550"/>
            <a:ext cx="790575" cy="228600"/>
          </a:xfrm>
          <a:prstGeom prst="rect">
            <a:avLst/>
          </a:prstGeom>
        </p:spPr>
      </p:pic>
      <p:pic>
        <p:nvPicPr>
          <p:cNvPr id="13" name="Custom Shape 0"/>
          <p:cNvPicPr/>
          <p:nvPr/>
        </p:nvPicPr>
        <p:blipFill rotWithShape="1">
          <a:blip r:embed="rId7"/>
          <a:stretch>
            <a:fillRect/>
          </a:stretch>
        </p:blipFill>
        <p:spPr>
          <a:xfrm flipV="1">
            <a:off x="9877425" y="457200"/>
            <a:ext cx="47625" cy="142875"/>
          </a:xfrm>
          <a:prstGeom prst="rect">
            <a:avLst/>
          </a:prstGeom>
        </p:spPr>
      </p:pic>
      <p:pic>
        <p:nvPicPr>
          <p:cNvPr id="14" name="Custom Shape 1"/>
          <p:cNvPicPr/>
          <p:nvPr/>
        </p:nvPicPr>
        <p:blipFill rotWithShape="1">
          <a:blip r:embed="rId8"/>
          <a:stretch>
            <a:fillRect/>
          </a:stretch>
        </p:blipFill>
        <p:spPr>
          <a:xfrm flipV="1">
            <a:off x="9877425" y="457200"/>
            <a:ext cx="1790700" cy="47625"/>
          </a:xfrm>
          <a:prstGeom prst="rect">
            <a:avLst/>
          </a:prstGeom>
        </p:spPr>
      </p:pic>
      <p:pic>
        <p:nvPicPr>
          <p:cNvPr id="15" name="Custom Shape 0"/>
          <p:cNvPicPr/>
          <p:nvPr/>
        </p:nvPicPr>
        <p:blipFill rotWithShape="1">
          <a:blip r:embed="rId7"/>
          <a:stretch>
            <a:fillRect/>
          </a:stretch>
        </p:blipFill>
        <p:spPr>
          <a:xfrm flipV="1">
            <a:off x="11630025" y="457200"/>
            <a:ext cx="47625" cy="142875"/>
          </a:xfrm>
          <a:prstGeom prst="rect">
            <a:avLst/>
          </a:prstGeom>
        </p:spPr>
      </p:pic>
      <p:sp>
        <p:nvSpPr>
          <p:cNvPr id="16" name="CasellaDiTesto 16"/>
          <p:cNvSpPr/>
          <p:nvPr/>
        </p:nvSpPr>
        <p:spPr>
          <a:xfrm>
            <a:off x="9877425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SCIENTIFIC COMMITTEE</a:t>
            </a:r>
          </a:p>
        </p:txBody>
      </p:sp>
      <p:pic>
        <p:nvPicPr>
          <p:cNvPr id="17" name="62701e37ba2780-50646496.png"/>
          <p:cNvPicPr/>
          <p:nvPr/>
        </p:nvPicPr>
        <p:blipFill rotWithShape="1">
          <a:blip r:embed="rId11"/>
          <a:stretch>
            <a:fillRect/>
          </a:stretch>
        </p:blipFill>
        <p:spPr>
          <a:xfrm>
            <a:off x="10391775" y="409575"/>
            <a:ext cx="723900" cy="723900"/>
          </a:xfrm>
          <a:prstGeom prst="rect">
            <a:avLst/>
          </a:prstGeom>
        </p:spPr>
      </p:pic>
      <p:sp>
        <p:nvSpPr>
          <p:cNvPr id="18" name="CasellaDiTesto 18"/>
          <p:cNvSpPr/>
          <p:nvPr/>
        </p:nvSpPr>
        <p:spPr>
          <a:xfrm>
            <a:off x="419100" y="1057275"/>
            <a:ext cx="8645120" cy="4191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2800" b="1" dirty="0">
                <a:latin typeface="Arial"/>
                <a:ea typeface="+mn-ea"/>
                <a:cs typeface="Arial"/>
              </a:rPr>
              <a:t>Manufacturer Example</a:t>
            </a:r>
          </a:p>
        </p:txBody>
      </p:sp>
      <p:pic>
        <p:nvPicPr>
          <p:cNvPr id="21" name="IDL RPA">
            <a:hlinkClick r:id="" action="ppaction://media"/>
            <a:extLst>
              <a:ext uri="{FF2B5EF4-FFF2-40B4-BE49-F238E27FC236}">
                <a16:creationId xmlns:a16="http://schemas.microsoft.com/office/drawing/2014/main" id="{B9AED5A7-732A-0C03-70A5-DCA9DDC5D9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84412" y="1644162"/>
            <a:ext cx="8331201" cy="4686300"/>
          </a:xfrm>
          <a:prstGeom prst="rect">
            <a:avLst/>
          </a:prstGeom>
        </p:spPr>
      </p:pic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7C31C3C9-A83B-0BBB-E757-22979B852713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63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3 copy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3" name="62701e37b8eb46-60304024.jpe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6581775"/>
            <a:ext cx="12192000" cy="276225"/>
          </a:xfrm>
          <a:prstGeom prst="rect">
            <a:avLst/>
          </a:prstGeom>
        </p:spPr>
      </p:pic>
      <p:pic>
        <p:nvPicPr>
          <p:cNvPr id="4" name="62701e37b9a9d9-07589754.jp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0" y="0"/>
            <a:ext cx="4657725" cy="866775"/>
          </a:xfrm>
          <a:prstGeom prst="rect">
            <a:avLst/>
          </a:prstGeom>
        </p:spPr>
      </p:pic>
      <p:sp>
        <p:nvSpPr>
          <p:cNvPr id="5" name="Textfeld 13"/>
          <p:cNvSpPr/>
          <p:nvPr/>
        </p:nvSpPr>
        <p:spPr>
          <a:xfrm>
            <a:off x="38100" y="6581775"/>
            <a:ext cx="11991975" cy="2762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ctr" hangingPunct="0">
              <a:lnSpc>
                <a:spcPct val="100000"/>
              </a:lnSpc>
            </a:pPr>
            <a:r>
              <a:rPr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IVS 2022 |  Technical Conference</a:t>
            </a:r>
          </a:p>
        </p:txBody>
      </p:sp>
      <p:sp>
        <p:nvSpPr>
          <p:cNvPr id="6" name="Foliennummernplatzhalter 1"/>
          <p:cNvSpPr/>
          <p:nvPr/>
        </p:nvSpPr>
        <p:spPr>
          <a:xfrm>
            <a:off x="9124950" y="6619875"/>
            <a:ext cx="2552700" cy="2095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r" hangingPunct="0">
              <a:lnSpc>
                <a:spcPct val="100000"/>
              </a:lnSpc>
            </a:pPr>
            <a:r>
              <a:rPr lang="en-US" sz="135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9</a:t>
            </a:r>
            <a:endParaRPr sz="1350" b="1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7639050" y="457200"/>
            <a:ext cx="47625" cy="142875"/>
          </a:xfrm>
          <a:prstGeom prst="rect">
            <a:avLst/>
          </a:prstGeom>
        </p:spPr>
      </p:pic>
      <p:pic>
        <p:nvPicPr>
          <p:cNvPr id="8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7639050" y="457200"/>
            <a:ext cx="1790700" cy="47625"/>
          </a:xfrm>
          <a:prstGeom prst="rect">
            <a:avLst/>
          </a:prstGeom>
        </p:spPr>
      </p:pic>
      <p:pic>
        <p:nvPicPr>
          <p:cNvPr id="9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391650" y="457200"/>
            <a:ext cx="47625" cy="142875"/>
          </a:xfrm>
          <a:prstGeom prst="rect">
            <a:avLst/>
          </a:prstGeom>
        </p:spPr>
      </p:pic>
      <p:sp>
        <p:nvSpPr>
          <p:cNvPr id="10" name="CasellaDiTesto 15"/>
          <p:cNvSpPr/>
          <p:nvPr/>
        </p:nvSpPr>
        <p:spPr>
          <a:xfrm>
            <a:off x="7639050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ORGANIZERS</a:t>
            </a:r>
          </a:p>
        </p:txBody>
      </p:sp>
      <p:pic>
        <p:nvPicPr>
          <p:cNvPr id="11" name="62701e37b9fc63-40741393.png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8582025" y="571500"/>
            <a:ext cx="723900" cy="238125"/>
          </a:xfrm>
          <a:prstGeom prst="rect">
            <a:avLst/>
          </a:prstGeom>
        </p:spPr>
      </p:pic>
      <p:pic>
        <p:nvPicPr>
          <p:cNvPr id="12" name="62701e37ba0585-24400045.png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7715250" y="590550"/>
            <a:ext cx="790575" cy="228600"/>
          </a:xfrm>
          <a:prstGeom prst="rect">
            <a:avLst/>
          </a:prstGeom>
        </p:spPr>
      </p:pic>
      <p:pic>
        <p:nvPicPr>
          <p:cNvPr id="13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9877425" y="457200"/>
            <a:ext cx="47625" cy="142875"/>
          </a:xfrm>
          <a:prstGeom prst="rect">
            <a:avLst/>
          </a:prstGeom>
        </p:spPr>
      </p:pic>
      <p:pic>
        <p:nvPicPr>
          <p:cNvPr id="14" name="Custom Shape 1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9877425" y="457200"/>
            <a:ext cx="1790700" cy="47625"/>
          </a:xfrm>
          <a:prstGeom prst="rect">
            <a:avLst/>
          </a:prstGeom>
        </p:spPr>
      </p:pic>
      <p:pic>
        <p:nvPicPr>
          <p:cNvPr id="15" name="Custom Shape 0"/>
          <p:cNvPicPr/>
          <p:nvPr/>
        </p:nvPicPr>
        <p:blipFill rotWithShape="1">
          <a:blip r:embed="rId5"/>
          <a:stretch>
            <a:fillRect/>
          </a:stretch>
        </p:blipFill>
        <p:spPr>
          <a:xfrm flipV="1">
            <a:off x="11630025" y="457200"/>
            <a:ext cx="47625" cy="142875"/>
          </a:xfrm>
          <a:prstGeom prst="rect">
            <a:avLst/>
          </a:prstGeom>
        </p:spPr>
      </p:pic>
      <p:sp>
        <p:nvSpPr>
          <p:cNvPr id="16" name="CasellaDiTesto 16"/>
          <p:cNvSpPr/>
          <p:nvPr/>
        </p:nvSpPr>
        <p:spPr>
          <a:xfrm>
            <a:off x="9877425" y="276225"/>
            <a:ext cx="1600200" cy="1809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00" b="1">
                <a:solidFill>
                  <a:srgbClr val="343433"/>
                </a:solidFill>
                <a:latin typeface="Arial"/>
                <a:ea typeface="+mn-ea"/>
                <a:cs typeface="Arial"/>
              </a:rPr>
              <a:t>SCIENTIFIC COMMITTEE</a:t>
            </a:r>
          </a:p>
        </p:txBody>
      </p:sp>
      <p:pic>
        <p:nvPicPr>
          <p:cNvPr id="17" name="62701e37ba2780-50646496.png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10391775" y="409575"/>
            <a:ext cx="723900" cy="723900"/>
          </a:xfrm>
          <a:prstGeom prst="rect">
            <a:avLst/>
          </a:prstGeom>
        </p:spPr>
      </p:pic>
      <p:sp>
        <p:nvSpPr>
          <p:cNvPr id="18" name="CasellaDiTesto 18"/>
          <p:cNvSpPr/>
          <p:nvPr/>
        </p:nvSpPr>
        <p:spPr>
          <a:xfrm>
            <a:off x="419100" y="1057275"/>
            <a:ext cx="8645120" cy="4191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2800" b="1" dirty="0">
                <a:latin typeface="Arial"/>
                <a:ea typeface="+mn-ea"/>
                <a:cs typeface="Arial"/>
              </a:rPr>
              <a:t>EPC Example</a:t>
            </a:r>
          </a:p>
        </p:txBody>
      </p:sp>
      <p:pic>
        <p:nvPicPr>
          <p:cNvPr id="20" name="image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1387784" y="1485900"/>
            <a:ext cx="9431755" cy="5209571"/>
          </a:xfrm>
          <a:prstGeom prst="rect">
            <a:avLst/>
          </a:prstGeom>
        </p:spPr>
      </p:pic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EF6B2464-7AB0-E6B8-9E61-8B37BCF9F044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512</Words>
  <Application>Microsoft Office PowerPoint</Application>
  <PresentationFormat>Widescreen</PresentationFormat>
  <Paragraphs>113</Paragraphs>
  <Slides>13</Slides>
  <Notes>13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Titillium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creator/>
  <cp:lastModifiedBy/>
  <cp:revision>5</cp:revision>
  <dcterms:created xsi:type="dcterms:W3CDTF">2022-05-06T15:44:54Z</dcterms:created>
  <dcterms:modified xsi:type="dcterms:W3CDTF">2022-05-10T09:19:02Z</dcterms:modified>
</cp:coreProperties>
</file>