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24"/>
  </p:notesMasterIdLst>
  <p:sldIdLst>
    <p:sldId id="266" r:id="rId2"/>
    <p:sldId id="272" r:id="rId3"/>
    <p:sldId id="273" r:id="rId4"/>
    <p:sldId id="274" r:id="rId5"/>
    <p:sldId id="275" r:id="rId6"/>
    <p:sldId id="277" r:id="rId7"/>
    <p:sldId id="276" r:id="rId8"/>
    <p:sldId id="278" r:id="rId9"/>
    <p:sldId id="279" r:id="rId10"/>
    <p:sldId id="281" r:id="rId11"/>
    <p:sldId id="280" r:id="rId12"/>
    <p:sldId id="282" r:id="rId13"/>
    <p:sldId id="288" r:id="rId14"/>
    <p:sldId id="289" r:id="rId15"/>
    <p:sldId id="290" r:id="rId16"/>
    <p:sldId id="283" r:id="rId17"/>
    <p:sldId id="287" r:id="rId18"/>
    <p:sldId id="284" r:id="rId19"/>
    <p:sldId id="285" r:id="rId20"/>
    <p:sldId id="286" r:id="rId21"/>
    <p:sldId id="291" r:id="rId22"/>
    <p:sldId id="271" r:id="rId2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207"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B7"/>
    <a:srgbClr val="CFD1D9"/>
    <a:srgbClr val="286AA6"/>
    <a:srgbClr val="00A89D"/>
    <a:srgbClr val="715392"/>
    <a:srgbClr val="343433"/>
    <a:srgbClr val="6CB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7CA8EC-CEA3-474E-BFE4-27EEA9A7AFE6}" v="39" dt="2022-05-10T09:49:26.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6939"/>
  </p:normalViewPr>
  <p:slideViewPr>
    <p:cSldViewPr snapToGrid="0" snapToObjects="1">
      <p:cViewPr varScale="1">
        <p:scale>
          <a:sx n="68" d="100"/>
          <a:sy n="68" d="100"/>
        </p:scale>
        <p:origin x="936" y="48"/>
      </p:cViewPr>
      <p:guideLst>
        <p:guide orient="horz" pos="2160"/>
        <p:guide pos="3840"/>
        <p:guide pos="279"/>
        <p:guide pos="7355"/>
        <p:guide pos="816"/>
        <p:guide orient="horz" pos="504"/>
        <p:guide orient="horz" pos="210"/>
        <p:guide orient="horz" pos="1207"/>
        <p:guide orient="horz" pos="1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D97CA8EC-CEA3-474E-BFE4-27EEA9A7AFE6}"/>
    <pc:docChg chg="undo custSel modSld">
      <pc:chgData name="Veniero Facchetti" userId="f2c6c99af91c4974" providerId="LiveId" clId="{D97CA8EC-CEA3-474E-BFE4-27EEA9A7AFE6}" dt="2022-05-10T09:49:42.676" v="162" actId="14100"/>
      <pc:docMkLst>
        <pc:docMk/>
      </pc:docMkLst>
      <pc:sldChg chg="modSp mod">
        <pc:chgData name="Veniero Facchetti" userId="f2c6c99af91c4974" providerId="LiveId" clId="{D97CA8EC-CEA3-474E-BFE4-27EEA9A7AFE6}" dt="2022-05-10T09:49:42.676" v="162" actId="14100"/>
        <pc:sldMkLst>
          <pc:docMk/>
          <pc:sldMk cId="2498219969" sldId="266"/>
        </pc:sldMkLst>
        <pc:spChg chg="mod">
          <ac:chgData name="Veniero Facchetti" userId="f2c6c99af91c4974" providerId="LiveId" clId="{D97CA8EC-CEA3-474E-BFE4-27EEA9A7AFE6}" dt="2022-05-10T09:49:26.070" v="160"/>
          <ac:spMkLst>
            <pc:docMk/>
            <pc:sldMk cId="2498219969" sldId="266"/>
            <ac:spMk id="2" creationId="{00000000-0000-0000-0000-000000000000}"/>
          </ac:spMkLst>
        </pc:spChg>
        <pc:spChg chg="mod">
          <ac:chgData name="Veniero Facchetti" userId="f2c6c99af91c4974" providerId="LiveId" clId="{D97CA8EC-CEA3-474E-BFE4-27EEA9A7AFE6}" dt="2022-05-10T09:49:42.676" v="162" actId="14100"/>
          <ac:spMkLst>
            <pc:docMk/>
            <pc:sldMk cId="2498219969" sldId="266"/>
            <ac:spMk id="21" creationId="{00000000-0000-0000-0000-000000000000}"/>
          </ac:spMkLst>
        </pc:spChg>
      </pc:sldChg>
      <pc:sldChg chg="addSp delSp modSp mod">
        <pc:chgData name="Veniero Facchetti" userId="f2c6c99af91c4974" providerId="LiveId" clId="{D97CA8EC-CEA3-474E-BFE4-27EEA9A7AFE6}" dt="2022-04-27T09:39:54.582" v="17" actId="478"/>
        <pc:sldMkLst>
          <pc:docMk/>
          <pc:sldMk cId="1269939223" sldId="274"/>
        </pc:sldMkLst>
        <pc:spChg chg="add del">
          <ac:chgData name="Veniero Facchetti" userId="f2c6c99af91c4974" providerId="LiveId" clId="{D97CA8EC-CEA3-474E-BFE4-27EEA9A7AFE6}" dt="2022-04-27T09:39:54.582" v="17" actId="478"/>
          <ac:spMkLst>
            <pc:docMk/>
            <pc:sldMk cId="1269939223" sldId="274"/>
            <ac:spMk id="2" creationId="{065A3463-06F7-4864-B3AE-ED3FC7BFD882}"/>
          </ac:spMkLst>
        </pc:spChg>
        <pc:spChg chg="add del mod">
          <ac:chgData name="Veniero Facchetti" userId="f2c6c99af91c4974" providerId="LiveId" clId="{D97CA8EC-CEA3-474E-BFE4-27EEA9A7AFE6}" dt="2022-04-27T09:38:52.360" v="13"/>
          <ac:spMkLst>
            <pc:docMk/>
            <pc:sldMk cId="1269939223" sldId="274"/>
            <ac:spMk id="4" creationId="{06E33DFC-3BAC-4F21-9087-61FB252052BF}"/>
          </ac:spMkLst>
        </pc:spChg>
        <pc:spChg chg="add mod">
          <ac:chgData name="Veniero Facchetti" userId="f2c6c99af91c4974" providerId="LiveId" clId="{D97CA8EC-CEA3-474E-BFE4-27EEA9A7AFE6}" dt="2022-04-27T09:39:51.533" v="16" actId="14100"/>
          <ac:spMkLst>
            <pc:docMk/>
            <pc:sldMk cId="1269939223" sldId="274"/>
            <ac:spMk id="4" creationId="{83202310-3104-41EC-B59F-0CDB84E29EA0}"/>
          </ac:spMkLst>
        </pc:spChg>
        <pc:cxnChg chg="add mod">
          <ac:chgData name="Veniero Facchetti" userId="f2c6c99af91c4974" providerId="LiveId" clId="{D97CA8EC-CEA3-474E-BFE4-27EEA9A7AFE6}" dt="2022-04-27T09:39:41.989" v="14"/>
          <ac:cxnSpMkLst>
            <pc:docMk/>
            <pc:sldMk cId="1269939223" sldId="274"/>
            <ac:cxnSpMk id="5" creationId="{01042052-9BBE-4D57-88C8-DCBD86974C41}"/>
          </ac:cxnSpMkLst>
        </pc:cxnChg>
        <pc:cxnChg chg="add del mod">
          <ac:chgData name="Veniero Facchetti" userId="f2c6c99af91c4974" providerId="LiveId" clId="{D97CA8EC-CEA3-474E-BFE4-27EEA9A7AFE6}" dt="2022-04-27T09:38:52.360" v="13"/>
          <ac:cxnSpMkLst>
            <pc:docMk/>
            <pc:sldMk cId="1269939223" sldId="274"/>
            <ac:cxnSpMk id="5" creationId="{442DB7CB-CC86-4F26-9E4A-7CA10CDEFC6B}"/>
          </ac:cxnSpMkLst>
        </pc:cxnChg>
      </pc:sldChg>
      <pc:sldChg chg="addSp delSp modSp mod">
        <pc:chgData name="Veniero Facchetti" userId="f2c6c99af91c4974" providerId="LiveId" clId="{D97CA8EC-CEA3-474E-BFE4-27EEA9A7AFE6}" dt="2022-04-27T09:40:57.542" v="25" actId="1076"/>
        <pc:sldMkLst>
          <pc:docMk/>
          <pc:sldMk cId="1516785240" sldId="275"/>
        </pc:sldMkLst>
        <pc:spChg chg="del">
          <ac:chgData name="Veniero Facchetti" userId="f2c6c99af91c4974" providerId="LiveId" clId="{D97CA8EC-CEA3-474E-BFE4-27EEA9A7AFE6}" dt="2022-04-27T09:40:45.792" v="23" actId="478"/>
          <ac:spMkLst>
            <pc:docMk/>
            <pc:sldMk cId="1516785240" sldId="275"/>
            <ac:spMk id="2" creationId="{8B949C15-31A9-46D0-B0F3-A84BC4CE9559}"/>
          </ac:spMkLst>
        </pc:spChg>
        <pc:spChg chg="mod">
          <ac:chgData name="Veniero Facchetti" userId="f2c6c99af91c4974" providerId="LiveId" clId="{D97CA8EC-CEA3-474E-BFE4-27EEA9A7AFE6}" dt="2022-04-27T09:40:57.542" v="25" actId="1076"/>
          <ac:spMkLst>
            <pc:docMk/>
            <pc:sldMk cId="1516785240" sldId="275"/>
            <ac:spMk id="14" creationId="{C0C1444B-C77E-4C45-9BBD-ABE49AE85796}"/>
          </ac:spMkLst>
        </pc:spChg>
        <pc:spChg chg="add mod ord">
          <ac:chgData name="Veniero Facchetti" userId="f2c6c99af91c4974" providerId="LiveId" clId="{D97CA8EC-CEA3-474E-BFE4-27EEA9A7AFE6}" dt="2022-04-27T09:40:49.224" v="24"/>
          <ac:spMkLst>
            <pc:docMk/>
            <pc:sldMk cId="1516785240" sldId="275"/>
            <ac:spMk id="23" creationId="{165918A4-05AB-43AA-9EAA-EAED03BE44AC}"/>
          </ac:spMkLst>
        </pc:spChg>
        <pc:spChg chg="add del mod">
          <ac:chgData name="Veniero Facchetti" userId="f2c6c99af91c4974" providerId="LiveId" clId="{D97CA8EC-CEA3-474E-BFE4-27EEA9A7AFE6}" dt="2022-04-27T09:38:51.893" v="12"/>
          <ac:spMkLst>
            <pc:docMk/>
            <pc:sldMk cId="1516785240" sldId="275"/>
            <ac:spMk id="23" creationId="{E513706C-EDA2-4B80-812E-A86ADBB97652}"/>
          </ac:spMkLst>
        </pc:spChg>
        <pc:cxnChg chg="add del mod">
          <ac:chgData name="Veniero Facchetti" userId="f2c6c99af91c4974" providerId="LiveId" clId="{D97CA8EC-CEA3-474E-BFE4-27EEA9A7AFE6}" dt="2022-04-27T09:38:51.893" v="12"/>
          <ac:cxnSpMkLst>
            <pc:docMk/>
            <pc:sldMk cId="1516785240" sldId="275"/>
            <ac:cxnSpMk id="24" creationId="{23AFB8C8-BF8E-4624-9D42-90636716F7D9}"/>
          </ac:cxnSpMkLst>
        </pc:cxnChg>
        <pc:cxnChg chg="add mod">
          <ac:chgData name="Veniero Facchetti" userId="f2c6c99af91c4974" providerId="LiveId" clId="{D97CA8EC-CEA3-474E-BFE4-27EEA9A7AFE6}" dt="2022-04-27T09:40:00.565" v="18"/>
          <ac:cxnSpMkLst>
            <pc:docMk/>
            <pc:sldMk cId="1516785240" sldId="275"/>
            <ac:cxnSpMk id="24" creationId="{65E33845-30DD-4AB2-80C0-CCB81DD7A510}"/>
          </ac:cxnSpMkLst>
        </pc:cxnChg>
      </pc:sldChg>
      <pc:sldChg chg="addSp delSp modSp mod">
        <pc:chgData name="Veniero Facchetti" userId="f2c6c99af91c4974" providerId="LiveId" clId="{D97CA8EC-CEA3-474E-BFE4-27EEA9A7AFE6}" dt="2022-04-27T09:42:02.976" v="34" actId="478"/>
        <pc:sldMkLst>
          <pc:docMk/>
          <pc:sldMk cId="2787691020" sldId="276"/>
        </pc:sldMkLst>
        <pc:spChg chg="del">
          <ac:chgData name="Veniero Facchetti" userId="f2c6c99af91c4974" providerId="LiveId" clId="{D97CA8EC-CEA3-474E-BFE4-27EEA9A7AFE6}" dt="2022-04-27T09:42:02.976" v="34" actId="478"/>
          <ac:spMkLst>
            <pc:docMk/>
            <pc:sldMk cId="2787691020" sldId="276"/>
            <ac:spMk id="10" creationId="{FE5E1646-F124-4811-B8A8-6C60C907ACEA}"/>
          </ac:spMkLst>
        </pc:spChg>
        <pc:spChg chg="add mod">
          <ac:chgData name="Veniero Facchetti" userId="f2c6c99af91c4974" providerId="LiveId" clId="{D97CA8EC-CEA3-474E-BFE4-27EEA9A7AFE6}" dt="2022-04-27T09:42:00.202" v="33"/>
          <ac:spMkLst>
            <pc:docMk/>
            <pc:sldMk cId="2787691020" sldId="276"/>
            <ac:spMk id="11" creationId="{F358BC34-D11E-48E7-BFCC-8179F64D9BAE}"/>
          </ac:spMkLst>
        </pc:spChg>
        <pc:cxnChg chg="add mod">
          <ac:chgData name="Veniero Facchetti" userId="f2c6c99af91c4974" providerId="LiveId" clId="{D97CA8EC-CEA3-474E-BFE4-27EEA9A7AFE6}" dt="2022-04-27T09:41:49.160" v="32"/>
          <ac:cxnSpMkLst>
            <pc:docMk/>
            <pc:sldMk cId="2787691020" sldId="276"/>
            <ac:cxnSpMk id="12" creationId="{6A7A7706-9BA3-4410-9F0F-8592AE00BEDC}"/>
          </ac:cxnSpMkLst>
        </pc:cxnChg>
      </pc:sldChg>
      <pc:sldChg chg="addSp delSp modSp mod">
        <pc:chgData name="Veniero Facchetti" userId="f2c6c99af91c4974" providerId="LiveId" clId="{D97CA8EC-CEA3-474E-BFE4-27EEA9A7AFE6}" dt="2022-04-27T09:41:40.862" v="31" actId="1076"/>
        <pc:sldMkLst>
          <pc:docMk/>
          <pc:sldMk cId="1278838167" sldId="277"/>
        </pc:sldMkLst>
        <pc:spChg chg="del">
          <ac:chgData name="Veniero Facchetti" userId="f2c6c99af91c4974" providerId="LiveId" clId="{D97CA8EC-CEA3-474E-BFE4-27EEA9A7AFE6}" dt="2022-04-27T09:41:33.456" v="30" actId="478"/>
          <ac:spMkLst>
            <pc:docMk/>
            <pc:sldMk cId="1278838167" sldId="277"/>
            <ac:spMk id="2" creationId="{5594F0DA-DB46-49C2-A60A-C204CC4A5B7A}"/>
          </ac:spMkLst>
        </pc:spChg>
        <pc:spChg chg="add mod ord">
          <ac:chgData name="Veniero Facchetti" userId="f2c6c99af91c4974" providerId="LiveId" clId="{D97CA8EC-CEA3-474E-BFE4-27EEA9A7AFE6}" dt="2022-04-27T09:41:27.684" v="29"/>
          <ac:spMkLst>
            <pc:docMk/>
            <pc:sldMk cId="1278838167" sldId="277"/>
            <ac:spMk id="11" creationId="{3666EEA0-5B8C-4879-AF2B-AE68A82389AB}"/>
          </ac:spMkLst>
        </pc:spChg>
        <pc:spChg chg="add del mod">
          <ac:chgData name="Veniero Facchetti" userId="f2c6c99af91c4974" providerId="LiveId" clId="{D97CA8EC-CEA3-474E-BFE4-27EEA9A7AFE6}" dt="2022-04-27T09:38:50.958" v="11"/>
          <ac:spMkLst>
            <pc:docMk/>
            <pc:sldMk cId="1278838167" sldId="277"/>
            <ac:spMk id="11" creationId="{9B904500-4671-4F2F-935A-FF697AE36359}"/>
          </ac:spMkLst>
        </pc:spChg>
        <pc:picChg chg="mod">
          <ac:chgData name="Veniero Facchetti" userId="f2c6c99af91c4974" providerId="LiveId" clId="{D97CA8EC-CEA3-474E-BFE4-27EEA9A7AFE6}" dt="2022-04-27T09:41:40.862" v="31" actId="1076"/>
          <ac:picMkLst>
            <pc:docMk/>
            <pc:sldMk cId="1278838167" sldId="277"/>
            <ac:picMk id="4" creationId="{E9DEF4C6-E7F3-4C0D-B299-659637531880}"/>
          </ac:picMkLst>
        </pc:picChg>
        <pc:cxnChg chg="add del mod">
          <ac:chgData name="Veniero Facchetti" userId="f2c6c99af91c4974" providerId="LiveId" clId="{D97CA8EC-CEA3-474E-BFE4-27EEA9A7AFE6}" dt="2022-04-27T09:38:50.958" v="11"/>
          <ac:cxnSpMkLst>
            <pc:docMk/>
            <pc:sldMk cId="1278838167" sldId="277"/>
            <ac:cxnSpMk id="12" creationId="{EDE22859-6B77-4657-829A-FB0416F6F8BF}"/>
          </ac:cxnSpMkLst>
        </pc:cxnChg>
        <pc:cxnChg chg="add mod ord">
          <ac:chgData name="Veniero Facchetti" userId="f2c6c99af91c4974" providerId="LiveId" clId="{D97CA8EC-CEA3-474E-BFE4-27EEA9A7AFE6}" dt="2022-04-27T09:41:13.972" v="28" actId="167"/>
          <ac:cxnSpMkLst>
            <pc:docMk/>
            <pc:sldMk cId="1278838167" sldId="277"/>
            <ac:cxnSpMk id="12" creationId="{FC5030F3-6071-4217-9DF2-A5A98DBBC909}"/>
          </ac:cxnSpMkLst>
        </pc:cxnChg>
      </pc:sldChg>
      <pc:sldChg chg="addSp delSp modSp mod">
        <pc:chgData name="Veniero Facchetti" userId="f2c6c99af91c4974" providerId="LiveId" clId="{D97CA8EC-CEA3-474E-BFE4-27EEA9A7AFE6}" dt="2022-04-27T09:43:07.358" v="47" actId="1076"/>
        <pc:sldMkLst>
          <pc:docMk/>
          <pc:sldMk cId="3789535997" sldId="278"/>
        </pc:sldMkLst>
        <pc:spChg chg="del">
          <ac:chgData name="Veniero Facchetti" userId="f2c6c99af91c4974" providerId="LiveId" clId="{D97CA8EC-CEA3-474E-BFE4-27EEA9A7AFE6}" dt="2022-04-27T09:42:41.448" v="40" actId="478"/>
          <ac:spMkLst>
            <pc:docMk/>
            <pc:sldMk cId="3789535997" sldId="278"/>
            <ac:spMk id="2" creationId="{38F09D3B-1283-4469-8FE3-A32B1595D463}"/>
          </ac:spMkLst>
        </pc:spChg>
        <pc:spChg chg="mod">
          <ac:chgData name="Veniero Facchetti" userId="f2c6c99af91c4974" providerId="LiveId" clId="{D97CA8EC-CEA3-474E-BFE4-27EEA9A7AFE6}" dt="2022-04-27T09:43:03.509" v="46" actId="1076"/>
          <ac:spMkLst>
            <pc:docMk/>
            <pc:sldMk cId="3789535997" sldId="278"/>
            <ac:spMk id="6" creationId="{D49E6E66-5C96-4170-8A13-D927602251CC}"/>
          </ac:spMkLst>
        </pc:spChg>
        <pc:spChg chg="mod">
          <ac:chgData name="Veniero Facchetti" userId="f2c6c99af91c4974" providerId="LiveId" clId="{D97CA8EC-CEA3-474E-BFE4-27EEA9A7AFE6}" dt="2022-04-27T09:43:07.358" v="47" actId="1076"/>
          <ac:spMkLst>
            <pc:docMk/>
            <pc:sldMk cId="3789535997" sldId="278"/>
            <ac:spMk id="10" creationId="{6CF67BFB-847C-44DE-B671-7E517C9F03C7}"/>
          </ac:spMkLst>
        </pc:spChg>
        <pc:spChg chg="add mod ord">
          <ac:chgData name="Veniero Facchetti" userId="f2c6c99af91c4974" providerId="LiveId" clId="{D97CA8EC-CEA3-474E-BFE4-27EEA9A7AFE6}" dt="2022-04-27T09:42:44.079" v="41"/>
          <ac:spMkLst>
            <pc:docMk/>
            <pc:sldMk cId="3789535997" sldId="278"/>
            <ac:spMk id="17" creationId="{32D8160E-3A61-47C0-8DA9-E141E925890E}"/>
          </ac:spMkLst>
        </pc:spChg>
        <pc:grpChg chg="mod">
          <ac:chgData name="Veniero Facchetti" userId="f2c6c99af91c4974" providerId="LiveId" clId="{D97CA8EC-CEA3-474E-BFE4-27EEA9A7AFE6}" dt="2022-04-27T09:42:59.413" v="45" actId="14100"/>
          <ac:grpSpMkLst>
            <pc:docMk/>
            <pc:sldMk cId="3789535997" sldId="278"/>
            <ac:grpSpMk id="7" creationId="{33F6CB35-7AB2-453C-8C8E-582D3E8FFAB1}"/>
          </ac:grpSpMkLst>
        </pc:grpChg>
        <pc:grpChg chg="mod">
          <ac:chgData name="Veniero Facchetti" userId="f2c6c99af91c4974" providerId="LiveId" clId="{D97CA8EC-CEA3-474E-BFE4-27EEA9A7AFE6}" dt="2022-04-27T09:42:50.727" v="42" actId="1076"/>
          <ac:grpSpMkLst>
            <pc:docMk/>
            <pc:sldMk cId="3789535997" sldId="278"/>
            <ac:grpSpMk id="11" creationId="{0D04362A-68CD-450D-BC9A-5FAB7E8AAD5D}"/>
          </ac:grpSpMkLst>
        </pc:grpChg>
        <pc:picChg chg="mod">
          <ac:chgData name="Veniero Facchetti" userId="f2c6c99af91c4974" providerId="LiveId" clId="{D97CA8EC-CEA3-474E-BFE4-27EEA9A7AFE6}" dt="2022-04-27T09:42:59.413" v="45" actId="14100"/>
          <ac:picMkLst>
            <pc:docMk/>
            <pc:sldMk cId="3789535997" sldId="278"/>
            <ac:picMk id="8" creationId="{39BB7235-76A4-4676-B324-68526813EA1C}"/>
          </ac:picMkLst>
        </pc:picChg>
        <pc:picChg chg="mod">
          <ac:chgData name="Veniero Facchetti" userId="f2c6c99af91c4974" providerId="LiveId" clId="{D97CA8EC-CEA3-474E-BFE4-27EEA9A7AFE6}" dt="2022-04-27T09:42:50.727" v="42" actId="1076"/>
          <ac:picMkLst>
            <pc:docMk/>
            <pc:sldMk cId="3789535997" sldId="278"/>
            <ac:picMk id="12" creationId="{DF835011-D111-40B1-901A-B73AAF99E922}"/>
          </ac:picMkLst>
        </pc:picChg>
        <pc:cxnChg chg="mod">
          <ac:chgData name="Veniero Facchetti" userId="f2c6c99af91c4974" providerId="LiveId" clId="{D97CA8EC-CEA3-474E-BFE4-27EEA9A7AFE6}" dt="2022-04-27T09:42:59.413" v="45" actId="14100"/>
          <ac:cxnSpMkLst>
            <pc:docMk/>
            <pc:sldMk cId="3789535997" sldId="278"/>
            <ac:cxnSpMk id="9" creationId="{3B66456D-4513-4C3B-99A4-7AE1A50A769A}"/>
          </ac:cxnSpMkLst>
        </pc:cxnChg>
        <pc:cxnChg chg="mod">
          <ac:chgData name="Veniero Facchetti" userId="f2c6c99af91c4974" providerId="LiveId" clId="{D97CA8EC-CEA3-474E-BFE4-27EEA9A7AFE6}" dt="2022-04-27T09:42:50.727" v="42" actId="1076"/>
          <ac:cxnSpMkLst>
            <pc:docMk/>
            <pc:sldMk cId="3789535997" sldId="278"/>
            <ac:cxnSpMk id="13" creationId="{AA184461-3C8D-4BC3-AC40-37280EBDB58C}"/>
          </ac:cxnSpMkLst>
        </pc:cxnChg>
        <pc:cxnChg chg="mod">
          <ac:chgData name="Veniero Facchetti" userId="f2c6c99af91c4974" providerId="LiveId" clId="{D97CA8EC-CEA3-474E-BFE4-27EEA9A7AFE6}" dt="2022-04-27T09:42:50.727" v="42" actId="1076"/>
          <ac:cxnSpMkLst>
            <pc:docMk/>
            <pc:sldMk cId="3789535997" sldId="278"/>
            <ac:cxnSpMk id="16" creationId="{2DEFEF93-BD18-4319-B5FB-F030C8BD598E}"/>
          </ac:cxnSpMkLst>
        </pc:cxnChg>
        <pc:cxnChg chg="mod">
          <ac:chgData name="Veniero Facchetti" userId="f2c6c99af91c4974" providerId="LiveId" clId="{D97CA8EC-CEA3-474E-BFE4-27EEA9A7AFE6}" dt="2022-04-27T09:42:59.413" v="45" actId="14100"/>
          <ac:cxnSpMkLst>
            <pc:docMk/>
            <pc:sldMk cId="3789535997" sldId="278"/>
            <ac:cxnSpMk id="18" creationId="{3833A2FF-7EFF-4573-90B0-A059D240AA7E}"/>
          </ac:cxnSpMkLst>
        </pc:cxnChg>
        <pc:cxnChg chg="add mod ord">
          <ac:chgData name="Veniero Facchetti" userId="f2c6c99af91c4974" providerId="LiveId" clId="{D97CA8EC-CEA3-474E-BFE4-27EEA9A7AFE6}" dt="2022-04-27T09:42:17.917" v="36" actId="171"/>
          <ac:cxnSpMkLst>
            <pc:docMk/>
            <pc:sldMk cId="3789535997" sldId="278"/>
            <ac:cxnSpMk id="19" creationId="{0E687A16-885E-426B-AF43-9E9CFCF72A00}"/>
          </ac:cxnSpMkLst>
        </pc:cxnChg>
      </pc:sldChg>
      <pc:sldChg chg="addSp delSp modSp mod">
        <pc:chgData name="Veniero Facchetti" userId="f2c6c99af91c4974" providerId="LiveId" clId="{D97CA8EC-CEA3-474E-BFE4-27EEA9A7AFE6}" dt="2022-04-27T09:43:58.944" v="56" actId="478"/>
        <pc:sldMkLst>
          <pc:docMk/>
          <pc:sldMk cId="657570526" sldId="279"/>
        </pc:sldMkLst>
        <pc:spChg chg="del mod">
          <ac:chgData name="Veniero Facchetti" userId="f2c6c99af91c4974" providerId="LiveId" clId="{D97CA8EC-CEA3-474E-BFE4-27EEA9A7AFE6}" dt="2022-04-27T09:43:58.944" v="56" actId="478"/>
          <ac:spMkLst>
            <pc:docMk/>
            <pc:sldMk cId="657570526" sldId="279"/>
            <ac:spMk id="2" creationId="{150BD48B-2924-4A8C-ACEA-5699B32124FD}"/>
          </ac:spMkLst>
        </pc:spChg>
        <pc:spChg chg="add mod ord">
          <ac:chgData name="Veniero Facchetti" userId="f2c6c99af91c4974" providerId="LiveId" clId="{D97CA8EC-CEA3-474E-BFE4-27EEA9A7AFE6}" dt="2022-04-27T09:43:54.214" v="55" actId="14100"/>
          <ac:spMkLst>
            <pc:docMk/>
            <pc:sldMk cId="657570526" sldId="279"/>
            <ac:spMk id="17" creationId="{6A9BA4DC-182B-43E1-9ACE-F088B35686A0}"/>
          </ac:spMkLst>
        </pc:spChg>
        <pc:cxnChg chg="add mod">
          <ac:chgData name="Veniero Facchetti" userId="f2c6c99af91c4974" providerId="LiveId" clId="{D97CA8EC-CEA3-474E-BFE4-27EEA9A7AFE6}" dt="2022-04-27T09:43:17.909" v="48"/>
          <ac:cxnSpMkLst>
            <pc:docMk/>
            <pc:sldMk cId="657570526" sldId="279"/>
            <ac:cxnSpMk id="18" creationId="{D89654AC-5BAF-47EF-AE79-9B868AD3CCD0}"/>
          </ac:cxnSpMkLst>
        </pc:cxnChg>
      </pc:sldChg>
      <pc:sldChg chg="addSp delSp modSp mod">
        <pc:chgData name="Veniero Facchetti" userId="f2c6c99af91c4974" providerId="LiveId" clId="{D97CA8EC-CEA3-474E-BFE4-27EEA9A7AFE6}" dt="2022-04-27T09:45:12.312" v="70" actId="478"/>
        <pc:sldMkLst>
          <pc:docMk/>
          <pc:sldMk cId="3501424611" sldId="280"/>
        </pc:sldMkLst>
        <pc:spChg chg="del mod">
          <ac:chgData name="Veniero Facchetti" userId="f2c6c99af91c4974" providerId="LiveId" clId="{D97CA8EC-CEA3-474E-BFE4-27EEA9A7AFE6}" dt="2022-04-27T09:45:12.312" v="70" actId="478"/>
          <ac:spMkLst>
            <pc:docMk/>
            <pc:sldMk cId="3501424611" sldId="280"/>
            <ac:spMk id="2" creationId="{95783918-1717-4C32-81CA-C1980F36B0F3}"/>
          </ac:spMkLst>
        </pc:spChg>
        <pc:spChg chg="add mod ord">
          <ac:chgData name="Veniero Facchetti" userId="f2c6c99af91c4974" providerId="LiveId" clId="{D97CA8EC-CEA3-474E-BFE4-27EEA9A7AFE6}" dt="2022-04-27T09:45:08.919" v="69" actId="20577"/>
          <ac:spMkLst>
            <pc:docMk/>
            <pc:sldMk cId="3501424611" sldId="280"/>
            <ac:spMk id="8" creationId="{939E4606-460B-4D1A-B290-1A3147DAA204}"/>
          </ac:spMkLst>
        </pc:spChg>
        <pc:cxnChg chg="add mod ord">
          <ac:chgData name="Veniero Facchetti" userId="f2c6c99af91c4974" providerId="LiveId" clId="{D97CA8EC-CEA3-474E-BFE4-27EEA9A7AFE6}" dt="2022-04-27T09:45:03.556" v="66" actId="167"/>
          <ac:cxnSpMkLst>
            <pc:docMk/>
            <pc:sldMk cId="3501424611" sldId="280"/>
            <ac:cxnSpMk id="9" creationId="{2A317C26-4714-4509-A7A0-3F27831CC7D3}"/>
          </ac:cxnSpMkLst>
        </pc:cxnChg>
      </pc:sldChg>
      <pc:sldChg chg="addSp delSp modSp mod">
        <pc:chgData name="Veniero Facchetti" userId="f2c6c99af91c4974" providerId="LiveId" clId="{D97CA8EC-CEA3-474E-BFE4-27EEA9A7AFE6}" dt="2022-04-27T09:44:45.232" v="64" actId="478"/>
        <pc:sldMkLst>
          <pc:docMk/>
          <pc:sldMk cId="2362222017" sldId="281"/>
        </pc:sldMkLst>
        <pc:spChg chg="del mod">
          <ac:chgData name="Veniero Facchetti" userId="f2c6c99af91c4974" providerId="LiveId" clId="{D97CA8EC-CEA3-474E-BFE4-27EEA9A7AFE6}" dt="2022-04-27T09:44:45.232" v="64" actId="478"/>
          <ac:spMkLst>
            <pc:docMk/>
            <pc:sldMk cId="2362222017" sldId="281"/>
            <ac:spMk id="2" creationId="{9D5E23C9-C52D-4F80-AEFE-508F4DE798F6}"/>
          </ac:spMkLst>
        </pc:spChg>
        <pc:spChg chg="add mod ord">
          <ac:chgData name="Veniero Facchetti" userId="f2c6c99af91c4974" providerId="LiveId" clId="{D97CA8EC-CEA3-474E-BFE4-27EEA9A7AFE6}" dt="2022-04-27T09:44:42.387" v="63" actId="255"/>
          <ac:spMkLst>
            <pc:docMk/>
            <pc:sldMk cId="2362222017" sldId="281"/>
            <ac:spMk id="7" creationId="{2DA0E90C-651B-46C7-B8AD-9ED1DA1F0FCC}"/>
          </ac:spMkLst>
        </pc:spChg>
        <pc:cxnChg chg="add mod ord">
          <ac:chgData name="Veniero Facchetti" userId="f2c6c99af91c4974" providerId="LiveId" clId="{D97CA8EC-CEA3-474E-BFE4-27EEA9A7AFE6}" dt="2022-04-27T09:44:11.725" v="59" actId="167"/>
          <ac:cxnSpMkLst>
            <pc:docMk/>
            <pc:sldMk cId="2362222017" sldId="281"/>
            <ac:cxnSpMk id="8" creationId="{27E7CFD8-A141-49FC-BC29-A0D933881CA7}"/>
          </ac:cxnSpMkLst>
        </pc:cxnChg>
      </pc:sldChg>
      <pc:sldChg chg="addSp delSp modSp mod">
        <pc:chgData name="Veniero Facchetti" userId="f2c6c99af91c4974" providerId="LiveId" clId="{D97CA8EC-CEA3-474E-BFE4-27EEA9A7AFE6}" dt="2022-04-27T09:45:50.073" v="74" actId="478"/>
        <pc:sldMkLst>
          <pc:docMk/>
          <pc:sldMk cId="2726634669" sldId="282"/>
        </pc:sldMkLst>
        <pc:spChg chg="del">
          <ac:chgData name="Veniero Facchetti" userId="f2c6c99af91c4974" providerId="LiveId" clId="{D97CA8EC-CEA3-474E-BFE4-27EEA9A7AFE6}" dt="2022-04-27T09:45:50.073" v="74" actId="478"/>
          <ac:spMkLst>
            <pc:docMk/>
            <pc:sldMk cId="2726634669" sldId="282"/>
            <ac:spMk id="2" creationId="{523FD555-F791-4596-B108-3055652C1374}"/>
          </ac:spMkLst>
        </pc:spChg>
        <pc:spChg chg="add mod">
          <ac:chgData name="Veniero Facchetti" userId="f2c6c99af91c4974" providerId="LiveId" clId="{D97CA8EC-CEA3-474E-BFE4-27EEA9A7AFE6}" dt="2022-04-27T09:45:46.093" v="73" actId="947"/>
          <ac:spMkLst>
            <pc:docMk/>
            <pc:sldMk cId="2726634669" sldId="282"/>
            <ac:spMk id="4" creationId="{E7D11009-6B7B-47B0-8229-3B6A5A79C8DE}"/>
          </ac:spMkLst>
        </pc:spChg>
        <pc:cxnChg chg="add mod">
          <ac:chgData name="Veniero Facchetti" userId="f2c6c99af91c4974" providerId="LiveId" clId="{D97CA8EC-CEA3-474E-BFE4-27EEA9A7AFE6}" dt="2022-04-27T09:45:16.227" v="71"/>
          <ac:cxnSpMkLst>
            <pc:docMk/>
            <pc:sldMk cId="2726634669" sldId="282"/>
            <ac:cxnSpMk id="5" creationId="{EDFCF70E-94A4-4CAD-A0D4-B653B537FA65}"/>
          </ac:cxnSpMkLst>
        </pc:cxnChg>
      </pc:sldChg>
      <pc:sldChg chg="addSp delSp modSp mod">
        <pc:chgData name="Veniero Facchetti" userId="f2c6c99af91c4974" providerId="LiveId" clId="{D97CA8EC-CEA3-474E-BFE4-27EEA9A7AFE6}" dt="2022-04-27T09:50:19.320" v="124" actId="478"/>
        <pc:sldMkLst>
          <pc:docMk/>
          <pc:sldMk cId="1814999293" sldId="283"/>
        </pc:sldMkLst>
        <pc:spChg chg="del">
          <ac:chgData name="Veniero Facchetti" userId="f2c6c99af91c4974" providerId="LiveId" clId="{D97CA8EC-CEA3-474E-BFE4-27EEA9A7AFE6}" dt="2022-04-27T09:50:19.320" v="124" actId="478"/>
          <ac:spMkLst>
            <pc:docMk/>
            <pc:sldMk cId="1814999293" sldId="283"/>
            <ac:spMk id="3" creationId="{FFDF5167-966B-437E-A7AC-7F59E3336F37}"/>
          </ac:spMkLst>
        </pc:spChg>
        <pc:spChg chg="add mod">
          <ac:chgData name="Veniero Facchetti" userId="f2c6c99af91c4974" providerId="LiveId" clId="{D97CA8EC-CEA3-474E-BFE4-27EEA9A7AFE6}" dt="2022-04-27T09:50:14.213" v="123" actId="947"/>
          <ac:spMkLst>
            <pc:docMk/>
            <pc:sldMk cId="1814999293" sldId="283"/>
            <ac:spMk id="4" creationId="{A7D3D6B8-8E9D-4A55-8783-D424C1CBD54C}"/>
          </ac:spMkLst>
        </pc:spChg>
        <pc:cxnChg chg="add mod">
          <ac:chgData name="Veniero Facchetti" userId="f2c6c99af91c4974" providerId="LiveId" clId="{D97CA8EC-CEA3-474E-BFE4-27EEA9A7AFE6}" dt="2022-04-27T09:49:57.043" v="121"/>
          <ac:cxnSpMkLst>
            <pc:docMk/>
            <pc:sldMk cId="1814999293" sldId="283"/>
            <ac:cxnSpMk id="5" creationId="{8ADF7D45-FB4C-4A64-8304-F396D36F96CF}"/>
          </ac:cxnSpMkLst>
        </pc:cxnChg>
      </pc:sldChg>
      <pc:sldChg chg="addSp delSp modSp mod">
        <pc:chgData name="Veniero Facchetti" userId="f2c6c99af91c4974" providerId="LiveId" clId="{D97CA8EC-CEA3-474E-BFE4-27EEA9A7AFE6}" dt="2022-04-27T09:51:59.413" v="137" actId="1076"/>
        <pc:sldMkLst>
          <pc:docMk/>
          <pc:sldMk cId="645780624" sldId="284"/>
        </pc:sldMkLst>
        <pc:spChg chg="del mod">
          <ac:chgData name="Veniero Facchetti" userId="f2c6c99af91c4974" providerId="LiveId" clId="{D97CA8EC-CEA3-474E-BFE4-27EEA9A7AFE6}" dt="2022-04-27T09:51:53.800" v="136" actId="478"/>
          <ac:spMkLst>
            <pc:docMk/>
            <pc:sldMk cId="645780624" sldId="284"/>
            <ac:spMk id="2" creationId="{50003F65-0D77-4F89-AA48-5CCAA1F61A59}"/>
          </ac:spMkLst>
        </pc:spChg>
        <pc:spChg chg="mod">
          <ac:chgData name="Veniero Facchetti" userId="f2c6c99af91c4974" providerId="LiveId" clId="{D97CA8EC-CEA3-474E-BFE4-27EEA9A7AFE6}" dt="2022-04-27T09:51:59.413" v="137" actId="1076"/>
          <ac:spMkLst>
            <pc:docMk/>
            <pc:sldMk cId="645780624" sldId="284"/>
            <ac:spMk id="17" creationId="{2B52AD0E-F50E-4ADB-B128-12FC583ADF52}"/>
          </ac:spMkLst>
        </pc:spChg>
        <pc:spChg chg="add mod ord">
          <ac:chgData name="Veniero Facchetti" userId="f2c6c99af91c4974" providerId="LiveId" clId="{D97CA8EC-CEA3-474E-BFE4-27EEA9A7AFE6}" dt="2022-04-27T09:51:49.194" v="135"/>
          <ac:spMkLst>
            <pc:docMk/>
            <pc:sldMk cId="645780624" sldId="284"/>
            <ac:spMk id="19" creationId="{B4A7B0E6-FCF5-4B4A-BB2F-98DC71521AEE}"/>
          </ac:spMkLst>
        </pc:spChg>
        <pc:picChg chg="mod">
          <ac:chgData name="Veniero Facchetti" userId="f2c6c99af91c4974" providerId="LiveId" clId="{D97CA8EC-CEA3-474E-BFE4-27EEA9A7AFE6}" dt="2022-04-27T09:51:59.413" v="137" actId="1076"/>
          <ac:picMkLst>
            <pc:docMk/>
            <pc:sldMk cId="645780624" sldId="284"/>
            <ac:picMk id="3" creationId="{CA18F4BD-0B54-4818-9BD2-85A6841661FC}"/>
          </ac:picMkLst>
        </pc:picChg>
        <pc:cxnChg chg="add mod ord">
          <ac:chgData name="Veniero Facchetti" userId="f2c6c99af91c4974" providerId="LiveId" clId="{D97CA8EC-CEA3-474E-BFE4-27EEA9A7AFE6}" dt="2022-04-27T09:51:34.340" v="133" actId="167"/>
          <ac:cxnSpMkLst>
            <pc:docMk/>
            <pc:sldMk cId="645780624" sldId="284"/>
            <ac:cxnSpMk id="20" creationId="{0F282329-33EB-497A-8B94-F88375278452}"/>
          </ac:cxnSpMkLst>
        </pc:cxnChg>
      </pc:sldChg>
      <pc:sldChg chg="addSp delSp modSp mod">
        <pc:chgData name="Veniero Facchetti" userId="f2c6c99af91c4974" providerId="LiveId" clId="{D97CA8EC-CEA3-474E-BFE4-27EEA9A7AFE6}" dt="2022-04-27T10:00:57.645" v="150" actId="1076"/>
        <pc:sldMkLst>
          <pc:docMk/>
          <pc:sldMk cId="3072733805" sldId="285"/>
        </pc:sldMkLst>
        <pc:spChg chg="del mod">
          <ac:chgData name="Veniero Facchetti" userId="f2c6c99af91c4974" providerId="LiveId" clId="{D97CA8EC-CEA3-474E-BFE4-27EEA9A7AFE6}" dt="2022-04-27T10:00:38.263" v="144" actId="478"/>
          <ac:spMkLst>
            <pc:docMk/>
            <pc:sldMk cId="3072733805" sldId="285"/>
            <ac:spMk id="3" creationId="{ED5F6658-36BE-43CD-9F50-AE4D088C6269}"/>
          </ac:spMkLst>
        </pc:spChg>
        <pc:spChg chg="add del">
          <ac:chgData name="Veniero Facchetti" userId="f2c6c99af91c4974" providerId="LiveId" clId="{D97CA8EC-CEA3-474E-BFE4-27EEA9A7AFE6}" dt="2022-04-27T09:52:07.676" v="139" actId="22"/>
          <ac:spMkLst>
            <pc:docMk/>
            <pc:sldMk cId="3072733805" sldId="285"/>
            <ac:spMk id="11" creationId="{E7842BD0-009F-46C2-96C8-C5D127BD180B}"/>
          </ac:spMkLst>
        </pc:spChg>
        <pc:spChg chg="add mod ord">
          <ac:chgData name="Veniero Facchetti" userId="f2c6c99af91c4974" providerId="LiveId" clId="{D97CA8EC-CEA3-474E-BFE4-27EEA9A7AFE6}" dt="2022-04-27T10:00:34.312" v="143"/>
          <ac:spMkLst>
            <pc:docMk/>
            <pc:sldMk cId="3072733805" sldId="285"/>
            <ac:spMk id="12" creationId="{B55B63E1-648F-4202-AD72-36A95D6F21F9}"/>
          </ac:spMkLst>
        </pc:spChg>
        <pc:picChg chg="mod">
          <ac:chgData name="Veniero Facchetti" userId="f2c6c99af91c4974" providerId="LiveId" clId="{D97CA8EC-CEA3-474E-BFE4-27EEA9A7AFE6}" dt="2022-04-27T10:00:55.509" v="149" actId="1076"/>
          <ac:picMkLst>
            <pc:docMk/>
            <pc:sldMk cId="3072733805" sldId="285"/>
            <ac:picMk id="4" creationId="{C4B783C5-9D4E-4278-ABDB-49B7FA492590}"/>
          </ac:picMkLst>
        </pc:picChg>
        <pc:picChg chg="mod">
          <ac:chgData name="Veniero Facchetti" userId="f2c6c99af91c4974" providerId="LiveId" clId="{D97CA8EC-CEA3-474E-BFE4-27EEA9A7AFE6}" dt="2022-04-27T10:00:51.597" v="148" actId="1076"/>
          <ac:picMkLst>
            <pc:docMk/>
            <pc:sldMk cId="3072733805" sldId="285"/>
            <ac:picMk id="5" creationId="{43166B74-7B16-4287-8376-CD7DD1B495E7}"/>
          </ac:picMkLst>
        </pc:picChg>
        <pc:picChg chg="mod">
          <ac:chgData name="Veniero Facchetti" userId="f2c6c99af91c4974" providerId="LiveId" clId="{D97CA8EC-CEA3-474E-BFE4-27EEA9A7AFE6}" dt="2022-04-27T10:00:57.645" v="150" actId="1076"/>
          <ac:picMkLst>
            <pc:docMk/>
            <pc:sldMk cId="3072733805" sldId="285"/>
            <ac:picMk id="7" creationId="{22B720C7-1065-4435-9B89-6C2F84D9856E}"/>
          </ac:picMkLst>
        </pc:picChg>
        <pc:cxnChg chg="add mod">
          <ac:chgData name="Veniero Facchetti" userId="f2c6c99af91c4974" providerId="LiveId" clId="{D97CA8EC-CEA3-474E-BFE4-27EEA9A7AFE6}" dt="2022-04-27T09:52:20.944" v="140"/>
          <ac:cxnSpMkLst>
            <pc:docMk/>
            <pc:sldMk cId="3072733805" sldId="285"/>
            <ac:cxnSpMk id="13" creationId="{6BF94BD2-60A4-4876-B235-8BE6D6D046F7}"/>
          </ac:cxnSpMkLst>
        </pc:cxnChg>
      </pc:sldChg>
      <pc:sldChg chg="addSp delSp modSp mod">
        <pc:chgData name="Veniero Facchetti" userId="f2c6c99af91c4974" providerId="LiveId" clId="{D97CA8EC-CEA3-474E-BFE4-27EEA9A7AFE6}" dt="2022-04-27T10:01:23.664" v="155" actId="478"/>
        <pc:sldMkLst>
          <pc:docMk/>
          <pc:sldMk cId="1997665358" sldId="286"/>
        </pc:sldMkLst>
        <pc:spChg chg="del mod">
          <ac:chgData name="Veniero Facchetti" userId="f2c6c99af91c4974" providerId="LiveId" clId="{D97CA8EC-CEA3-474E-BFE4-27EEA9A7AFE6}" dt="2022-04-27T10:01:23.664" v="155" actId="478"/>
          <ac:spMkLst>
            <pc:docMk/>
            <pc:sldMk cId="1997665358" sldId="286"/>
            <ac:spMk id="2" creationId="{297AFFFB-F4F0-413E-A380-71F33EE03636}"/>
          </ac:spMkLst>
        </pc:spChg>
        <pc:spChg chg="add mod ord">
          <ac:chgData name="Veniero Facchetti" userId="f2c6c99af91c4974" providerId="LiveId" clId="{D97CA8EC-CEA3-474E-BFE4-27EEA9A7AFE6}" dt="2022-04-27T10:01:19.996" v="154"/>
          <ac:spMkLst>
            <pc:docMk/>
            <pc:sldMk cId="1997665358" sldId="286"/>
            <ac:spMk id="10" creationId="{D4CEDAD6-8529-4A3E-AD9E-A728ABAEA8A1}"/>
          </ac:spMkLst>
        </pc:spChg>
        <pc:cxnChg chg="add mod ord">
          <ac:chgData name="Veniero Facchetti" userId="f2c6c99af91c4974" providerId="LiveId" clId="{D97CA8EC-CEA3-474E-BFE4-27EEA9A7AFE6}" dt="2022-04-27T10:01:06.764" v="152" actId="167"/>
          <ac:cxnSpMkLst>
            <pc:docMk/>
            <pc:sldMk cId="1997665358" sldId="286"/>
            <ac:cxnSpMk id="11" creationId="{49939E03-29FF-4AF5-AFA7-9D67E8C26655}"/>
          </ac:cxnSpMkLst>
        </pc:cxnChg>
      </pc:sldChg>
      <pc:sldChg chg="addSp delSp modSp mod">
        <pc:chgData name="Veniero Facchetti" userId="f2c6c99af91c4974" providerId="LiveId" clId="{D97CA8EC-CEA3-474E-BFE4-27EEA9A7AFE6}" dt="2022-04-27T09:51:13.156" v="131" actId="1076"/>
        <pc:sldMkLst>
          <pc:docMk/>
          <pc:sldMk cId="2157400971" sldId="287"/>
        </pc:sldMkLst>
        <pc:spChg chg="del mod">
          <ac:chgData name="Veniero Facchetti" userId="f2c6c99af91c4974" providerId="LiveId" clId="{D97CA8EC-CEA3-474E-BFE4-27EEA9A7AFE6}" dt="2022-04-27T09:51:02.368" v="129" actId="478"/>
          <ac:spMkLst>
            <pc:docMk/>
            <pc:sldMk cId="2157400971" sldId="287"/>
            <ac:spMk id="2" creationId="{26EC01C2-820F-477E-BE17-7D0E84AE44C3}"/>
          </ac:spMkLst>
        </pc:spChg>
        <pc:spChg chg="add mod ord">
          <ac:chgData name="Veniero Facchetti" userId="f2c6c99af91c4974" providerId="LiveId" clId="{D97CA8EC-CEA3-474E-BFE4-27EEA9A7AFE6}" dt="2022-04-27T09:50:58.927" v="128"/>
          <ac:spMkLst>
            <pc:docMk/>
            <pc:sldMk cId="2157400971" sldId="287"/>
            <ac:spMk id="10" creationId="{E0D59981-A9A4-4E81-AF1A-80A2DD5BE778}"/>
          </ac:spMkLst>
        </pc:spChg>
        <pc:picChg chg="mod">
          <ac:chgData name="Veniero Facchetti" userId="f2c6c99af91c4974" providerId="LiveId" clId="{D97CA8EC-CEA3-474E-BFE4-27EEA9A7AFE6}" dt="2022-04-27T09:51:13.156" v="131" actId="1076"/>
          <ac:picMkLst>
            <pc:docMk/>
            <pc:sldMk cId="2157400971" sldId="287"/>
            <ac:picMk id="4" creationId="{973E47D6-4A5F-4EDF-9501-20DA6EC31129}"/>
          </ac:picMkLst>
        </pc:picChg>
        <pc:picChg chg="mod">
          <ac:chgData name="Veniero Facchetti" userId="f2c6c99af91c4974" providerId="LiveId" clId="{D97CA8EC-CEA3-474E-BFE4-27EEA9A7AFE6}" dt="2022-04-27T09:51:10.422" v="130" actId="1076"/>
          <ac:picMkLst>
            <pc:docMk/>
            <pc:sldMk cId="2157400971" sldId="287"/>
            <ac:picMk id="6" creationId="{0890F3B6-DC56-48BE-8D68-675B3FEB2996}"/>
          </ac:picMkLst>
        </pc:picChg>
        <pc:cxnChg chg="add mod ord">
          <ac:chgData name="Veniero Facchetti" userId="f2c6c99af91c4974" providerId="LiveId" clId="{D97CA8EC-CEA3-474E-BFE4-27EEA9A7AFE6}" dt="2022-04-27T09:50:29.237" v="126" actId="167"/>
          <ac:cxnSpMkLst>
            <pc:docMk/>
            <pc:sldMk cId="2157400971" sldId="287"/>
            <ac:cxnSpMk id="11" creationId="{76A2186E-6A61-42C7-B372-014943AE46EC}"/>
          </ac:cxnSpMkLst>
        </pc:cxnChg>
      </pc:sldChg>
      <pc:sldChg chg="addSp delSp modSp mod">
        <pc:chgData name="Veniero Facchetti" userId="f2c6c99af91c4974" providerId="LiveId" clId="{D97CA8EC-CEA3-474E-BFE4-27EEA9A7AFE6}" dt="2022-04-27T09:46:37.413" v="87" actId="1076"/>
        <pc:sldMkLst>
          <pc:docMk/>
          <pc:sldMk cId="3907830185" sldId="288"/>
        </pc:sldMkLst>
        <pc:spChg chg="mod">
          <ac:chgData name="Veniero Facchetti" userId="f2c6c99af91c4974" providerId="LiveId" clId="{D97CA8EC-CEA3-474E-BFE4-27EEA9A7AFE6}" dt="2022-04-27T09:46:37.413" v="87" actId="1076"/>
          <ac:spMkLst>
            <pc:docMk/>
            <pc:sldMk cId="3907830185" sldId="288"/>
            <ac:spMk id="7" creationId="{59F3559C-2179-452B-BA73-8E13201874B9}"/>
          </ac:spMkLst>
        </pc:spChg>
        <pc:spChg chg="del mod">
          <ac:chgData name="Veniero Facchetti" userId="f2c6c99af91c4974" providerId="LiveId" clId="{D97CA8EC-CEA3-474E-BFE4-27EEA9A7AFE6}" dt="2022-04-27T09:46:18.816" v="81" actId="478"/>
          <ac:spMkLst>
            <pc:docMk/>
            <pc:sldMk cId="3907830185" sldId="288"/>
            <ac:spMk id="8" creationId="{0DF8C1C4-B011-4926-9AC8-35601FA116FF}"/>
          </ac:spMkLst>
        </pc:spChg>
        <pc:spChg chg="add del">
          <ac:chgData name="Veniero Facchetti" userId="f2c6c99af91c4974" providerId="LiveId" clId="{D97CA8EC-CEA3-474E-BFE4-27EEA9A7AFE6}" dt="2022-04-27T09:45:54.345" v="76" actId="22"/>
          <ac:spMkLst>
            <pc:docMk/>
            <pc:sldMk cId="3907830185" sldId="288"/>
            <ac:spMk id="10" creationId="{30405ACB-86DF-4ACC-9B92-116CEB8A4CFD}"/>
          </ac:spMkLst>
        </pc:spChg>
        <pc:spChg chg="add mod ord">
          <ac:chgData name="Veniero Facchetti" userId="f2c6c99af91c4974" providerId="LiveId" clId="{D97CA8EC-CEA3-474E-BFE4-27EEA9A7AFE6}" dt="2022-04-27T09:46:15.806" v="80"/>
          <ac:spMkLst>
            <pc:docMk/>
            <pc:sldMk cId="3907830185" sldId="288"/>
            <ac:spMk id="11" creationId="{2815B0D5-37C6-4CCA-A39C-71682B05DFEF}"/>
          </ac:spMkLst>
        </pc:spChg>
        <pc:picChg chg="mod">
          <ac:chgData name="Veniero Facchetti" userId="f2c6c99af91c4974" providerId="LiveId" clId="{D97CA8EC-CEA3-474E-BFE4-27EEA9A7AFE6}" dt="2022-04-27T09:46:24.709" v="84" actId="1076"/>
          <ac:picMkLst>
            <pc:docMk/>
            <pc:sldMk cId="3907830185" sldId="288"/>
            <ac:picMk id="2" creationId="{7AFFA0B1-E04F-404A-9250-C1D867DF055B}"/>
          </ac:picMkLst>
        </pc:picChg>
        <pc:cxnChg chg="add mod ord">
          <ac:chgData name="Veniero Facchetti" userId="f2c6c99af91c4974" providerId="LiveId" clId="{D97CA8EC-CEA3-474E-BFE4-27EEA9A7AFE6}" dt="2022-04-27T09:46:03.078" v="78" actId="167"/>
          <ac:cxnSpMkLst>
            <pc:docMk/>
            <pc:sldMk cId="3907830185" sldId="288"/>
            <ac:cxnSpMk id="12" creationId="{BE15EB20-6164-4115-9DDF-25DBE7B56DDB}"/>
          </ac:cxnSpMkLst>
        </pc:cxnChg>
      </pc:sldChg>
      <pc:sldChg chg="addSp delSp modSp mod">
        <pc:chgData name="Veniero Facchetti" userId="f2c6c99af91c4974" providerId="LiveId" clId="{D97CA8EC-CEA3-474E-BFE4-27EEA9A7AFE6}" dt="2022-04-27T09:49:11.352" v="113" actId="478"/>
        <pc:sldMkLst>
          <pc:docMk/>
          <pc:sldMk cId="161021659" sldId="289"/>
        </pc:sldMkLst>
        <pc:spChg chg="del mod">
          <ac:chgData name="Veniero Facchetti" userId="f2c6c99af91c4974" providerId="LiveId" clId="{D97CA8EC-CEA3-474E-BFE4-27EEA9A7AFE6}" dt="2022-04-27T09:49:11.352" v="113" actId="478"/>
          <ac:spMkLst>
            <pc:docMk/>
            <pc:sldMk cId="161021659" sldId="289"/>
            <ac:spMk id="2" creationId="{ABCEA893-E49B-4B8D-8510-343327A88603}"/>
          </ac:spMkLst>
        </pc:spChg>
        <pc:spChg chg="mod">
          <ac:chgData name="Veniero Facchetti" userId="f2c6c99af91c4974" providerId="LiveId" clId="{D97CA8EC-CEA3-474E-BFE4-27EEA9A7AFE6}" dt="2022-04-27T09:47:45.086" v="95" actId="1076"/>
          <ac:spMkLst>
            <pc:docMk/>
            <pc:sldMk cId="161021659" sldId="289"/>
            <ac:spMk id="5" creationId="{5BF7D998-CEA1-4B1C-9233-AF222AA0A857}"/>
          </ac:spMkLst>
        </pc:spChg>
        <pc:spChg chg="mod">
          <ac:chgData name="Veniero Facchetti" userId="f2c6c99af91c4974" providerId="LiveId" clId="{D97CA8EC-CEA3-474E-BFE4-27EEA9A7AFE6}" dt="2022-04-27T09:48:33.814" v="108" actId="1076"/>
          <ac:spMkLst>
            <pc:docMk/>
            <pc:sldMk cId="161021659" sldId="289"/>
            <ac:spMk id="7" creationId="{038EA363-B4BF-402F-82EA-A6066BE3F5B3}"/>
          </ac:spMkLst>
        </pc:spChg>
        <pc:spChg chg="mod">
          <ac:chgData name="Veniero Facchetti" userId="f2c6c99af91c4974" providerId="LiveId" clId="{D97CA8EC-CEA3-474E-BFE4-27EEA9A7AFE6}" dt="2022-04-27T09:48:23.093" v="106" actId="1076"/>
          <ac:spMkLst>
            <pc:docMk/>
            <pc:sldMk cId="161021659" sldId="289"/>
            <ac:spMk id="9" creationId="{2B1E8BB6-8A2A-4A0D-B8A9-B65825ED3D94}"/>
          </ac:spMkLst>
        </pc:spChg>
        <pc:spChg chg="mod">
          <ac:chgData name="Veniero Facchetti" userId="f2c6c99af91c4974" providerId="LiveId" clId="{D97CA8EC-CEA3-474E-BFE4-27EEA9A7AFE6}" dt="2022-04-27T09:48:02.853" v="100" actId="1076"/>
          <ac:spMkLst>
            <pc:docMk/>
            <pc:sldMk cId="161021659" sldId="289"/>
            <ac:spMk id="11" creationId="{5130A833-0B21-4486-8E80-9EF2785EDEC0}"/>
          </ac:spMkLst>
        </pc:spChg>
        <pc:spChg chg="mod">
          <ac:chgData name="Veniero Facchetti" userId="f2c6c99af91c4974" providerId="LiveId" clId="{D97CA8EC-CEA3-474E-BFE4-27EEA9A7AFE6}" dt="2022-04-27T09:47:53.311" v="98" actId="1076"/>
          <ac:spMkLst>
            <pc:docMk/>
            <pc:sldMk cId="161021659" sldId="289"/>
            <ac:spMk id="13" creationId="{8A695261-E63E-48AB-A02F-872CAA28DF12}"/>
          </ac:spMkLst>
        </pc:spChg>
        <pc:spChg chg="mod">
          <ac:chgData name="Veniero Facchetti" userId="f2c6c99af91c4974" providerId="LiveId" clId="{D97CA8EC-CEA3-474E-BFE4-27EEA9A7AFE6}" dt="2022-04-27T09:47:45.086" v="95" actId="1076"/>
          <ac:spMkLst>
            <pc:docMk/>
            <pc:sldMk cId="161021659" sldId="289"/>
            <ac:spMk id="15" creationId="{91126BF8-670B-4C17-A475-66A23445A7F1}"/>
          </ac:spMkLst>
        </pc:spChg>
        <pc:spChg chg="mod">
          <ac:chgData name="Veniero Facchetti" userId="f2c6c99af91c4974" providerId="LiveId" clId="{D97CA8EC-CEA3-474E-BFE4-27EEA9A7AFE6}" dt="2022-04-27T09:47:45.086" v="95" actId="1076"/>
          <ac:spMkLst>
            <pc:docMk/>
            <pc:sldMk cId="161021659" sldId="289"/>
            <ac:spMk id="16" creationId="{3F1AAF0C-760D-4F0C-A4E0-81CF423631B0}"/>
          </ac:spMkLst>
        </pc:spChg>
        <pc:spChg chg="add mod ord">
          <ac:chgData name="Veniero Facchetti" userId="f2c6c99af91c4974" providerId="LiveId" clId="{D97CA8EC-CEA3-474E-BFE4-27EEA9A7AFE6}" dt="2022-04-27T09:47:10.976" v="92"/>
          <ac:spMkLst>
            <pc:docMk/>
            <pc:sldMk cId="161021659" sldId="289"/>
            <ac:spMk id="18" creationId="{61A9C5C8-B69A-418F-A829-89548BA63BA5}"/>
          </ac:spMkLst>
        </pc:spChg>
        <pc:spChg chg="add mod">
          <ac:chgData name="Veniero Facchetti" userId="f2c6c99af91c4974" providerId="LiveId" clId="{D97CA8EC-CEA3-474E-BFE4-27EEA9A7AFE6}" dt="2022-04-27T09:47:50.728" v="97" actId="571"/>
          <ac:spMkLst>
            <pc:docMk/>
            <pc:sldMk cId="161021659" sldId="289"/>
            <ac:spMk id="20" creationId="{AD63E479-A74D-450D-902B-423B452B78C1}"/>
          </ac:spMkLst>
        </pc:spChg>
        <pc:picChg chg="mod">
          <ac:chgData name="Veniero Facchetti" userId="f2c6c99af91c4974" providerId="LiveId" clId="{D97CA8EC-CEA3-474E-BFE4-27EEA9A7AFE6}" dt="2022-04-27T09:47:45.086" v="95" actId="1076"/>
          <ac:picMkLst>
            <pc:docMk/>
            <pc:sldMk cId="161021659" sldId="289"/>
            <ac:picMk id="3" creationId="{8780A6FA-1B62-4839-87DD-951A2A223499}"/>
          </ac:picMkLst>
        </pc:picChg>
        <pc:cxnChg chg="mod">
          <ac:chgData name="Veniero Facchetti" userId="f2c6c99af91c4974" providerId="LiveId" clId="{D97CA8EC-CEA3-474E-BFE4-27EEA9A7AFE6}" dt="2022-04-27T09:47:45.086" v="95" actId="1076"/>
          <ac:cxnSpMkLst>
            <pc:docMk/>
            <pc:sldMk cId="161021659" sldId="289"/>
            <ac:cxnSpMk id="4" creationId="{D298002A-EA0B-4104-9D7F-9177A037246C}"/>
          </ac:cxnSpMkLst>
        </pc:cxnChg>
        <pc:cxnChg chg="mod">
          <ac:chgData name="Veniero Facchetti" userId="f2c6c99af91c4974" providerId="LiveId" clId="{D97CA8EC-CEA3-474E-BFE4-27EEA9A7AFE6}" dt="2022-04-27T09:48:39.415" v="109" actId="14100"/>
          <ac:cxnSpMkLst>
            <pc:docMk/>
            <pc:sldMk cId="161021659" sldId="289"/>
            <ac:cxnSpMk id="6" creationId="{2868EFC1-959A-42B9-9A2D-4D6083FBC22F}"/>
          </ac:cxnSpMkLst>
        </pc:cxnChg>
        <pc:cxnChg chg="mod">
          <ac:chgData name="Veniero Facchetti" userId="f2c6c99af91c4974" providerId="LiveId" clId="{D97CA8EC-CEA3-474E-BFE4-27EEA9A7AFE6}" dt="2022-04-27T09:48:27.293" v="107" actId="14100"/>
          <ac:cxnSpMkLst>
            <pc:docMk/>
            <pc:sldMk cId="161021659" sldId="289"/>
            <ac:cxnSpMk id="8" creationId="{DE53245E-DE79-4DB5-BAC2-CED8DEC3D13D}"/>
          </ac:cxnSpMkLst>
        </pc:cxnChg>
        <pc:cxnChg chg="mod">
          <ac:chgData name="Veniero Facchetti" userId="f2c6c99af91c4974" providerId="LiveId" clId="{D97CA8EC-CEA3-474E-BFE4-27EEA9A7AFE6}" dt="2022-04-27T09:48:08.476" v="101" actId="14100"/>
          <ac:cxnSpMkLst>
            <pc:docMk/>
            <pc:sldMk cId="161021659" sldId="289"/>
            <ac:cxnSpMk id="10" creationId="{5B4ECCD2-4BA2-440C-8A4A-195E3F66DA5D}"/>
          </ac:cxnSpMkLst>
        </pc:cxnChg>
        <pc:cxnChg chg="mod">
          <ac:chgData name="Veniero Facchetti" userId="f2c6c99af91c4974" providerId="LiveId" clId="{D97CA8EC-CEA3-474E-BFE4-27EEA9A7AFE6}" dt="2022-04-27T09:47:56.808" v="99" actId="14100"/>
          <ac:cxnSpMkLst>
            <pc:docMk/>
            <pc:sldMk cId="161021659" sldId="289"/>
            <ac:cxnSpMk id="12" creationId="{5FE6655B-6AD7-4028-8D50-15C4D305A885}"/>
          </ac:cxnSpMkLst>
        </pc:cxnChg>
        <pc:cxnChg chg="mod">
          <ac:chgData name="Veniero Facchetti" userId="f2c6c99af91c4974" providerId="LiveId" clId="{D97CA8EC-CEA3-474E-BFE4-27EEA9A7AFE6}" dt="2022-04-27T09:47:45.086" v="95" actId="1076"/>
          <ac:cxnSpMkLst>
            <pc:docMk/>
            <pc:sldMk cId="161021659" sldId="289"/>
            <ac:cxnSpMk id="14" creationId="{19500556-964E-4547-82F2-ADCDC169F889}"/>
          </ac:cxnSpMkLst>
        </pc:cxnChg>
        <pc:cxnChg chg="add mod ord">
          <ac:chgData name="Veniero Facchetti" userId="f2c6c99af91c4974" providerId="LiveId" clId="{D97CA8EC-CEA3-474E-BFE4-27EEA9A7AFE6}" dt="2022-04-27T09:46:51.148" v="89" actId="167"/>
          <ac:cxnSpMkLst>
            <pc:docMk/>
            <pc:sldMk cId="161021659" sldId="289"/>
            <ac:cxnSpMk id="19" creationId="{F5A6B4BE-8E1D-44C2-BD65-6A5CFB7353A3}"/>
          </ac:cxnSpMkLst>
        </pc:cxnChg>
      </pc:sldChg>
      <pc:sldChg chg="addSp delSp modSp mod">
        <pc:chgData name="Veniero Facchetti" userId="f2c6c99af91c4974" providerId="LiveId" clId="{D97CA8EC-CEA3-474E-BFE4-27EEA9A7AFE6}" dt="2022-04-27T09:49:49.933" v="120" actId="1076"/>
        <pc:sldMkLst>
          <pc:docMk/>
          <pc:sldMk cId="2317122726" sldId="290"/>
        </pc:sldMkLst>
        <pc:spChg chg="del mod">
          <ac:chgData name="Veniero Facchetti" userId="f2c6c99af91c4974" providerId="LiveId" clId="{D97CA8EC-CEA3-474E-BFE4-27EEA9A7AFE6}" dt="2022-04-27T09:49:24.808" v="115" actId="478"/>
          <ac:spMkLst>
            <pc:docMk/>
            <pc:sldMk cId="2317122726" sldId="290"/>
            <ac:spMk id="2" creationId="{7453D18D-3805-453E-8FCA-314262759C09}"/>
          </ac:spMkLst>
        </pc:spChg>
        <pc:spChg chg="mod">
          <ac:chgData name="Veniero Facchetti" userId="f2c6c99af91c4974" providerId="LiveId" clId="{D97CA8EC-CEA3-474E-BFE4-27EEA9A7AFE6}" dt="2022-04-27T09:49:49.933" v="120" actId="1076"/>
          <ac:spMkLst>
            <pc:docMk/>
            <pc:sldMk cId="2317122726" sldId="290"/>
            <ac:spMk id="8" creationId="{B351DF46-457F-4F3F-9A5F-E59D75D651BE}"/>
          </ac:spMkLst>
        </pc:spChg>
        <pc:spChg chg="mod">
          <ac:chgData name="Veniero Facchetti" userId="f2c6c99af91c4974" providerId="LiveId" clId="{D97CA8EC-CEA3-474E-BFE4-27EEA9A7AFE6}" dt="2022-04-27T09:49:46.645" v="119" actId="1076"/>
          <ac:spMkLst>
            <pc:docMk/>
            <pc:sldMk cId="2317122726" sldId="290"/>
            <ac:spMk id="12" creationId="{3DDBE8A5-2BAA-4140-A6A8-695768A44BD8}"/>
          </ac:spMkLst>
        </pc:spChg>
        <pc:spChg chg="mod">
          <ac:chgData name="Veniero Facchetti" userId="f2c6c99af91c4974" providerId="LiveId" clId="{D97CA8EC-CEA3-474E-BFE4-27EEA9A7AFE6}" dt="2022-04-27T09:49:42.397" v="118" actId="1076"/>
          <ac:spMkLst>
            <pc:docMk/>
            <pc:sldMk cId="2317122726" sldId="290"/>
            <ac:spMk id="14" creationId="{83AED0A8-ECDD-4C51-9096-C8193C3F0BB7}"/>
          </ac:spMkLst>
        </pc:spChg>
        <pc:spChg chg="mod">
          <ac:chgData name="Veniero Facchetti" userId="f2c6c99af91c4974" providerId="LiveId" clId="{D97CA8EC-CEA3-474E-BFE4-27EEA9A7AFE6}" dt="2022-04-27T09:49:42.397" v="118" actId="1076"/>
          <ac:spMkLst>
            <pc:docMk/>
            <pc:sldMk cId="2317122726" sldId="290"/>
            <ac:spMk id="16" creationId="{97927435-0246-427A-9477-AA644B68A34E}"/>
          </ac:spMkLst>
        </pc:spChg>
        <pc:spChg chg="mod">
          <ac:chgData name="Veniero Facchetti" userId="f2c6c99af91c4974" providerId="LiveId" clId="{D97CA8EC-CEA3-474E-BFE4-27EEA9A7AFE6}" dt="2022-04-27T09:49:42.397" v="118" actId="1076"/>
          <ac:spMkLst>
            <pc:docMk/>
            <pc:sldMk cId="2317122726" sldId="290"/>
            <ac:spMk id="17" creationId="{205E5C66-7B86-4A50-96CF-4EC587EAA5F7}"/>
          </ac:spMkLst>
        </pc:spChg>
        <pc:spChg chg="add mod ord">
          <ac:chgData name="Veniero Facchetti" userId="f2c6c99af91c4974" providerId="LiveId" clId="{D97CA8EC-CEA3-474E-BFE4-27EEA9A7AFE6}" dt="2022-04-27T09:49:20.597" v="114"/>
          <ac:spMkLst>
            <pc:docMk/>
            <pc:sldMk cId="2317122726" sldId="290"/>
            <ac:spMk id="18" creationId="{88F75F32-D765-44C5-A09E-A8C623E84364}"/>
          </ac:spMkLst>
        </pc:spChg>
        <pc:grpChg chg="mod">
          <ac:chgData name="Veniero Facchetti" userId="f2c6c99af91c4974" providerId="LiveId" clId="{D97CA8EC-CEA3-474E-BFE4-27EEA9A7AFE6}" dt="2022-04-27T09:49:34.286" v="117" actId="1076"/>
          <ac:grpSpMkLst>
            <pc:docMk/>
            <pc:sldMk cId="2317122726" sldId="290"/>
            <ac:grpSpMk id="3" creationId="{E6B65478-6610-4851-89A1-9FD07B0806B8}"/>
          </ac:grpSpMkLst>
        </pc:grpChg>
        <pc:picChg chg="mod">
          <ac:chgData name="Veniero Facchetti" userId="f2c6c99af91c4974" providerId="LiveId" clId="{D97CA8EC-CEA3-474E-BFE4-27EEA9A7AFE6}" dt="2022-04-27T09:49:46.645" v="119" actId="1076"/>
          <ac:picMkLst>
            <pc:docMk/>
            <pc:sldMk cId="2317122726" sldId="290"/>
            <ac:picMk id="11" creationId="{D00C135E-AB7F-4750-ADC2-B29DDE23073F}"/>
          </ac:picMkLst>
        </pc:picChg>
        <pc:picChg chg="mod">
          <ac:chgData name="Veniero Facchetti" userId="f2c6c99af91c4974" providerId="LiveId" clId="{D97CA8EC-CEA3-474E-BFE4-27EEA9A7AFE6}" dt="2022-04-27T09:49:42.397" v="118" actId="1076"/>
          <ac:picMkLst>
            <pc:docMk/>
            <pc:sldMk cId="2317122726" sldId="290"/>
            <ac:picMk id="13" creationId="{4AA8A27E-40AD-4655-95D3-E3F2602453FB}"/>
          </ac:picMkLst>
        </pc:picChg>
        <pc:picChg chg="mod">
          <ac:chgData name="Veniero Facchetti" userId="f2c6c99af91c4974" providerId="LiveId" clId="{D97CA8EC-CEA3-474E-BFE4-27EEA9A7AFE6}" dt="2022-04-27T09:49:42.397" v="118" actId="1076"/>
          <ac:picMkLst>
            <pc:docMk/>
            <pc:sldMk cId="2317122726" sldId="290"/>
            <ac:picMk id="15" creationId="{7ECE290F-5003-4936-A8FC-662BCFFAB565}"/>
          </ac:picMkLst>
        </pc:picChg>
        <pc:cxnChg chg="add mod ord">
          <ac:chgData name="Veniero Facchetti" userId="f2c6c99af91c4974" providerId="LiveId" clId="{D97CA8EC-CEA3-474E-BFE4-27EEA9A7AFE6}" dt="2022-04-27T09:48:58.053" v="111" actId="167"/>
          <ac:cxnSpMkLst>
            <pc:docMk/>
            <pc:sldMk cId="2317122726" sldId="290"/>
            <ac:cxnSpMk id="19" creationId="{4D360B1A-6B37-4D32-ACB3-CB07FF9A0AA2}"/>
          </ac:cxnSpMkLst>
        </pc:cxnChg>
      </pc:sldChg>
      <pc:sldChg chg="addSp delSp modSp mod">
        <pc:chgData name="Veniero Facchetti" userId="f2c6c99af91c4974" providerId="LiveId" clId="{D97CA8EC-CEA3-474E-BFE4-27EEA9A7AFE6}" dt="2022-04-27T10:01:43.583" v="158" actId="478"/>
        <pc:sldMkLst>
          <pc:docMk/>
          <pc:sldMk cId="513008922" sldId="291"/>
        </pc:sldMkLst>
        <pc:spChg chg="del">
          <ac:chgData name="Veniero Facchetti" userId="f2c6c99af91c4974" providerId="LiveId" clId="{D97CA8EC-CEA3-474E-BFE4-27EEA9A7AFE6}" dt="2022-04-27T10:01:43.583" v="158" actId="478"/>
          <ac:spMkLst>
            <pc:docMk/>
            <pc:sldMk cId="513008922" sldId="291"/>
            <ac:spMk id="3" creationId="{AB74A062-C424-4AD8-B5FC-330E80C3C244}"/>
          </ac:spMkLst>
        </pc:spChg>
        <pc:spChg chg="add mod">
          <ac:chgData name="Veniero Facchetti" userId="f2c6c99af91c4974" providerId="LiveId" clId="{D97CA8EC-CEA3-474E-BFE4-27EEA9A7AFE6}" dt="2022-04-27T10:01:40.916" v="157"/>
          <ac:spMkLst>
            <pc:docMk/>
            <pc:sldMk cId="513008922" sldId="291"/>
            <ac:spMk id="5" creationId="{45460A3B-680C-4242-9C9A-BAE83406DC3E}"/>
          </ac:spMkLst>
        </pc:spChg>
        <pc:cxnChg chg="add mod">
          <ac:chgData name="Veniero Facchetti" userId="f2c6c99af91c4974" providerId="LiveId" clId="{D97CA8EC-CEA3-474E-BFE4-27EEA9A7AFE6}" dt="2022-04-27T10:01:31.307" v="156"/>
          <ac:cxnSpMkLst>
            <pc:docMk/>
            <pc:sldMk cId="513008922" sldId="291"/>
            <ac:cxnSpMk id="6" creationId="{4DA4EED6-8FB1-4DC0-802D-C09C20032BE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10/05/2022</a:t>
            </a:fld>
            <a:endParaRPr lang="it-IT" dirty="0"/>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4069B7-FCD2-9D4B-8E75-10DF5796BEF1}"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42667480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F79D0E-62E7-9D41-A949-6C06B82E1EE1}" type="datetime1">
              <a:rPr lang="it-IT" smtClean="0"/>
              <a:pPr/>
              <a:t>10/05/2022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2888784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B79F79-F40C-1C42-BBD2-2273A9E9FECE}"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9345079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8B1125-DD4A-BD4C-95A1-F24081310AA1}"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0139349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F79D0E-62E7-9D41-A949-6C06B82E1EE1}" type="datetime1">
              <a:rPr lang="it-IT" smtClean="0"/>
              <a:pPr/>
              <a:t>10/05/2022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1618788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6465700-0F78-7B49-B17F-4EBCED624A69}" type="datetime1">
              <a:rPr lang="it-IT" smtClean="0"/>
              <a:pPr/>
              <a:t>10/05/2022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895917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DE49B7-2E22-4247-A272-39BC49D836DB}" type="datetime1">
              <a:rPr lang="it-IT" smtClean="0"/>
              <a:pPr/>
              <a:t>10/05/2022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1181677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1B9DC60-1757-E045-A478-19FC60330ECF}" type="datetime1">
              <a:rPr lang="it-IT" smtClean="0"/>
              <a:pPr/>
              <a:t>10/05/2022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1938506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EA245C5-A38B-CE46-A06F-3B82732EFF6E}" type="datetime1">
              <a:rPr lang="it-IT" smtClean="0"/>
              <a:pPr/>
              <a:t>10/05/2022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74692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10/05/2022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LAURENT GUIMET</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191589" y="3822330"/>
            <a:ext cx="12191999" cy="206239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SEMI-DYNAMIC METAL SEALING</a:t>
            </a:r>
          </a:p>
          <a:p>
            <a:pPr algn="l"/>
            <a:r>
              <a:rPr lang="it-IT" sz="4800" b="1" spc="-200" dirty="0">
                <a:solidFill>
                  <a:schemeClr val="bg1"/>
                </a:solidFill>
                <a:ea typeface="Arial" charset="0"/>
                <a:cs typeface="Arial" charset="0"/>
              </a:rPr>
              <a:t>Base theory and examples of valve applications</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845461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Product engineering manager – </a:t>
            </a:r>
            <a:r>
              <a:rPr lang="en-US" sz="2400" dirty="0" err="1">
                <a:solidFill>
                  <a:schemeClr val="bg1"/>
                </a:solidFill>
                <a:latin typeface="Arial" panose="020B0604020202020204" pitchFamily="34" charset="0"/>
                <a:cs typeface="Arial" panose="020B0604020202020204" pitchFamily="34" charset="0"/>
              </a:rPr>
              <a:t>Technetics</a:t>
            </a:r>
            <a:r>
              <a:rPr lang="en-US" sz="2400" dirty="0">
                <a:solidFill>
                  <a:schemeClr val="bg1"/>
                </a:solidFill>
                <a:latin typeface="Arial" panose="020B0604020202020204" pitchFamily="34" charset="0"/>
                <a:cs typeface="Arial" panose="020B0604020202020204" pitchFamily="34" charset="0"/>
              </a:rPr>
              <a:t> Group</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8">
            <a:extLst>
              <a:ext uri="{FF2B5EF4-FFF2-40B4-BE49-F238E27FC236}">
                <a16:creationId xmlns:a16="http://schemas.microsoft.com/office/drawing/2014/main" id="{2DA0E90C-651B-46C7-B8AD-9ED1DA1F0FCC}"/>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Metal seal contact mechanisms: expectable performances </a:t>
            </a:r>
            <a:r>
              <a:rPr lang="en-US" sz="2000" b="1" dirty="0">
                <a:latin typeface="Arial" panose="020B0604020202020204" pitchFamily="34" charset="0"/>
                <a:cs typeface="Arial" panose="020B0604020202020204" pitchFamily="34" charset="0"/>
              </a:rPr>
              <a:t>(profile 1)</a:t>
            </a:r>
            <a:endParaRPr lang="it-IT" sz="2000" b="1" dirty="0">
              <a:latin typeface="Arial" panose="020B0604020202020204" pitchFamily="34" charset="0"/>
              <a:cs typeface="Arial" panose="020B0604020202020204" pitchFamily="34" charset="0"/>
            </a:endParaRPr>
          </a:p>
        </p:txBody>
      </p:sp>
      <p:cxnSp>
        <p:nvCxnSpPr>
          <p:cNvPr id="8" name="Connettore diritto 20">
            <a:extLst>
              <a:ext uri="{FF2B5EF4-FFF2-40B4-BE49-F238E27FC236}">
                <a16:creationId xmlns:a16="http://schemas.microsoft.com/office/drawing/2014/main" id="{27E7CFD8-A141-49FC-BC29-A0D933881CA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3" name="Espace réservé du texte 1">
            <a:extLst>
              <a:ext uri="{FF2B5EF4-FFF2-40B4-BE49-F238E27FC236}">
                <a16:creationId xmlns:a16="http://schemas.microsoft.com/office/drawing/2014/main" id="{37D718CE-D830-403C-BADA-22558DDEC8A2}"/>
              </a:ext>
            </a:extLst>
          </p:cNvPr>
          <p:cNvSpPr txBox="1">
            <a:spLocks/>
          </p:cNvSpPr>
          <p:nvPr/>
        </p:nvSpPr>
        <p:spPr>
          <a:xfrm>
            <a:off x="442873" y="1872166"/>
            <a:ext cx="6530582"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Quality of the roughness crucial for the performance</a:t>
            </a:r>
          </a:p>
          <a:p>
            <a:r>
              <a:rPr lang="en-US" sz="1800" dirty="0"/>
              <a:t>Performance limited as no “gap-filling” at the interface</a:t>
            </a:r>
          </a:p>
          <a:p>
            <a:r>
              <a:rPr lang="en-US" sz="1800" dirty="0"/>
              <a:t>Bubble-tightness achievable by working on the interface quality</a:t>
            </a:r>
          </a:p>
          <a:p>
            <a:r>
              <a:rPr lang="en-US" sz="1800" dirty="0"/>
              <a:t>Optimization over time by “self-lapping” between the surfaces </a:t>
            </a:r>
          </a:p>
          <a:p>
            <a:pPr marL="914400" lvl="2">
              <a:spcBef>
                <a:spcPts val="1000"/>
              </a:spcBef>
              <a:buFont typeface="Courier New" panose="02070309020205020404" pitchFamily="49" charset="0"/>
              <a:buChar char="o"/>
            </a:pPr>
            <a:r>
              <a:rPr lang="en-US" sz="1800" dirty="0"/>
              <a:t>Difficult to master though due to the slow motions</a:t>
            </a:r>
          </a:p>
          <a:p>
            <a:r>
              <a:rPr lang="en-US" sz="1800" dirty="0"/>
              <a:t>Main advantage: durability over the cycles</a:t>
            </a:r>
          </a:p>
          <a:p>
            <a:r>
              <a:rPr lang="en-US" sz="1800" b="1" dirty="0"/>
              <a:t>Main applications: opening/closing</a:t>
            </a:r>
          </a:p>
          <a:p>
            <a:pPr lvl="1"/>
            <a:r>
              <a:rPr lang="en-US" sz="1800" b="1" dirty="0"/>
              <a:t>Valve shut-off sealing </a:t>
            </a:r>
          </a:p>
        </p:txBody>
      </p:sp>
      <p:sp>
        <p:nvSpPr>
          <p:cNvPr id="4" name="Forme libre : forme 3">
            <a:extLst>
              <a:ext uri="{FF2B5EF4-FFF2-40B4-BE49-F238E27FC236}">
                <a16:creationId xmlns:a16="http://schemas.microsoft.com/office/drawing/2014/main" id="{191689B9-0F42-4187-8F42-6A1AA33FA356}"/>
              </a:ext>
            </a:extLst>
          </p:cNvPr>
          <p:cNvSpPr/>
          <p:nvPr/>
        </p:nvSpPr>
        <p:spPr>
          <a:xfrm>
            <a:off x="7706224" y="3692097"/>
            <a:ext cx="2753687"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rme libre : forme 4">
            <a:extLst>
              <a:ext uri="{FF2B5EF4-FFF2-40B4-BE49-F238E27FC236}">
                <a16:creationId xmlns:a16="http://schemas.microsoft.com/office/drawing/2014/main" id="{373D035B-809B-49DD-B11F-1A3571A2A44D}"/>
              </a:ext>
            </a:extLst>
          </p:cNvPr>
          <p:cNvSpPr/>
          <p:nvPr/>
        </p:nvSpPr>
        <p:spPr>
          <a:xfrm>
            <a:off x="8030419" y="3640698"/>
            <a:ext cx="2561700"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8D99FCE-D80C-48EB-B66B-E4A370E8149D}"/>
              </a:ext>
            </a:extLst>
          </p:cNvPr>
          <p:cNvSpPr txBox="1"/>
          <p:nvPr/>
        </p:nvSpPr>
        <p:spPr>
          <a:xfrm>
            <a:off x="8533542" y="2844225"/>
            <a:ext cx="2058577" cy="58477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Semi-dynamic </a:t>
            </a:r>
            <a:r>
              <a:rPr lang="en-US" sz="1600" dirty="0">
                <a:latin typeface="Calibri" panose="020F0502020204030204" pitchFamily="34" charset="0"/>
                <a:cs typeface="Calibri" panose="020F0502020204030204" pitchFamily="34" charset="0"/>
              </a:rPr>
              <a:t>contact</a:t>
            </a:r>
            <a:endParaRPr lang="en-US" sz="1600"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hard polished surfaces</a:t>
            </a:r>
          </a:p>
        </p:txBody>
      </p:sp>
    </p:spTree>
    <p:extLst>
      <p:ext uri="{BB962C8B-B14F-4D97-AF65-F5344CB8AC3E}">
        <p14:creationId xmlns:p14="http://schemas.microsoft.com/office/powerpoint/2010/main" val="23622220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8">
            <a:extLst>
              <a:ext uri="{FF2B5EF4-FFF2-40B4-BE49-F238E27FC236}">
                <a16:creationId xmlns:a16="http://schemas.microsoft.com/office/drawing/2014/main" id="{939E4606-460B-4D1A-B290-1A3147DAA204}"/>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Metal seal contact mechanisms: expectable performances </a:t>
            </a:r>
            <a:r>
              <a:rPr lang="en-US" sz="2000" b="1" dirty="0">
                <a:latin typeface="Arial" panose="020B0604020202020204" pitchFamily="34" charset="0"/>
                <a:cs typeface="Arial" panose="020B0604020202020204" pitchFamily="34" charset="0"/>
              </a:rPr>
              <a:t>(profile 2)</a:t>
            </a:r>
            <a:endParaRPr lang="it-IT" sz="2000" b="1" dirty="0">
              <a:latin typeface="Arial" panose="020B0604020202020204" pitchFamily="34" charset="0"/>
              <a:cs typeface="Arial" panose="020B0604020202020204" pitchFamily="34" charset="0"/>
            </a:endParaRPr>
          </a:p>
        </p:txBody>
      </p:sp>
      <p:cxnSp>
        <p:nvCxnSpPr>
          <p:cNvPr id="9" name="Connettore diritto 20">
            <a:extLst>
              <a:ext uri="{FF2B5EF4-FFF2-40B4-BE49-F238E27FC236}">
                <a16:creationId xmlns:a16="http://schemas.microsoft.com/office/drawing/2014/main" id="{2A317C26-4714-4509-A7A0-3F27831CC7D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3" name="Espace réservé du texte 1">
            <a:extLst>
              <a:ext uri="{FF2B5EF4-FFF2-40B4-BE49-F238E27FC236}">
                <a16:creationId xmlns:a16="http://schemas.microsoft.com/office/drawing/2014/main" id="{86B30B32-E990-4F45-BB03-2F219179C6E4}"/>
              </a:ext>
            </a:extLst>
          </p:cNvPr>
          <p:cNvSpPr txBox="1">
            <a:spLocks/>
          </p:cNvSpPr>
          <p:nvPr/>
        </p:nvSpPr>
        <p:spPr>
          <a:xfrm>
            <a:off x="445942" y="1766516"/>
            <a:ext cx="6148822" cy="4601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Superior performance achievable (Helium tightness), as gap filling of the surfaces</a:t>
            </a:r>
          </a:p>
          <a:p>
            <a:r>
              <a:rPr lang="en-US" sz="1800" dirty="0"/>
              <a:t>Performance limited in case of loss of contact</a:t>
            </a:r>
          </a:p>
          <a:p>
            <a:pPr lvl="1"/>
            <a:r>
              <a:rPr lang="en-US" sz="1800" dirty="0"/>
              <a:t>risk of scratching the seal overtime</a:t>
            </a:r>
          </a:p>
          <a:p>
            <a:r>
              <a:rPr lang="en-US" sz="1800" dirty="0"/>
              <a:t>Shorter lifetime : flowing of the buttering, cycles after cycles</a:t>
            </a:r>
          </a:p>
          <a:p>
            <a:r>
              <a:rPr lang="en-US" sz="1800" b="1" dirty="0"/>
              <a:t>Main applications: arrangements without loss of contact (with “sealing track”)</a:t>
            </a:r>
          </a:p>
          <a:p>
            <a:pPr lvl="1"/>
            <a:r>
              <a:rPr lang="en-US" sz="1800" b="1" dirty="0"/>
              <a:t>Quarter turn stem sealing</a:t>
            </a:r>
          </a:p>
          <a:p>
            <a:pPr lvl="1"/>
            <a:r>
              <a:rPr lang="en-US" sz="1800" b="1" dirty="0"/>
              <a:t>Linear stem sealing (replacement of bellows)</a:t>
            </a:r>
          </a:p>
        </p:txBody>
      </p:sp>
      <p:sp>
        <p:nvSpPr>
          <p:cNvPr id="4" name="Rectangle 3">
            <a:extLst>
              <a:ext uri="{FF2B5EF4-FFF2-40B4-BE49-F238E27FC236}">
                <a16:creationId xmlns:a16="http://schemas.microsoft.com/office/drawing/2014/main" id="{ABB9AFE2-A4F8-43B0-9222-E8535A27358F}"/>
              </a:ext>
            </a:extLst>
          </p:cNvPr>
          <p:cNvSpPr/>
          <p:nvPr/>
        </p:nvSpPr>
        <p:spPr>
          <a:xfrm>
            <a:off x="7869661" y="3009222"/>
            <a:ext cx="2235200" cy="25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3F34E75-F8E6-4662-B051-0D37F6B5CE1E}"/>
              </a:ext>
            </a:extLst>
          </p:cNvPr>
          <p:cNvSpPr/>
          <p:nvPr/>
        </p:nvSpPr>
        <p:spPr>
          <a:xfrm>
            <a:off x="7869661" y="2828009"/>
            <a:ext cx="2235200" cy="255930"/>
          </a:xfrm>
          <a:prstGeom prst="rect">
            <a:avLst/>
          </a:prstGeom>
          <a:solidFill>
            <a:srgbClr val="FFC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AC3BA29A-DF38-4F32-8BC2-8487745BF60F}"/>
              </a:ext>
            </a:extLst>
          </p:cNvPr>
          <p:cNvSpPr txBox="1"/>
          <p:nvPr/>
        </p:nvSpPr>
        <p:spPr>
          <a:xfrm>
            <a:off x="7798063" y="1940790"/>
            <a:ext cx="2839653" cy="83099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Semi-dynamic</a:t>
            </a:r>
            <a:r>
              <a:rPr lang="en-US" sz="1600">
                <a:latin typeface="Calibri" panose="020F0502020204030204" pitchFamily="34" charset="0"/>
                <a:cs typeface="Calibri" panose="020F0502020204030204" pitchFamily="34" charset="0"/>
              </a:rPr>
              <a:t> contact </a:t>
            </a:r>
            <a:r>
              <a:rPr lang="en-US" sz="1600" b="1">
                <a:latin typeface="Calibri" panose="020F0502020204030204" pitchFamily="34" charset="0"/>
                <a:cs typeface="Calibri" panose="020F0502020204030204" pitchFamily="34" charset="0"/>
              </a:rPr>
              <a:t>profile 2</a:t>
            </a:r>
          </a:p>
          <a:p>
            <a:r>
              <a:rPr lang="en-US" sz="1600">
                <a:latin typeface="Calibri" panose="020F0502020204030204" pitchFamily="34" charset="0"/>
                <a:cs typeface="Calibri" panose="020F0502020204030204" pitchFamily="34" charset="0"/>
              </a:rPr>
              <a:t>migration of soft material in hard material (“buttering”)</a:t>
            </a:r>
          </a:p>
        </p:txBody>
      </p:sp>
      <p:pic>
        <p:nvPicPr>
          <p:cNvPr id="7" name="Image 6">
            <a:extLst>
              <a:ext uri="{FF2B5EF4-FFF2-40B4-BE49-F238E27FC236}">
                <a16:creationId xmlns:a16="http://schemas.microsoft.com/office/drawing/2014/main" id="{49A897E9-7329-4571-A16F-E7EE592BD735}"/>
              </a:ext>
            </a:extLst>
          </p:cNvPr>
          <p:cNvPicPr>
            <a:picLocks noChangeAspect="1"/>
          </p:cNvPicPr>
          <p:nvPr/>
        </p:nvPicPr>
        <p:blipFill>
          <a:blip r:embed="rId2"/>
          <a:stretch>
            <a:fillRect/>
          </a:stretch>
        </p:blipFill>
        <p:spPr>
          <a:xfrm>
            <a:off x="8478122" y="3764878"/>
            <a:ext cx="1626739" cy="767080"/>
          </a:xfrm>
          <a:prstGeom prst="rect">
            <a:avLst/>
          </a:prstGeom>
        </p:spPr>
      </p:pic>
    </p:spTree>
    <p:extLst>
      <p:ext uri="{BB962C8B-B14F-4D97-AF65-F5344CB8AC3E}">
        <p14:creationId xmlns:p14="http://schemas.microsoft.com/office/powerpoint/2010/main" val="35014246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C0C18E-6579-4A5A-A58F-D0F855CBBFB8}"/>
              </a:ext>
            </a:extLst>
          </p:cNvPr>
          <p:cNvPicPr>
            <a:picLocks noChangeAspect="1"/>
          </p:cNvPicPr>
          <p:nvPr/>
        </p:nvPicPr>
        <p:blipFill rotWithShape="1">
          <a:blip r:embed="rId2"/>
          <a:srcRect l="6840" t="3948" r="2922" b="6511"/>
          <a:stretch/>
        </p:blipFill>
        <p:spPr>
          <a:xfrm>
            <a:off x="4948381" y="2875113"/>
            <a:ext cx="2077589" cy="2278183"/>
          </a:xfrm>
          <a:prstGeom prst="rect">
            <a:avLst/>
          </a:prstGeom>
        </p:spPr>
      </p:pic>
      <p:sp>
        <p:nvSpPr>
          <p:cNvPr id="4" name="CasellaDiTesto 18">
            <a:extLst>
              <a:ext uri="{FF2B5EF4-FFF2-40B4-BE49-F238E27FC236}">
                <a16:creationId xmlns:a16="http://schemas.microsoft.com/office/drawing/2014/main" id="{E7D11009-6B7B-47B0-8229-3B6A5A79C8DE}"/>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a:t>
            </a:r>
            <a:r>
              <a:rPr lang="en-US" sz="2800" b="1" baseline="30000" dirty="0">
                <a:latin typeface="Arial" panose="020B0604020202020204" pitchFamily="34" charset="0"/>
                <a:cs typeface="Arial" panose="020B0604020202020204" pitchFamily="34" charset="0"/>
              </a:rPr>
              <a:t>st</a:t>
            </a:r>
            <a:r>
              <a:rPr lang="en-US" sz="2800" b="1" dirty="0">
                <a:latin typeface="Arial" panose="020B0604020202020204" pitchFamily="34" charset="0"/>
                <a:cs typeface="Arial" panose="020B0604020202020204" pitchFamily="34" charset="0"/>
              </a:rPr>
              <a:t> example: quarter-turn metal stem-sealing</a:t>
            </a:r>
            <a:endParaRPr lang="it-IT" sz="2000" b="1" dirty="0">
              <a:latin typeface="Arial" panose="020B0604020202020204" pitchFamily="34" charset="0"/>
              <a:cs typeface="Arial" panose="020B0604020202020204" pitchFamily="34" charset="0"/>
            </a:endParaRPr>
          </a:p>
        </p:txBody>
      </p:sp>
      <p:cxnSp>
        <p:nvCxnSpPr>
          <p:cNvPr id="5" name="Connettore diritto 20">
            <a:extLst>
              <a:ext uri="{FF2B5EF4-FFF2-40B4-BE49-F238E27FC236}">
                <a16:creationId xmlns:a16="http://schemas.microsoft.com/office/drawing/2014/main" id="{EDFCF70E-94A4-4CAD-A0D4-B653B537FA6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6346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8">
            <a:extLst>
              <a:ext uri="{FF2B5EF4-FFF2-40B4-BE49-F238E27FC236}">
                <a16:creationId xmlns:a16="http://schemas.microsoft.com/office/drawing/2014/main" id="{2815B0D5-37C6-4CCA-A39C-71682B05DFEF}"/>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Concept of metal seal for stem seal</a:t>
            </a:r>
            <a:endParaRPr lang="it-IT" sz="2000" b="1" dirty="0">
              <a:latin typeface="Arial" panose="020B0604020202020204" pitchFamily="34" charset="0"/>
              <a:cs typeface="Arial" panose="020B0604020202020204" pitchFamily="34" charset="0"/>
            </a:endParaRPr>
          </a:p>
        </p:txBody>
      </p:sp>
      <p:cxnSp>
        <p:nvCxnSpPr>
          <p:cNvPr id="12" name="Connettore diritto 20">
            <a:extLst>
              <a:ext uri="{FF2B5EF4-FFF2-40B4-BE49-F238E27FC236}">
                <a16:creationId xmlns:a16="http://schemas.microsoft.com/office/drawing/2014/main" id="{BE15EB20-6164-4115-9DDF-25DBE7B56DDB}"/>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7AFFA0B1-E04F-404A-9250-C1D867DF055B}"/>
              </a:ext>
            </a:extLst>
          </p:cNvPr>
          <p:cNvPicPr>
            <a:picLocks noChangeAspect="1"/>
          </p:cNvPicPr>
          <p:nvPr/>
        </p:nvPicPr>
        <p:blipFill>
          <a:blip r:embed="rId2"/>
          <a:stretch>
            <a:fillRect/>
          </a:stretch>
        </p:blipFill>
        <p:spPr>
          <a:xfrm>
            <a:off x="9039372" y="1978714"/>
            <a:ext cx="2240003" cy="2900571"/>
          </a:xfrm>
          <a:prstGeom prst="rect">
            <a:avLst/>
          </a:prstGeom>
        </p:spPr>
      </p:pic>
      <p:sp>
        <p:nvSpPr>
          <p:cNvPr id="3" name="ZoneTexte 2">
            <a:extLst>
              <a:ext uri="{FF2B5EF4-FFF2-40B4-BE49-F238E27FC236}">
                <a16:creationId xmlns:a16="http://schemas.microsoft.com/office/drawing/2014/main" id="{947D3651-4362-45B3-8D95-67D91F96B7D5}"/>
              </a:ext>
            </a:extLst>
          </p:cNvPr>
          <p:cNvSpPr txBox="1"/>
          <p:nvPr/>
        </p:nvSpPr>
        <p:spPr>
          <a:xfrm rot="2061316">
            <a:off x="8716510" y="2725522"/>
            <a:ext cx="2885726" cy="461665"/>
          </a:xfrm>
          <a:prstGeom prst="rect">
            <a:avLst/>
          </a:prstGeom>
          <a:noFill/>
        </p:spPr>
        <p:txBody>
          <a:bodyPr wrap="none">
            <a:spAutoFit/>
          </a:bodyPr>
          <a:lstStyle/>
          <a:p>
            <a:pPr>
              <a:defRPr/>
            </a:pPr>
            <a:r>
              <a:rPr lang="en-US" sz="2400" dirty="0">
                <a:solidFill>
                  <a:schemeClr val="tx1">
                    <a:alpha val="23000"/>
                  </a:schemeClr>
                </a:solidFill>
              </a:rPr>
              <a:t>PATENT PENDING</a:t>
            </a:r>
          </a:p>
        </p:txBody>
      </p:sp>
      <p:pic>
        <p:nvPicPr>
          <p:cNvPr id="4" name="Image 3">
            <a:extLst>
              <a:ext uri="{FF2B5EF4-FFF2-40B4-BE49-F238E27FC236}">
                <a16:creationId xmlns:a16="http://schemas.microsoft.com/office/drawing/2014/main" id="{C5567C33-C199-4C5F-A62A-54B86D0A259F}"/>
              </a:ext>
            </a:extLst>
          </p:cNvPr>
          <p:cNvPicPr>
            <a:picLocks noChangeAspect="1"/>
          </p:cNvPicPr>
          <p:nvPr/>
        </p:nvPicPr>
        <p:blipFill>
          <a:blip r:embed="rId3"/>
          <a:stretch>
            <a:fillRect/>
          </a:stretch>
        </p:blipFill>
        <p:spPr>
          <a:xfrm>
            <a:off x="5224500" y="3578885"/>
            <a:ext cx="3218434" cy="2713275"/>
          </a:xfrm>
          <a:prstGeom prst="rect">
            <a:avLst/>
          </a:prstGeom>
        </p:spPr>
      </p:pic>
      <p:sp>
        <p:nvSpPr>
          <p:cNvPr id="5" name="ZoneTexte 4">
            <a:extLst>
              <a:ext uri="{FF2B5EF4-FFF2-40B4-BE49-F238E27FC236}">
                <a16:creationId xmlns:a16="http://schemas.microsoft.com/office/drawing/2014/main" id="{3417F07E-A51A-461E-90D6-774CBADC2BCC}"/>
              </a:ext>
            </a:extLst>
          </p:cNvPr>
          <p:cNvSpPr txBox="1"/>
          <p:nvPr/>
        </p:nvSpPr>
        <p:spPr>
          <a:xfrm rot="2003018">
            <a:off x="5229817" y="4986049"/>
            <a:ext cx="3207800" cy="461665"/>
          </a:xfrm>
          <a:prstGeom prst="rect">
            <a:avLst/>
          </a:prstGeom>
          <a:noFill/>
        </p:spPr>
        <p:txBody>
          <a:bodyPr wrap="square">
            <a:spAutoFit/>
          </a:bodyPr>
          <a:lstStyle/>
          <a:p>
            <a:pPr>
              <a:defRPr/>
            </a:pPr>
            <a:r>
              <a:rPr lang="en-US" sz="2400">
                <a:solidFill>
                  <a:schemeClr val="tx1">
                    <a:alpha val="23000"/>
                  </a:schemeClr>
                </a:solidFill>
              </a:rPr>
              <a:t>PATENT PENDING</a:t>
            </a:r>
          </a:p>
        </p:txBody>
      </p:sp>
      <p:sp>
        <p:nvSpPr>
          <p:cNvPr id="6" name="Espace réservé du texte 1">
            <a:extLst>
              <a:ext uri="{FF2B5EF4-FFF2-40B4-BE49-F238E27FC236}">
                <a16:creationId xmlns:a16="http://schemas.microsoft.com/office/drawing/2014/main" id="{2582BC35-7ED2-41D2-AEC3-003D2FBB06CE}"/>
              </a:ext>
            </a:extLst>
          </p:cNvPr>
          <p:cNvSpPr txBox="1">
            <a:spLocks/>
          </p:cNvSpPr>
          <p:nvPr/>
        </p:nvSpPr>
        <p:spPr>
          <a:xfrm>
            <a:off x="208832" y="1951549"/>
            <a:ext cx="5015668" cy="2009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Sealing solution: </a:t>
            </a:r>
          </a:p>
          <a:p>
            <a:pPr lvl="1"/>
            <a:r>
              <a:rPr lang="en-US" sz="1800" b="1" dirty="0"/>
              <a:t>Axial sealing with a spring energized metal seal</a:t>
            </a:r>
          </a:p>
          <a:p>
            <a:pPr lvl="1"/>
            <a:r>
              <a:rPr lang="en-US" sz="1800" dirty="0"/>
              <a:t>Sliding on a super polished surface (low roughness and flatness)</a:t>
            </a:r>
          </a:p>
          <a:p>
            <a:pPr lvl="1"/>
            <a:r>
              <a:rPr lang="en-US" sz="1800" dirty="0"/>
              <a:t>Spring used to balance the last imperfections on all ¼ turn travel</a:t>
            </a:r>
          </a:p>
          <a:p>
            <a:pPr lvl="1"/>
            <a:endParaRPr lang="en-US" sz="1800" dirty="0"/>
          </a:p>
          <a:p>
            <a:pPr marL="139700" indent="0">
              <a:buNone/>
            </a:pPr>
            <a:r>
              <a:rPr lang="en-US" sz="1800" b="1" dirty="0"/>
              <a:t>Design: double torus spring energized metal seal</a:t>
            </a:r>
          </a:p>
          <a:p>
            <a:r>
              <a:rPr lang="en-US" sz="1800" dirty="0"/>
              <a:t>Initial purpose: high performance sealing under 10 bar / 100 actuations</a:t>
            </a:r>
          </a:p>
          <a:p>
            <a:r>
              <a:rPr lang="en-US" sz="1800" dirty="0"/>
              <a:t>Results: </a:t>
            </a:r>
            <a:r>
              <a:rPr lang="en-US" sz="1800" b="1" dirty="0"/>
              <a:t>10</a:t>
            </a:r>
            <a:r>
              <a:rPr lang="en-US" sz="1800" b="1" baseline="30000" dirty="0"/>
              <a:t>-8</a:t>
            </a:r>
            <a:r>
              <a:rPr lang="en-US" sz="1800" b="1" dirty="0"/>
              <a:t> mbar.l.s</a:t>
            </a:r>
            <a:r>
              <a:rPr lang="en-US" sz="1800" b="1" baseline="30000" dirty="0"/>
              <a:t>-1</a:t>
            </a:r>
          </a:p>
          <a:p>
            <a:r>
              <a:rPr lang="en-US" sz="1800" dirty="0"/>
              <a:t>Design with gold coating sliding on a super-polished </a:t>
            </a:r>
            <a:r>
              <a:rPr lang="en-US" sz="1800" dirty="0" err="1"/>
              <a:t>Stellite</a:t>
            </a:r>
            <a:r>
              <a:rPr lang="en-US" sz="1800" dirty="0"/>
              <a:t> face</a:t>
            </a:r>
          </a:p>
          <a:p>
            <a:pPr lvl="1"/>
            <a:endParaRPr lang="en-US" sz="1800" dirty="0"/>
          </a:p>
        </p:txBody>
      </p:sp>
      <p:sp>
        <p:nvSpPr>
          <p:cNvPr id="7" name="Flèche : courbe vers la gauche 6">
            <a:extLst>
              <a:ext uri="{FF2B5EF4-FFF2-40B4-BE49-F238E27FC236}">
                <a16:creationId xmlns:a16="http://schemas.microsoft.com/office/drawing/2014/main" id="{59F3559C-2179-452B-BA73-8E13201874B9}"/>
              </a:ext>
            </a:extLst>
          </p:cNvPr>
          <p:cNvSpPr/>
          <p:nvPr/>
        </p:nvSpPr>
        <p:spPr>
          <a:xfrm>
            <a:off x="10050731" y="1812485"/>
            <a:ext cx="395111" cy="4699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078301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8">
            <a:extLst>
              <a:ext uri="{FF2B5EF4-FFF2-40B4-BE49-F238E27FC236}">
                <a16:creationId xmlns:a16="http://schemas.microsoft.com/office/drawing/2014/main" id="{61A9C5C8-B69A-418F-A829-89548BA63BA5}"/>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Concept details</a:t>
            </a:r>
            <a:endParaRPr lang="it-IT" sz="2000" b="1" dirty="0">
              <a:latin typeface="Arial" panose="020B0604020202020204" pitchFamily="34" charset="0"/>
              <a:cs typeface="Arial" panose="020B0604020202020204" pitchFamily="34" charset="0"/>
            </a:endParaRPr>
          </a:p>
        </p:txBody>
      </p:sp>
      <p:cxnSp>
        <p:nvCxnSpPr>
          <p:cNvPr id="19" name="Connettore diritto 20">
            <a:extLst>
              <a:ext uri="{FF2B5EF4-FFF2-40B4-BE49-F238E27FC236}">
                <a16:creationId xmlns:a16="http://schemas.microsoft.com/office/drawing/2014/main" id="{F5A6B4BE-8E1D-44C2-BD65-6A5CFB7353A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780A6FA-1B62-4839-87DD-951A2A223499}"/>
              </a:ext>
            </a:extLst>
          </p:cNvPr>
          <p:cNvPicPr>
            <a:picLocks noChangeAspect="1"/>
          </p:cNvPicPr>
          <p:nvPr/>
        </p:nvPicPr>
        <p:blipFill>
          <a:blip r:embed="rId2"/>
          <a:stretch>
            <a:fillRect/>
          </a:stretch>
        </p:blipFill>
        <p:spPr>
          <a:xfrm>
            <a:off x="6048086" y="2185969"/>
            <a:ext cx="4093436" cy="3450938"/>
          </a:xfrm>
          <a:prstGeom prst="rect">
            <a:avLst/>
          </a:prstGeom>
        </p:spPr>
      </p:pic>
      <p:cxnSp>
        <p:nvCxnSpPr>
          <p:cNvPr id="4" name="Connecteur droit avec flèche 3">
            <a:extLst>
              <a:ext uri="{FF2B5EF4-FFF2-40B4-BE49-F238E27FC236}">
                <a16:creationId xmlns:a16="http://schemas.microsoft.com/office/drawing/2014/main" id="{D298002A-EA0B-4104-9D7F-9177A037246C}"/>
              </a:ext>
            </a:extLst>
          </p:cNvPr>
          <p:cNvCxnSpPr>
            <a:cxnSpLocks/>
            <a:stCxn id="5" idx="3"/>
          </p:cNvCxnSpPr>
          <p:nvPr/>
        </p:nvCxnSpPr>
        <p:spPr>
          <a:xfrm flipV="1">
            <a:off x="5827340" y="2842364"/>
            <a:ext cx="1797052" cy="72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5BF7D998-CEA1-4B1C-9233-AF222AA0A857}"/>
              </a:ext>
            </a:extLst>
          </p:cNvPr>
          <p:cNvSpPr txBox="1"/>
          <p:nvPr/>
        </p:nvSpPr>
        <p:spPr>
          <a:xfrm>
            <a:off x="4421186" y="2745841"/>
            <a:ext cx="1406154"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2 half bearings</a:t>
            </a:r>
          </a:p>
        </p:txBody>
      </p:sp>
      <p:cxnSp>
        <p:nvCxnSpPr>
          <p:cNvPr id="6" name="Connecteur droit avec flèche 5">
            <a:extLst>
              <a:ext uri="{FF2B5EF4-FFF2-40B4-BE49-F238E27FC236}">
                <a16:creationId xmlns:a16="http://schemas.microsoft.com/office/drawing/2014/main" id="{2868EFC1-959A-42B9-9A2D-4D6083FBC22F}"/>
              </a:ext>
            </a:extLst>
          </p:cNvPr>
          <p:cNvCxnSpPr>
            <a:cxnSpLocks/>
            <a:stCxn id="7" idx="0"/>
          </p:cNvCxnSpPr>
          <p:nvPr/>
        </p:nvCxnSpPr>
        <p:spPr>
          <a:xfrm flipH="1" flipV="1">
            <a:off x="8672128" y="4960466"/>
            <a:ext cx="238631" cy="946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038EA363-B4BF-402F-82EA-A6066BE3F5B3}"/>
              </a:ext>
            </a:extLst>
          </p:cNvPr>
          <p:cNvSpPr txBox="1"/>
          <p:nvPr/>
        </p:nvSpPr>
        <p:spPr>
          <a:xfrm>
            <a:off x="7228440" y="5906956"/>
            <a:ext cx="3364637"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Contact sliding point: external torus / lapped </a:t>
            </a:r>
            <a:r>
              <a:rPr lang="en-US" sz="1600" dirty="0" err="1">
                <a:latin typeface="Calibri" panose="020F0502020204030204" pitchFamily="34" charset="0"/>
                <a:cs typeface="Calibri" panose="020F0502020204030204" pitchFamily="34" charset="0"/>
              </a:rPr>
              <a:t>stellite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counterface</a:t>
            </a:r>
            <a:endParaRPr lang="en-US" sz="1600" dirty="0">
              <a:latin typeface="Calibri" panose="020F0502020204030204" pitchFamily="34" charset="0"/>
              <a:cs typeface="Calibri" panose="020F0502020204030204" pitchFamily="34" charset="0"/>
            </a:endParaRPr>
          </a:p>
        </p:txBody>
      </p:sp>
      <p:cxnSp>
        <p:nvCxnSpPr>
          <p:cNvPr id="8" name="Connecteur droit avec flèche 7">
            <a:extLst>
              <a:ext uri="{FF2B5EF4-FFF2-40B4-BE49-F238E27FC236}">
                <a16:creationId xmlns:a16="http://schemas.microsoft.com/office/drawing/2014/main" id="{DE53245E-DE79-4DB5-BAC2-CED8DEC3D13D}"/>
              </a:ext>
            </a:extLst>
          </p:cNvPr>
          <p:cNvCxnSpPr>
            <a:cxnSpLocks/>
            <a:stCxn id="9" idx="0"/>
          </p:cNvCxnSpPr>
          <p:nvPr/>
        </p:nvCxnSpPr>
        <p:spPr>
          <a:xfrm flipV="1">
            <a:off x="6124675" y="5219507"/>
            <a:ext cx="1357706" cy="860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B1E8BB6-8A2A-4A0D-B8A9-B65825ED3D94}"/>
              </a:ext>
            </a:extLst>
          </p:cNvPr>
          <p:cNvSpPr txBox="1"/>
          <p:nvPr/>
        </p:nvSpPr>
        <p:spPr>
          <a:xfrm>
            <a:off x="5462474" y="6080491"/>
            <a:ext cx="1324402"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Pressure area</a:t>
            </a:r>
          </a:p>
        </p:txBody>
      </p:sp>
      <p:cxnSp>
        <p:nvCxnSpPr>
          <p:cNvPr id="10" name="Connecteur droit avec flèche 9">
            <a:extLst>
              <a:ext uri="{FF2B5EF4-FFF2-40B4-BE49-F238E27FC236}">
                <a16:creationId xmlns:a16="http://schemas.microsoft.com/office/drawing/2014/main" id="{5B4ECCD2-4BA2-440C-8A4A-195E3F66DA5D}"/>
              </a:ext>
            </a:extLst>
          </p:cNvPr>
          <p:cNvCxnSpPr>
            <a:cxnSpLocks/>
            <a:stCxn id="11" idx="0"/>
          </p:cNvCxnSpPr>
          <p:nvPr/>
        </p:nvCxnSpPr>
        <p:spPr>
          <a:xfrm flipV="1">
            <a:off x="4651643" y="4735641"/>
            <a:ext cx="2830738" cy="87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5130A833-0B21-4486-8E80-9EF2785EDEC0}"/>
              </a:ext>
            </a:extLst>
          </p:cNvPr>
          <p:cNvSpPr txBox="1"/>
          <p:nvPr/>
        </p:nvSpPr>
        <p:spPr>
          <a:xfrm>
            <a:off x="3912853" y="5614569"/>
            <a:ext cx="147758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Internal torus (static sealing)</a:t>
            </a:r>
          </a:p>
        </p:txBody>
      </p:sp>
      <p:cxnSp>
        <p:nvCxnSpPr>
          <p:cNvPr id="12" name="Connecteur droit avec flèche 11">
            <a:extLst>
              <a:ext uri="{FF2B5EF4-FFF2-40B4-BE49-F238E27FC236}">
                <a16:creationId xmlns:a16="http://schemas.microsoft.com/office/drawing/2014/main" id="{5FE6655B-6AD7-4028-8D50-15C4D305A885}"/>
              </a:ext>
            </a:extLst>
          </p:cNvPr>
          <p:cNvCxnSpPr>
            <a:cxnSpLocks/>
            <a:stCxn id="13" idx="0"/>
          </p:cNvCxnSpPr>
          <p:nvPr/>
        </p:nvCxnSpPr>
        <p:spPr>
          <a:xfrm flipV="1">
            <a:off x="4750131" y="3956481"/>
            <a:ext cx="2732250" cy="230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8A695261-E63E-48AB-A02F-872CAA28DF12}"/>
              </a:ext>
            </a:extLst>
          </p:cNvPr>
          <p:cNvSpPr txBox="1"/>
          <p:nvPr/>
        </p:nvSpPr>
        <p:spPr>
          <a:xfrm>
            <a:off x="3859721" y="4186740"/>
            <a:ext cx="1780819" cy="830997"/>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Nut for compressing internal torus</a:t>
            </a:r>
          </a:p>
        </p:txBody>
      </p:sp>
      <p:cxnSp>
        <p:nvCxnSpPr>
          <p:cNvPr id="14" name="Connecteur droit avec flèche 13">
            <a:extLst>
              <a:ext uri="{FF2B5EF4-FFF2-40B4-BE49-F238E27FC236}">
                <a16:creationId xmlns:a16="http://schemas.microsoft.com/office/drawing/2014/main" id="{19500556-964E-4547-82F2-ADCDC169F889}"/>
              </a:ext>
            </a:extLst>
          </p:cNvPr>
          <p:cNvCxnSpPr>
            <a:cxnSpLocks/>
            <a:stCxn id="15" idx="2"/>
          </p:cNvCxnSpPr>
          <p:nvPr/>
        </p:nvCxnSpPr>
        <p:spPr>
          <a:xfrm flipH="1">
            <a:off x="9506876" y="2023023"/>
            <a:ext cx="929247" cy="476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1126BF8-670B-4C17-A475-66A23445A7F1}"/>
              </a:ext>
            </a:extLst>
          </p:cNvPr>
          <p:cNvSpPr txBox="1"/>
          <p:nvPr/>
        </p:nvSpPr>
        <p:spPr>
          <a:xfrm>
            <a:off x="8832959" y="1684469"/>
            <a:ext cx="3206327"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Bolts for compressing external torus</a:t>
            </a:r>
          </a:p>
        </p:txBody>
      </p:sp>
      <p:sp>
        <p:nvSpPr>
          <p:cNvPr id="16" name="ZoneTexte 15">
            <a:extLst>
              <a:ext uri="{FF2B5EF4-FFF2-40B4-BE49-F238E27FC236}">
                <a16:creationId xmlns:a16="http://schemas.microsoft.com/office/drawing/2014/main" id="{3F1AAF0C-760D-4F0C-A4E0-81CF423631B0}"/>
              </a:ext>
            </a:extLst>
          </p:cNvPr>
          <p:cNvSpPr txBox="1"/>
          <p:nvPr/>
        </p:nvSpPr>
        <p:spPr>
          <a:xfrm rot="1125392">
            <a:off x="5987065" y="4079018"/>
            <a:ext cx="4597221" cy="707886"/>
          </a:xfrm>
          <a:prstGeom prst="rect">
            <a:avLst/>
          </a:prstGeom>
          <a:noFill/>
        </p:spPr>
        <p:txBody>
          <a:bodyPr wrap="none">
            <a:spAutoFit/>
          </a:bodyPr>
          <a:lstStyle/>
          <a:p>
            <a:pPr>
              <a:defRPr/>
            </a:pPr>
            <a:r>
              <a:rPr lang="en-US" sz="4000" dirty="0">
                <a:solidFill>
                  <a:schemeClr val="tx1">
                    <a:alpha val="23000"/>
                  </a:schemeClr>
                </a:solidFill>
              </a:rPr>
              <a:t>PATENT PENDING</a:t>
            </a:r>
          </a:p>
        </p:txBody>
      </p:sp>
      <p:sp>
        <p:nvSpPr>
          <p:cNvPr id="17" name="Espace réservé du texte 1">
            <a:extLst>
              <a:ext uri="{FF2B5EF4-FFF2-40B4-BE49-F238E27FC236}">
                <a16:creationId xmlns:a16="http://schemas.microsoft.com/office/drawing/2014/main" id="{64172AEC-04E5-490D-94A2-C079F855C373}"/>
              </a:ext>
            </a:extLst>
          </p:cNvPr>
          <p:cNvSpPr txBox="1">
            <a:spLocks/>
          </p:cNvSpPr>
          <p:nvPr/>
        </p:nvSpPr>
        <p:spPr>
          <a:xfrm>
            <a:off x="343666" y="1787073"/>
            <a:ext cx="4093436" cy="15513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E4A3EB"/>
                </a:solidFill>
              </a:rPr>
              <a:t>Rotor parts </a:t>
            </a:r>
            <a:r>
              <a:rPr lang="en-US" sz="1600" dirty="0">
                <a:solidFill>
                  <a:srgbClr val="E4A3EB"/>
                </a:solidFill>
              </a:rPr>
              <a:t>(pink nuance)</a:t>
            </a:r>
          </a:p>
          <a:p>
            <a:r>
              <a:rPr lang="en-US" sz="1600" b="1" dirty="0">
                <a:solidFill>
                  <a:schemeClr val="bg1">
                    <a:lumMod val="75000"/>
                  </a:schemeClr>
                </a:solidFill>
              </a:rPr>
              <a:t>Stator parts </a:t>
            </a:r>
            <a:r>
              <a:rPr lang="en-US" sz="1600" dirty="0">
                <a:solidFill>
                  <a:schemeClr val="bg1">
                    <a:lumMod val="75000"/>
                  </a:schemeClr>
                </a:solidFill>
              </a:rPr>
              <a:t>(grey nuance)</a:t>
            </a:r>
          </a:p>
          <a:p>
            <a:r>
              <a:rPr lang="en-US" sz="1600" b="1" dirty="0">
                <a:solidFill>
                  <a:srgbClr val="E1E61A"/>
                </a:solidFill>
              </a:rPr>
              <a:t>Double torus metal seal </a:t>
            </a:r>
            <a:r>
              <a:rPr lang="en-US" sz="1600" dirty="0">
                <a:solidFill>
                  <a:srgbClr val="E1E61A"/>
                </a:solidFill>
              </a:rPr>
              <a:t>(yellow part)</a:t>
            </a:r>
          </a:p>
          <a:p>
            <a:r>
              <a:rPr lang="en-US" sz="1600" dirty="0"/>
              <a:t>Stem Ø: 16mm – 5/8’’ </a:t>
            </a:r>
          </a:p>
        </p:txBody>
      </p:sp>
    </p:spTree>
    <p:extLst>
      <p:ext uri="{BB962C8B-B14F-4D97-AF65-F5344CB8AC3E}">
        <p14:creationId xmlns:p14="http://schemas.microsoft.com/office/powerpoint/2010/main" val="1610216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8">
            <a:extLst>
              <a:ext uri="{FF2B5EF4-FFF2-40B4-BE49-F238E27FC236}">
                <a16:creationId xmlns:a16="http://schemas.microsoft.com/office/drawing/2014/main" id="{88F75F32-D765-44C5-A09E-A8C623E84364}"/>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Test results on 110 operations</a:t>
            </a:r>
            <a:endParaRPr lang="it-IT" sz="2000" b="1" dirty="0">
              <a:latin typeface="Arial" panose="020B0604020202020204" pitchFamily="34" charset="0"/>
              <a:cs typeface="Arial" panose="020B0604020202020204" pitchFamily="34" charset="0"/>
            </a:endParaRPr>
          </a:p>
        </p:txBody>
      </p:sp>
      <p:cxnSp>
        <p:nvCxnSpPr>
          <p:cNvPr id="19" name="Connettore diritto 20">
            <a:extLst>
              <a:ext uri="{FF2B5EF4-FFF2-40B4-BE49-F238E27FC236}">
                <a16:creationId xmlns:a16="http://schemas.microsoft.com/office/drawing/2014/main" id="{4D360B1A-6B37-4D32-ACB3-CB07FF9A0AA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E6B65478-6610-4851-89A1-9FD07B0806B8}"/>
              </a:ext>
            </a:extLst>
          </p:cNvPr>
          <p:cNvGrpSpPr/>
          <p:nvPr/>
        </p:nvGrpSpPr>
        <p:grpSpPr>
          <a:xfrm>
            <a:off x="7650468" y="1864188"/>
            <a:ext cx="3562309" cy="2310258"/>
            <a:chOff x="386374" y="3299389"/>
            <a:chExt cx="4824366" cy="3155312"/>
          </a:xfrm>
        </p:grpSpPr>
        <p:pic>
          <p:nvPicPr>
            <p:cNvPr id="4" name="Image 3">
              <a:extLst>
                <a:ext uri="{FF2B5EF4-FFF2-40B4-BE49-F238E27FC236}">
                  <a16:creationId xmlns:a16="http://schemas.microsoft.com/office/drawing/2014/main" id="{A5A89AFF-12FA-4AE6-8415-93D9EA2CC87D}"/>
                </a:ext>
              </a:extLst>
            </p:cNvPr>
            <p:cNvPicPr>
              <a:picLocks noChangeAspect="1"/>
            </p:cNvPicPr>
            <p:nvPr/>
          </p:nvPicPr>
          <p:blipFill>
            <a:blip r:embed="rId2"/>
            <a:stretch>
              <a:fillRect/>
            </a:stretch>
          </p:blipFill>
          <p:spPr>
            <a:xfrm>
              <a:off x="386374" y="3335002"/>
              <a:ext cx="4824366" cy="3072595"/>
            </a:xfrm>
            <a:prstGeom prst="rect">
              <a:avLst/>
            </a:prstGeom>
          </p:spPr>
        </p:pic>
        <p:sp>
          <p:nvSpPr>
            <p:cNvPr id="5" name="ZoneTexte 4">
              <a:extLst>
                <a:ext uri="{FF2B5EF4-FFF2-40B4-BE49-F238E27FC236}">
                  <a16:creationId xmlns:a16="http://schemas.microsoft.com/office/drawing/2014/main" id="{230F6412-CD3C-4F1F-AAAF-1CABE086205E}"/>
                </a:ext>
              </a:extLst>
            </p:cNvPr>
            <p:cNvSpPr txBox="1"/>
            <p:nvPr/>
          </p:nvSpPr>
          <p:spPr>
            <a:xfrm>
              <a:off x="506648" y="3299389"/>
              <a:ext cx="1362874" cy="246221"/>
            </a:xfrm>
            <a:prstGeom prst="rect">
              <a:avLst/>
            </a:prstGeom>
            <a:solidFill>
              <a:schemeClr val="bg1"/>
            </a:solidFill>
          </p:spPr>
          <p:txBody>
            <a:bodyPr wrap="none" rtlCol="0">
              <a:spAutoFit/>
            </a:bodyPr>
            <a:lstStyle/>
            <a:p>
              <a:r>
                <a:rPr lang="en-US" sz="1000">
                  <a:solidFill>
                    <a:srgbClr val="FF0000"/>
                  </a:solidFill>
                </a:rPr>
                <a:t>Leakage (mbar.l.s-1)</a:t>
              </a:r>
            </a:p>
          </p:txBody>
        </p:sp>
        <p:sp>
          <p:nvSpPr>
            <p:cNvPr id="6" name="ZoneTexte 5">
              <a:extLst>
                <a:ext uri="{FF2B5EF4-FFF2-40B4-BE49-F238E27FC236}">
                  <a16:creationId xmlns:a16="http://schemas.microsoft.com/office/drawing/2014/main" id="{2046246A-3B08-4F15-BDB0-D2B16544DFD0}"/>
                </a:ext>
              </a:extLst>
            </p:cNvPr>
            <p:cNvSpPr txBox="1"/>
            <p:nvPr/>
          </p:nvSpPr>
          <p:spPr>
            <a:xfrm>
              <a:off x="4070262" y="3317145"/>
              <a:ext cx="1002197" cy="246221"/>
            </a:xfrm>
            <a:prstGeom prst="rect">
              <a:avLst/>
            </a:prstGeom>
            <a:solidFill>
              <a:schemeClr val="bg1"/>
            </a:solidFill>
          </p:spPr>
          <p:txBody>
            <a:bodyPr wrap="none" rtlCol="0">
              <a:spAutoFit/>
            </a:bodyPr>
            <a:lstStyle/>
            <a:p>
              <a:r>
                <a:rPr lang="en-US" sz="1000">
                  <a:solidFill>
                    <a:schemeClr val="bg2">
                      <a:lumMod val="60000"/>
                      <a:lumOff val="40000"/>
                    </a:schemeClr>
                  </a:solidFill>
                </a:rPr>
                <a:t>Pressure (bar)</a:t>
              </a:r>
            </a:p>
          </p:txBody>
        </p:sp>
        <p:sp>
          <p:nvSpPr>
            <p:cNvPr id="7" name="ZoneTexte 6">
              <a:extLst>
                <a:ext uri="{FF2B5EF4-FFF2-40B4-BE49-F238E27FC236}">
                  <a16:creationId xmlns:a16="http://schemas.microsoft.com/office/drawing/2014/main" id="{367D8E86-3BB1-4050-9507-060C39370308}"/>
                </a:ext>
              </a:extLst>
            </p:cNvPr>
            <p:cNvSpPr txBox="1"/>
            <p:nvPr/>
          </p:nvSpPr>
          <p:spPr>
            <a:xfrm>
              <a:off x="4070262" y="6208480"/>
              <a:ext cx="1039067" cy="246221"/>
            </a:xfrm>
            <a:prstGeom prst="rect">
              <a:avLst/>
            </a:prstGeom>
            <a:solidFill>
              <a:schemeClr val="bg1"/>
            </a:solidFill>
          </p:spPr>
          <p:txBody>
            <a:bodyPr wrap="none" rtlCol="0">
              <a:spAutoFit/>
            </a:bodyPr>
            <a:lstStyle/>
            <a:p>
              <a:r>
                <a:rPr lang="en-US" sz="1000">
                  <a:solidFill>
                    <a:schemeClr val="tx1"/>
                  </a:solidFill>
                </a:rPr>
                <a:t>Time (minutes)</a:t>
              </a:r>
            </a:p>
          </p:txBody>
        </p:sp>
      </p:grpSp>
      <p:sp>
        <p:nvSpPr>
          <p:cNvPr id="8" name="Espace réservé du texte 1">
            <a:extLst>
              <a:ext uri="{FF2B5EF4-FFF2-40B4-BE49-F238E27FC236}">
                <a16:creationId xmlns:a16="http://schemas.microsoft.com/office/drawing/2014/main" id="{B351DF46-457F-4F3F-9A5F-E59D75D651BE}"/>
              </a:ext>
            </a:extLst>
          </p:cNvPr>
          <p:cNvSpPr txBox="1">
            <a:spLocks/>
          </p:cNvSpPr>
          <p:nvPr/>
        </p:nvSpPr>
        <p:spPr>
          <a:xfrm>
            <a:off x="573118" y="1959514"/>
            <a:ext cx="4402135" cy="2368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Superior sealing properties @ 10 bar/150 PSI </a:t>
            </a:r>
          </a:p>
          <a:p>
            <a:pPr lvl="1"/>
            <a:r>
              <a:rPr lang="en-US" sz="1600" dirty="0"/>
              <a:t>leak rate &lt; </a:t>
            </a:r>
            <a:r>
              <a:rPr lang="en-US" sz="1600" b="1" dirty="0"/>
              <a:t>10</a:t>
            </a:r>
            <a:r>
              <a:rPr lang="en-US" sz="1600" b="1" baseline="30000" dirty="0"/>
              <a:t>-8</a:t>
            </a:r>
            <a:r>
              <a:rPr lang="en-US" sz="1600" b="1" dirty="0"/>
              <a:t> mbar.l.s</a:t>
            </a:r>
            <a:r>
              <a:rPr lang="en-US" sz="1600" b="1" baseline="30000" dirty="0"/>
              <a:t>-1</a:t>
            </a:r>
            <a:r>
              <a:rPr lang="en-US" sz="1600" b="1" dirty="0"/>
              <a:t> </a:t>
            </a:r>
            <a:r>
              <a:rPr lang="en-US" sz="1600" dirty="0"/>
              <a:t>in static position </a:t>
            </a:r>
          </a:p>
          <a:p>
            <a:pPr lvl="1"/>
            <a:r>
              <a:rPr lang="en-US" sz="1600" dirty="0"/>
              <a:t>with small peaks &lt; 10</a:t>
            </a:r>
            <a:r>
              <a:rPr lang="en-US" sz="1600" baseline="30000" dirty="0"/>
              <a:t>-7</a:t>
            </a:r>
            <a:r>
              <a:rPr lang="en-US" sz="1600" dirty="0"/>
              <a:t> mbar.l.s</a:t>
            </a:r>
            <a:r>
              <a:rPr lang="en-US" sz="1600" baseline="30000" dirty="0"/>
              <a:t>-1</a:t>
            </a:r>
            <a:r>
              <a:rPr lang="en-US" sz="1600" dirty="0"/>
              <a:t> while moving)</a:t>
            </a:r>
          </a:p>
          <a:p>
            <a:r>
              <a:rPr lang="en-US" sz="1600" b="1" dirty="0"/>
              <a:t>Performance &lt; 10</a:t>
            </a:r>
            <a:r>
              <a:rPr lang="en-US" sz="1600" b="1" baseline="30000" dirty="0"/>
              <a:t>-7 </a:t>
            </a:r>
            <a:r>
              <a:rPr lang="en-US" sz="1600" b="1" dirty="0"/>
              <a:t>mbar.l.s</a:t>
            </a:r>
            <a:r>
              <a:rPr lang="en-US" sz="1600" b="1" baseline="30000" dirty="0"/>
              <a:t>-1</a:t>
            </a:r>
            <a:r>
              <a:rPr lang="en-US" sz="1600" b="1" dirty="0"/>
              <a:t> @ 50 bar/750 PSI He pressure</a:t>
            </a:r>
          </a:p>
          <a:p>
            <a:r>
              <a:rPr lang="en-US" sz="1600" dirty="0"/>
              <a:t>Moderate buttering due to the extremely low initial roughness of the </a:t>
            </a:r>
            <a:r>
              <a:rPr lang="en-US" sz="1600" dirty="0" err="1"/>
              <a:t>counterface</a:t>
            </a:r>
            <a:endParaRPr lang="en-US" sz="1600" dirty="0"/>
          </a:p>
          <a:p>
            <a:endParaRPr lang="en-US" sz="1600" dirty="0"/>
          </a:p>
        </p:txBody>
      </p:sp>
      <p:pic>
        <p:nvPicPr>
          <p:cNvPr id="9" name="Image 8" descr="Une image contenant intérieur, table, cuisine, assis&#10;&#10;Description générée automatiquement">
            <a:extLst>
              <a:ext uri="{FF2B5EF4-FFF2-40B4-BE49-F238E27FC236}">
                <a16:creationId xmlns:a16="http://schemas.microsoft.com/office/drawing/2014/main" id="{FC989B36-D9E5-4173-95BC-304685B1A3D1}"/>
              </a:ext>
            </a:extLst>
          </p:cNvPr>
          <p:cNvPicPr>
            <a:picLocks noChangeAspect="1"/>
          </p:cNvPicPr>
          <p:nvPr/>
        </p:nvPicPr>
        <p:blipFill>
          <a:blip r:embed="rId3"/>
          <a:stretch>
            <a:fillRect/>
          </a:stretch>
        </p:blipFill>
        <p:spPr>
          <a:xfrm>
            <a:off x="7793565" y="4317044"/>
            <a:ext cx="1588263" cy="2117684"/>
          </a:xfrm>
          <a:prstGeom prst="rect">
            <a:avLst/>
          </a:prstGeom>
        </p:spPr>
      </p:pic>
      <p:sp>
        <p:nvSpPr>
          <p:cNvPr id="10" name="ZoneTexte 9">
            <a:extLst>
              <a:ext uri="{FF2B5EF4-FFF2-40B4-BE49-F238E27FC236}">
                <a16:creationId xmlns:a16="http://schemas.microsoft.com/office/drawing/2014/main" id="{8364FBD4-1C85-466C-8024-9FBC801516F9}"/>
              </a:ext>
            </a:extLst>
          </p:cNvPr>
          <p:cNvSpPr txBox="1"/>
          <p:nvPr/>
        </p:nvSpPr>
        <p:spPr>
          <a:xfrm>
            <a:off x="9381828" y="5249964"/>
            <a:ext cx="1194229"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Test bench</a:t>
            </a:r>
          </a:p>
        </p:txBody>
      </p:sp>
      <p:pic>
        <p:nvPicPr>
          <p:cNvPr id="11" name="Image 10">
            <a:extLst>
              <a:ext uri="{FF2B5EF4-FFF2-40B4-BE49-F238E27FC236}">
                <a16:creationId xmlns:a16="http://schemas.microsoft.com/office/drawing/2014/main" id="{D00C135E-AB7F-4750-ADC2-B29DDE23073F}"/>
              </a:ext>
            </a:extLst>
          </p:cNvPr>
          <p:cNvPicPr>
            <a:picLocks noChangeAspect="1"/>
          </p:cNvPicPr>
          <p:nvPr/>
        </p:nvPicPr>
        <p:blipFill>
          <a:blip r:embed="rId4"/>
          <a:stretch>
            <a:fillRect/>
          </a:stretch>
        </p:blipFill>
        <p:spPr>
          <a:xfrm>
            <a:off x="369895" y="4702449"/>
            <a:ext cx="3077410" cy="1374577"/>
          </a:xfrm>
          <a:prstGeom prst="rect">
            <a:avLst/>
          </a:prstGeom>
        </p:spPr>
      </p:pic>
      <p:sp>
        <p:nvSpPr>
          <p:cNvPr id="12" name="ZoneTexte 11">
            <a:extLst>
              <a:ext uri="{FF2B5EF4-FFF2-40B4-BE49-F238E27FC236}">
                <a16:creationId xmlns:a16="http://schemas.microsoft.com/office/drawing/2014/main" id="{3DDBE8A5-2BAA-4140-A6A8-695768A44BD8}"/>
              </a:ext>
            </a:extLst>
          </p:cNvPr>
          <p:cNvSpPr txBox="1"/>
          <p:nvPr/>
        </p:nvSpPr>
        <p:spPr>
          <a:xfrm>
            <a:off x="72055" y="6123738"/>
            <a:ext cx="3263963"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Sealing track on the seal after test</a:t>
            </a:r>
          </a:p>
        </p:txBody>
      </p:sp>
      <p:pic>
        <p:nvPicPr>
          <p:cNvPr id="13" name="Image 12">
            <a:extLst>
              <a:ext uri="{FF2B5EF4-FFF2-40B4-BE49-F238E27FC236}">
                <a16:creationId xmlns:a16="http://schemas.microsoft.com/office/drawing/2014/main" id="{4AA8A27E-40AD-4655-95D3-E3F2602453FB}"/>
              </a:ext>
            </a:extLst>
          </p:cNvPr>
          <p:cNvPicPr>
            <a:picLocks noChangeAspect="1"/>
          </p:cNvPicPr>
          <p:nvPr/>
        </p:nvPicPr>
        <p:blipFill>
          <a:blip r:embed="rId5"/>
          <a:stretch>
            <a:fillRect/>
          </a:stretch>
        </p:blipFill>
        <p:spPr>
          <a:xfrm>
            <a:off x="3841396" y="5239099"/>
            <a:ext cx="1654489" cy="1202459"/>
          </a:xfrm>
          <a:prstGeom prst="rect">
            <a:avLst/>
          </a:prstGeom>
        </p:spPr>
      </p:pic>
      <p:sp>
        <p:nvSpPr>
          <p:cNvPr id="14" name="ZoneTexte 13">
            <a:extLst>
              <a:ext uri="{FF2B5EF4-FFF2-40B4-BE49-F238E27FC236}">
                <a16:creationId xmlns:a16="http://schemas.microsoft.com/office/drawing/2014/main" id="{83AED0A8-ECDD-4C51-9096-C8193C3F0BB7}"/>
              </a:ext>
            </a:extLst>
          </p:cNvPr>
          <p:cNvSpPr txBox="1"/>
          <p:nvPr/>
        </p:nvSpPr>
        <p:spPr>
          <a:xfrm>
            <a:off x="3290741" y="4876578"/>
            <a:ext cx="275232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before the test</a:t>
            </a:r>
          </a:p>
        </p:txBody>
      </p:sp>
      <p:pic>
        <p:nvPicPr>
          <p:cNvPr id="15" name="Image 14">
            <a:extLst>
              <a:ext uri="{FF2B5EF4-FFF2-40B4-BE49-F238E27FC236}">
                <a16:creationId xmlns:a16="http://schemas.microsoft.com/office/drawing/2014/main" id="{7ECE290F-5003-4936-A8FC-662BCFFAB565}"/>
              </a:ext>
            </a:extLst>
          </p:cNvPr>
          <p:cNvPicPr>
            <a:picLocks noChangeAspect="1"/>
          </p:cNvPicPr>
          <p:nvPr/>
        </p:nvPicPr>
        <p:blipFill>
          <a:blip r:embed="rId6"/>
          <a:stretch>
            <a:fillRect/>
          </a:stretch>
        </p:blipFill>
        <p:spPr>
          <a:xfrm>
            <a:off x="5615200" y="5250061"/>
            <a:ext cx="1496944" cy="1138779"/>
          </a:xfrm>
          <a:prstGeom prst="rect">
            <a:avLst/>
          </a:prstGeom>
        </p:spPr>
      </p:pic>
      <p:sp>
        <p:nvSpPr>
          <p:cNvPr id="16" name="ZoneTexte 15">
            <a:extLst>
              <a:ext uri="{FF2B5EF4-FFF2-40B4-BE49-F238E27FC236}">
                <a16:creationId xmlns:a16="http://schemas.microsoft.com/office/drawing/2014/main" id="{97927435-0246-427A-9477-AA644B68A34E}"/>
              </a:ext>
            </a:extLst>
          </p:cNvPr>
          <p:cNvSpPr txBox="1"/>
          <p:nvPr/>
        </p:nvSpPr>
        <p:spPr>
          <a:xfrm>
            <a:off x="4924922" y="4874258"/>
            <a:ext cx="263212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after the test</a:t>
            </a:r>
          </a:p>
        </p:txBody>
      </p:sp>
      <p:sp>
        <p:nvSpPr>
          <p:cNvPr id="17" name="ZoneTexte 16">
            <a:extLst>
              <a:ext uri="{FF2B5EF4-FFF2-40B4-BE49-F238E27FC236}">
                <a16:creationId xmlns:a16="http://schemas.microsoft.com/office/drawing/2014/main" id="{205E5C66-7B86-4A50-96CF-4EC587EAA5F7}"/>
              </a:ext>
            </a:extLst>
          </p:cNvPr>
          <p:cNvSpPr txBox="1"/>
          <p:nvPr/>
        </p:nvSpPr>
        <p:spPr>
          <a:xfrm>
            <a:off x="4092945" y="4580119"/>
            <a:ext cx="275232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Counter-face</a:t>
            </a:r>
          </a:p>
        </p:txBody>
      </p:sp>
    </p:spTree>
    <p:extLst>
      <p:ext uri="{BB962C8B-B14F-4D97-AF65-F5344CB8AC3E}">
        <p14:creationId xmlns:p14="http://schemas.microsoft.com/office/powerpoint/2010/main" val="23171227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ClipBoard-5">
            <a:extLst>
              <a:ext uri="{FF2B5EF4-FFF2-40B4-BE49-F238E27FC236}">
                <a16:creationId xmlns:a16="http://schemas.microsoft.com/office/drawing/2014/main" id="{C8027101-BA24-46FB-951E-D754F6725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862" y="2565624"/>
            <a:ext cx="2095727" cy="33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18">
            <a:extLst>
              <a:ext uri="{FF2B5EF4-FFF2-40B4-BE49-F238E27FC236}">
                <a16:creationId xmlns:a16="http://schemas.microsoft.com/office/drawing/2014/main" id="{A7D3D6B8-8E9D-4A55-8783-D424C1CBD54C}"/>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2</a:t>
            </a:r>
            <a:r>
              <a:rPr lang="en-US" sz="2800" b="1" baseline="30000" dirty="0">
                <a:latin typeface="Arial" panose="020B0604020202020204" pitchFamily="34" charset="0"/>
                <a:cs typeface="Arial" panose="020B0604020202020204" pitchFamily="34" charset="0"/>
              </a:rPr>
              <a:t>nd</a:t>
            </a:r>
            <a:r>
              <a:rPr lang="en-US" sz="2800" b="1" dirty="0">
                <a:latin typeface="Arial" panose="020B0604020202020204" pitchFamily="34" charset="0"/>
                <a:cs typeface="Arial" panose="020B0604020202020204" pitchFamily="34" charset="0"/>
              </a:rPr>
              <a:t> example: Spring-energized metal seal design for TOBV</a:t>
            </a:r>
            <a:endParaRPr lang="it-IT" sz="2000" b="1" dirty="0">
              <a:latin typeface="Arial" panose="020B0604020202020204" pitchFamily="34" charset="0"/>
              <a:cs typeface="Arial" panose="020B0604020202020204" pitchFamily="34" charset="0"/>
            </a:endParaRPr>
          </a:p>
        </p:txBody>
      </p:sp>
      <p:cxnSp>
        <p:nvCxnSpPr>
          <p:cNvPr id="5" name="Connettore diritto 20">
            <a:extLst>
              <a:ext uri="{FF2B5EF4-FFF2-40B4-BE49-F238E27FC236}">
                <a16:creationId xmlns:a16="http://schemas.microsoft.com/office/drawing/2014/main" id="{8ADF7D45-FB4C-4A64-8304-F396D36F96CF}"/>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9992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18">
            <a:extLst>
              <a:ext uri="{FF2B5EF4-FFF2-40B4-BE49-F238E27FC236}">
                <a16:creationId xmlns:a16="http://schemas.microsoft.com/office/drawing/2014/main" id="{E0D59981-A9A4-4E81-AF1A-80A2DD5BE778}"/>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Valves shut-off sealing: current know-how</a:t>
            </a:r>
            <a:endParaRPr lang="it-IT" sz="2000" b="1" dirty="0">
              <a:latin typeface="Arial" panose="020B0604020202020204" pitchFamily="34" charset="0"/>
              <a:cs typeface="Arial" panose="020B0604020202020204" pitchFamily="34" charset="0"/>
            </a:endParaRPr>
          </a:p>
        </p:txBody>
      </p:sp>
      <p:cxnSp>
        <p:nvCxnSpPr>
          <p:cNvPr id="11" name="Connettore diritto 20">
            <a:extLst>
              <a:ext uri="{FF2B5EF4-FFF2-40B4-BE49-F238E27FC236}">
                <a16:creationId xmlns:a16="http://schemas.microsoft.com/office/drawing/2014/main" id="{76A2186E-6A61-42C7-B372-014943AE46E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3" name="Espace réservé du texte 1">
            <a:extLst>
              <a:ext uri="{FF2B5EF4-FFF2-40B4-BE49-F238E27FC236}">
                <a16:creationId xmlns:a16="http://schemas.microsoft.com/office/drawing/2014/main" id="{EC82EB0F-1F41-4B63-BBFA-327C203B7824}"/>
              </a:ext>
            </a:extLst>
          </p:cNvPr>
          <p:cNvSpPr txBox="1">
            <a:spLocks/>
          </p:cNvSpPr>
          <p:nvPr/>
        </p:nvSpPr>
        <p:spPr>
          <a:xfrm>
            <a:off x="379845" y="1649989"/>
            <a:ext cx="4944122" cy="3386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buClr>
                <a:srgbClr val="747678"/>
              </a:buClr>
              <a:defRPr/>
            </a:pPr>
            <a:r>
              <a:rPr lang="en-US" altLang="fr-FR" sz="1600" dirty="0">
                <a:latin typeface="Calibri" pitchFamily="34" charset="0"/>
                <a:cs typeface="Calibri" pitchFamily="34" charset="0"/>
                <a:sym typeface="Calibri" pitchFamily="34" charset="0"/>
              </a:rPr>
              <a:t>Strong know-how on metal seat-sealing for DOBV (Double Offset Butterfly Valve)</a:t>
            </a:r>
          </a:p>
          <a:p>
            <a:pPr>
              <a:spcAft>
                <a:spcPct val="0"/>
              </a:spcAft>
              <a:buClr>
                <a:srgbClr val="747678"/>
              </a:buClr>
              <a:defRPr/>
            </a:pPr>
            <a:r>
              <a:rPr lang="en-US" altLang="fr-FR" sz="1600" dirty="0">
                <a:latin typeface="Calibri" pitchFamily="34" charset="0"/>
                <a:cs typeface="Calibri" pitchFamily="34" charset="0"/>
                <a:sym typeface="Calibri" pitchFamily="34" charset="0"/>
              </a:rPr>
              <a:t>Typical application using “profile 1” </a:t>
            </a:r>
          </a:p>
          <a:p>
            <a:pPr lvl="1">
              <a:spcAft>
                <a:spcPct val="0"/>
              </a:spcAft>
              <a:buClr>
                <a:srgbClr val="747678"/>
              </a:buClr>
              <a:defRPr/>
            </a:pPr>
            <a:r>
              <a:rPr lang="en-US" altLang="fr-FR" sz="1600" dirty="0">
                <a:latin typeface="Calibri" pitchFamily="34" charset="0"/>
                <a:cs typeface="Calibri" pitchFamily="34" charset="0"/>
              </a:rPr>
              <a:t>Full-metal solution</a:t>
            </a:r>
          </a:p>
          <a:p>
            <a:pPr lvl="1">
              <a:spcAft>
                <a:spcPct val="0"/>
              </a:spcAft>
              <a:buClr>
                <a:srgbClr val="747678"/>
              </a:buClr>
              <a:defRPr/>
            </a:pPr>
            <a:r>
              <a:rPr lang="en-US" altLang="fr-FR" sz="1600" dirty="0">
                <a:latin typeface="Calibri" pitchFamily="34" charset="0"/>
                <a:cs typeface="Calibri" pitchFamily="34" charset="0"/>
              </a:rPr>
              <a:t>Cryogenics, liquid natural gas, nuclear</a:t>
            </a:r>
          </a:p>
          <a:p>
            <a:pPr lvl="1">
              <a:spcAft>
                <a:spcPct val="0"/>
              </a:spcAft>
              <a:buClr>
                <a:srgbClr val="747678"/>
              </a:buClr>
              <a:defRPr/>
            </a:pPr>
            <a:r>
              <a:rPr lang="en-US" altLang="fr-FR" sz="1600" dirty="0">
                <a:latin typeface="Calibri" pitchFamily="34" charset="0"/>
                <a:cs typeface="Calibri" pitchFamily="34" charset="0"/>
              </a:rPr>
              <a:t>Leak tightness until class B ISO 5208</a:t>
            </a:r>
          </a:p>
          <a:p>
            <a:pPr lvl="1">
              <a:spcAft>
                <a:spcPct val="0"/>
              </a:spcAft>
              <a:buClr>
                <a:srgbClr val="747678"/>
              </a:buClr>
              <a:defRPr/>
            </a:pPr>
            <a:r>
              <a:rPr lang="en-US" altLang="fr-FR" sz="1600" dirty="0">
                <a:latin typeface="Calibri" pitchFamily="34" charset="0"/>
                <a:cs typeface="Calibri" pitchFamily="34" charset="0"/>
              </a:rPr>
              <a:t>High resistance over time</a:t>
            </a:r>
          </a:p>
          <a:p>
            <a:pPr>
              <a:spcAft>
                <a:spcPct val="0"/>
              </a:spcAft>
              <a:buClr>
                <a:srgbClr val="747678"/>
              </a:buClr>
              <a:defRPr/>
            </a:pPr>
            <a:r>
              <a:rPr lang="en-US" sz="1600" dirty="0">
                <a:latin typeface="Calibri" pitchFamily="34" charset="0"/>
                <a:cs typeface="Calibri" pitchFamily="34" charset="0"/>
              </a:rPr>
              <a:t>Current developments: </a:t>
            </a:r>
          </a:p>
          <a:p>
            <a:pPr lvl="1">
              <a:spcAft>
                <a:spcPct val="0"/>
              </a:spcAft>
              <a:buClr>
                <a:srgbClr val="747678"/>
              </a:buClr>
              <a:defRPr/>
            </a:pPr>
            <a:r>
              <a:rPr lang="en-US" sz="1600" dirty="0">
                <a:latin typeface="Calibri" pitchFamily="34" charset="0"/>
                <a:cs typeface="Calibri" pitchFamily="34" charset="0"/>
              </a:rPr>
              <a:t>Expand concept to TOBV sealing</a:t>
            </a:r>
          </a:p>
          <a:p>
            <a:pPr lvl="1">
              <a:spcAft>
                <a:spcPct val="0"/>
              </a:spcAft>
              <a:buClr>
                <a:srgbClr val="747678"/>
              </a:buClr>
              <a:defRPr/>
            </a:pPr>
            <a:r>
              <a:rPr lang="en-US" sz="1600" dirty="0">
                <a:latin typeface="Calibri" pitchFamily="34" charset="0"/>
                <a:cs typeface="Calibri" pitchFamily="34" charset="0"/>
              </a:rPr>
              <a:t>Improve the performance (target class A ISO 5208)</a:t>
            </a:r>
          </a:p>
          <a:p>
            <a:pPr lvl="1">
              <a:spcAft>
                <a:spcPct val="0"/>
              </a:spcAft>
              <a:buClr>
                <a:srgbClr val="747678"/>
              </a:buClr>
              <a:defRPr/>
            </a:pPr>
            <a:endParaRPr lang="en-US" altLang="fr-FR" sz="1600" dirty="0">
              <a:latin typeface="Calibri" panose="020F0502020204030204" pitchFamily="34" charset="0"/>
              <a:cs typeface="Calibri" pitchFamily="34" charset="0"/>
            </a:endParaRPr>
          </a:p>
          <a:p>
            <a:pPr>
              <a:spcAft>
                <a:spcPct val="0"/>
              </a:spcAft>
              <a:buClr>
                <a:srgbClr val="747678"/>
              </a:buClr>
              <a:defRPr/>
            </a:pPr>
            <a:endParaRPr lang="en-US" altLang="fr-FR" sz="1600" dirty="0">
              <a:latin typeface="Calibri" panose="020F0502020204030204" pitchFamily="34" charset="0"/>
              <a:cs typeface="Calibri" pitchFamily="34" charset="0"/>
              <a:sym typeface="Calibri" pitchFamily="34" charset="0"/>
            </a:endParaRPr>
          </a:p>
        </p:txBody>
      </p:sp>
      <p:pic>
        <p:nvPicPr>
          <p:cNvPr id="4" name="Picture 13" descr="va11">
            <a:extLst>
              <a:ext uri="{FF2B5EF4-FFF2-40B4-BE49-F238E27FC236}">
                <a16:creationId xmlns:a16="http://schemas.microsoft.com/office/drawing/2014/main" id="{973E47D6-4A5F-4EDF-9501-20DA6EC31129}"/>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9812288" y="1766794"/>
            <a:ext cx="10080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92D49810-AD2D-4512-B718-2041A1C5B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532" y="4785829"/>
            <a:ext cx="30448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descr="ClipBoard-5">
            <a:extLst>
              <a:ext uri="{FF2B5EF4-FFF2-40B4-BE49-F238E27FC236}">
                <a16:creationId xmlns:a16="http://schemas.microsoft.com/office/drawing/2014/main" id="{0890F3B6-DC56-48BE-8D68-675B3FEB2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884" y="3344547"/>
            <a:ext cx="1420812"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èche vers le bas 13">
            <a:extLst>
              <a:ext uri="{FF2B5EF4-FFF2-40B4-BE49-F238E27FC236}">
                <a16:creationId xmlns:a16="http://schemas.microsoft.com/office/drawing/2014/main" id="{93C7ED47-3B61-46CE-9219-C61E6F32B194}"/>
              </a:ext>
            </a:extLst>
          </p:cNvPr>
          <p:cNvSpPr/>
          <p:nvPr/>
        </p:nvSpPr>
        <p:spPr bwMode="auto">
          <a:xfrm rot="4484388">
            <a:off x="9088452" y="4690196"/>
            <a:ext cx="260273" cy="993100"/>
          </a:xfrm>
          <a:prstGeom prst="downArrow">
            <a:avLst/>
          </a:prstGeom>
          <a:solidFill>
            <a:srgbClr val="FFFF00"/>
          </a:solidFill>
          <a:ln w="12700">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eaLnBrk="1" fontAlgn="auto" hangingPunct="1">
              <a:spcBef>
                <a:spcPts val="0"/>
              </a:spcBef>
              <a:spcAft>
                <a:spcPts val="0"/>
              </a:spcAft>
              <a:buClr>
                <a:srgbClr val="000000"/>
              </a:buClr>
              <a:buFont typeface="Arial"/>
              <a:buNone/>
              <a:defRPr/>
            </a:pPr>
            <a:endParaRPr lang="fr-FR" kern="0">
              <a:ln w="18000">
                <a:solidFill>
                  <a:schemeClr val="accent2">
                    <a:satMod val="140000"/>
                  </a:schemeClr>
                </a:solidFill>
                <a:prstDash val="solid"/>
                <a:miter lim="800000"/>
              </a:ln>
              <a:noFill/>
              <a:effectLst>
                <a:outerShdw blurRad="50800" dist="38100" dir="2700000" algn="tl" rotWithShape="0">
                  <a:prstClr val="black">
                    <a:alpha val="40000"/>
                  </a:prstClr>
                </a:outerShdw>
              </a:effectLst>
              <a:sym typeface="Arial"/>
            </a:endParaRPr>
          </a:p>
        </p:txBody>
      </p:sp>
      <p:pic>
        <p:nvPicPr>
          <p:cNvPr id="8" name="Picture 2">
            <a:extLst>
              <a:ext uri="{FF2B5EF4-FFF2-40B4-BE49-F238E27FC236}">
                <a16:creationId xmlns:a16="http://schemas.microsoft.com/office/drawing/2014/main" id="{180A0F58-A9E6-448C-87A0-726CA4A86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638" y="4785829"/>
            <a:ext cx="287337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èche vers le bas 12">
            <a:extLst>
              <a:ext uri="{FF2B5EF4-FFF2-40B4-BE49-F238E27FC236}">
                <a16:creationId xmlns:a16="http://schemas.microsoft.com/office/drawing/2014/main" id="{F2CE547C-190A-417D-845E-5B766625C905}"/>
              </a:ext>
            </a:extLst>
          </p:cNvPr>
          <p:cNvSpPr/>
          <p:nvPr/>
        </p:nvSpPr>
        <p:spPr bwMode="auto">
          <a:xfrm rot="5400000">
            <a:off x="4709999" y="5178110"/>
            <a:ext cx="268288" cy="857250"/>
          </a:xfrm>
          <a:prstGeom prst="downArrow">
            <a:avLst>
              <a:gd name="adj1" fmla="val 50000"/>
              <a:gd name="adj2" fmla="val 48877"/>
            </a:avLst>
          </a:prstGeom>
          <a:solidFill>
            <a:srgbClr val="FFFF00"/>
          </a:solidFill>
          <a:ln w="12700">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eaLnBrk="1" fontAlgn="auto" hangingPunct="1">
              <a:spcBef>
                <a:spcPts val="0"/>
              </a:spcBef>
              <a:spcAft>
                <a:spcPts val="0"/>
              </a:spcAft>
              <a:buClr>
                <a:srgbClr val="000000"/>
              </a:buClr>
              <a:buFont typeface="Arial"/>
              <a:buNone/>
              <a:defRPr/>
            </a:pPr>
            <a:endParaRPr lang="fr-FR" kern="0">
              <a:ln w="18000">
                <a:solidFill>
                  <a:schemeClr val="accent2">
                    <a:satMod val="140000"/>
                  </a:schemeClr>
                </a:solidFill>
                <a:prstDash val="solid"/>
                <a:miter lim="800000"/>
              </a:ln>
              <a:noFill/>
              <a:effectLst>
                <a:outerShdw blurRad="50800" dist="38100" dir="2700000" algn="tl" rotWithShape="0">
                  <a:prstClr val="black">
                    <a:alpha val="40000"/>
                  </a:prstClr>
                </a:outerShdw>
              </a:effectLst>
              <a:sym typeface="Arial"/>
            </a:endParaRPr>
          </a:p>
        </p:txBody>
      </p:sp>
    </p:spTree>
    <p:extLst>
      <p:ext uri="{BB962C8B-B14F-4D97-AF65-F5344CB8AC3E}">
        <p14:creationId xmlns:p14="http://schemas.microsoft.com/office/powerpoint/2010/main" val="21574009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B4A7B0E6-FCF5-4B4A-BB2F-98DC71521AEE}"/>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Concept for using spring-energized metal seals on TOBV</a:t>
            </a:r>
            <a:endParaRPr lang="it-IT" sz="2000" b="1" dirty="0">
              <a:latin typeface="Arial" panose="020B0604020202020204" pitchFamily="34" charset="0"/>
              <a:cs typeface="Arial" panose="020B0604020202020204" pitchFamily="34" charset="0"/>
            </a:endParaRPr>
          </a:p>
        </p:txBody>
      </p:sp>
      <p:cxnSp>
        <p:nvCxnSpPr>
          <p:cNvPr id="20" name="Connettore diritto 20">
            <a:extLst>
              <a:ext uri="{FF2B5EF4-FFF2-40B4-BE49-F238E27FC236}">
                <a16:creationId xmlns:a16="http://schemas.microsoft.com/office/drawing/2014/main" id="{0F282329-33EB-497A-8B94-F8837527845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3" name="Image 4" descr="cid:image002.png@01D5960D.8E2D4390">
            <a:extLst>
              <a:ext uri="{FF2B5EF4-FFF2-40B4-BE49-F238E27FC236}">
                <a16:creationId xmlns:a16="http://schemas.microsoft.com/office/drawing/2014/main" id="{CA18F4BD-0B54-4818-9BD2-85A684166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07" t="46957" r="8772" b="12837"/>
          <a:stretch>
            <a:fillRect/>
          </a:stretch>
        </p:blipFill>
        <p:spPr bwMode="auto">
          <a:xfrm>
            <a:off x="8534049" y="1665964"/>
            <a:ext cx="2870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5">
            <a:extLst>
              <a:ext uri="{FF2B5EF4-FFF2-40B4-BE49-F238E27FC236}">
                <a16:creationId xmlns:a16="http://schemas.microsoft.com/office/drawing/2014/main" id="{1CC505A4-B353-49DF-B069-44D322544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7704" y="2546996"/>
            <a:ext cx="3706812"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DF0BEC4C-47BF-4FD3-90F6-ACE8F45D4596}"/>
              </a:ext>
            </a:extLst>
          </p:cNvPr>
          <p:cNvSpPr txBox="1"/>
          <p:nvPr/>
        </p:nvSpPr>
        <p:spPr>
          <a:xfrm rot="19742497">
            <a:off x="7418200" y="3692232"/>
            <a:ext cx="4960923" cy="646331"/>
          </a:xfrm>
          <a:prstGeom prst="rect">
            <a:avLst/>
          </a:prstGeom>
          <a:noFill/>
        </p:spPr>
        <p:txBody>
          <a:bodyPr wrap="square">
            <a:spAutoFit/>
          </a:bodyPr>
          <a:lstStyle/>
          <a:p>
            <a:pPr algn="ctr">
              <a:defRPr/>
            </a:pPr>
            <a:r>
              <a:rPr lang="en-US" sz="3600" dirty="0">
                <a:solidFill>
                  <a:schemeClr val="tx1">
                    <a:alpha val="37000"/>
                  </a:schemeClr>
                </a:solidFill>
              </a:rPr>
              <a:t>PATENT PENDING</a:t>
            </a:r>
          </a:p>
        </p:txBody>
      </p:sp>
      <p:sp>
        <p:nvSpPr>
          <p:cNvPr id="6" name="Espace réservé du contenu 2">
            <a:extLst>
              <a:ext uri="{FF2B5EF4-FFF2-40B4-BE49-F238E27FC236}">
                <a16:creationId xmlns:a16="http://schemas.microsoft.com/office/drawing/2014/main" id="{75C723A1-3D34-42F7-A4CA-5CF4F55AD180}"/>
              </a:ext>
            </a:extLst>
          </p:cNvPr>
          <p:cNvSpPr txBox="1">
            <a:spLocks/>
          </p:cNvSpPr>
          <p:nvPr/>
        </p:nvSpPr>
        <p:spPr bwMode="auto">
          <a:xfrm>
            <a:off x="135767" y="1638855"/>
            <a:ext cx="4808416" cy="2730419"/>
          </a:xfrm>
          <a:prstGeom prst="rect">
            <a:avLst/>
          </a:prstGeom>
        </p:spPr>
        <p:txBody>
          <a:bodyPr/>
          <a:lstStyle>
            <a:defPPr>
              <a:defRPr lang="en-US"/>
            </a:defPPr>
            <a:lvl1pPr marL="228600" indent="-228600" defTabSz="914400">
              <a:lnSpc>
                <a:spcPct val="90000"/>
              </a:lnSpc>
              <a:spcBef>
                <a:spcPts val="1000"/>
              </a:spcBef>
              <a:buFont typeface="Arial" panose="020B0604020202020204" pitchFamily="34" charset="0"/>
              <a:buChar char="•"/>
            </a:lvl1pPr>
            <a:lvl2pPr marL="685800" lvl="1"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Concept of “radial” spring-energized metal seal tested, in a special custom-designed “box”</a:t>
            </a:r>
          </a:p>
          <a:p>
            <a:r>
              <a:rPr lang="en-US" dirty="0"/>
              <a:t>The box (beige part) </a:t>
            </a:r>
          </a:p>
          <a:p>
            <a:pPr lvl="1"/>
            <a:r>
              <a:rPr lang="en-US" dirty="0"/>
              <a:t>maintains the seal</a:t>
            </a:r>
          </a:p>
          <a:p>
            <a:pPr lvl="1"/>
            <a:r>
              <a:rPr lang="en-US" dirty="0"/>
              <a:t>acts as a limiter in the movement of the butterfly</a:t>
            </a:r>
          </a:p>
          <a:p>
            <a:r>
              <a:rPr lang="en-US" dirty="0"/>
              <a:t>Elliptic surfaces designed into the box to ensure uniform compression of the elliptic metal seal all around the periphery</a:t>
            </a:r>
          </a:p>
          <a:p>
            <a:endParaRPr lang="en-US" dirty="0"/>
          </a:p>
        </p:txBody>
      </p:sp>
      <p:pic>
        <p:nvPicPr>
          <p:cNvPr id="7" name="Image 10">
            <a:extLst>
              <a:ext uri="{FF2B5EF4-FFF2-40B4-BE49-F238E27FC236}">
                <a16:creationId xmlns:a16="http://schemas.microsoft.com/office/drawing/2014/main" id="{2492FC04-6C23-43D5-95AC-75301A82A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342" y="4640145"/>
            <a:ext cx="24225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A616AE8A-B381-4069-BB27-02331CC73F29}"/>
              </a:ext>
            </a:extLst>
          </p:cNvPr>
          <p:cNvSpPr txBox="1"/>
          <p:nvPr/>
        </p:nvSpPr>
        <p:spPr>
          <a:xfrm rot="580476">
            <a:off x="1014133" y="5064042"/>
            <a:ext cx="2440092" cy="400110"/>
          </a:xfrm>
          <a:prstGeom prst="rect">
            <a:avLst/>
          </a:prstGeom>
          <a:noFill/>
        </p:spPr>
        <p:txBody>
          <a:bodyPr wrap="none">
            <a:spAutoFit/>
          </a:bodyPr>
          <a:lstStyle/>
          <a:p>
            <a:pPr>
              <a:defRPr/>
            </a:pPr>
            <a:r>
              <a:rPr lang="en-US" sz="2000" dirty="0">
                <a:solidFill>
                  <a:schemeClr val="tx1">
                    <a:alpha val="37000"/>
                  </a:schemeClr>
                </a:solidFill>
              </a:rPr>
              <a:t>PATENT PENDING</a:t>
            </a:r>
          </a:p>
        </p:txBody>
      </p:sp>
      <p:pic>
        <p:nvPicPr>
          <p:cNvPr id="9" name="Image 4">
            <a:extLst>
              <a:ext uri="{FF2B5EF4-FFF2-40B4-BE49-F238E27FC236}">
                <a16:creationId xmlns:a16="http://schemas.microsoft.com/office/drawing/2014/main" id="{07E52C3C-8878-4A7B-939A-24364CEA5A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195"/>
          <a:stretch/>
        </p:blipFill>
        <p:spPr bwMode="auto">
          <a:xfrm rot="20089575" flipV="1">
            <a:off x="5297587" y="2422669"/>
            <a:ext cx="1355971" cy="12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 coins arrondis 9">
            <a:extLst>
              <a:ext uri="{FF2B5EF4-FFF2-40B4-BE49-F238E27FC236}">
                <a16:creationId xmlns:a16="http://schemas.microsoft.com/office/drawing/2014/main" id="{A6DB7C6E-C398-4A76-8156-72B6ABA5233B}"/>
              </a:ext>
            </a:extLst>
          </p:cNvPr>
          <p:cNvSpPr/>
          <p:nvPr/>
        </p:nvSpPr>
        <p:spPr>
          <a:xfrm rot="19928060">
            <a:off x="11061253" y="3641344"/>
            <a:ext cx="374084" cy="403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avec flèche 10">
            <a:extLst>
              <a:ext uri="{FF2B5EF4-FFF2-40B4-BE49-F238E27FC236}">
                <a16:creationId xmlns:a16="http://schemas.microsoft.com/office/drawing/2014/main" id="{5F5DF3A5-E2EE-4847-9D8A-34376639211E}"/>
              </a:ext>
            </a:extLst>
          </p:cNvPr>
          <p:cNvCxnSpPr>
            <a:cxnSpLocks/>
            <a:stCxn id="10" idx="1"/>
            <a:endCxn id="9" idx="3"/>
          </p:cNvCxnSpPr>
          <p:nvPr/>
        </p:nvCxnSpPr>
        <p:spPr>
          <a:xfrm flipH="1" flipV="1">
            <a:off x="6589164" y="2774433"/>
            <a:ext cx="4493777" cy="1156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Accolade fermante 11">
            <a:extLst>
              <a:ext uri="{FF2B5EF4-FFF2-40B4-BE49-F238E27FC236}">
                <a16:creationId xmlns:a16="http://schemas.microsoft.com/office/drawing/2014/main" id="{2DB6C0CC-58CE-4F55-A125-1BB27DC20465}"/>
              </a:ext>
            </a:extLst>
          </p:cNvPr>
          <p:cNvSpPr/>
          <p:nvPr/>
        </p:nvSpPr>
        <p:spPr>
          <a:xfrm rot="21205525">
            <a:off x="6318664" y="2946692"/>
            <a:ext cx="160337" cy="30162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 name="Connecteur droit avec flèche 12">
            <a:extLst>
              <a:ext uri="{FF2B5EF4-FFF2-40B4-BE49-F238E27FC236}">
                <a16:creationId xmlns:a16="http://schemas.microsoft.com/office/drawing/2014/main" id="{14DFB115-DFC3-44F4-BB93-8224EBC97D99}"/>
              </a:ext>
            </a:extLst>
          </p:cNvPr>
          <p:cNvCxnSpPr>
            <a:cxnSpLocks/>
            <a:stCxn id="14" idx="1"/>
            <a:endCxn id="12" idx="1"/>
          </p:cNvCxnSpPr>
          <p:nvPr/>
        </p:nvCxnSpPr>
        <p:spPr>
          <a:xfrm flipV="1">
            <a:off x="6213339" y="3088326"/>
            <a:ext cx="265135" cy="101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9">
            <a:extLst>
              <a:ext uri="{FF2B5EF4-FFF2-40B4-BE49-F238E27FC236}">
                <a16:creationId xmlns:a16="http://schemas.microsoft.com/office/drawing/2014/main" id="{E37A074A-7B31-4C96-93AC-CB07929D02F9}"/>
              </a:ext>
            </a:extLst>
          </p:cNvPr>
          <p:cNvSpPr txBox="1">
            <a:spLocks noChangeArrowheads="1"/>
          </p:cNvSpPr>
          <p:nvPr/>
        </p:nvSpPr>
        <p:spPr bwMode="auto">
          <a:xfrm>
            <a:off x="6213339" y="3933733"/>
            <a:ext cx="1384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fr-FR" sz="1600" dirty="0">
                <a:latin typeface="Calibri" panose="020F0502020204030204" pitchFamily="34" charset="0"/>
                <a:cs typeface="Calibri" panose="020F0502020204030204" pitchFamily="34" charset="0"/>
              </a:rPr>
              <a:t>Sealing tracks</a:t>
            </a:r>
          </a:p>
        </p:txBody>
      </p:sp>
      <p:sp>
        <p:nvSpPr>
          <p:cNvPr id="15" name="Accolade fermante 14">
            <a:extLst>
              <a:ext uri="{FF2B5EF4-FFF2-40B4-BE49-F238E27FC236}">
                <a16:creationId xmlns:a16="http://schemas.microsoft.com/office/drawing/2014/main" id="{9929204D-1526-4D89-8F98-1B72ABEFFAC0}"/>
              </a:ext>
            </a:extLst>
          </p:cNvPr>
          <p:cNvSpPr/>
          <p:nvPr/>
        </p:nvSpPr>
        <p:spPr>
          <a:xfrm rot="9193687">
            <a:off x="5396857" y="3246708"/>
            <a:ext cx="160337" cy="30162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6" name="Connecteur droit avec flèche 15">
            <a:extLst>
              <a:ext uri="{FF2B5EF4-FFF2-40B4-BE49-F238E27FC236}">
                <a16:creationId xmlns:a16="http://schemas.microsoft.com/office/drawing/2014/main" id="{F2F44F8B-7263-47B5-B9F4-0ABE47A7FFF8}"/>
              </a:ext>
            </a:extLst>
          </p:cNvPr>
          <p:cNvCxnSpPr>
            <a:cxnSpLocks/>
            <a:stCxn id="14" idx="1"/>
            <a:endCxn id="15" idx="1"/>
          </p:cNvCxnSpPr>
          <p:nvPr/>
        </p:nvCxnSpPr>
        <p:spPr>
          <a:xfrm flipH="1" flipV="1">
            <a:off x="5405450" y="3433631"/>
            <a:ext cx="807889" cy="669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B52AD0E-F50E-4ADB-B128-12FC583ADF52}"/>
              </a:ext>
            </a:extLst>
          </p:cNvPr>
          <p:cNvSpPr txBox="1"/>
          <p:nvPr/>
        </p:nvSpPr>
        <p:spPr>
          <a:xfrm rot="580476">
            <a:off x="9226847" y="1912612"/>
            <a:ext cx="1981633" cy="338554"/>
          </a:xfrm>
          <a:prstGeom prst="rect">
            <a:avLst/>
          </a:prstGeom>
          <a:noFill/>
        </p:spPr>
        <p:txBody>
          <a:bodyPr wrap="none">
            <a:spAutoFit/>
          </a:bodyPr>
          <a:lstStyle/>
          <a:p>
            <a:pPr>
              <a:defRPr/>
            </a:pPr>
            <a:r>
              <a:rPr lang="en-US" sz="1600" dirty="0">
                <a:solidFill>
                  <a:schemeClr val="tx1">
                    <a:alpha val="37000"/>
                  </a:schemeClr>
                </a:solidFill>
              </a:rPr>
              <a:t>PATENT PENDING</a:t>
            </a:r>
          </a:p>
        </p:txBody>
      </p:sp>
      <p:pic>
        <p:nvPicPr>
          <p:cNvPr id="24" name="Image 23">
            <a:extLst>
              <a:ext uri="{FF2B5EF4-FFF2-40B4-BE49-F238E27FC236}">
                <a16:creationId xmlns:a16="http://schemas.microsoft.com/office/drawing/2014/main" id="{23C6B688-CFF2-47FC-B77A-5224181B4266}"/>
              </a:ext>
            </a:extLst>
          </p:cNvPr>
          <p:cNvPicPr>
            <a:picLocks noChangeAspect="1"/>
          </p:cNvPicPr>
          <p:nvPr/>
        </p:nvPicPr>
        <p:blipFill>
          <a:blip r:embed="rId6"/>
          <a:stretch>
            <a:fillRect/>
          </a:stretch>
        </p:blipFill>
        <p:spPr>
          <a:xfrm>
            <a:off x="5089681" y="4856048"/>
            <a:ext cx="2231238" cy="1484696"/>
          </a:xfrm>
          <a:prstGeom prst="rect">
            <a:avLst/>
          </a:prstGeom>
        </p:spPr>
      </p:pic>
    </p:spTree>
    <p:extLst>
      <p:ext uri="{BB962C8B-B14F-4D97-AF65-F5344CB8AC3E}">
        <p14:creationId xmlns:p14="http://schemas.microsoft.com/office/powerpoint/2010/main" val="6457806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B55B63E1-648F-4202-AD72-36A95D6F21F9}"/>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Ongoing tests</a:t>
            </a:r>
            <a:endParaRPr lang="it-IT" sz="2000" b="1" dirty="0">
              <a:latin typeface="Arial" panose="020B0604020202020204" pitchFamily="34" charset="0"/>
              <a:cs typeface="Arial" panose="020B0604020202020204" pitchFamily="34" charset="0"/>
            </a:endParaRPr>
          </a:p>
        </p:txBody>
      </p:sp>
      <p:sp>
        <p:nvSpPr>
          <p:cNvPr id="2" name="Espace réservé du texte 1">
            <a:extLst>
              <a:ext uri="{FF2B5EF4-FFF2-40B4-BE49-F238E27FC236}">
                <a16:creationId xmlns:a16="http://schemas.microsoft.com/office/drawing/2014/main" id="{646C66DA-8734-4FFC-879F-0CE6FC008E4A}"/>
              </a:ext>
            </a:extLst>
          </p:cNvPr>
          <p:cNvSpPr txBox="1">
            <a:spLocks/>
          </p:cNvSpPr>
          <p:nvPr/>
        </p:nvSpPr>
        <p:spPr>
          <a:xfrm>
            <a:off x="225880" y="1750975"/>
            <a:ext cx="4693328" cy="3079643"/>
          </a:xfrm>
          <a:prstGeom prst="rect">
            <a:avLst/>
          </a:prstGeom>
        </p:spPr>
        <p:txBody>
          <a:bodyPr/>
          <a:lstStyle>
            <a:defPPr>
              <a:defRPr lang="en-US"/>
            </a:defPPr>
            <a:lvl1pPr marL="228600" indent="-228600" defTabSz="914400">
              <a:lnSpc>
                <a:spcPct val="90000"/>
              </a:lnSpc>
              <a:spcBef>
                <a:spcPts val="1000"/>
              </a:spcBef>
              <a:buFont typeface="Arial" panose="020B0604020202020204" pitchFamily="34" charset="0"/>
              <a:buChar char="•"/>
            </a:lvl1pPr>
            <a:lvl2pPr marL="685800" lvl="1"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fr-FR" dirty="0">
                <a:sym typeface="Calibri" panose="020F0502020204030204" pitchFamily="34" charset="0"/>
              </a:rPr>
              <a:t>Tests are currently were run with different designs of HELICOFLEX® seals (different sealing layers to optimize the wear behavior)</a:t>
            </a:r>
          </a:p>
          <a:p>
            <a:r>
              <a:rPr lang="en-US" altLang="fr-FR" dirty="0">
                <a:sym typeface="Calibri" panose="020F0502020204030204" pitchFamily="34" charset="0"/>
              </a:rPr>
              <a:t>Tests on ND250 PN 100 valve, in our lab in </a:t>
            </a:r>
            <a:r>
              <a:rPr lang="en-US" altLang="fr-FR" dirty="0" err="1">
                <a:sym typeface="Calibri" panose="020F0502020204030204" pitchFamily="34" charset="0"/>
              </a:rPr>
              <a:t>Pierrelatte</a:t>
            </a:r>
            <a:r>
              <a:rPr lang="en-US" altLang="fr-FR" dirty="0">
                <a:sym typeface="Calibri" panose="020F0502020204030204" pitchFamily="34" charset="0"/>
              </a:rPr>
              <a:t> (France), at room temperature / valve design reverse-engineered by </a:t>
            </a:r>
            <a:r>
              <a:rPr lang="en-US" altLang="fr-FR" dirty="0" err="1">
                <a:sym typeface="Calibri" panose="020F0502020204030204" pitchFamily="34" charset="0"/>
              </a:rPr>
              <a:t>Technetics</a:t>
            </a:r>
            <a:endParaRPr lang="en-US" altLang="fr-FR" dirty="0">
              <a:sym typeface="Calibri" panose="020F0502020204030204" pitchFamily="34" charset="0"/>
            </a:endParaRPr>
          </a:p>
          <a:p>
            <a:r>
              <a:rPr lang="en-US" altLang="fr-FR" dirty="0">
                <a:sym typeface="Calibri" panose="020F0502020204030204" pitchFamily="34" charset="0"/>
              </a:rPr>
              <a:t>One current “standard” design in INCONEL®600 + wear-treatment</a:t>
            </a:r>
          </a:p>
          <a:p>
            <a:r>
              <a:rPr lang="en-US" altLang="fr-FR" dirty="0">
                <a:sym typeface="Calibri" panose="020F0502020204030204" pitchFamily="34" charset="0"/>
              </a:rPr>
              <a:t>See He sealing performances below</a:t>
            </a:r>
          </a:p>
        </p:txBody>
      </p:sp>
      <p:pic>
        <p:nvPicPr>
          <p:cNvPr id="4" name="Image 4">
            <a:extLst>
              <a:ext uri="{FF2B5EF4-FFF2-40B4-BE49-F238E27FC236}">
                <a16:creationId xmlns:a16="http://schemas.microsoft.com/office/drawing/2014/main" id="{C4B783C5-9D4E-4278-ABDB-49B7FA492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791" y="1676505"/>
            <a:ext cx="2872509" cy="101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a:extLst>
              <a:ext uri="{FF2B5EF4-FFF2-40B4-BE49-F238E27FC236}">
                <a16:creationId xmlns:a16="http://schemas.microsoft.com/office/drawing/2014/main" id="{43166B74-7B16-4287-8376-CD7DD1B4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0009" y="2711627"/>
            <a:ext cx="2512291" cy="11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au 5">
            <a:extLst>
              <a:ext uri="{FF2B5EF4-FFF2-40B4-BE49-F238E27FC236}">
                <a16:creationId xmlns:a16="http://schemas.microsoft.com/office/drawing/2014/main" id="{DA9B27BD-AA28-4BE0-8B65-4D9EBA3ACCA3}"/>
              </a:ext>
            </a:extLst>
          </p:cNvPr>
          <p:cNvGraphicFramePr>
            <a:graphicFrameLocks noGrp="1"/>
          </p:cNvGraphicFramePr>
          <p:nvPr>
            <p:extLst>
              <p:ext uri="{D42A27DB-BD31-4B8C-83A1-F6EECF244321}">
                <p14:modId xmlns:p14="http://schemas.microsoft.com/office/powerpoint/2010/main" val="1861390740"/>
              </p:ext>
            </p:extLst>
          </p:nvPr>
        </p:nvGraphicFramePr>
        <p:xfrm>
          <a:off x="4514850" y="3935903"/>
          <a:ext cx="5941305" cy="2424577"/>
        </p:xfrm>
        <a:graphic>
          <a:graphicData uri="http://schemas.openxmlformats.org/drawingml/2006/table">
            <a:tbl>
              <a:tblPr/>
              <a:tblGrid>
                <a:gridCol w="983660">
                  <a:extLst>
                    <a:ext uri="{9D8B030D-6E8A-4147-A177-3AD203B41FA5}">
                      <a16:colId xmlns:a16="http://schemas.microsoft.com/office/drawing/2014/main" val="4154477198"/>
                    </a:ext>
                  </a:extLst>
                </a:gridCol>
                <a:gridCol w="1023006">
                  <a:extLst>
                    <a:ext uri="{9D8B030D-6E8A-4147-A177-3AD203B41FA5}">
                      <a16:colId xmlns:a16="http://schemas.microsoft.com/office/drawing/2014/main" val="3383281716"/>
                    </a:ext>
                  </a:extLst>
                </a:gridCol>
                <a:gridCol w="1023006">
                  <a:extLst>
                    <a:ext uri="{9D8B030D-6E8A-4147-A177-3AD203B41FA5}">
                      <a16:colId xmlns:a16="http://schemas.microsoft.com/office/drawing/2014/main" val="3408979364"/>
                    </a:ext>
                  </a:extLst>
                </a:gridCol>
                <a:gridCol w="944313">
                  <a:extLst>
                    <a:ext uri="{9D8B030D-6E8A-4147-A177-3AD203B41FA5}">
                      <a16:colId xmlns:a16="http://schemas.microsoft.com/office/drawing/2014/main" val="1324080223"/>
                    </a:ext>
                  </a:extLst>
                </a:gridCol>
                <a:gridCol w="983660">
                  <a:extLst>
                    <a:ext uri="{9D8B030D-6E8A-4147-A177-3AD203B41FA5}">
                      <a16:colId xmlns:a16="http://schemas.microsoft.com/office/drawing/2014/main" val="868714930"/>
                    </a:ext>
                  </a:extLst>
                </a:gridCol>
                <a:gridCol w="983660">
                  <a:extLst>
                    <a:ext uri="{9D8B030D-6E8A-4147-A177-3AD203B41FA5}">
                      <a16:colId xmlns:a16="http://schemas.microsoft.com/office/drawing/2014/main" val="3324842134"/>
                    </a:ext>
                  </a:extLst>
                </a:gridCol>
              </a:tblGrid>
              <a:tr h="188396">
                <a:tc>
                  <a:txBody>
                    <a:bodyPr/>
                    <a:lstStyle/>
                    <a:p>
                      <a:pPr algn="ctr" fontAlgn="ctr"/>
                      <a:r>
                        <a:rPr lang="fr-FR" sz="900" b="1" i="0" u="none" strike="noStrike">
                          <a:solidFill>
                            <a:srgbClr val="000000"/>
                          </a:solidFill>
                          <a:effectLst/>
                          <a:latin typeface="Segoe UI" panose="020B0502040204020203" pitchFamily="34" charset="0"/>
                        </a:rPr>
                        <a:t>Cycle #</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Segoe UI" panose="020B0502040204020203" pitchFamily="34" charset="0"/>
                        </a:rPr>
                        <a:t>10 bar</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Segoe UI" panose="020B0502040204020203" pitchFamily="34" charset="0"/>
                        </a:rPr>
                        <a:t>30 bar</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Segoe UI" panose="020B0502040204020203" pitchFamily="34" charset="0"/>
                        </a:rPr>
                        <a:t>50 bar</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Segoe UI" panose="020B0502040204020203" pitchFamily="34" charset="0"/>
                        </a:rPr>
                        <a:t>75 bar</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Segoe UI" panose="020B0502040204020203" pitchFamily="34" charset="0"/>
                        </a:rPr>
                        <a:t>100 bar</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761092"/>
                  </a:ext>
                </a:extLst>
              </a:tr>
              <a:tr h="180205">
                <a:tc>
                  <a:txBody>
                    <a:bodyPr/>
                    <a:lstStyle/>
                    <a:p>
                      <a:pPr algn="ctr" fontAlgn="ctr"/>
                      <a:r>
                        <a:rPr lang="fr-FR" sz="900" b="1" i="0" u="none" strike="noStrike">
                          <a:solidFill>
                            <a:srgbClr val="000000"/>
                          </a:solidFill>
                          <a:effectLst/>
                          <a:latin typeface="Segoe UI" panose="020B0502040204020203" pitchFamily="34" charset="0"/>
                        </a:rPr>
                        <a:t>1</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µ-bubble</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41982"/>
                  </a:ext>
                </a:extLst>
              </a:tr>
              <a:tr h="180205">
                <a:tc>
                  <a:txBody>
                    <a:bodyPr/>
                    <a:lstStyle/>
                    <a:p>
                      <a:pPr algn="ctr" fontAlgn="ctr"/>
                      <a:r>
                        <a:rPr lang="fr-FR" sz="900" b="1" i="0" u="none" strike="noStrike">
                          <a:solidFill>
                            <a:srgbClr val="000000"/>
                          </a:solidFill>
                          <a:effectLst/>
                          <a:latin typeface="Segoe UI" panose="020B0502040204020203" pitchFamily="34" charset="0"/>
                        </a:rPr>
                        <a:t>5</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µ-bubble</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824976"/>
                  </a:ext>
                </a:extLst>
              </a:tr>
              <a:tr h="180205">
                <a:tc>
                  <a:txBody>
                    <a:bodyPr/>
                    <a:lstStyle/>
                    <a:p>
                      <a:pPr algn="ctr" fontAlgn="ctr"/>
                      <a:r>
                        <a:rPr lang="fr-FR" sz="900" b="1" i="0" u="none" strike="noStrike">
                          <a:solidFill>
                            <a:srgbClr val="000000"/>
                          </a:solidFill>
                          <a:effectLst/>
                          <a:latin typeface="Segoe UI" panose="020B0502040204020203" pitchFamily="34" charset="0"/>
                        </a:rPr>
                        <a:t>25</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679717"/>
                  </a:ext>
                </a:extLst>
              </a:tr>
              <a:tr h="180205">
                <a:tc>
                  <a:txBody>
                    <a:bodyPr/>
                    <a:lstStyle/>
                    <a:p>
                      <a:pPr algn="ctr" fontAlgn="ctr"/>
                      <a:r>
                        <a:rPr lang="fr-FR" sz="900" b="1" i="0" u="none" strike="noStrike">
                          <a:solidFill>
                            <a:srgbClr val="000000"/>
                          </a:solidFill>
                          <a:effectLst/>
                          <a:latin typeface="Segoe UI" panose="020B0502040204020203" pitchFamily="34" charset="0"/>
                        </a:rPr>
                        <a:t>100</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100071"/>
                  </a:ext>
                </a:extLst>
              </a:tr>
              <a:tr h="327646">
                <a:tc>
                  <a:txBody>
                    <a:bodyPr/>
                    <a:lstStyle/>
                    <a:p>
                      <a:pPr algn="ctr" fontAlgn="ctr"/>
                      <a:r>
                        <a:rPr lang="fr-FR" sz="900" b="1" i="0" u="none" strike="noStrike">
                          <a:solidFill>
                            <a:srgbClr val="000000"/>
                          </a:solidFill>
                          <a:effectLst/>
                          <a:latin typeface="Segoe UI" panose="020B0502040204020203" pitchFamily="34" charset="0"/>
                        </a:rPr>
                        <a:t>200</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4206581"/>
                  </a:ext>
                </a:extLst>
              </a:tr>
              <a:tr h="360410">
                <a:tc>
                  <a:txBody>
                    <a:bodyPr/>
                    <a:lstStyle/>
                    <a:p>
                      <a:pPr algn="ctr" fontAlgn="ctr"/>
                      <a:r>
                        <a:rPr lang="fr-FR" sz="900" b="1" i="0" u="none" strike="noStrike">
                          <a:solidFill>
                            <a:srgbClr val="000000"/>
                          </a:solidFill>
                          <a:effectLst/>
                          <a:latin typeface="Segoe UI" panose="020B0502040204020203" pitchFamily="34" charset="0"/>
                        </a:rPr>
                        <a:t>300</a:t>
                      </a:r>
                    </a:p>
                  </a:txBody>
                  <a:tcPr marL="8191" marR="8191" marT="81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Segoe UI" panose="020B0502040204020203" pitchFamily="34" charset="0"/>
                        </a:rPr>
                        <a:t>few bubbles (close to the axis)</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µ-bubble (A)</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0</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956584"/>
                  </a:ext>
                </a:extLst>
              </a:tr>
              <a:tr h="180205">
                <a:tc rowSpan="2">
                  <a:txBody>
                    <a:bodyPr/>
                    <a:lstStyle/>
                    <a:p>
                      <a:pPr algn="ctr" fontAlgn="ctr"/>
                      <a:r>
                        <a:rPr lang="fr-FR" sz="900" b="1" i="0" u="none" strike="noStrike">
                          <a:solidFill>
                            <a:srgbClr val="000000"/>
                          </a:solidFill>
                          <a:effectLst/>
                          <a:latin typeface="Segoe UI" panose="020B0502040204020203" pitchFamily="34" charset="0"/>
                        </a:rPr>
                        <a:t>500</a:t>
                      </a:r>
                    </a:p>
                  </a:txBody>
                  <a:tcPr marL="78635" marR="78635" marT="39317" marB="3931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60 bubbles / min</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900" b="0" i="0" u="none" strike="noStrike">
                          <a:solidFill>
                            <a:srgbClr val="000000"/>
                          </a:solidFill>
                          <a:effectLst/>
                          <a:latin typeface="Segoe UI" panose="020B0502040204020203" pitchFamily="34" charset="0"/>
                        </a:rPr>
                        <a:t>30 bubbles / min</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900" b="0" i="0" u="none" strike="noStrike">
                          <a:solidFill>
                            <a:srgbClr val="000000"/>
                          </a:solidFill>
                          <a:effectLst/>
                          <a:latin typeface="Segoe UI" panose="020B0502040204020203" pitchFamily="34" charset="0"/>
                        </a:rPr>
                        <a:t>10 bubbles / min</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043889"/>
                  </a:ext>
                </a:extLst>
              </a:tr>
              <a:tr h="180205">
                <a:tc vMerge="1">
                  <a:txBody>
                    <a:bodyPr/>
                    <a:lstStyle/>
                    <a:p>
                      <a:endParaRPr lang="en-US"/>
                    </a:p>
                  </a:txBody>
                  <a:tcPr/>
                </a:tc>
                <a:tc>
                  <a:txBody>
                    <a:bodyPr/>
                    <a:lstStyle/>
                    <a:p>
                      <a:pPr algn="ctr" fontAlgn="ctr"/>
                      <a:r>
                        <a:rPr lang="fr-FR" sz="900" b="0" i="0" u="none" strike="noStrike">
                          <a:solidFill>
                            <a:srgbClr val="000000"/>
                          </a:solidFill>
                          <a:effectLst/>
                          <a:latin typeface="Segoe UI" panose="020B0502040204020203" pitchFamily="34" charset="0"/>
                        </a:rPr>
                        <a:t>33 mm3/s</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900" b="0" i="0" u="none" strike="noStrike">
                          <a:solidFill>
                            <a:srgbClr val="000000"/>
                          </a:solidFill>
                          <a:effectLst/>
                          <a:latin typeface="Segoe UI" panose="020B0502040204020203" pitchFamily="34" charset="0"/>
                        </a:rPr>
                        <a:t>17 mm3/s</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900" b="0" i="0" u="none" strike="noStrike">
                          <a:solidFill>
                            <a:srgbClr val="000000"/>
                          </a:solidFill>
                          <a:effectLst/>
                          <a:latin typeface="Segoe UI" panose="020B0502040204020203" pitchFamily="34" charset="0"/>
                        </a:rPr>
                        <a:t>5.6 mm3/s</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524569"/>
                  </a:ext>
                </a:extLst>
              </a:tr>
              <a:tr h="245734">
                <a:tc rowSpan="2">
                  <a:txBody>
                    <a:bodyPr/>
                    <a:lstStyle/>
                    <a:p>
                      <a:pPr algn="ctr" fontAlgn="ctr"/>
                      <a:r>
                        <a:rPr lang="fr-FR" sz="900" b="1" i="0" u="none" strike="noStrike">
                          <a:solidFill>
                            <a:srgbClr val="000000"/>
                          </a:solidFill>
                          <a:effectLst/>
                          <a:latin typeface="Segoe UI" panose="020B0502040204020203" pitchFamily="34" charset="0"/>
                        </a:rPr>
                        <a:t>750</a:t>
                      </a:r>
                    </a:p>
                  </a:txBody>
                  <a:tcPr marL="78635" marR="78635" marT="39317" marB="3931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6 bubbles / min</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a:solidFill>
                            <a:srgbClr val="000000"/>
                          </a:solidFill>
                          <a:effectLst/>
                          <a:latin typeface="Segoe UI" panose="020B0502040204020203" pitchFamily="34" charset="0"/>
                        </a:rPr>
                        <a:t>12 bubbles / min</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a:solidFill>
                            <a:srgbClr val="000000"/>
                          </a:solidFill>
                          <a:effectLst/>
                          <a:latin typeface="Segoe UI" panose="020B0502040204020203" pitchFamily="34" charset="0"/>
                        </a:rPr>
                        <a:t>20 bubbles / min </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36281634"/>
                  </a:ext>
                </a:extLst>
              </a:tr>
              <a:tr h="221161">
                <a:tc vMerge="1">
                  <a:txBody>
                    <a:bodyPr/>
                    <a:lstStyle/>
                    <a:p>
                      <a:endParaRPr lang="en-US"/>
                    </a:p>
                  </a:txBody>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 </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Segoe UI" panose="020B0502040204020203" pitchFamily="34" charset="0"/>
                        </a:rPr>
                        <a:t>3.35 mm3/s</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a:solidFill>
                            <a:srgbClr val="000000"/>
                          </a:solidFill>
                          <a:effectLst/>
                          <a:latin typeface="Segoe UI" panose="020B0502040204020203" pitchFamily="34" charset="0"/>
                        </a:rPr>
                        <a:t>6.7 mm3/s</a:t>
                      </a:r>
                    </a:p>
                  </a:txBody>
                  <a:tcPr marL="8191" marR="8191" marT="81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900" b="0" i="0" u="none" strike="noStrike" dirty="0">
                          <a:solidFill>
                            <a:srgbClr val="000000"/>
                          </a:solidFill>
                          <a:effectLst/>
                          <a:latin typeface="Segoe UI" panose="020B0502040204020203" pitchFamily="34" charset="0"/>
                        </a:rPr>
                        <a:t>11.17 mm3/s</a:t>
                      </a:r>
                    </a:p>
                  </a:txBody>
                  <a:tcPr marL="8191" marR="8191" marT="81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4980256"/>
                  </a:ext>
                </a:extLst>
              </a:tr>
            </a:tbl>
          </a:graphicData>
        </a:graphic>
      </p:graphicFrame>
      <p:pic>
        <p:nvPicPr>
          <p:cNvPr id="7" name="Image 6">
            <a:extLst>
              <a:ext uri="{FF2B5EF4-FFF2-40B4-BE49-F238E27FC236}">
                <a16:creationId xmlns:a16="http://schemas.microsoft.com/office/drawing/2014/main" id="{22B720C7-1065-4435-9B89-6C2F84D9856E}"/>
              </a:ext>
            </a:extLst>
          </p:cNvPr>
          <p:cNvPicPr>
            <a:picLocks noChangeAspect="1"/>
          </p:cNvPicPr>
          <p:nvPr/>
        </p:nvPicPr>
        <p:blipFill>
          <a:blip r:embed="rId4"/>
          <a:stretch>
            <a:fillRect/>
          </a:stretch>
        </p:blipFill>
        <p:spPr>
          <a:xfrm>
            <a:off x="5852320" y="2133949"/>
            <a:ext cx="2414577" cy="1277616"/>
          </a:xfrm>
          <a:prstGeom prst="rect">
            <a:avLst/>
          </a:prstGeom>
        </p:spPr>
      </p:pic>
      <p:graphicFrame>
        <p:nvGraphicFramePr>
          <p:cNvPr id="8" name="Tableau 7">
            <a:extLst>
              <a:ext uri="{FF2B5EF4-FFF2-40B4-BE49-F238E27FC236}">
                <a16:creationId xmlns:a16="http://schemas.microsoft.com/office/drawing/2014/main" id="{CFA87BC8-0149-47C5-97B3-186B85B229F6}"/>
              </a:ext>
            </a:extLst>
          </p:cNvPr>
          <p:cNvGraphicFramePr>
            <a:graphicFrameLocks noGrp="1"/>
          </p:cNvGraphicFramePr>
          <p:nvPr>
            <p:extLst>
              <p:ext uri="{D42A27DB-BD31-4B8C-83A1-F6EECF244321}">
                <p14:modId xmlns:p14="http://schemas.microsoft.com/office/powerpoint/2010/main" val="988892240"/>
              </p:ext>
            </p:extLst>
          </p:nvPr>
        </p:nvGraphicFramePr>
        <p:xfrm>
          <a:off x="10902373" y="4039165"/>
          <a:ext cx="1206500" cy="1428750"/>
        </p:xfrm>
        <a:graphic>
          <a:graphicData uri="http://schemas.openxmlformats.org/drawingml/2006/table">
            <a:tbl>
              <a:tblPr/>
              <a:tblGrid>
                <a:gridCol w="1206500">
                  <a:extLst>
                    <a:ext uri="{9D8B030D-6E8A-4147-A177-3AD203B41FA5}">
                      <a16:colId xmlns:a16="http://schemas.microsoft.com/office/drawing/2014/main" val="238146950"/>
                    </a:ext>
                  </a:extLst>
                </a:gridCol>
              </a:tblGrid>
              <a:tr h="209550">
                <a:tc>
                  <a:txBody>
                    <a:bodyPr/>
                    <a:lstStyle/>
                    <a:p>
                      <a:pPr algn="l" fontAlgn="b"/>
                      <a:r>
                        <a:rPr lang="fr-FR" sz="1100" b="0" i="0" u="none" strike="noStrike" dirty="0">
                          <a:solidFill>
                            <a:srgbClr val="000000"/>
                          </a:solidFill>
                          <a:effectLst/>
                          <a:latin typeface="Calibri" panose="020F0502020204030204" pitchFamily="34" charset="0"/>
                        </a:rPr>
                        <a:t>ISO 5208 Class 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val="3137144932"/>
                  </a:ext>
                </a:extLst>
              </a:tr>
              <a:tr h="381000">
                <a:tc>
                  <a:txBody>
                    <a:bodyPr/>
                    <a:lstStyle/>
                    <a:p>
                      <a:pPr algn="l" fontAlgn="b"/>
                      <a:r>
                        <a:rPr lang="en-US" sz="1100" b="0" i="0" u="none" strike="noStrike">
                          <a:solidFill>
                            <a:srgbClr val="000000"/>
                          </a:solidFill>
                          <a:effectLst/>
                          <a:latin typeface="Calibri" panose="020F0502020204030204" pitchFamily="34" charset="0"/>
                        </a:rPr>
                        <a:t>ISO 5208 "very good"  class AA</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9092734"/>
                  </a:ext>
                </a:extLst>
              </a:tr>
              <a:tr h="419100">
                <a:tc>
                  <a:txBody>
                    <a:bodyPr/>
                    <a:lstStyle/>
                    <a:p>
                      <a:pPr algn="l" fontAlgn="b"/>
                      <a:r>
                        <a:rPr lang="fr-FR" sz="1100" b="0" i="0" u="none" strike="noStrike" dirty="0">
                          <a:solidFill>
                            <a:srgbClr val="000000"/>
                          </a:solidFill>
                          <a:effectLst/>
                          <a:latin typeface="Calibri" panose="020F0502020204030204" pitchFamily="34" charset="0"/>
                        </a:rPr>
                        <a:t>ISO 5208 class AA</a:t>
                      </a:r>
                    </a:p>
                  </a:txBody>
                  <a:tcPr marL="9525" marR="9525" marT="9525" marB="0" anchor="b">
                    <a:lnL>
                      <a:noFill/>
                    </a:lnL>
                    <a:lnR>
                      <a:noFill/>
                    </a:lnR>
                    <a:lnT>
                      <a:noFill/>
                    </a:lnT>
                    <a:lnB>
                      <a:noFill/>
                    </a:lnB>
                    <a:solidFill>
                      <a:srgbClr val="FFC000"/>
                    </a:solidFill>
                  </a:tcPr>
                </a:tc>
                <a:extLst>
                  <a:ext uri="{0D108BD9-81ED-4DB2-BD59-A6C34878D82A}">
                    <a16:rowId xmlns:a16="http://schemas.microsoft.com/office/drawing/2014/main" val="406040037"/>
                  </a:ext>
                </a:extLst>
              </a:tr>
              <a:tr h="209550">
                <a:tc>
                  <a:txBody>
                    <a:bodyPr/>
                    <a:lstStyle/>
                    <a:p>
                      <a:pPr algn="l" fontAlgn="b"/>
                      <a:r>
                        <a:rPr lang="fr-FR" sz="1100" b="1" i="0" u="none" strike="noStrike">
                          <a:solidFill>
                            <a:srgbClr val="FF0000"/>
                          </a:solidFill>
                          <a:effectLst/>
                          <a:latin typeface="Calibri" panose="020F0502020204030204" pitchFamily="34" charset="0"/>
                        </a:rPr>
                        <a:t>Class AA criteria</a:t>
                      </a:r>
                    </a:p>
                  </a:txBody>
                  <a:tcPr marL="9525" marR="9525" marT="9525" marB="0" anchor="b">
                    <a:lnL>
                      <a:noFill/>
                    </a:lnL>
                    <a:lnR>
                      <a:noFill/>
                    </a:lnR>
                    <a:lnT>
                      <a:noFill/>
                    </a:lnT>
                    <a:lnB>
                      <a:noFill/>
                    </a:lnB>
                  </a:tcPr>
                </a:tc>
                <a:extLst>
                  <a:ext uri="{0D108BD9-81ED-4DB2-BD59-A6C34878D82A}">
                    <a16:rowId xmlns:a16="http://schemas.microsoft.com/office/drawing/2014/main" val="124720169"/>
                  </a:ext>
                </a:extLst>
              </a:tr>
              <a:tr h="209550">
                <a:tc>
                  <a:txBody>
                    <a:bodyPr/>
                    <a:lstStyle/>
                    <a:p>
                      <a:pPr algn="ctr" fontAlgn="ctr"/>
                      <a:r>
                        <a:rPr lang="fr-FR" sz="1100" b="1" i="0" u="none" strike="noStrike" dirty="0">
                          <a:solidFill>
                            <a:srgbClr val="FF0000"/>
                          </a:solidFill>
                          <a:effectLst/>
                          <a:latin typeface="Segoe UI" panose="020B0502040204020203" pitchFamily="34" charset="0"/>
                        </a:rPr>
                        <a:t>45mm3/s max</a:t>
                      </a:r>
                    </a:p>
                  </a:txBody>
                  <a:tcPr marL="9525" marR="9525" marT="9525" marB="0" anchor="ctr">
                    <a:lnL>
                      <a:noFill/>
                    </a:lnL>
                    <a:lnR>
                      <a:noFill/>
                    </a:lnR>
                    <a:lnT>
                      <a:noFill/>
                    </a:lnT>
                    <a:lnB>
                      <a:noFill/>
                    </a:lnB>
                  </a:tcPr>
                </a:tc>
                <a:extLst>
                  <a:ext uri="{0D108BD9-81ED-4DB2-BD59-A6C34878D82A}">
                    <a16:rowId xmlns:a16="http://schemas.microsoft.com/office/drawing/2014/main" val="2305940853"/>
                  </a:ext>
                </a:extLst>
              </a:tr>
            </a:tbl>
          </a:graphicData>
        </a:graphic>
      </p:graphicFrame>
      <p:sp>
        <p:nvSpPr>
          <p:cNvPr id="9" name="ZoneTexte 8">
            <a:extLst>
              <a:ext uri="{FF2B5EF4-FFF2-40B4-BE49-F238E27FC236}">
                <a16:creationId xmlns:a16="http://schemas.microsoft.com/office/drawing/2014/main" id="{BD0122B9-6BB5-4A90-8BD1-C763E7E5428F}"/>
              </a:ext>
            </a:extLst>
          </p:cNvPr>
          <p:cNvSpPr txBox="1"/>
          <p:nvPr/>
        </p:nvSpPr>
        <p:spPr>
          <a:xfrm>
            <a:off x="297729" y="5173094"/>
            <a:ext cx="3553835" cy="923330"/>
          </a:xfrm>
          <a:prstGeom prst="rect">
            <a:avLst/>
          </a:prstGeom>
          <a:noFill/>
        </p:spPr>
        <p:txBody>
          <a:bodyPr wrap="square" rtlCol="0">
            <a:spAutoFit/>
          </a:bodyPr>
          <a:lstStyle/>
          <a:p>
            <a:r>
              <a:rPr lang="fr-FR" dirty="0"/>
              <a:t>Reverse pressure:</a:t>
            </a:r>
          </a:p>
          <a:p>
            <a:r>
              <a:rPr lang="fr-FR" dirty="0"/>
              <a:t>ISO 5208 class A on a </a:t>
            </a:r>
            <a:r>
              <a:rPr lang="fr-FR" dirty="0" err="1"/>
              <a:t>customer</a:t>
            </a:r>
            <a:r>
              <a:rPr lang="fr-FR" dirty="0"/>
              <a:t> new prototype valve 6’’, pressure 20 bar</a:t>
            </a:r>
          </a:p>
        </p:txBody>
      </p:sp>
      <p:cxnSp>
        <p:nvCxnSpPr>
          <p:cNvPr id="13" name="Connettore diritto 20">
            <a:extLst>
              <a:ext uri="{FF2B5EF4-FFF2-40B4-BE49-F238E27FC236}">
                <a16:creationId xmlns:a16="http://schemas.microsoft.com/office/drawing/2014/main" id="{6BF94BD2-60A4-4876-B235-8BE6D6D046F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338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8272055" cy="3888244"/>
          </a:xfrm>
          <a:prstGeom prst="rect">
            <a:avLst/>
          </a:prstGeom>
          <a:noFill/>
        </p:spPr>
        <p:txBody>
          <a:bodyPr wrap="square" rtlCol="0">
            <a:spAutoFit/>
          </a:bodyPr>
          <a:lstStyle/>
          <a:p>
            <a:pPr algn="just">
              <a:lnSpc>
                <a:spcPct val="150000"/>
              </a:lnSpc>
              <a:spcAft>
                <a:spcPts val="10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Laurent Guimet</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graduated from the ENSIAME engineering school (Valenciennes, France), has been working with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Technetics</a:t>
            </a:r>
            <a:r>
              <a:rPr lang="en-US" sz="2000" dirty="0">
                <a:effectLst/>
                <a:latin typeface="Calibri" panose="020F0502020204030204" pitchFamily="34" charset="0"/>
                <a:ea typeface="Calibri" panose="020F0502020204030204" pitchFamily="34" charset="0"/>
                <a:cs typeface="Times New Roman" panose="02020603050405020304" pitchFamily="18" charset="0"/>
              </a:rPr>
              <a:t> Group for 16 years. </a:t>
            </a:r>
          </a:p>
          <a:p>
            <a:pPr algn="just">
              <a:lnSpc>
                <a:spcPct val="150000"/>
              </a:lnSpc>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After 12 years in charge of special engineering projects (most of them on valve seals and mechanical seals for pump), Laurent is now sharing his time between management of the product engineering team, expert’s tasks related to sealing challenges in demanding environments and seal developments project with CEA-</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maestral</a:t>
            </a:r>
            <a:r>
              <a:rPr lang="en-US" sz="2000" dirty="0">
                <a:effectLst/>
                <a:latin typeface="Calibri" panose="020F0502020204030204" pitchFamily="34" charset="0"/>
                <a:ea typeface="Calibri" panose="020F0502020204030204" pitchFamily="34" charset="0"/>
                <a:cs typeface="Times New Roman" panose="02020603050405020304" pitchFamily="18" charset="0"/>
              </a:rPr>
              <a:t> lab.</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it-IT" sz="2000" dirty="0">
              <a:latin typeface="Arial" panose="020B0604020202020204" pitchFamily="34" charset="0"/>
              <a:cs typeface="Arial" panose="020B0604020202020204" pitchFamily="34" charset="0"/>
            </a:endParaRPr>
          </a:p>
        </p:txBody>
      </p:sp>
      <p:pic>
        <p:nvPicPr>
          <p:cNvPr id="6" name="Image 5" descr="Une image contenant texte, homme, personne, mur&#10;&#10;Description générée automatiquement">
            <a:extLst>
              <a:ext uri="{FF2B5EF4-FFF2-40B4-BE49-F238E27FC236}">
                <a16:creationId xmlns:a16="http://schemas.microsoft.com/office/drawing/2014/main" id="{ADCFF294-8664-4AEA-9D4A-1061EBE54060}"/>
              </a:ext>
            </a:extLst>
          </p:cNvPr>
          <p:cNvPicPr>
            <a:picLocks noChangeAspect="1"/>
          </p:cNvPicPr>
          <p:nvPr/>
        </p:nvPicPr>
        <p:blipFill>
          <a:blip r:embed="rId2"/>
          <a:stretch>
            <a:fillRect/>
          </a:stretch>
        </p:blipFill>
        <p:spPr>
          <a:xfrm>
            <a:off x="10053625" y="2286856"/>
            <a:ext cx="1622438" cy="2047255"/>
          </a:xfrm>
          <a:prstGeom prst="rect">
            <a:avLst/>
          </a:prstGeom>
        </p:spPr>
      </p:pic>
    </p:spTree>
    <p:extLst>
      <p:ext uri="{BB962C8B-B14F-4D97-AF65-F5344CB8AC3E}">
        <p14:creationId xmlns:p14="http://schemas.microsoft.com/office/powerpoint/2010/main" val="17526120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D4CEDAD6-8529-4A3E-AD9E-A728ABAEA8A1}"/>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Performance overview of metal seals on DOBV / TOBV</a:t>
            </a:r>
            <a:endParaRPr lang="it-IT" sz="2000" b="1" dirty="0">
              <a:latin typeface="Arial" panose="020B0604020202020204" pitchFamily="34" charset="0"/>
              <a:cs typeface="Arial" panose="020B0604020202020204" pitchFamily="34" charset="0"/>
            </a:endParaRPr>
          </a:p>
        </p:txBody>
      </p:sp>
      <p:cxnSp>
        <p:nvCxnSpPr>
          <p:cNvPr id="11" name="Connettore diritto 20">
            <a:extLst>
              <a:ext uri="{FF2B5EF4-FFF2-40B4-BE49-F238E27FC236}">
                <a16:creationId xmlns:a16="http://schemas.microsoft.com/office/drawing/2014/main" id="{49939E03-29FF-4AF5-AFA7-9D67E8C2665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17F42F9-59BA-478B-80CE-B9D8518A6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97" t="11536"/>
          <a:stretch>
            <a:fillRect/>
          </a:stretch>
        </p:blipFill>
        <p:spPr bwMode="auto">
          <a:xfrm>
            <a:off x="6264635" y="1929002"/>
            <a:ext cx="3748087" cy="204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4CE7925E-F04B-4042-8A12-98A034313BEC}"/>
              </a:ext>
            </a:extLst>
          </p:cNvPr>
          <p:cNvSpPr txBox="1"/>
          <p:nvPr/>
        </p:nvSpPr>
        <p:spPr>
          <a:xfrm rot="840000">
            <a:off x="6540181" y="2642933"/>
            <a:ext cx="3434893" cy="461665"/>
          </a:xfrm>
          <a:prstGeom prst="rect">
            <a:avLst/>
          </a:prstGeom>
          <a:noFill/>
        </p:spPr>
        <p:txBody>
          <a:bodyPr wrap="square">
            <a:spAutoFit/>
          </a:bodyPr>
          <a:lstStyle/>
          <a:p>
            <a:pPr algn="ctr">
              <a:defRPr/>
            </a:pPr>
            <a:r>
              <a:rPr lang="en-US" sz="2400">
                <a:solidFill>
                  <a:schemeClr val="tx1">
                    <a:alpha val="37000"/>
                  </a:schemeClr>
                </a:solidFill>
              </a:rPr>
              <a:t>PATENT PENDING</a:t>
            </a:r>
          </a:p>
        </p:txBody>
      </p:sp>
      <p:sp>
        <p:nvSpPr>
          <p:cNvPr id="5" name="Espace réservé du texte 6">
            <a:extLst>
              <a:ext uri="{FF2B5EF4-FFF2-40B4-BE49-F238E27FC236}">
                <a16:creationId xmlns:a16="http://schemas.microsoft.com/office/drawing/2014/main" id="{5863EF9F-47E9-4D66-B198-7C757A8CB6F4}"/>
              </a:ext>
            </a:extLst>
          </p:cNvPr>
          <p:cNvSpPr txBox="1">
            <a:spLocks/>
          </p:cNvSpPr>
          <p:nvPr/>
        </p:nvSpPr>
        <p:spPr>
          <a:xfrm>
            <a:off x="349115" y="1929002"/>
            <a:ext cx="4735224" cy="409548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Best performance observed with a “hard” polished seal</a:t>
            </a:r>
          </a:p>
          <a:p>
            <a:pPr marL="742950" lvl="1" indent="-285750">
              <a:buFontTx/>
              <a:buChar char="-"/>
            </a:pPr>
            <a:r>
              <a:rPr lang="en-US" sz="1800" dirty="0"/>
              <a:t>Buttering does not work (too many shearing on soft material at each closure)</a:t>
            </a:r>
          </a:p>
          <a:p>
            <a:pPr marL="742950" lvl="1" indent="-285750">
              <a:buFontTx/>
              <a:buChar char="-"/>
            </a:pPr>
            <a:r>
              <a:rPr lang="en-US" sz="1800" dirty="0"/>
              <a:t>Class A ISO 5208 over a big amount of seals is reachable on a custom design seal</a:t>
            </a:r>
          </a:p>
          <a:p>
            <a:pPr marL="457200" lvl="1">
              <a:spcBef>
                <a:spcPts val="1000"/>
              </a:spcBef>
              <a:buFont typeface="Arial"/>
              <a:buChar char="•"/>
            </a:pPr>
            <a:r>
              <a:rPr lang="en-US" sz="1800" dirty="0"/>
              <a:t>Trend on the market to improve the shut-off sealing (class A was before targeted for only soft polymer seals)</a:t>
            </a:r>
          </a:p>
          <a:p>
            <a:pPr marL="457200" lvl="1">
              <a:spcBef>
                <a:spcPts val="1000"/>
              </a:spcBef>
              <a:buFont typeface="Arial"/>
              <a:buChar char="•"/>
            </a:pPr>
            <a:r>
              <a:rPr lang="en-US" sz="1800" dirty="0"/>
              <a:t>New targets achievable through a clever seal/seat combination</a:t>
            </a:r>
          </a:p>
          <a:p>
            <a:pPr marL="457200" lvl="1">
              <a:spcBef>
                <a:spcPts val="1000"/>
              </a:spcBef>
              <a:buFont typeface="Arial"/>
              <a:buChar char="•"/>
            </a:pPr>
            <a:endParaRPr lang="en-US" sz="1800" dirty="0"/>
          </a:p>
        </p:txBody>
      </p:sp>
      <p:grpSp>
        <p:nvGrpSpPr>
          <p:cNvPr id="6" name="Groupe 5">
            <a:extLst>
              <a:ext uri="{FF2B5EF4-FFF2-40B4-BE49-F238E27FC236}">
                <a16:creationId xmlns:a16="http://schemas.microsoft.com/office/drawing/2014/main" id="{06E76A93-9E02-4E4F-A30D-6553D02F05F4}"/>
              </a:ext>
            </a:extLst>
          </p:cNvPr>
          <p:cNvGrpSpPr/>
          <p:nvPr/>
        </p:nvGrpSpPr>
        <p:grpSpPr>
          <a:xfrm>
            <a:off x="6805934" y="4929528"/>
            <a:ext cx="2885895" cy="106389"/>
            <a:chOff x="5884358" y="3218851"/>
            <a:chExt cx="2885895" cy="106389"/>
          </a:xfrm>
        </p:grpSpPr>
        <p:sp>
          <p:nvSpPr>
            <p:cNvPr id="7" name="Forme libre : forme 6">
              <a:extLst>
                <a:ext uri="{FF2B5EF4-FFF2-40B4-BE49-F238E27FC236}">
                  <a16:creationId xmlns:a16="http://schemas.microsoft.com/office/drawing/2014/main" id="{779DFC14-CF13-4105-A2E8-CC7248BA9536}"/>
                </a:ext>
              </a:extLst>
            </p:cNvPr>
            <p:cNvSpPr/>
            <p:nvPr/>
          </p:nvSpPr>
          <p:spPr>
            <a:xfrm>
              <a:off x="5884358" y="3270250"/>
              <a:ext cx="2753687"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rme libre : forme 7">
              <a:extLst>
                <a:ext uri="{FF2B5EF4-FFF2-40B4-BE49-F238E27FC236}">
                  <a16:creationId xmlns:a16="http://schemas.microsoft.com/office/drawing/2014/main" id="{91579166-B5D1-47E4-8987-F5F6FCF4CF31}"/>
                </a:ext>
              </a:extLst>
            </p:cNvPr>
            <p:cNvSpPr/>
            <p:nvPr/>
          </p:nvSpPr>
          <p:spPr>
            <a:xfrm>
              <a:off x="6208553" y="3218851"/>
              <a:ext cx="2561700"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ZoneTexte 8">
            <a:extLst>
              <a:ext uri="{FF2B5EF4-FFF2-40B4-BE49-F238E27FC236}">
                <a16:creationId xmlns:a16="http://schemas.microsoft.com/office/drawing/2014/main" id="{0777FD20-B218-4894-B43B-C786C9B5EC6F}"/>
              </a:ext>
            </a:extLst>
          </p:cNvPr>
          <p:cNvSpPr txBox="1"/>
          <p:nvPr/>
        </p:nvSpPr>
        <p:spPr>
          <a:xfrm>
            <a:off x="6981339" y="4279373"/>
            <a:ext cx="2334293" cy="584775"/>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Semi-dynamic </a:t>
            </a:r>
            <a:r>
              <a:rPr lang="en-US" sz="1600">
                <a:latin typeface="Calibri" panose="020F0502020204030204" pitchFamily="34" charset="0"/>
                <a:cs typeface="Calibri" panose="020F0502020204030204" pitchFamily="34" charset="0"/>
              </a:rPr>
              <a:t>contact</a:t>
            </a:r>
            <a:endParaRPr lang="en-US" sz="1600" b="1">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hard polished surfaces </a:t>
            </a:r>
            <a:r>
              <a:rPr lang="en-US" sz="1600" b="1">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199766535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FB1E84C-B654-480D-974A-11D6B70631EF}"/>
              </a:ext>
            </a:extLst>
          </p:cNvPr>
          <p:cNvSpPr txBox="1">
            <a:spLocks/>
          </p:cNvSpPr>
          <p:nvPr/>
        </p:nvSpPr>
        <p:spPr>
          <a:xfrm>
            <a:off x="1161857" y="2675469"/>
            <a:ext cx="7395121" cy="2881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buClr>
                <a:srgbClr val="747678"/>
              </a:buClr>
            </a:pPr>
            <a:r>
              <a:rPr lang="en-US" altLang="fr-FR" sz="1800" b="1" dirty="0">
                <a:sym typeface="Calibri" panose="020F0502020204030204" pitchFamily="34" charset="0"/>
              </a:rPr>
              <a:t>Semi-dynamic metal sealing solution:</a:t>
            </a:r>
            <a:r>
              <a:rPr lang="en-US" altLang="fr-FR" sz="1800" dirty="0">
                <a:sym typeface="Calibri" panose="020F0502020204030204" pitchFamily="34" charset="0"/>
              </a:rPr>
              <a:t> </a:t>
            </a:r>
          </a:p>
          <a:p>
            <a:pPr marL="742950" lvl="1" indent="-285750">
              <a:buFontTx/>
              <a:buChar char="-"/>
            </a:pPr>
            <a:r>
              <a:rPr lang="en-US" altLang="fr-FR" sz="1800" dirty="0">
                <a:sym typeface="Calibri" panose="020F0502020204030204" pitchFamily="34" charset="0"/>
              </a:rPr>
              <a:t>Key for </a:t>
            </a:r>
            <a:r>
              <a:rPr lang="en-US" altLang="fr-FR" sz="1800" b="1" dirty="0">
                <a:sym typeface="Calibri" panose="020F0502020204030204" pitchFamily="34" charset="0"/>
              </a:rPr>
              <a:t>valve optimization </a:t>
            </a:r>
          </a:p>
          <a:p>
            <a:pPr marL="742950" lvl="1" indent="-285750">
              <a:buFontTx/>
              <a:buChar char="-"/>
            </a:pPr>
            <a:r>
              <a:rPr lang="en-US" altLang="fr-FR" sz="1800" dirty="0">
                <a:sym typeface="Calibri" panose="020F0502020204030204" pitchFamily="34" charset="0"/>
              </a:rPr>
              <a:t>Actual and future </a:t>
            </a:r>
            <a:r>
              <a:rPr lang="en-US" altLang="fr-FR" sz="1800" b="1" dirty="0">
                <a:sym typeface="Calibri" panose="020F0502020204030204" pitchFamily="34" charset="0"/>
              </a:rPr>
              <a:t>extreme applications</a:t>
            </a:r>
            <a:endParaRPr lang="en-US" altLang="fr-FR" sz="1800" b="1" dirty="0"/>
          </a:p>
          <a:p>
            <a:pPr>
              <a:spcAft>
                <a:spcPct val="0"/>
              </a:spcAft>
              <a:buClr>
                <a:srgbClr val="747678"/>
              </a:buClr>
            </a:pPr>
            <a:r>
              <a:rPr lang="en-US" altLang="fr-FR" sz="1800" dirty="0">
                <a:sym typeface="Calibri" panose="020F0502020204030204" pitchFamily="34" charset="0"/>
              </a:rPr>
              <a:t>Different contact mechanisms and seal designs can be used depending on the performance expectations</a:t>
            </a:r>
            <a:endParaRPr lang="en-US" altLang="fr-FR" sz="1800" dirty="0"/>
          </a:p>
          <a:p>
            <a:pPr>
              <a:spcAft>
                <a:spcPct val="0"/>
              </a:spcAft>
              <a:buClr>
                <a:srgbClr val="747678"/>
              </a:buClr>
            </a:pPr>
            <a:r>
              <a:rPr lang="en-US" altLang="fr-FR" sz="1800" dirty="0">
                <a:sym typeface="Calibri" panose="020F0502020204030204" pitchFamily="34" charset="0"/>
              </a:rPr>
              <a:t>Best performance achievable with:</a:t>
            </a:r>
          </a:p>
          <a:p>
            <a:pPr marL="742950" lvl="1" indent="-285750">
              <a:buFontTx/>
              <a:buChar char="-"/>
            </a:pPr>
            <a:r>
              <a:rPr lang="en-US" altLang="fr-FR" sz="1800" b="1" dirty="0">
                <a:sym typeface="Calibri" panose="020F0502020204030204" pitchFamily="34" charset="0"/>
              </a:rPr>
              <a:t>Good surface engineering </a:t>
            </a:r>
            <a:r>
              <a:rPr lang="en-US" altLang="fr-FR" sz="1800" dirty="0">
                <a:sym typeface="Calibri" panose="020F0502020204030204" pitchFamily="34" charset="0"/>
              </a:rPr>
              <a:t>(crucial)</a:t>
            </a:r>
          </a:p>
          <a:p>
            <a:pPr marL="742950" lvl="1" indent="-285750">
              <a:buFontTx/>
              <a:buChar char="-"/>
            </a:pPr>
            <a:r>
              <a:rPr lang="en-US" altLang="fr-FR" sz="1800" dirty="0">
                <a:sym typeface="Calibri" panose="020F0502020204030204" pitchFamily="34" charset="0"/>
              </a:rPr>
              <a:t>Strong </a:t>
            </a:r>
            <a:r>
              <a:rPr lang="en-US" altLang="fr-FR" sz="1800" b="1" dirty="0">
                <a:sym typeface="Calibri" panose="020F0502020204030204" pitchFamily="34" charset="0"/>
              </a:rPr>
              <a:t>collaboration </a:t>
            </a:r>
            <a:r>
              <a:rPr lang="en-US" altLang="fr-FR" sz="1800" dirty="0">
                <a:sym typeface="Calibri" panose="020F0502020204030204" pitchFamily="34" charset="0"/>
              </a:rPr>
              <a:t>between valve manufacturer &amp; seal supplier</a:t>
            </a:r>
            <a:endParaRPr lang="en-US" altLang="fr-FR" sz="1800"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0280A921-59C0-4584-B9E1-119C810679A9}"/>
              </a:ext>
            </a:extLst>
          </p:cNvPr>
          <p:cNvPicPr>
            <a:picLocks noChangeAspect="1"/>
          </p:cNvPicPr>
          <p:nvPr/>
        </p:nvPicPr>
        <p:blipFill>
          <a:blip r:embed="rId2"/>
          <a:stretch>
            <a:fillRect/>
          </a:stretch>
        </p:blipFill>
        <p:spPr>
          <a:xfrm>
            <a:off x="8827884" y="2881121"/>
            <a:ext cx="2889983" cy="2023220"/>
          </a:xfrm>
          <a:prstGeom prst="rect">
            <a:avLst/>
          </a:prstGeom>
        </p:spPr>
      </p:pic>
      <p:sp>
        <p:nvSpPr>
          <p:cNvPr id="5" name="CasellaDiTesto 4">
            <a:extLst>
              <a:ext uri="{FF2B5EF4-FFF2-40B4-BE49-F238E27FC236}">
                <a16:creationId xmlns:a16="http://schemas.microsoft.com/office/drawing/2014/main" id="{45460A3B-680C-4242-9C9A-BAE83406DC3E}"/>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Conclusion</a:t>
            </a:r>
            <a:endParaRPr lang="it-IT" sz="2000" b="1" dirty="0">
              <a:latin typeface="Arial" panose="020B0604020202020204" pitchFamily="34" charset="0"/>
              <a:cs typeface="Arial" panose="020B0604020202020204" pitchFamily="34" charset="0"/>
            </a:endParaRPr>
          </a:p>
        </p:txBody>
      </p:sp>
      <p:cxnSp>
        <p:nvCxnSpPr>
          <p:cNvPr id="6" name="Connettore diritto 20">
            <a:extLst>
              <a:ext uri="{FF2B5EF4-FFF2-40B4-BE49-F238E27FC236}">
                <a16:creationId xmlns:a16="http://schemas.microsoft.com/office/drawing/2014/main" id="{4DA4EED6-8FB1-4DC0-802D-C09C20032BED}"/>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089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 name="Titolo 1"/>
          <p:cNvSpPr>
            <a:spLocks noGrp="1"/>
          </p:cNvSpPr>
          <p:nvPr>
            <p:ph type="ctrTitle"/>
          </p:nvPr>
        </p:nvSpPr>
        <p:spPr>
          <a:xfrm>
            <a:off x="590698" y="2125991"/>
            <a:ext cx="7874229"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Q &amp; A  SESSION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6"/>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Thank </a:t>
            </a:r>
            <a:r>
              <a:rPr lang="it-IT" sz="5400" b="1" spc="-200" dirty="0" err="1">
                <a:solidFill>
                  <a:schemeClr val="bg1"/>
                </a:solidFill>
                <a:ea typeface="Arial" charset="0"/>
                <a:cs typeface="Arial" charset="0"/>
              </a:rPr>
              <a:t>you</a:t>
            </a:r>
            <a:r>
              <a:rPr lang="it-IT" sz="5400" b="1" spc="-200" dirty="0">
                <a:solidFill>
                  <a:schemeClr val="bg1"/>
                </a:solidFill>
                <a:ea typeface="Arial" charset="0"/>
                <a:cs typeface="Arial" charset="0"/>
              </a:rPr>
              <a:t> for </a:t>
            </a:r>
            <a:r>
              <a:rPr lang="it-IT" sz="5400" b="1" spc="-200" dirty="0" err="1">
                <a:solidFill>
                  <a:schemeClr val="bg1"/>
                </a:solidFill>
                <a:ea typeface="Arial" charset="0"/>
                <a:cs typeface="Arial" charset="0"/>
              </a:rPr>
              <a:t>your</a:t>
            </a:r>
            <a:r>
              <a:rPr lang="it-IT" sz="5400" b="1" spc="-200" dirty="0">
                <a:solidFill>
                  <a:schemeClr val="bg1"/>
                </a:solidFill>
                <a:ea typeface="Arial" charset="0"/>
                <a:cs typeface="Arial" charset="0"/>
              </a:rPr>
              <a:t> </a:t>
            </a:r>
            <a:r>
              <a:rPr lang="it-IT" sz="5400" b="1" spc="-200" dirty="0" err="1">
                <a:solidFill>
                  <a:schemeClr val="bg1"/>
                </a:solidFill>
                <a:ea typeface="Arial" charset="0"/>
                <a:cs typeface="Arial" charset="0"/>
              </a:rPr>
              <a:t>attention</a:t>
            </a:r>
            <a:r>
              <a:rPr lang="it-IT" sz="5400" b="1" spc="-200" dirty="0">
                <a:solidFill>
                  <a:schemeClr val="bg1"/>
                </a:solidFill>
                <a:ea typeface="Arial" charset="0"/>
                <a:cs typeface="Arial" charset="0"/>
              </a:rPr>
              <a:t>!</a:t>
            </a: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2320756"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Agenda</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Espace réservé du texte 1">
            <a:extLst>
              <a:ext uri="{FF2B5EF4-FFF2-40B4-BE49-F238E27FC236}">
                <a16:creationId xmlns:a16="http://schemas.microsoft.com/office/drawing/2014/main" id="{68CCEA2C-42E9-45E3-84BA-6FC022EE4FEC}"/>
              </a:ext>
            </a:extLst>
          </p:cNvPr>
          <p:cNvSpPr txBox="1">
            <a:spLocks/>
          </p:cNvSpPr>
          <p:nvPr/>
        </p:nvSpPr>
        <p:spPr>
          <a:xfrm>
            <a:off x="1644650" y="2172854"/>
            <a:ext cx="7485540" cy="2851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Common use of metal seals in the industry</a:t>
            </a:r>
          </a:p>
          <a:p>
            <a:r>
              <a:rPr lang="en-US" sz="2000"/>
              <a:t>Semi-dynamic sealing applications</a:t>
            </a:r>
          </a:p>
          <a:p>
            <a:pPr lvl="1"/>
            <a:r>
              <a:rPr lang="en-US" sz="2000"/>
              <a:t>Definition</a:t>
            </a:r>
          </a:p>
          <a:p>
            <a:pPr lvl="1"/>
            <a:r>
              <a:rPr lang="en-US" sz="2000"/>
              <a:t>Specificities on the assembly design</a:t>
            </a:r>
          </a:p>
          <a:p>
            <a:r>
              <a:rPr lang="en-US" sz="2000"/>
              <a:t>2 examples:</a:t>
            </a:r>
          </a:p>
          <a:p>
            <a:pPr lvl="1"/>
            <a:r>
              <a:rPr lang="en-US" sz="2000"/>
              <a:t>Quarter-turn metal stem sealing</a:t>
            </a:r>
          </a:p>
          <a:p>
            <a:pPr lvl="1"/>
            <a:r>
              <a:rPr lang="en-US" sz="2000"/>
              <a:t>Shut-off sealing for Triple Offset Butterfly Valves</a:t>
            </a:r>
            <a:endParaRPr lang="en-US" sz="2000" dirty="0"/>
          </a:p>
        </p:txBody>
      </p:sp>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D2EF35D-88A0-474D-8A5A-AADA32693EED}"/>
              </a:ext>
            </a:extLst>
          </p:cNvPr>
          <p:cNvPicPr>
            <a:picLocks noChangeAspect="1"/>
          </p:cNvPicPr>
          <p:nvPr/>
        </p:nvPicPr>
        <p:blipFill>
          <a:blip r:embed="rId2"/>
          <a:stretch>
            <a:fillRect/>
          </a:stretch>
        </p:blipFill>
        <p:spPr>
          <a:xfrm>
            <a:off x="4227886" y="3091438"/>
            <a:ext cx="3256537" cy="2279837"/>
          </a:xfrm>
          <a:prstGeom prst="rect">
            <a:avLst/>
          </a:prstGeom>
        </p:spPr>
      </p:pic>
      <p:sp>
        <p:nvSpPr>
          <p:cNvPr id="4" name="CasellaDiTesto 18">
            <a:extLst>
              <a:ext uri="{FF2B5EF4-FFF2-40B4-BE49-F238E27FC236}">
                <a16:creationId xmlns:a16="http://schemas.microsoft.com/office/drawing/2014/main" id="{83202310-3104-41EC-B59F-0CDB84E29EA0}"/>
              </a:ext>
            </a:extLst>
          </p:cNvPr>
          <p:cNvSpPr txBox="1"/>
          <p:nvPr/>
        </p:nvSpPr>
        <p:spPr>
          <a:xfrm>
            <a:off x="327194" y="1008848"/>
            <a:ext cx="943244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Common use of metal seals / design philosophy</a:t>
            </a:r>
            <a:endParaRPr lang="it-IT" sz="2800" b="1" dirty="0">
              <a:latin typeface="Arial" panose="020B0604020202020204" pitchFamily="34" charset="0"/>
              <a:cs typeface="Arial" panose="020B0604020202020204" pitchFamily="34" charset="0"/>
            </a:endParaRPr>
          </a:p>
        </p:txBody>
      </p:sp>
      <p:cxnSp>
        <p:nvCxnSpPr>
          <p:cNvPr id="5" name="Connettore diritto 20">
            <a:extLst>
              <a:ext uri="{FF2B5EF4-FFF2-40B4-BE49-F238E27FC236}">
                <a16:creationId xmlns:a16="http://schemas.microsoft.com/office/drawing/2014/main" id="{01042052-9BBE-4D57-88C8-DCBD86974C41}"/>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392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18">
            <a:extLst>
              <a:ext uri="{FF2B5EF4-FFF2-40B4-BE49-F238E27FC236}">
                <a16:creationId xmlns:a16="http://schemas.microsoft.com/office/drawing/2014/main" id="{165918A4-05AB-43AA-9EAA-EAED03BE44AC}"/>
              </a:ext>
            </a:extLst>
          </p:cNvPr>
          <p:cNvSpPr txBox="1"/>
          <p:nvPr/>
        </p:nvSpPr>
        <p:spPr>
          <a:xfrm>
            <a:off x="327194" y="1008848"/>
            <a:ext cx="943244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Working principle</a:t>
            </a:r>
            <a:endParaRPr lang="it-IT" sz="2800" b="1" dirty="0">
              <a:latin typeface="Arial" panose="020B0604020202020204" pitchFamily="34" charset="0"/>
              <a:cs typeface="Arial" panose="020B0604020202020204" pitchFamily="34" charset="0"/>
            </a:endParaRPr>
          </a:p>
        </p:txBody>
      </p:sp>
      <p:sp>
        <p:nvSpPr>
          <p:cNvPr id="3" name="Espace réservé du texte 1">
            <a:extLst>
              <a:ext uri="{FF2B5EF4-FFF2-40B4-BE49-F238E27FC236}">
                <a16:creationId xmlns:a16="http://schemas.microsoft.com/office/drawing/2014/main" id="{22F7AF0C-250A-4A12-AE88-6E7856CA6657}"/>
              </a:ext>
            </a:extLst>
          </p:cNvPr>
          <p:cNvSpPr txBox="1">
            <a:spLocks/>
          </p:cNvSpPr>
          <p:nvPr/>
        </p:nvSpPr>
        <p:spPr>
          <a:xfrm>
            <a:off x="326010" y="1816789"/>
            <a:ext cx="3787122" cy="1397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Metal seal: hardness of the seal 	sealing not so obvious</a:t>
            </a:r>
          </a:p>
          <a:p>
            <a:r>
              <a:rPr lang="en-US" sz="1800" dirty="0"/>
              <a:t>Sealing possible using plasticity of the sealing layer</a:t>
            </a:r>
          </a:p>
        </p:txBody>
      </p:sp>
      <p:pic>
        <p:nvPicPr>
          <p:cNvPr id="4" name="Image 3">
            <a:extLst>
              <a:ext uri="{FF2B5EF4-FFF2-40B4-BE49-F238E27FC236}">
                <a16:creationId xmlns:a16="http://schemas.microsoft.com/office/drawing/2014/main" id="{91DC5C5C-7835-4283-AE87-9D58EECC728D}"/>
              </a:ext>
            </a:extLst>
          </p:cNvPr>
          <p:cNvPicPr>
            <a:picLocks noChangeAspect="1"/>
          </p:cNvPicPr>
          <p:nvPr/>
        </p:nvPicPr>
        <p:blipFill>
          <a:blip r:embed="rId2"/>
          <a:stretch>
            <a:fillRect/>
          </a:stretch>
        </p:blipFill>
        <p:spPr>
          <a:xfrm>
            <a:off x="2992582" y="5120220"/>
            <a:ext cx="3273444" cy="1139536"/>
          </a:xfrm>
          <a:prstGeom prst="rect">
            <a:avLst/>
          </a:prstGeom>
          <a:ln w="25400">
            <a:solidFill>
              <a:srgbClr val="FF0000"/>
            </a:solidFill>
          </a:ln>
        </p:spPr>
      </p:pic>
      <p:grpSp>
        <p:nvGrpSpPr>
          <p:cNvPr id="5" name="Groupe 4">
            <a:extLst>
              <a:ext uri="{FF2B5EF4-FFF2-40B4-BE49-F238E27FC236}">
                <a16:creationId xmlns:a16="http://schemas.microsoft.com/office/drawing/2014/main" id="{E7F5F6C0-9F0A-43A4-98BC-C26D3B502C18}"/>
              </a:ext>
            </a:extLst>
          </p:cNvPr>
          <p:cNvGrpSpPr/>
          <p:nvPr/>
        </p:nvGrpSpPr>
        <p:grpSpPr>
          <a:xfrm>
            <a:off x="6175902" y="5112957"/>
            <a:ext cx="4015327" cy="1058632"/>
            <a:chOff x="4836587" y="4724790"/>
            <a:chExt cx="4015327" cy="1058632"/>
          </a:xfrm>
        </p:grpSpPr>
        <p:cxnSp>
          <p:nvCxnSpPr>
            <p:cNvPr id="6" name="Connecteur droit avec flèche 5">
              <a:extLst>
                <a:ext uri="{FF2B5EF4-FFF2-40B4-BE49-F238E27FC236}">
                  <a16:creationId xmlns:a16="http://schemas.microsoft.com/office/drawing/2014/main" id="{224A8166-1DE5-4DF4-9D0B-7D77EFB698EB}"/>
                </a:ext>
              </a:extLst>
            </p:cNvPr>
            <p:cNvCxnSpPr>
              <a:cxnSpLocks/>
              <a:stCxn id="8" idx="1"/>
            </p:cNvCxnSpPr>
            <p:nvPr/>
          </p:nvCxnSpPr>
          <p:spPr>
            <a:xfrm flipH="1" flipV="1">
              <a:off x="4836587" y="4959688"/>
              <a:ext cx="1311786" cy="18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4CC72AB9-4046-4ADF-AA96-F8535017C838}"/>
                </a:ext>
              </a:extLst>
            </p:cNvPr>
            <p:cNvCxnSpPr>
              <a:cxnSpLocks/>
              <a:stCxn id="8" idx="1"/>
            </p:cNvCxnSpPr>
            <p:nvPr/>
          </p:nvCxnSpPr>
          <p:spPr>
            <a:xfrm flipH="1">
              <a:off x="4836587" y="5140289"/>
              <a:ext cx="1311786" cy="643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BE5EA972-5621-407F-B5B0-51691D8284D1}"/>
                </a:ext>
              </a:extLst>
            </p:cNvPr>
            <p:cNvSpPr txBox="1"/>
            <p:nvPr/>
          </p:nvSpPr>
          <p:spPr>
            <a:xfrm>
              <a:off x="6148373" y="4724790"/>
              <a:ext cx="2703541" cy="830997"/>
            </a:xfrm>
            <a:prstGeom prst="rect">
              <a:avLst/>
            </a:prstGeom>
            <a:noFill/>
          </p:spPr>
          <p:txBody>
            <a:bodyPr wrap="square" rtlCol="0">
              <a:spAutoFit/>
            </a:bodyPr>
            <a:lstStyle/>
            <a:p>
              <a:r>
                <a:rPr lang="en-US" sz="1600" err="1">
                  <a:solidFill>
                    <a:schemeClr val="bg1">
                      <a:lumMod val="50000"/>
                    </a:schemeClr>
                  </a:solidFill>
                  <a:latin typeface="Calibri" panose="020F0502020204030204" pitchFamily="34" charset="0"/>
                  <a:cs typeface="Calibri" panose="020F0502020204030204" pitchFamily="34" charset="0"/>
                </a:rPr>
                <a:t>Plastified</a:t>
              </a:r>
              <a:r>
                <a:rPr lang="en-US" sz="1600">
                  <a:solidFill>
                    <a:schemeClr val="bg1">
                      <a:lumMod val="50000"/>
                    </a:schemeClr>
                  </a:solidFill>
                  <a:latin typeface="Calibri" panose="020F0502020204030204" pitchFamily="34" charset="0"/>
                  <a:cs typeface="Calibri" panose="020F0502020204030204" pitchFamily="34" charset="0"/>
                </a:rPr>
                <a:t> sealing layer penetrating the flanges roughness</a:t>
              </a:r>
            </a:p>
          </p:txBody>
        </p:sp>
      </p:grpSp>
      <p:grpSp>
        <p:nvGrpSpPr>
          <p:cNvPr id="9" name="Groupe 8">
            <a:extLst>
              <a:ext uri="{FF2B5EF4-FFF2-40B4-BE49-F238E27FC236}">
                <a16:creationId xmlns:a16="http://schemas.microsoft.com/office/drawing/2014/main" id="{297E6EB7-AAFE-4757-82BB-19A04C002C65}"/>
              </a:ext>
            </a:extLst>
          </p:cNvPr>
          <p:cNvGrpSpPr/>
          <p:nvPr/>
        </p:nvGrpSpPr>
        <p:grpSpPr>
          <a:xfrm>
            <a:off x="3880823" y="1943053"/>
            <a:ext cx="3729496" cy="3177167"/>
            <a:chOff x="5122418" y="2504014"/>
            <a:chExt cx="3729496" cy="3177167"/>
          </a:xfrm>
        </p:grpSpPr>
        <p:sp>
          <p:nvSpPr>
            <p:cNvPr id="10" name="Rectangle 9">
              <a:extLst>
                <a:ext uri="{FF2B5EF4-FFF2-40B4-BE49-F238E27FC236}">
                  <a16:creationId xmlns:a16="http://schemas.microsoft.com/office/drawing/2014/main" id="{56CF2C2C-A5D2-4430-933F-AABC6C11BAD5}"/>
                </a:ext>
              </a:extLst>
            </p:cNvPr>
            <p:cNvSpPr/>
            <p:nvPr/>
          </p:nvSpPr>
          <p:spPr>
            <a:xfrm>
              <a:off x="7119891" y="3309362"/>
              <a:ext cx="1509204" cy="543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6714684A-BA5A-4420-930C-3F751A753361}"/>
                </a:ext>
              </a:extLst>
            </p:cNvPr>
            <p:cNvPicPr>
              <a:picLocks noChangeAspect="1"/>
            </p:cNvPicPr>
            <p:nvPr/>
          </p:nvPicPr>
          <p:blipFill>
            <a:blip r:embed="rId3"/>
            <a:stretch>
              <a:fillRect/>
            </a:stretch>
          </p:blipFill>
          <p:spPr>
            <a:xfrm>
              <a:off x="5122418" y="2504014"/>
              <a:ext cx="3729496" cy="2134953"/>
            </a:xfrm>
            <a:prstGeom prst="rect">
              <a:avLst/>
            </a:prstGeom>
          </p:spPr>
        </p:pic>
        <p:cxnSp>
          <p:nvCxnSpPr>
            <p:cNvPr id="12" name="Connecteur droit avec flèche 11">
              <a:extLst>
                <a:ext uri="{FF2B5EF4-FFF2-40B4-BE49-F238E27FC236}">
                  <a16:creationId xmlns:a16="http://schemas.microsoft.com/office/drawing/2014/main" id="{A51ACAA2-F98B-4199-8293-DD33EC1BC9BA}"/>
                </a:ext>
              </a:extLst>
            </p:cNvPr>
            <p:cNvCxnSpPr>
              <a:cxnSpLocks/>
              <a:endCxn id="4" idx="0"/>
            </p:cNvCxnSpPr>
            <p:nvPr/>
          </p:nvCxnSpPr>
          <p:spPr>
            <a:xfrm flipH="1">
              <a:off x="5870899" y="4207647"/>
              <a:ext cx="2052035" cy="14735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Image 12">
            <a:extLst>
              <a:ext uri="{FF2B5EF4-FFF2-40B4-BE49-F238E27FC236}">
                <a16:creationId xmlns:a16="http://schemas.microsoft.com/office/drawing/2014/main" id="{2F876087-D033-4E7C-8584-81D21E54D0C1}"/>
              </a:ext>
            </a:extLst>
          </p:cNvPr>
          <p:cNvPicPr>
            <a:picLocks noChangeAspect="1"/>
          </p:cNvPicPr>
          <p:nvPr/>
        </p:nvPicPr>
        <p:blipFill>
          <a:blip r:embed="rId4"/>
          <a:stretch>
            <a:fillRect/>
          </a:stretch>
        </p:blipFill>
        <p:spPr>
          <a:xfrm>
            <a:off x="8727017" y="1556484"/>
            <a:ext cx="3076575" cy="1962150"/>
          </a:xfrm>
          <a:prstGeom prst="rect">
            <a:avLst/>
          </a:prstGeom>
        </p:spPr>
      </p:pic>
      <p:sp>
        <p:nvSpPr>
          <p:cNvPr id="14" name="ZoneTexte 13">
            <a:extLst>
              <a:ext uri="{FF2B5EF4-FFF2-40B4-BE49-F238E27FC236}">
                <a16:creationId xmlns:a16="http://schemas.microsoft.com/office/drawing/2014/main" id="{C0C1444B-C77E-4C45-9BBD-ABE49AE85796}"/>
              </a:ext>
            </a:extLst>
          </p:cNvPr>
          <p:cNvSpPr txBox="1"/>
          <p:nvPr/>
        </p:nvSpPr>
        <p:spPr>
          <a:xfrm>
            <a:off x="8268266" y="4195156"/>
            <a:ext cx="3845925" cy="369332"/>
          </a:xfrm>
          <a:prstGeom prst="rect">
            <a:avLst/>
          </a:prstGeom>
          <a:noFill/>
        </p:spPr>
        <p:txBody>
          <a:bodyPr wrap="none" rtlCol="0">
            <a:spAutoFit/>
          </a:bodyPr>
          <a:lstStyle/>
          <a:p>
            <a:r>
              <a:rPr lang="en-US" sz="1800" dirty="0">
                <a:solidFill>
                  <a:schemeClr val="bg1">
                    <a:lumMod val="50000"/>
                  </a:schemeClr>
                </a:solidFill>
                <a:latin typeface="Calibri" panose="020F0502020204030204" pitchFamily="34" charset="0"/>
                <a:cs typeface="Calibri" panose="020F0502020204030204" pitchFamily="34" charset="0"/>
              </a:rPr>
              <a:t>Example of spring energized metal seal</a:t>
            </a:r>
          </a:p>
        </p:txBody>
      </p:sp>
      <p:cxnSp>
        <p:nvCxnSpPr>
          <p:cNvPr id="15" name="Connecteur droit avec flèche 14">
            <a:extLst>
              <a:ext uri="{FF2B5EF4-FFF2-40B4-BE49-F238E27FC236}">
                <a16:creationId xmlns:a16="http://schemas.microsoft.com/office/drawing/2014/main" id="{60D63A20-94F6-4876-BA29-FD7C1B2CD608}"/>
              </a:ext>
            </a:extLst>
          </p:cNvPr>
          <p:cNvCxnSpPr>
            <a:cxnSpLocks/>
            <a:stCxn id="16" idx="3"/>
          </p:cNvCxnSpPr>
          <p:nvPr/>
        </p:nvCxnSpPr>
        <p:spPr>
          <a:xfrm>
            <a:off x="8551972" y="2111658"/>
            <a:ext cx="539103" cy="35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E60A7AE-0A25-4073-AB67-DEADC05076FA}"/>
              </a:ext>
            </a:extLst>
          </p:cNvPr>
          <p:cNvSpPr txBox="1"/>
          <p:nvPr/>
        </p:nvSpPr>
        <p:spPr>
          <a:xfrm>
            <a:off x="7317339" y="1942381"/>
            <a:ext cx="1234633" cy="338554"/>
          </a:xfrm>
          <a:prstGeom prst="rect">
            <a:avLst/>
          </a:prstGeom>
          <a:noFill/>
        </p:spPr>
        <p:txBody>
          <a:bodyPr wrap="none" rtlCol="0">
            <a:spAutoFit/>
          </a:bodyPr>
          <a:lstStyle/>
          <a:p>
            <a:r>
              <a:rPr lang="en-US" sz="1600" dirty="0">
                <a:solidFill>
                  <a:schemeClr val="bg1">
                    <a:lumMod val="50000"/>
                  </a:schemeClr>
                </a:solidFill>
                <a:latin typeface="Calibri" panose="020F0502020204030204" pitchFamily="34" charset="0"/>
                <a:cs typeface="Calibri" panose="020F0502020204030204" pitchFamily="34" charset="0"/>
              </a:rPr>
              <a:t>Sealing layer</a:t>
            </a:r>
          </a:p>
        </p:txBody>
      </p:sp>
      <p:cxnSp>
        <p:nvCxnSpPr>
          <p:cNvPr id="17" name="Connecteur droit avec flèche 16">
            <a:extLst>
              <a:ext uri="{FF2B5EF4-FFF2-40B4-BE49-F238E27FC236}">
                <a16:creationId xmlns:a16="http://schemas.microsoft.com/office/drawing/2014/main" id="{34DB46FB-4634-4C3C-A883-BCE218FC54D5}"/>
              </a:ext>
            </a:extLst>
          </p:cNvPr>
          <p:cNvCxnSpPr>
            <a:cxnSpLocks/>
          </p:cNvCxnSpPr>
          <p:nvPr/>
        </p:nvCxnSpPr>
        <p:spPr>
          <a:xfrm flipH="1" flipV="1">
            <a:off x="10735985" y="3037310"/>
            <a:ext cx="261258" cy="609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DBB28C5D-7EB1-44CA-ACCE-78CBCDBCB86B}"/>
              </a:ext>
            </a:extLst>
          </p:cNvPr>
          <p:cNvCxnSpPr>
            <a:cxnSpLocks/>
          </p:cNvCxnSpPr>
          <p:nvPr/>
        </p:nvCxnSpPr>
        <p:spPr>
          <a:xfrm flipV="1">
            <a:off x="9547013" y="3107871"/>
            <a:ext cx="224362" cy="468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5CB3477C-234F-4FC9-BFA7-C6CBC9B0D00B}"/>
              </a:ext>
            </a:extLst>
          </p:cNvPr>
          <p:cNvSpPr txBox="1"/>
          <p:nvPr/>
        </p:nvSpPr>
        <p:spPr>
          <a:xfrm>
            <a:off x="8907390" y="3599121"/>
            <a:ext cx="1287150" cy="584775"/>
          </a:xfrm>
          <a:prstGeom prst="rect">
            <a:avLst/>
          </a:prstGeom>
          <a:noFill/>
        </p:spPr>
        <p:txBody>
          <a:bodyPr wrap="square" rtlCol="0">
            <a:spAutoFit/>
          </a:bodyPr>
          <a:lstStyle/>
          <a:p>
            <a:r>
              <a:rPr lang="en-US" sz="1600">
                <a:solidFill>
                  <a:schemeClr val="bg1">
                    <a:lumMod val="50000"/>
                  </a:schemeClr>
                </a:solidFill>
                <a:latin typeface="Calibri" panose="020F0502020204030204" pitchFamily="34" charset="0"/>
                <a:cs typeface="Calibri" panose="020F0502020204030204" pitchFamily="34" charset="0"/>
              </a:rPr>
              <a:t>Intermediate layer</a:t>
            </a:r>
          </a:p>
        </p:txBody>
      </p:sp>
      <p:sp>
        <p:nvSpPr>
          <p:cNvPr id="20" name="ZoneTexte 19">
            <a:extLst>
              <a:ext uri="{FF2B5EF4-FFF2-40B4-BE49-F238E27FC236}">
                <a16:creationId xmlns:a16="http://schemas.microsoft.com/office/drawing/2014/main" id="{56BD4229-5B22-47EB-B57B-ED197AB8362F}"/>
              </a:ext>
            </a:extLst>
          </p:cNvPr>
          <p:cNvSpPr txBox="1"/>
          <p:nvPr/>
        </p:nvSpPr>
        <p:spPr>
          <a:xfrm>
            <a:off x="10878174" y="3646686"/>
            <a:ext cx="1051891" cy="338554"/>
          </a:xfrm>
          <a:prstGeom prst="rect">
            <a:avLst/>
          </a:prstGeom>
          <a:noFill/>
        </p:spPr>
        <p:txBody>
          <a:bodyPr wrap="none" rtlCol="0">
            <a:spAutoFit/>
          </a:bodyPr>
          <a:lstStyle/>
          <a:p>
            <a:r>
              <a:rPr lang="en-US" sz="1600">
                <a:solidFill>
                  <a:schemeClr val="bg1">
                    <a:lumMod val="50000"/>
                  </a:schemeClr>
                </a:solidFill>
                <a:latin typeface="Calibri" panose="020F0502020204030204" pitchFamily="34" charset="0"/>
                <a:cs typeface="Calibri" panose="020F0502020204030204" pitchFamily="34" charset="0"/>
              </a:rPr>
              <a:t>Coil spring</a:t>
            </a:r>
          </a:p>
        </p:txBody>
      </p:sp>
      <p:cxnSp>
        <p:nvCxnSpPr>
          <p:cNvPr id="21" name="Connecteur droit avec flèche 20">
            <a:extLst>
              <a:ext uri="{FF2B5EF4-FFF2-40B4-BE49-F238E27FC236}">
                <a16:creationId xmlns:a16="http://schemas.microsoft.com/office/drawing/2014/main" id="{856D23A2-F2FA-437A-B1EC-BB16E2F3C70D}"/>
              </a:ext>
            </a:extLst>
          </p:cNvPr>
          <p:cNvCxnSpPr/>
          <p:nvPr/>
        </p:nvCxnSpPr>
        <p:spPr>
          <a:xfrm>
            <a:off x="852381" y="2241663"/>
            <a:ext cx="39188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78A886B-6EDB-4C7E-B9D1-A79119849CA8}"/>
              </a:ext>
            </a:extLst>
          </p:cNvPr>
          <p:cNvSpPr/>
          <p:nvPr/>
        </p:nvSpPr>
        <p:spPr>
          <a:xfrm>
            <a:off x="5745571" y="2915144"/>
            <a:ext cx="1864748" cy="73154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ttore diritto 20">
            <a:extLst>
              <a:ext uri="{FF2B5EF4-FFF2-40B4-BE49-F238E27FC236}">
                <a16:creationId xmlns:a16="http://schemas.microsoft.com/office/drawing/2014/main" id="{65E33845-30DD-4AB2-80C0-CCB81DD7A51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7852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8">
            <a:extLst>
              <a:ext uri="{FF2B5EF4-FFF2-40B4-BE49-F238E27FC236}">
                <a16:creationId xmlns:a16="http://schemas.microsoft.com/office/drawing/2014/main" id="{3666EEA0-5B8C-4879-AF2B-AE68A82389AB}"/>
              </a:ext>
            </a:extLst>
          </p:cNvPr>
          <p:cNvSpPr txBox="1"/>
          <p:nvPr/>
        </p:nvSpPr>
        <p:spPr>
          <a:xfrm>
            <a:off x="327194" y="1008848"/>
            <a:ext cx="943244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Standard performances / knowledge / limitations</a:t>
            </a:r>
            <a:endParaRPr lang="it-IT" sz="2800" b="1" dirty="0">
              <a:latin typeface="Arial" panose="020B0604020202020204" pitchFamily="34" charset="0"/>
              <a:cs typeface="Arial" panose="020B0604020202020204" pitchFamily="34" charset="0"/>
            </a:endParaRPr>
          </a:p>
        </p:txBody>
      </p:sp>
      <p:cxnSp>
        <p:nvCxnSpPr>
          <p:cNvPr id="12" name="Connettore diritto 20">
            <a:extLst>
              <a:ext uri="{FF2B5EF4-FFF2-40B4-BE49-F238E27FC236}">
                <a16:creationId xmlns:a16="http://schemas.microsoft.com/office/drawing/2014/main" id="{FC5030F3-6071-4217-9DF2-A5A98DBBC90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3" name="Espace réservé du texte 1">
            <a:extLst>
              <a:ext uri="{FF2B5EF4-FFF2-40B4-BE49-F238E27FC236}">
                <a16:creationId xmlns:a16="http://schemas.microsoft.com/office/drawing/2014/main" id="{B91479E6-D28C-4BF6-9D0B-31DB7EF5720D}"/>
              </a:ext>
            </a:extLst>
          </p:cNvPr>
          <p:cNvSpPr txBox="1">
            <a:spLocks/>
          </p:cNvSpPr>
          <p:nvPr/>
        </p:nvSpPr>
        <p:spPr>
          <a:xfrm>
            <a:off x="837693" y="1950228"/>
            <a:ext cx="5041440" cy="4173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Accurate definition and suitable surface finish  Helium tightness easily reachable with static metal seals</a:t>
            </a:r>
          </a:p>
          <a:p>
            <a:r>
              <a:rPr lang="en-US" sz="1800" dirty="0"/>
              <a:t>Spring energized metal seal: first patent in 1969. Growing knowledge for 50 years :</a:t>
            </a:r>
          </a:p>
          <a:p>
            <a:pPr lvl="1"/>
            <a:r>
              <a:rPr lang="en-US" sz="1800" dirty="0"/>
              <a:t>Physical behavior</a:t>
            </a:r>
          </a:p>
          <a:p>
            <a:pPr lvl="1"/>
            <a:r>
              <a:rPr lang="en-US" sz="1800" dirty="0"/>
              <a:t>Design</a:t>
            </a:r>
          </a:p>
          <a:p>
            <a:pPr lvl="1"/>
            <a:r>
              <a:rPr lang="en-US" sz="1800" dirty="0"/>
              <a:t>Performance</a:t>
            </a:r>
          </a:p>
          <a:p>
            <a:pPr lvl="1"/>
            <a:r>
              <a:rPr lang="en-US" sz="1800" dirty="0"/>
              <a:t>Life-time</a:t>
            </a:r>
          </a:p>
          <a:p>
            <a:pPr lvl="1"/>
            <a:r>
              <a:rPr lang="en-US" sz="1800" dirty="0"/>
              <a:t>Applications specificities</a:t>
            </a:r>
          </a:p>
          <a:p>
            <a:pPr lvl="1"/>
            <a:r>
              <a:rPr lang="en-US" sz="1800" dirty="0"/>
              <a:t>…</a:t>
            </a:r>
          </a:p>
          <a:p>
            <a:r>
              <a:rPr lang="en-US" sz="1800" dirty="0"/>
              <a:t>Preconceived idea: limitation of the concept to static sealing</a:t>
            </a:r>
          </a:p>
          <a:p>
            <a:endParaRPr lang="en-US" sz="1800" dirty="0"/>
          </a:p>
          <a:p>
            <a:endParaRPr lang="en-US" sz="1800" dirty="0"/>
          </a:p>
        </p:txBody>
      </p:sp>
      <p:pic>
        <p:nvPicPr>
          <p:cNvPr id="4" name="Image 3">
            <a:extLst>
              <a:ext uri="{FF2B5EF4-FFF2-40B4-BE49-F238E27FC236}">
                <a16:creationId xmlns:a16="http://schemas.microsoft.com/office/drawing/2014/main" id="{E9DEF4C6-E7F3-4C0D-B299-659637531880}"/>
              </a:ext>
            </a:extLst>
          </p:cNvPr>
          <p:cNvPicPr>
            <a:picLocks noChangeAspect="1"/>
          </p:cNvPicPr>
          <p:nvPr/>
        </p:nvPicPr>
        <p:blipFill>
          <a:blip r:embed="rId2"/>
          <a:stretch>
            <a:fillRect/>
          </a:stretch>
        </p:blipFill>
        <p:spPr>
          <a:xfrm>
            <a:off x="9622756" y="1693304"/>
            <a:ext cx="1773605" cy="2843961"/>
          </a:xfrm>
          <a:prstGeom prst="rect">
            <a:avLst/>
          </a:prstGeom>
        </p:spPr>
      </p:pic>
      <p:grpSp>
        <p:nvGrpSpPr>
          <p:cNvPr id="5" name="Groupe 4">
            <a:extLst>
              <a:ext uri="{FF2B5EF4-FFF2-40B4-BE49-F238E27FC236}">
                <a16:creationId xmlns:a16="http://schemas.microsoft.com/office/drawing/2014/main" id="{CEA7E4B8-3AFA-4F45-BDC6-60C7821F0E4F}"/>
              </a:ext>
            </a:extLst>
          </p:cNvPr>
          <p:cNvGrpSpPr/>
          <p:nvPr/>
        </p:nvGrpSpPr>
        <p:grpSpPr>
          <a:xfrm>
            <a:off x="7496981" y="4662850"/>
            <a:ext cx="2423177" cy="1381759"/>
            <a:chOff x="4808797" y="4860762"/>
            <a:chExt cx="2423177" cy="1381759"/>
          </a:xfrm>
        </p:grpSpPr>
        <p:pic>
          <p:nvPicPr>
            <p:cNvPr id="6" name="Image 5">
              <a:extLst>
                <a:ext uri="{FF2B5EF4-FFF2-40B4-BE49-F238E27FC236}">
                  <a16:creationId xmlns:a16="http://schemas.microsoft.com/office/drawing/2014/main" id="{EA6C4624-C85B-4EB0-B441-B8A496D099DA}"/>
                </a:ext>
              </a:extLst>
            </p:cNvPr>
            <p:cNvPicPr>
              <a:picLocks noChangeAspect="1"/>
            </p:cNvPicPr>
            <p:nvPr/>
          </p:nvPicPr>
          <p:blipFill rotWithShape="1">
            <a:blip r:embed="rId3"/>
            <a:srcRect l="52995" t="7601"/>
            <a:stretch/>
          </p:blipFill>
          <p:spPr>
            <a:xfrm>
              <a:off x="4808797" y="4860762"/>
              <a:ext cx="2019243" cy="1381759"/>
            </a:xfrm>
            <a:prstGeom prst="rect">
              <a:avLst/>
            </a:prstGeom>
            <a:ln w="25400">
              <a:noFill/>
            </a:ln>
          </p:spPr>
        </p:pic>
        <p:sp>
          <p:nvSpPr>
            <p:cNvPr id="7" name="Flèche : droite 6">
              <a:extLst>
                <a:ext uri="{FF2B5EF4-FFF2-40B4-BE49-F238E27FC236}">
                  <a16:creationId xmlns:a16="http://schemas.microsoft.com/office/drawing/2014/main" id="{F6E0ECD6-C639-48E5-8D3A-1FA15F37A961}"/>
                </a:ext>
              </a:extLst>
            </p:cNvPr>
            <p:cNvSpPr/>
            <p:nvPr/>
          </p:nvSpPr>
          <p:spPr>
            <a:xfrm>
              <a:off x="6637170" y="4985050"/>
              <a:ext cx="594804" cy="177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Connecteur droit avec flèche 7">
            <a:extLst>
              <a:ext uri="{FF2B5EF4-FFF2-40B4-BE49-F238E27FC236}">
                <a16:creationId xmlns:a16="http://schemas.microsoft.com/office/drawing/2014/main" id="{D545DFF7-043A-4837-9169-C481BBCD565C}"/>
              </a:ext>
            </a:extLst>
          </p:cNvPr>
          <p:cNvCxnSpPr>
            <a:cxnSpLocks/>
          </p:cNvCxnSpPr>
          <p:nvPr/>
        </p:nvCxnSpPr>
        <p:spPr>
          <a:xfrm flipH="1" flipV="1">
            <a:off x="9760926" y="5088979"/>
            <a:ext cx="516582" cy="404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27247C7-1D07-438E-B094-385CBFBCE0B3}"/>
              </a:ext>
            </a:extLst>
          </p:cNvPr>
          <p:cNvSpPr txBox="1"/>
          <p:nvPr/>
        </p:nvSpPr>
        <p:spPr>
          <a:xfrm>
            <a:off x="10164860" y="4721170"/>
            <a:ext cx="1457001" cy="1323439"/>
          </a:xfrm>
          <a:prstGeom prst="rect">
            <a:avLst/>
          </a:prstGeom>
          <a:noFill/>
        </p:spPr>
        <p:txBody>
          <a:bodyPr wrap="square" rtlCol="0">
            <a:spAutoFit/>
          </a:bodyPr>
          <a:lstStyle/>
          <a:p>
            <a:pPr algn="ctr"/>
            <a:r>
              <a:rPr lang="en-US" sz="1600">
                <a:solidFill>
                  <a:schemeClr val="bg1">
                    <a:lumMod val="50000"/>
                  </a:schemeClr>
                </a:solidFill>
                <a:latin typeface="Calibri" panose="020F0502020204030204" pitchFamily="34" charset="0"/>
                <a:cs typeface="Calibri" panose="020F0502020204030204" pitchFamily="34" charset="0"/>
              </a:rPr>
              <a:t>Flange motion </a:t>
            </a:r>
            <a:r>
              <a:rPr lang="en-US" sz="1600">
                <a:solidFill>
                  <a:schemeClr val="bg1">
                    <a:lumMod val="50000"/>
                  </a:schemeClr>
                </a:solidFill>
                <a:latin typeface="Calibri" panose="020F0502020204030204" pitchFamily="34" charset="0"/>
                <a:cs typeface="Calibri" panose="020F0502020204030204" pitchFamily="34" charset="0"/>
                <a:sym typeface="Wingdings" panose="05000000000000000000" pitchFamily="2" charset="2"/>
              </a:rPr>
              <a:t> destruction of the sealing layer / loss of performance</a:t>
            </a:r>
            <a:endParaRPr lang="en-US" sz="1600">
              <a:solidFill>
                <a:schemeClr val="bg1">
                  <a:lumMod val="50000"/>
                </a:schemeClr>
              </a:solidFill>
              <a:latin typeface="Calibri" panose="020F0502020204030204" pitchFamily="34" charset="0"/>
              <a:cs typeface="Calibri" panose="020F0502020204030204" pitchFamily="34" charset="0"/>
            </a:endParaRPr>
          </a:p>
        </p:txBody>
      </p:sp>
      <p:cxnSp>
        <p:nvCxnSpPr>
          <p:cNvPr id="10" name="Connecteur droit avec flèche 9">
            <a:extLst>
              <a:ext uri="{FF2B5EF4-FFF2-40B4-BE49-F238E27FC236}">
                <a16:creationId xmlns:a16="http://schemas.microsoft.com/office/drawing/2014/main" id="{CA13BDE6-2587-466F-92D0-EF711E5C7BF0}"/>
              </a:ext>
            </a:extLst>
          </p:cNvPr>
          <p:cNvCxnSpPr/>
          <p:nvPr/>
        </p:nvCxnSpPr>
        <p:spPr>
          <a:xfrm>
            <a:off x="641750" y="2380204"/>
            <a:ext cx="39188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8381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AE49393-12F4-4ABC-8B50-9CDC5DD9EF30}"/>
              </a:ext>
            </a:extLst>
          </p:cNvPr>
          <p:cNvGrpSpPr/>
          <p:nvPr/>
        </p:nvGrpSpPr>
        <p:grpSpPr>
          <a:xfrm>
            <a:off x="4084170" y="3704766"/>
            <a:ext cx="3423721" cy="195133"/>
            <a:chOff x="5884358" y="3218851"/>
            <a:chExt cx="2885895" cy="106389"/>
          </a:xfrm>
        </p:grpSpPr>
        <p:sp>
          <p:nvSpPr>
            <p:cNvPr id="3" name="Forme libre : forme 2">
              <a:extLst>
                <a:ext uri="{FF2B5EF4-FFF2-40B4-BE49-F238E27FC236}">
                  <a16:creationId xmlns:a16="http://schemas.microsoft.com/office/drawing/2014/main" id="{CA3123D9-B856-4301-808E-FBFC563F0338}"/>
                </a:ext>
              </a:extLst>
            </p:cNvPr>
            <p:cNvSpPr/>
            <p:nvPr/>
          </p:nvSpPr>
          <p:spPr>
            <a:xfrm>
              <a:off x="5884358" y="3270250"/>
              <a:ext cx="2753687"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rme libre : forme 3">
              <a:extLst>
                <a:ext uri="{FF2B5EF4-FFF2-40B4-BE49-F238E27FC236}">
                  <a16:creationId xmlns:a16="http://schemas.microsoft.com/office/drawing/2014/main" id="{6010A673-F0D7-4FF8-97B1-DA3EFEA203C3}"/>
                </a:ext>
              </a:extLst>
            </p:cNvPr>
            <p:cNvSpPr/>
            <p:nvPr/>
          </p:nvSpPr>
          <p:spPr>
            <a:xfrm>
              <a:off x="6208553" y="3218851"/>
              <a:ext cx="2561700"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e 4">
            <a:extLst>
              <a:ext uri="{FF2B5EF4-FFF2-40B4-BE49-F238E27FC236}">
                <a16:creationId xmlns:a16="http://schemas.microsoft.com/office/drawing/2014/main" id="{25109CDC-3FAC-401A-99ED-42AEA1FCDB60}"/>
              </a:ext>
            </a:extLst>
          </p:cNvPr>
          <p:cNvGrpSpPr/>
          <p:nvPr/>
        </p:nvGrpSpPr>
        <p:grpSpPr>
          <a:xfrm>
            <a:off x="4700946" y="4775342"/>
            <a:ext cx="2651760" cy="795583"/>
            <a:chOff x="6470387" y="4581960"/>
            <a:chExt cx="2235200" cy="433761"/>
          </a:xfrm>
        </p:grpSpPr>
        <p:sp>
          <p:nvSpPr>
            <p:cNvPr id="6" name="Rectangle 5">
              <a:extLst>
                <a:ext uri="{FF2B5EF4-FFF2-40B4-BE49-F238E27FC236}">
                  <a16:creationId xmlns:a16="http://schemas.microsoft.com/office/drawing/2014/main" id="{7E8E4591-D9CF-495F-9DAF-39D2555FFC86}"/>
                </a:ext>
              </a:extLst>
            </p:cNvPr>
            <p:cNvSpPr/>
            <p:nvPr/>
          </p:nvSpPr>
          <p:spPr>
            <a:xfrm>
              <a:off x="6470387" y="4763173"/>
              <a:ext cx="2235200" cy="25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0CE4A5-A64F-424F-A55D-33F4C50F4D4D}"/>
                </a:ext>
              </a:extLst>
            </p:cNvPr>
            <p:cNvSpPr/>
            <p:nvPr/>
          </p:nvSpPr>
          <p:spPr>
            <a:xfrm>
              <a:off x="6470387" y="4581960"/>
              <a:ext cx="2235200" cy="255930"/>
            </a:xfrm>
            <a:prstGeom prst="rect">
              <a:avLst/>
            </a:prstGeom>
            <a:solidFill>
              <a:srgbClr val="FFC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ZoneTexte 7">
            <a:extLst>
              <a:ext uri="{FF2B5EF4-FFF2-40B4-BE49-F238E27FC236}">
                <a16:creationId xmlns:a16="http://schemas.microsoft.com/office/drawing/2014/main" id="{8EB950F9-0AA1-413D-9EF5-01D7CBD0707F}"/>
              </a:ext>
            </a:extLst>
          </p:cNvPr>
          <p:cNvSpPr txBox="1"/>
          <p:nvPr/>
        </p:nvSpPr>
        <p:spPr>
          <a:xfrm>
            <a:off x="4468783" y="3275111"/>
            <a:ext cx="3254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rPr>
              <a:t>Semi-dynamic </a:t>
            </a:r>
            <a:r>
              <a:rPr lang="en-US">
                <a:latin typeface="Calibri"/>
              </a:rPr>
              <a:t>contact </a:t>
            </a:r>
            <a:r>
              <a:rPr lang="en-US" b="1">
                <a:latin typeface="Calibri"/>
              </a:rPr>
              <a:t>profile 1</a:t>
            </a:r>
            <a:r>
              <a:rPr lang="fr-FR">
                <a:latin typeface="Calibri"/>
                <a:cs typeface="Calibri"/>
              </a:rPr>
              <a:t>​</a:t>
            </a:r>
            <a:endParaRPr lang="fr-FR"/>
          </a:p>
        </p:txBody>
      </p:sp>
      <p:sp>
        <p:nvSpPr>
          <p:cNvPr id="9" name="ZoneTexte 8">
            <a:extLst>
              <a:ext uri="{FF2B5EF4-FFF2-40B4-BE49-F238E27FC236}">
                <a16:creationId xmlns:a16="http://schemas.microsoft.com/office/drawing/2014/main" id="{335801EA-2B15-486B-99F5-D8663C774846}"/>
              </a:ext>
            </a:extLst>
          </p:cNvPr>
          <p:cNvSpPr txBox="1"/>
          <p:nvPr/>
        </p:nvSpPr>
        <p:spPr>
          <a:xfrm>
            <a:off x="4468783" y="4406154"/>
            <a:ext cx="3254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rPr>
              <a:t>Semi-dynamic </a:t>
            </a:r>
            <a:r>
              <a:rPr lang="en-US">
                <a:latin typeface="Calibri"/>
              </a:rPr>
              <a:t>contact</a:t>
            </a:r>
            <a:r>
              <a:rPr lang="en-US" b="1">
                <a:latin typeface="Calibri"/>
              </a:rPr>
              <a:t> profile 2</a:t>
            </a:r>
            <a:r>
              <a:rPr lang="fr-FR">
                <a:latin typeface="Calibri"/>
                <a:cs typeface="Calibri"/>
              </a:rPr>
              <a:t>​</a:t>
            </a:r>
            <a:endParaRPr lang="fr-FR"/>
          </a:p>
        </p:txBody>
      </p:sp>
      <p:sp>
        <p:nvSpPr>
          <p:cNvPr id="11" name="CasellaDiTesto 18">
            <a:extLst>
              <a:ext uri="{FF2B5EF4-FFF2-40B4-BE49-F238E27FC236}">
                <a16:creationId xmlns:a16="http://schemas.microsoft.com/office/drawing/2014/main" id="{F358BC34-D11E-48E7-BFCC-8179F64D9BAE}"/>
              </a:ext>
            </a:extLst>
          </p:cNvPr>
          <p:cNvSpPr txBox="1"/>
          <p:nvPr/>
        </p:nvSpPr>
        <p:spPr>
          <a:xfrm>
            <a:off x="327194" y="1008848"/>
            <a:ext cx="943244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Semi-dynamic sealing applications</a:t>
            </a:r>
            <a:endParaRPr lang="it-IT" sz="2800" b="1" dirty="0">
              <a:latin typeface="Arial" panose="020B0604020202020204" pitchFamily="34" charset="0"/>
              <a:cs typeface="Arial" panose="020B0604020202020204" pitchFamily="34" charset="0"/>
            </a:endParaRPr>
          </a:p>
        </p:txBody>
      </p:sp>
      <p:cxnSp>
        <p:nvCxnSpPr>
          <p:cNvPr id="12" name="Connettore diritto 20">
            <a:extLst>
              <a:ext uri="{FF2B5EF4-FFF2-40B4-BE49-F238E27FC236}">
                <a16:creationId xmlns:a16="http://schemas.microsoft.com/office/drawing/2014/main" id="{6A7A7706-9BA3-4410-9F0F-8592AE00BED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6910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8">
            <a:extLst>
              <a:ext uri="{FF2B5EF4-FFF2-40B4-BE49-F238E27FC236}">
                <a16:creationId xmlns:a16="http://schemas.microsoft.com/office/drawing/2014/main" id="{32D8160E-3A61-47C0-8DA9-E141E925890E}"/>
              </a:ext>
            </a:extLst>
          </p:cNvPr>
          <p:cNvSpPr txBox="1"/>
          <p:nvPr/>
        </p:nvSpPr>
        <p:spPr>
          <a:xfrm>
            <a:off x="327194" y="1008848"/>
            <a:ext cx="943244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Definition: semi-dynamic sealing</a:t>
            </a:r>
            <a:endParaRPr lang="it-IT" sz="2800" b="1" dirty="0">
              <a:latin typeface="Arial" panose="020B0604020202020204" pitchFamily="34" charset="0"/>
              <a:cs typeface="Arial" panose="020B0604020202020204" pitchFamily="34" charset="0"/>
            </a:endParaRPr>
          </a:p>
        </p:txBody>
      </p:sp>
      <p:sp>
        <p:nvSpPr>
          <p:cNvPr id="3" name="Espace réservé du texte 1">
            <a:extLst>
              <a:ext uri="{FF2B5EF4-FFF2-40B4-BE49-F238E27FC236}">
                <a16:creationId xmlns:a16="http://schemas.microsoft.com/office/drawing/2014/main" id="{CEED059A-28B9-4752-ABCE-5A03C6D7AABE}"/>
              </a:ext>
            </a:extLst>
          </p:cNvPr>
          <p:cNvSpPr txBox="1">
            <a:spLocks/>
          </p:cNvSpPr>
          <p:nvPr/>
        </p:nvSpPr>
        <p:spPr>
          <a:xfrm>
            <a:off x="412313" y="1815110"/>
            <a:ext cx="4908091" cy="3735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Dynamic sealing: motion of the contact surface(s) or flange(s)</a:t>
            </a:r>
          </a:p>
          <a:p>
            <a:r>
              <a:rPr lang="en-US" sz="1600" dirty="0"/>
              <a:t>Semi-dynamic sealing: can be considered as dynamic sealing with certain specificities:</a:t>
            </a:r>
            <a:endParaRPr lang="fr-FR" dirty="0"/>
          </a:p>
          <a:p>
            <a:pPr lvl="1"/>
            <a:r>
              <a:rPr lang="en-US" sz="1600" dirty="0"/>
              <a:t>motion is “slow”</a:t>
            </a:r>
          </a:p>
          <a:p>
            <a:pPr lvl="1"/>
            <a:r>
              <a:rPr lang="en-US" sz="1600" dirty="0"/>
              <a:t>motion is not continuous</a:t>
            </a:r>
          </a:p>
          <a:p>
            <a:pPr lvl="1"/>
            <a:r>
              <a:rPr lang="en-US" sz="1600" dirty="0"/>
              <a:t>energy provided by the friction of the seal negligible </a:t>
            </a:r>
            <a:endParaRPr lang="en-US" dirty="0"/>
          </a:p>
          <a:p>
            <a:r>
              <a:rPr lang="en-US" sz="1600" dirty="0"/>
              <a:t>Semi-dynamic sealing: used also about static seals submitted to regular cycles “compression / decompression with loss of contact”. </a:t>
            </a:r>
            <a:endParaRPr lang="fr-FR" sz="1000" dirty="0"/>
          </a:p>
        </p:txBody>
      </p:sp>
      <p:sp>
        <p:nvSpPr>
          <p:cNvPr id="4" name="Accolade fermante 3">
            <a:extLst>
              <a:ext uri="{FF2B5EF4-FFF2-40B4-BE49-F238E27FC236}">
                <a16:creationId xmlns:a16="http://schemas.microsoft.com/office/drawing/2014/main" id="{4ADC5A03-B848-4B8B-9FB3-B58B8D84192E}"/>
              </a:ext>
            </a:extLst>
          </p:cNvPr>
          <p:cNvSpPr/>
          <p:nvPr/>
        </p:nvSpPr>
        <p:spPr>
          <a:xfrm>
            <a:off x="5144655" y="2438399"/>
            <a:ext cx="378690" cy="15332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ccolade fermante 4">
            <a:extLst>
              <a:ext uri="{FF2B5EF4-FFF2-40B4-BE49-F238E27FC236}">
                <a16:creationId xmlns:a16="http://schemas.microsoft.com/office/drawing/2014/main" id="{36A28D38-A38F-4D5A-A38A-F66FA91B6CDB}"/>
              </a:ext>
            </a:extLst>
          </p:cNvPr>
          <p:cNvSpPr/>
          <p:nvPr/>
        </p:nvSpPr>
        <p:spPr>
          <a:xfrm>
            <a:off x="5144655" y="3989185"/>
            <a:ext cx="378690" cy="75830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D49E6E66-5C96-4170-8A13-D927602251CC}"/>
              </a:ext>
            </a:extLst>
          </p:cNvPr>
          <p:cNvSpPr txBox="1"/>
          <p:nvPr/>
        </p:nvSpPr>
        <p:spPr>
          <a:xfrm>
            <a:off x="9984715" y="2316373"/>
            <a:ext cx="2000105" cy="584775"/>
          </a:xfrm>
          <a:prstGeom prst="rect">
            <a:avLst/>
          </a:prstGeom>
          <a:noFill/>
        </p:spPr>
        <p:txBody>
          <a:bodyPr wrap="square" rtlCol="0">
            <a:spAutoFit/>
          </a:bodyPr>
          <a:lstStyle/>
          <a:p>
            <a:pPr algn="ctr"/>
            <a:r>
              <a:rPr lang="en-US" sz="1600" dirty="0">
                <a:solidFill>
                  <a:schemeClr val="bg1">
                    <a:lumMod val="50000"/>
                  </a:schemeClr>
                </a:solidFill>
                <a:latin typeface="Calibri" panose="020F0502020204030204" pitchFamily="34" charset="0"/>
                <a:cs typeface="Calibri" panose="020F0502020204030204" pitchFamily="34" charset="0"/>
              </a:rPr>
              <a:t>Valve stem sealing with graphite packing</a:t>
            </a:r>
          </a:p>
        </p:txBody>
      </p:sp>
      <p:grpSp>
        <p:nvGrpSpPr>
          <p:cNvPr id="7" name="Groupe 6">
            <a:extLst>
              <a:ext uri="{FF2B5EF4-FFF2-40B4-BE49-F238E27FC236}">
                <a16:creationId xmlns:a16="http://schemas.microsoft.com/office/drawing/2014/main" id="{33F6CB35-7AB2-453C-8C8E-582D3E8FFAB1}"/>
              </a:ext>
            </a:extLst>
          </p:cNvPr>
          <p:cNvGrpSpPr/>
          <p:nvPr/>
        </p:nvGrpSpPr>
        <p:grpSpPr>
          <a:xfrm>
            <a:off x="7800463" y="1798039"/>
            <a:ext cx="2184847" cy="2494097"/>
            <a:chOff x="7429500" y="114386"/>
            <a:chExt cx="1271066" cy="2045958"/>
          </a:xfrm>
        </p:grpSpPr>
        <p:pic>
          <p:nvPicPr>
            <p:cNvPr id="8" name="Picture 6">
              <a:extLst>
                <a:ext uri="{FF2B5EF4-FFF2-40B4-BE49-F238E27FC236}">
                  <a16:creationId xmlns:a16="http://schemas.microsoft.com/office/drawing/2014/main" id="{39BB7235-76A4-4676-B324-68526813E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000"/>
            <a:stretch>
              <a:fillRect/>
            </a:stretch>
          </p:blipFill>
          <p:spPr bwMode="auto">
            <a:xfrm>
              <a:off x="7429500" y="114386"/>
              <a:ext cx="1271066" cy="20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8">
              <a:extLst>
                <a:ext uri="{FF2B5EF4-FFF2-40B4-BE49-F238E27FC236}">
                  <a16:creationId xmlns:a16="http://schemas.microsoft.com/office/drawing/2014/main" id="{3B66456D-4513-4C3B-99A4-7AE1A50A769A}"/>
                </a:ext>
              </a:extLst>
            </p:cNvPr>
            <p:cNvCxnSpPr/>
            <p:nvPr/>
          </p:nvCxnSpPr>
          <p:spPr>
            <a:xfrm>
              <a:off x="8065033" y="1137365"/>
              <a:ext cx="0" cy="62176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0" name="ZoneTexte 6">
            <a:extLst>
              <a:ext uri="{FF2B5EF4-FFF2-40B4-BE49-F238E27FC236}">
                <a16:creationId xmlns:a16="http://schemas.microsoft.com/office/drawing/2014/main" id="{6CF67BFB-847C-44DE-B671-7E517C9F03C7}"/>
              </a:ext>
            </a:extLst>
          </p:cNvPr>
          <p:cNvSpPr txBox="1">
            <a:spLocks noChangeArrowheads="1"/>
          </p:cNvSpPr>
          <p:nvPr/>
        </p:nvSpPr>
        <p:spPr bwMode="auto">
          <a:xfrm>
            <a:off x="10077581" y="5099788"/>
            <a:ext cx="1464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pPr>
            <a:r>
              <a:rPr lang="fr-FR" altLang="fr-FR" sz="1600" dirty="0" err="1">
                <a:solidFill>
                  <a:schemeClr val="bg1">
                    <a:lumMod val="50000"/>
                  </a:schemeClr>
                </a:solidFill>
                <a:latin typeface="Calibri" panose="020F0502020204030204" pitchFamily="34" charset="0"/>
                <a:cs typeface="Calibri" panose="020F0502020204030204" pitchFamily="34" charset="0"/>
              </a:rPr>
              <a:t>Lamellar</a:t>
            </a:r>
            <a:r>
              <a:rPr lang="fr-FR" altLang="fr-FR" sz="1600" dirty="0">
                <a:solidFill>
                  <a:schemeClr val="bg1">
                    <a:lumMod val="50000"/>
                  </a:schemeClr>
                </a:solidFill>
                <a:latin typeface="Calibri" panose="020F0502020204030204" pitchFamily="34" charset="0"/>
                <a:cs typeface="Calibri" panose="020F0502020204030204" pitchFamily="34" charset="0"/>
              </a:rPr>
              <a:t> </a:t>
            </a:r>
            <a:r>
              <a:rPr lang="fr-FR" altLang="fr-FR" sz="1600" dirty="0" err="1">
                <a:solidFill>
                  <a:schemeClr val="bg1">
                    <a:lumMod val="50000"/>
                  </a:schemeClr>
                </a:solidFill>
                <a:latin typeface="Calibri" panose="020F0502020204030204" pitchFamily="34" charset="0"/>
                <a:cs typeface="Calibri" panose="020F0502020204030204" pitchFamily="34" charset="0"/>
              </a:rPr>
              <a:t>seal</a:t>
            </a:r>
            <a:endParaRPr lang="fr-FR" altLang="fr-FR" sz="1600" dirty="0">
              <a:solidFill>
                <a:schemeClr val="bg1">
                  <a:lumMod val="50000"/>
                </a:schemeClr>
              </a:solidFill>
              <a:latin typeface="Calibri" panose="020F0502020204030204" pitchFamily="34" charset="0"/>
              <a:cs typeface="Calibri" panose="020F0502020204030204" pitchFamily="34" charset="0"/>
            </a:endParaRPr>
          </a:p>
        </p:txBody>
      </p:sp>
      <p:grpSp>
        <p:nvGrpSpPr>
          <p:cNvPr id="11" name="Groupe 10">
            <a:extLst>
              <a:ext uri="{FF2B5EF4-FFF2-40B4-BE49-F238E27FC236}">
                <a16:creationId xmlns:a16="http://schemas.microsoft.com/office/drawing/2014/main" id="{0D04362A-68CD-450D-BC9A-5FAB7E8AAD5D}"/>
              </a:ext>
            </a:extLst>
          </p:cNvPr>
          <p:cNvGrpSpPr/>
          <p:nvPr/>
        </p:nvGrpSpPr>
        <p:grpSpPr>
          <a:xfrm>
            <a:off x="7800463" y="4368338"/>
            <a:ext cx="2184252" cy="1976846"/>
            <a:chOff x="7732667" y="3078189"/>
            <a:chExt cx="894937" cy="1201738"/>
          </a:xfrm>
        </p:grpSpPr>
        <p:pic>
          <p:nvPicPr>
            <p:cNvPr id="12" name="Picture 17">
              <a:extLst>
                <a:ext uri="{FF2B5EF4-FFF2-40B4-BE49-F238E27FC236}">
                  <a16:creationId xmlns:a16="http://schemas.microsoft.com/office/drawing/2014/main" id="{DF835011-D111-40B1-901A-B73AAF99E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667" y="3078189"/>
              <a:ext cx="894937" cy="120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12">
              <a:extLst>
                <a:ext uri="{FF2B5EF4-FFF2-40B4-BE49-F238E27FC236}">
                  <a16:creationId xmlns:a16="http://schemas.microsoft.com/office/drawing/2014/main" id="{AA184461-3C8D-4BC3-AC40-37280EBDB58C}"/>
                </a:ext>
              </a:extLst>
            </p:cNvPr>
            <p:cNvCxnSpPr>
              <a:cxnSpLocks/>
            </p:cNvCxnSpPr>
            <p:nvPr/>
          </p:nvCxnSpPr>
          <p:spPr>
            <a:xfrm flipH="1">
              <a:off x="8021650" y="3918019"/>
              <a:ext cx="264716" cy="1524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6" name="Connecteur droit avec flèche 15">
            <a:extLst>
              <a:ext uri="{FF2B5EF4-FFF2-40B4-BE49-F238E27FC236}">
                <a16:creationId xmlns:a16="http://schemas.microsoft.com/office/drawing/2014/main" id="{2DEFEF93-BD18-4319-B5FB-F030C8BD598E}"/>
              </a:ext>
            </a:extLst>
          </p:cNvPr>
          <p:cNvCxnSpPr>
            <a:stCxn id="5" idx="1"/>
            <a:endCxn id="12" idx="1"/>
          </p:cNvCxnSpPr>
          <p:nvPr/>
        </p:nvCxnSpPr>
        <p:spPr>
          <a:xfrm>
            <a:off x="5523345" y="4368338"/>
            <a:ext cx="2277118" cy="98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diritto 20">
            <a:extLst>
              <a:ext uri="{FF2B5EF4-FFF2-40B4-BE49-F238E27FC236}">
                <a16:creationId xmlns:a16="http://schemas.microsoft.com/office/drawing/2014/main" id="{0E687A16-885E-426B-AF43-9E9CFCF72A0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833A2FF-7EFF-4573-90B0-A059D240AA7E}"/>
              </a:ext>
            </a:extLst>
          </p:cNvPr>
          <p:cNvCxnSpPr>
            <a:stCxn id="4" idx="1"/>
            <a:endCxn id="8" idx="1"/>
          </p:cNvCxnSpPr>
          <p:nvPr/>
        </p:nvCxnSpPr>
        <p:spPr>
          <a:xfrm flipV="1">
            <a:off x="5523345" y="3045088"/>
            <a:ext cx="2277118" cy="15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5359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8">
            <a:extLst>
              <a:ext uri="{FF2B5EF4-FFF2-40B4-BE49-F238E27FC236}">
                <a16:creationId xmlns:a16="http://schemas.microsoft.com/office/drawing/2014/main" id="{6A9BA4DC-182B-43E1-9ACE-F088B35686A0}"/>
              </a:ext>
            </a:extLst>
          </p:cNvPr>
          <p:cNvSpPr txBox="1"/>
          <p:nvPr/>
        </p:nvSpPr>
        <p:spPr>
          <a:xfrm>
            <a:off x="327193" y="1008848"/>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Metal-seal for semi-dynamic applications: contact mechanisms</a:t>
            </a:r>
            <a:endParaRPr lang="it-IT" sz="2800" b="1" dirty="0">
              <a:latin typeface="Arial" panose="020B0604020202020204" pitchFamily="34" charset="0"/>
              <a:cs typeface="Arial" panose="020B0604020202020204" pitchFamily="34" charset="0"/>
            </a:endParaRPr>
          </a:p>
        </p:txBody>
      </p:sp>
      <p:sp>
        <p:nvSpPr>
          <p:cNvPr id="3" name="Espace réservé du texte 1">
            <a:extLst>
              <a:ext uri="{FF2B5EF4-FFF2-40B4-BE49-F238E27FC236}">
                <a16:creationId xmlns:a16="http://schemas.microsoft.com/office/drawing/2014/main" id="{84005FD4-727B-4C6A-8D20-43EBEA4BAC1A}"/>
              </a:ext>
            </a:extLst>
          </p:cNvPr>
          <p:cNvSpPr txBox="1">
            <a:spLocks/>
          </p:cNvSpPr>
          <p:nvPr/>
        </p:nvSpPr>
        <p:spPr>
          <a:xfrm>
            <a:off x="346815" y="1839807"/>
            <a:ext cx="5585166"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Example of metal seal for semi dynamic application: very high temperature valves</a:t>
            </a:r>
          </a:p>
          <a:p>
            <a:r>
              <a:rPr lang="en-US" sz="1600" dirty="0"/>
              <a:t>Usual approach with soft seal (elastomer): </a:t>
            </a:r>
          </a:p>
          <a:p>
            <a:pPr lvl="1"/>
            <a:r>
              <a:rPr lang="en-US" sz="1600" dirty="0"/>
              <a:t>Live-adaptation of the seal to the surface </a:t>
            </a:r>
            <a:endParaRPr lang="en-US" sz="1600" dirty="0">
              <a:sym typeface="Wingdings" panose="05000000000000000000" pitchFamily="2" charset="2"/>
            </a:endParaRPr>
          </a:p>
          <a:p>
            <a:pPr lvl="1"/>
            <a:r>
              <a:rPr lang="en-US" sz="1600" dirty="0">
                <a:sym typeface="Wingdings" panose="05000000000000000000" pitchFamily="2" charset="2"/>
              </a:rPr>
              <a:t>Static contact profile always applicable</a:t>
            </a:r>
            <a:endParaRPr lang="en-US" sz="1600" dirty="0"/>
          </a:p>
          <a:p>
            <a:r>
              <a:rPr lang="en-US" sz="1600" dirty="0">
                <a:sym typeface="Wingdings" panose="05000000000000000000" pitchFamily="2" charset="2"/>
              </a:rPr>
              <a:t>With metal seal, 2 possible contact mechanisms:</a:t>
            </a:r>
            <a:endParaRPr lang="en-US" sz="1600" dirty="0"/>
          </a:p>
          <a:p>
            <a:pPr lvl="1"/>
            <a:r>
              <a:rPr lang="en-US" sz="1600" dirty="0">
                <a:sym typeface="Wingdings" panose="05000000000000000000" pitchFamily="2" charset="2"/>
              </a:rPr>
              <a:t>Profile 1: contact of </a:t>
            </a:r>
            <a:r>
              <a:rPr lang="en-US" sz="1600" b="1" dirty="0">
                <a:sym typeface="Wingdings" panose="05000000000000000000" pitchFamily="2" charset="2"/>
              </a:rPr>
              <a:t>2 polished surfaces </a:t>
            </a:r>
            <a:r>
              <a:rPr lang="en-US" sz="1600" dirty="0">
                <a:sym typeface="Wingdings" panose="05000000000000000000" pitchFamily="2" charset="2"/>
              </a:rPr>
              <a:t>with a relatively </a:t>
            </a:r>
            <a:r>
              <a:rPr lang="en-US" sz="1600" b="1" dirty="0">
                <a:sym typeface="Wingdings" panose="05000000000000000000" pitchFamily="2" charset="2"/>
              </a:rPr>
              <a:t>high hardness </a:t>
            </a:r>
            <a:endParaRPr lang="en-US" sz="1600" dirty="0">
              <a:sym typeface="Wingdings" panose="05000000000000000000" pitchFamily="2" charset="2"/>
            </a:endParaRPr>
          </a:p>
          <a:p>
            <a:pPr lvl="2"/>
            <a:r>
              <a:rPr lang="en-US" sz="1600" b="1" dirty="0">
                <a:sym typeface="Wingdings" panose="05000000000000000000" pitchFamily="2" charset="2"/>
              </a:rPr>
              <a:t>quality of both surfaces</a:t>
            </a:r>
            <a:r>
              <a:rPr lang="en-US" sz="1600" dirty="0">
                <a:sym typeface="Wingdings" panose="05000000000000000000" pitchFamily="2" charset="2"/>
              </a:rPr>
              <a:t>: </a:t>
            </a:r>
            <a:r>
              <a:rPr lang="en-US" sz="1600" b="1" dirty="0">
                <a:sym typeface="Wingdings" panose="05000000000000000000" pitchFamily="2" charset="2"/>
              </a:rPr>
              <a:t>key of the performance </a:t>
            </a:r>
            <a:endParaRPr lang="en-US" sz="1600" dirty="0"/>
          </a:p>
          <a:p>
            <a:pPr lvl="1"/>
            <a:r>
              <a:rPr lang="en-US" sz="1600" dirty="0">
                <a:sym typeface="Wingdings" panose="05000000000000000000" pitchFamily="2" charset="2"/>
              </a:rPr>
              <a:t>Profile 2: contact of </a:t>
            </a:r>
            <a:r>
              <a:rPr lang="en-US" sz="1600" b="1" dirty="0">
                <a:sym typeface="Wingdings" panose="05000000000000000000" pitchFamily="2" charset="2"/>
              </a:rPr>
              <a:t>soft metal seal </a:t>
            </a:r>
            <a:r>
              <a:rPr lang="en-US" sz="1600" dirty="0">
                <a:sym typeface="Wingdings" panose="05000000000000000000" pitchFamily="2" charset="2"/>
              </a:rPr>
              <a:t>with a </a:t>
            </a:r>
            <a:r>
              <a:rPr lang="en-US" sz="1600" b="1" dirty="0">
                <a:sym typeface="Wingdings" panose="05000000000000000000" pitchFamily="2" charset="2"/>
              </a:rPr>
              <a:t>harder flange with very low roughness</a:t>
            </a:r>
            <a:r>
              <a:rPr lang="en-US" sz="1600" dirty="0">
                <a:sym typeface="Wingdings" panose="05000000000000000000" pitchFamily="2" charset="2"/>
              </a:rPr>
              <a:t>; </a:t>
            </a:r>
          </a:p>
          <a:p>
            <a:pPr lvl="2"/>
            <a:r>
              <a:rPr lang="en-US" sz="1600" dirty="0">
                <a:sym typeface="Wingdings" panose="05000000000000000000" pitchFamily="2" charset="2"/>
              </a:rPr>
              <a:t>some </a:t>
            </a:r>
            <a:r>
              <a:rPr lang="en-US" sz="1600" b="1" dirty="0">
                <a:sym typeface="Wingdings" panose="05000000000000000000" pitchFamily="2" charset="2"/>
              </a:rPr>
              <a:t>soft material migrates in the counter surface</a:t>
            </a:r>
            <a:r>
              <a:rPr lang="en-US" sz="1600" dirty="0">
                <a:sym typeface="Wingdings" panose="05000000000000000000" pitchFamily="2" charset="2"/>
              </a:rPr>
              <a:t>. </a:t>
            </a:r>
          </a:p>
          <a:p>
            <a:pPr lvl="2"/>
            <a:r>
              <a:rPr lang="en-US" sz="1600" dirty="0">
                <a:sym typeface="Wingdings" panose="05000000000000000000" pitchFamily="2" charset="2"/>
              </a:rPr>
              <a:t>during the motions, final contact: “soft vs. soft”</a:t>
            </a:r>
            <a:endParaRPr lang="en-US" sz="1600" dirty="0"/>
          </a:p>
          <a:p>
            <a:endParaRPr lang="en-US" sz="1600" dirty="0"/>
          </a:p>
        </p:txBody>
      </p:sp>
      <p:grpSp>
        <p:nvGrpSpPr>
          <p:cNvPr id="4" name="Groupe 3">
            <a:extLst>
              <a:ext uri="{FF2B5EF4-FFF2-40B4-BE49-F238E27FC236}">
                <a16:creationId xmlns:a16="http://schemas.microsoft.com/office/drawing/2014/main" id="{3151D333-AAC9-481D-BC4C-B570C493F9CF}"/>
              </a:ext>
            </a:extLst>
          </p:cNvPr>
          <p:cNvGrpSpPr/>
          <p:nvPr/>
        </p:nvGrpSpPr>
        <p:grpSpPr>
          <a:xfrm rot="5400000">
            <a:off x="8203278" y="1425188"/>
            <a:ext cx="227913" cy="1731111"/>
            <a:chOff x="7897982" y="2154872"/>
            <a:chExt cx="367224" cy="2215110"/>
          </a:xfrm>
        </p:grpSpPr>
        <p:sp>
          <p:nvSpPr>
            <p:cNvPr id="5" name="Forme libre 11">
              <a:extLst>
                <a:ext uri="{FF2B5EF4-FFF2-40B4-BE49-F238E27FC236}">
                  <a16:creationId xmlns:a16="http://schemas.microsoft.com/office/drawing/2014/main" id="{17E2CD66-DE0D-4ED7-B504-50A672F0BCA3}"/>
                </a:ext>
              </a:extLst>
            </p:cNvPr>
            <p:cNvSpPr/>
            <p:nvPr/>
          </p:nvSpPr>
          <p:spPr>
            <a:xfrm>
              <a:off x="7897982" y="2154872"/>
              <a:ext cx="278622" cy="2200939"/>
            </a:xfrm>
            <a:custGeom>
              <a:avLst/>
              <a:gdLst>
                <a:gd name="connsiteX0" fmla="*/ 65804 w 278622"/>
                <a:gd name="connsiteY0" fmla="*/ 0 h 2200939"/>
                <a:gd name="connsiteX1" fmla="*/ 129600 w 278622"/>
                <a:gd name="connsiteY1" fmla="*/ 159488 h 2200939"/>
                <a:gd name="connsiteX2" fmla="*/ 97702 w 278622"/>
                <a:gd name="connsiteY2" fmla="*/ 233916 h 2200939"/>
                <a:gd name="connsiteX3" fmla="*/ 150865 w 278622"/>
                <a:gd name="connsiteY3" fmla="*/ 404037 h 2200939"/>
                <a:gd name="connsiteX4" fmla="*/ 2009 w 278622"/>
                <a:gd name="connsiteY4" fmla="*/ 489098 h 2200939"/>
                <a:gd name="connsiteX5" fmla="*/ 278455 w 278622"/>
                <a:gd name="connsiteY5" fmla="*/ 595423 h 2200939"/>
                <a:gd name="connsiteX6" fmla="*/ 44539 w 278622"/>
                <a:gd name="connsiteY6" fmla="*/ 606056 h 2200939"/>
                <a:gd name="connsiteX7" fmla="*/ 150865 w 278622"/>
                <a:gd name="connsiteY7" fmla="*/ 808074 h 2200939"/>
                <a:gd name="connsiteX8" fmla="*/ 140232 w 278622"/>
                <a:gd name="connsiteY8" fmla="*/ 988828 h 2200939"/>
                <a:gd name="connsiteX9" fmla="*/ 33907 w 278622"/>
                <a:gd name="connsiteY9" fmla="*/ 1052623 h 2200939"/>
                <a:gd name="connsiteX10" fmla="*/ 65804 w 278622"/>
                <a:gd name="connsiteY10" fmla="*/ 1212111 h 2200939"/>
                <a:gd name="connsiteX11" fmla="*/ 129600 w 278622"/>
                <a:gd name="connsiteY11" fmla="*/ 1318437 h 2200939"/>
                <a:gd name="connsiteX12" fmla="*/ 76437 w 278622"/>
                <a:gd name="connsiteY12" fmla="*/ 1414130 h 2200939"/>
                <a:gd name="connsiteX13" fmla="*/ 150865 w 278622"/>
                <a:gd name="connsiteY13" fmla="*/ 1573618 h 2200939"/>
                <a:gd name="connsiteX14" fmla="*/ 108335 w 278622"/>
                <a:gd name="connsiteY14" fmla="*/ 1658679 h 2200939"/>
                <a:gd name="connsiteX15" fmla="*/ 193395 w 278622"/>
                <a:gd name="connsiteY15" fmla="*/ 1775637 h 2200939"/>
                <a:gd name="connsiteX16" fmla="*/ 97702 w 278622"/>
                <a:gd name="connsiteY16" fmla="*/ 1818167 h 2200939"/>
                <a:gd name="connsiteX17" fmla="*/ 108335 w 278622"/>
                <a:gd name="connsiteY17" fmla="*/ 2094614 h 2200939"/>
                <a:gd name="connsiteX18" fmla="*/ 118967 w 278622"/>
                <a:gd name="connsiteY18" fmla="*/ 2200939 h 220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622" h="2200939">
                  <a:moveTo>
                    <a:pt x="65804" y="0"/>
                  </a:moveTo>
                  <a:cubicBezTo>
                    <a:pt x="95044" y="60251"/>
                    <a:pt x="124284" y="120502"/>
                    <a:pt x="129600" y="159488"/>
                  </a:cubicBezTo>
                  <a:cubicBezTo>
                    <a:pt x="134916" y="198474"/>
                    <a:pt x="94158" y="193158"/>
                    <a:pt x="97702" y="233916"/>
                  </a:cubicBezTo>
                  <a:cubicBezTo>
                    <a:pt x="101246" y="274674"/>
                    <a:pt x="166814" y="361507"/>
                    <a:pt x="150865" y="404037"/>
                  </a:cubicBezTo>
                  <a:cubicBezTo>
                    <a:pt x="134916" y="446567"/>
                    <a:pt x="-19256" y="457200"/>
                    <a:pt x="2009" y="489098"/>
                  </a:cubicBezTo>
                  <a:cubicBezTo>
                    <a:pt x="23274" y="520996"/>
                    <a:pt x="271367" y="575930"/>
                    <a:pt x="278455" y="595423"/>
                  </a:cubicBezTo>
                  <a:cubicBezTo>
                    <a:pt x="285543" y="614916"/>
                    <a:pt x="65804" y="570614"/>
                    <a:pt x="44539" y="606056"/>
                  </a:cubicBezTo>
                  <a:cubicBezTo>
                    <a:pt x="23274" y="641498"/>
                    <a:pt x="134916" y="744279"/>
                    <a:pt x="150865" y="808074"/>
                  </a:cubicBezTo>
                  <a:cubicBezTo>
                    <a:pt x="166814" y="871869"/>
                    <a:pt x="159725" y="948070"/>
                    <a:pt x="140232" y="988828"/>
                  </a:cubicBezTo>
                  <a:cubicBezTo>
                    <a:pt x="120739" y="1029586"/>
                    <a:pt x="46312" y="1015409"/>
                    <a:pt x="33907" y="1052623"/>
                  </a:cubicBezTo>
                  <a:cubicBezTo>
                    <a:pt x="21502" y="1089837"/>
                    <a:pt x="49855" y="1167809"/>
                    <a:pt x="65804" y="1212111"/>
                  </a:cubicBezTo>
                  <a:cubicBezTo>
                    <a:pt x="81753" y="1256413"/>
                    <a:pt x="127828" y="1284767"/>
                    <a:pt x="129600" y="1318437"/>
                  </a:cubicBezTo>
                  <a:cubicBezTo>
                    <a:pt x="131372" y="1352107"/>
                    <a:pt x="72893" y="1371600"/>
                    <a:pt x="76437" y="1414130"/>
                  </a:cubicBezTo>
                  <a:cubicBezTo>
                    <a:pt x="79981" y="1456660"/>
                    <a:pt x="145549" y="1532860"/>
                    <a:pt x="150865" y="1573618"/>
                  </a:cubicBezTo>
                  <a:cubicBezTo>
                    <a:pt x="156181" y="1614376"/>
                    <a:pt x="101247" y="1625009"/>
                    <a:pt x="108335" y="1658679"/>
                  </a:cubicBezTo>
                  <a:cubicBezTo>
                    <a:pt x="115423" y="1692349"/>
                    <a:pt x="195167" y="1749056"/>
                    <a:pt x="193395" y="1775637"/>
                  </a:cubicBezTo>
                  <a:cubicBezTo>
                    <a:pt x="191623" y="1802218"/>
                    <a:pt x="111879" y="1765004"/>
                    <a:pt x="97702" y="1818167"/>
                  </a:cubicBezTo>
                  <a:cubicBezTo>
                    <a:pt x="83525" y="1871330"/>
                    <a:pt x="104791" y="2030819"/>
                    <a:pt x="108335" y="2094614"/>
                  </a:cubicBezTo>
                  <a:cubicBezTo>
                    <a:pt x="111879" y="2158409"/>
                    <a:pt x="115423" y="2179674"/>
                    <a:pt x="118967" y="2200939"/>
                  </a:cubicBezTo>
                </a:path>
              </a:pathLst>
            </a:custGeom>
            <a:noFill/>
            <a:ln w="254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orme libre 13">
              <a:extLst>
                <a:ext uri="{FF2B5EF4-FFF2-40B4-BE49-F238E27FC236}">
                  <a16:creationId xmlns:a16="http://schemas.microsoft.com/office/drawing/2014/main" id="{9E9D6C50-3C09-40CE-A906-4278E61BDBC3}"/>
                </a:ext>
              </a:extLst>
            </p:cNvPr>
            <p:cNvSpPr/>
            <p:nvPr/>
          </p:nvSpPr>
          <p:spPr>
            <a:xfrm>
              <a:off x="7986584" y="2169043"/>
              <a:ext cx="278622" cy="2200939"/>
            </a:xfrm>
            <a:custGeom>
              <a:avLst/>
              <a:gdLst>
                <a:gd name="connsiteX0" fmla="*/ 65804 w 278622"/>
                <a:gd name="connsiteY0" fmla="*/ 0 h 2200939"/>
                <a:gd name="connsiteX1" fmla="*/ 129600 w 278622"/>
                <a:gd name="connsiteY1" fmla="*/ 159488 h 2200939"/>
                <a:gd name="connsiteX2" fmla="*/ 97702 w 278622"/>
                <a:gd name="connsiteY2" fmla="*/ 233916 h 2200939"/>
                <a:gd name="connsiteX3" fmla="*/ 150865 w 278622"/>
                <a:gd name="connsiteY3" fmla="*/ 404037 h 2200939"/>
                <a:gd name="connsiteX4" fmla="*/ 2009 w 278622"/>
                <a:gd name="connsiteY4" fmla="*/ 489098 h 2200939"/>
                <a:gd name="connsiteX5" fmla="*/ 278455 w 278622"/>
                <a:gd name="connsiteY5" fmla="*/ 595423 h 2200939"/>
                <a:gd name="connsiteX6" fmla="*/ 44539 w 278622"/>
                <a:gd name="connsiteY6" fmla="*/ 606056 h 2200939"/>
                <a:gd name="connsiteX7" fmla="*/ 150865 w 278622"/>
                <a:gd name="connsiteY7" fmla="*/ 808074 h 2200939"/>
                <a:gd name="connsiteX8" fmla="*/ 140232 w 278622"/>
                <a:gd name="connsiteY8" fmla="*/ 988828 h 2200939"/>
                <a:gd name="connsiteX9" fmla="*/ 33907 w 278622"/>
                <a:gd name="connsiteY9" fmla="*/ 1052623 h 2200939"/>
                <a:gd name="connsiteX10" fmla="*/ 65804 w 278622"/>
                <a:gd name="connsiteY10" fmla="*/ 1212111 h 2200939"/>
                <a:gd name="connsiteX11" fmla="*/ 129600 w 278622"/>
                <a:gd name="connsiteY11" fmla="*/ 1318437 h 2200939"/>
                <a:gd name="connsiteX12" fmla="*/ 76437 w 278622"/>
                <a:gd name="connsiteY12" fmla="*/ 1414130 h 2200939"/>
                <a:gd name="connsiteX13" fmla="*/ 150865 w 278622"/>
                <a:gd name="connsiteY13" fmla="*/ 1573618 h 2200939"/>
                <a:gd name="connsiteX14" fmla="*/ 108335 w 278622"/>
                <a:gd name="connsiteY14" fmla="*/ 1658679 h 2200939"/>
                <a:gd name="connsiteX15" fmla="*/ 193395 w 278622"/>
                <a:gd name="connsiteY15" fmla="*/ 1775637 h 2200939"/>
                <a:gd name="connsiteX16" fmla="*/ 97702 w 278622"/>
                <a:gd name="connsiteY16" fmla="*/ 1818167 h 2200939"/>
                <a:gd name="connsiteX17" fmla="*/ 108335 w 278622"/>
                <a:gd name="connsiteY17" fmla="*/ 2094614 h 2200939"/>
                <a:gd name="connsiteX18" fmla="*/ 118967 w 278622"/>
                <a:gd name="connsiteY18" fmla="*/ 2200939 h 220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622" h="2200939">
                  <a:moveTo>
                    <a:pt x="65804" y="0"/>
                  </a:moveTo>
                  <a:cubicBezTo>
                    <a:pt x="95044" y="60251"/>
                    <a:pt x="124284" y="120502"/>
                    <a:pt x="129600" y="159488"/>
                  </a:cubicBezTo>
                  <a:cubicBezTo>
                    <a:pt x="134916" y="198474"/>
                    <a:pt x="94158" y="193158"/>
                    <a:pt x="97702" y="233916"/>
                  </a:cubicBezTo>
                  <a:cubicBezTo>
                    <a:pt x="101246" y="274674"/>
                    <a:pt x="166814" y="361507"/>
                    <a:pt x="150865" y="404037"/>
                  </a:cubicBezTo>
                  <a:cubicBezTo>
                    <a:pt x="134916" y="446567"/>
                    <a:pt x="-19256" y="457200"/>
                    <a:pt x="2009" y="489098"/>
                  </a:cubicBezTo>
                  <a:cubicBezTo>
                    <a:pt x="23274" y="520996"/>
                    <a:pt x="271367" y="575930"/>
                    <a:pt x="278455" y="595423"/>
                  </a:cubicBezTo>
                  <a:cubicBezTo>
                    <a:pt x="285543" y="614916"/>
                    <a:pt x="65804" y="570614"/>
                    <a:pt x="44539" y="606056"/>
                  </a:cubicBezTo>
                  <a:cubicBezTo>
                    <a:pt x="23274" y="641498"/>
                    <a:pt x="134916" y="744279"/>
                    <a:pt x="150865" y="808074"/>
                  </a:cubicBezTo>
                  <a:cubicBezTo>
                    <a:pt x="166814" y="871869"/>
                    <a:pt x="159725" y="948070"/>
                    <a:pt x="140232" y="988828"/>
                  </a:cubicBezTo>
                  <a:cubicBezTo>
                    <a:pt x="120739" y="1029586"/>
                    <a:pt x="46312" y="1015409"/>
                    <a:pt x="33907" y="1052623"/>
                  </a:cubicBezTo>
                  <a:cubicBezTo>
                    <a:pt x="21502" y="1089837"/>
                    <a:pt x="49855" y="1167809"/>
                    <a:pt x="65804" y="1212111"/>
                  </a:cubicBezTo>
                  <a:cubicBezTo>
                    <a:pt x="81753" y="1256413"/>
                    <a:pt x="127828" y="1284767"/>
                    <a:pt x="129600" y="1318437"/>
                  </a:cubicBezTo>
                  <a:cubicBezTo>
                    <a:pt x="131372" y="1352107"/>
                    <a:pt x="72893" y="1371600"/>
                    <a:pt x="76437" y="1414130"/>
                  </a:cubicBezTo>
                  <a:cubicBezTo>
                    <a:pt x="79981" y="1456660"/>
                    <a:pt x="145549" y="1532860"/>
                    <a:pt x="150865" y="1573618"/>
                  </a:cubicBezTo>
                  <a:cubicBezTo>
                    <a:pt x="156181" y="1614376"/>
                    <a:pt x="101247" y="1625009"/>
                    <a:pt x="108335" y="1658679"/>
                  </a:cubicBezTo>
                  <a:cubicBezTo>
                    <a:pt x="115423" y="1692349"/>
                    <a:pt x="195167" y="1749056"/>
                    <a:pt x="193395" y="1775637"/>
                  </a:cubicBezTo>
                  <a:cubicBezTo>
                    <a:pt x="191623" y="1802218"/>
                    <a:pt x="111879" y="1765004"/>
                    <a:pt x="97702" y="1818167"/>
                  </a:cubicBezTo>
                  <a:cubicBezTo>
                    <a:pt x="83525" y="1871330"/>
                    <a:pt x="104791" y="2030819"/>
                    <a:pt x="108335" y="2094614"/>
                  </a:cubicBezTo>
                  <a:cubicBezTo>
                    <a:pt x="111879" y="2158409"/>
                    <a:pt x="115423" y="2179674"/>
                    <a:pt x="118967" y="2200939"/>
                  </a:cubicBezTo>
                </a:path>
              </a:pathLst>
            </a:custGeom>
            <a:noFill/>
            <a:ln w="34925">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12D857BE-6BA1-4116-92EE-EB12C18553AD}"/>
              </a:ext>
            </a:extLst>
          </p:cNvPr>
          <p:cNvGrpSpPr/>
          <p:nvPr/>
        </p:nvGrpSpPr>
        <p:grpSpPr>
          <a:xfrm>
            <a:off x="6870588" y="3476961"/>
            <a:ext cx="2885895" cy="106389"/>
            <a:chOff x="5884358" y="3218851"/>
            <a:chExt cx="2885895" cy="106389"/>
          </a:xfrm>
        </p:grpSpPr>
        <p:sp>
          <p:nvSpPr>
            <p:cNvPr id="8" name="Forme libre : forme 7">
              <a:extLst>
                <a:ext uri="{FF2B5EF4-FFF2-40B4-BE49-F238E27FC236}">
                  <a16:creationId xmlns:a16="http://schemas.microsoft.com/office/drawing/2014/main" id="{B2FC27B3-F389-4BD8-BE1D-642FC0759CA9}"/>
                </a:ext>
              </a:extLst>
            </p:cNvPr>
            <p:cNvSpPr/>
            <p:nvPr/>
          </p:nvSpPr>
          <p:spPr>
            <a:xfrm>
              <a:off x="5884358" y="3270250"/>
              <a:ext cx="2753687"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rme libre : forme 8">
              <a:extLst>
                <a:ext uri="{FF2B5EF4-FFF2-40B4-BE49-F238E27FC236}">
                  <a16:creationId xmlns:a16="http://schemas.microsoft.com/office/drawing/2014/main" id="{29D7442E-AE30-44E1-8AD4-2F8E7526590C}"/>
                </a:ext>
              </a:extLst>
            </p:cNvPr>
            <p:cNvSpPr/>
            <p:nvPr/>
          </p:nvSpPr>
          <p:spPr>
            <a:xfrm>
              <a:off x="6208553" y="3218851"/>
              <a:ext cx="2561700" cy="54990"/>
            </a:xfrm>
            <a:custGeom>
              <a:avLst/>
              <a:gdLst>
                <a:gd name="connsiteX0" fmla="*/ 0 w 1966258"/>
                <a:gd name="connsiteY0" fmla="*/ 48379 h 114120"/>
                <a:gd name="connsiteX1" fmla="*/ 0 w 1966258"/>
                <a:gd name="connsiteY1" fmla="*/ 48379 h 114120"/>
                <a:gd name="connsiteX2" fmla="*/ 191247 w 1966258"/>
                <a:gd name="connsiteY2" fmla="*/ 54355 h 114120"/>
                <a:gd name="connsiteX3" fmla="*/ 227106 w 1966258"/>
                <a:gd name="connsiteY3" fmla="*/ 66308 h 114120"/>
                <a:gd name="connsiteX4" fmla="*/ 245035 w 1966258"/>
                <a:gd name="connsiteY4" fmla="*/ 78261 h 114120"/>
                <a:gd name="connsiteX5" fmla="*/ 280894 w 1966258"/>
                <a:gd name="connsiteY5" fmla="*/ 90214 h 114120"/>
                <a:gd name="connsiteX6" fmla="*/ 316753 w 1966258"/>
                <a:gd name="connsiteY6" fmla="*/ 102167 h 114120"/>
                <a:gd name="connsiteX7" fmla="*/ 334682 w 1966258"/>
                <a:gd name="connsiteY7" fmla="*/ 108143 h 114120"/>
                <a:gd name="connsiteX8" fmla="*/ 352611 w 1966258"/>
                <a:gd name="connsiteY8" fmla="*/ 114120 h 114120"/>
                <a:gd name="connsiteX9" fmla="*/ 657411 w 1966258"/>
                <a:gd name="connsiteY9" fmla="*/ 108143 h 114120"/>
                <a:gd name="connsiteX10" fmla="*/ 681317 w 1966258"/>
                <a:gd name="connsiteY10" fmla="*/ 96190 h 114120"/>
                <a:gd name="connsiteX11" fmla="*/ 759011 w 1966258"/>
                <a:gd name="connsiteY11" fmla="*/ 84238 h 114120"/>
                <a:gd name="connsiteX12" fmla="*/ 800847 w 1966258"/>
                <a:gd name="connsiteY12" fmla="*/ 66308 h 114120"/>
                <a:gd name="connsiteX13" fmla="*/ 818776 w 1966258"/>
                <a:gd name="connsiteY13" fmla="*/ 54355 h 114120"/>
                <a:gd name="connsiteX14" fmla="*/ 836706 w 1966258"/>
                <a:gd name="connsiteY14" fmla="*/ 48379 h 114120"/>
                <a:gd name="connsiteX15" fmla="*/ 854635 w 1966258"/>
                <a:gd name="connsiteY15" fmla="*/ 36426 h 114120"/>
                <a:gd name="connsiteX16" fmla="*/ 1039906 w 1966258"/>
                <a:gd name="connsiteY16" fmla="*/ 30449 h 114120"/>
                <a:gd name="connsiteX17" fmla="*/ 1087717 w 1966258"/>
                <a:gd name="connsiteY17" fmla="*/ 36426 h 114120"/>
                <a:gd name="connsiteX18" fmla="*/ 1105647 w 1966258"/>
                <a:gd name="connsiteY18" fmla="*/ 42402 h 114120"/>
                <a:gd name="connsiteX19" fmla="*/ 1129553 w 1966258"/>
                <a:gd name="connsiteY19" fmla="*/ 48379 h 114120"/>
                <a:gd name="connsiteX20" fmla="*/ 1165411 w 1966258"/>
                <a:gd name="connsiteY20" fmla="*/ 60332 h 114120"/>
                <a:gd name="connsiteX21" fmla="*/ 1201270 w 1966258"/>
                <a:gd name="connsiteY21" fmla="*/ 72285 h 114120"/>
                <a:gd name="connsiteX22" fmla="*/ 1255058 w 1966258"/>
                <a:gd name="connsiteY22" fmla="*/ 90214 h 114120"/>
                <a:gd name="connsiteX23" fmla="*/ 1272988 w 1966258"/>
                <a:gd name="connsiteY23" fmla="*/ 96190 h 114120"/>
                <a:gd name="connsiteX24" fmla="*/ 1320800 w 1966258"/>
                <a:gd name="connsiteY24" fmla="*/ 102167 h 114120"/>
                <a:gd name="connsiteX25" fmla="*/ 1356658 w 1966258"/>
                <a:gd name="connsiteY25" fmla="*/ 108143 h 114120"/>
                <a:gd name="connsiteX26" fmla="*/ 1398494 w 1966258"/>
                <a:gd name="connsiteY26" fmla="*/ 114120 h 114120"/>
                <a:gd name="connsiteX27" fmla="*/ 1506070 w 1966258"/>
                <a:gd name="connsiteY27" fmla="*/ 108143 h 114120"/>
                <a:gd name="connsiteX28" fmla="*/ 1577788 w 1966258"/>
                <a:gd name="connsiteY28" fmla="*/ 72285 h 114120"/>
                <a:gd name="connsiteX29" fmla="*/ 1613647 w 1966258"/>
                <a:gd name="connsiteY29" fmla="*/ 60332 h 114120"/>
                <a:gd name="connsiteX30" fmla="*/ 1679388 w 1966258"/>
                <a:gd name="connsiteY30" fmla="*/ 48379 h 114120"/>
                <a:gd name="connsiteX31" fmla="*/ 1715247 w 1966258"/>
                <a:gd name="connsiteY31" fmla="*/ 36426 h 114120"/>
                <a:gd name="connsiteX32" fmla="*/ 1739153 w 1966258"/>
                <a:gd name="connsiteY32" fmla="*/ 24473 h 114120"/>
                <a:gd name="connsiteX33" fmla="*/ 1834776 w 1966258"/>
                <a:gd name="connsiteY33" fmla="*/ 18496 h 114120"/>
                <a:gd name="connsiteX34" fmla="*/ 1864658 w 1966258"/>
                <a:gd name="connsiteY34" fmla="*/ 12520 h 114120"/>
                <a:gd name="connsiteX35" fmla="*/ 1912470 w 1966258"/>
                <a:gd name="connsiteY35" fmla="*/ 567 h 114120"/>
                <a:gd name="connsiteX36" fmla="*/ 1966258 w 1966258"/>
                <a:gd name="connsiteY36" fmla="*/ 567 h 1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6258" h="114120">
                  <a:moveTo>
                    <a:pt x="0" y="48379"/>
                  </a:moveTo>
                  <a:lnTo>
                    <a:pt x="0" y="48379"/>
                  </a:lnTo>
                  <a:cubicBezTo>
                    <a:pt x="63749" y="50371"/>
                    <a:pt x="127665" y="49335"/>
                    <a:pt x="191247" y="54355"/>
                  </a:cubicBezTo>
                  <a:cubicBezTo>
                    <a:pt x="203807" y="55347"/>
                    <a:pt x="227106" y="66308"/>
                    <a:pt x="227106" y="66308"/>
                  </a:cubicBezTo>
                  <a:cubicBezTo>
                    <a:pt x="233082" y="70292"/>
                    <a:pt x="238471" y="75344"/>
                    <a:pt x="245035" y="78261"/>
                  </a:cubicBezTo>
                  <a:cubicBezTo>
                    <a:pt x="256549" y="83378"/>
                    <a:pt x="268941" y="86230"/>
                    <a:pt x="280894" y="90214"/>
                  </a:cubicBezTo>
                  <a:lnTo>
                    <a:pt x="316753" y="102167"/>
                  </a:lnTo>
                  <a:lnTo>
                    <a:pt x="334682" y="108143"/>
                  </a:lnTo>
                  <a:lnTo>
                    <a:pt x="352611" y="114120"/>
                  </a:lnTo>
                  <a:cubicBezTo>
                    <a:pt x="454211" y="112128"/>
                    <a:pt x="555942" y="113678"/>
                    <a:pt x="657411" y="108143"/>
                  </a:cubicBezTo>
                  <a:cubicBezTo>
                    <a:pt x="666307" y="107658"/>
                    <a:pt x="672783" y="98750"/>
                    <a:pt x="681317" y="96190"/>
                  </a:cubicBezTo>
                  <a:cubicBezTo>
                    <a:pt x="688854" y="93929"/>
                    <a:pt x="754255" y="84917"/>
                    <a:pt x="759011" y="84238"/>
                  </a:cubicBezTo>
                  <a:cubicBezTo>
                    <a:pt x="804028" y="54228"/>
                    <a:pt x="746814" y="89466"/>
                    <a:pt x="800847" y="66308"/>
                  </a:cubicBezTo>
                  <a:cubicBezTo>
                    <a:pt x="807449" y="63478"/>
                    <a:pt x="812352" y="57567"/>
                    <a:pt x="818776" y="54355"/>
                  </a:cubicBezTo>
                  <a:cubicBezTo>
                    <a:pt x="824411" y="51538"/>
                    <a:pt x="830729" y="50371"/>
                    <a:pt x="836706" y="48379"/>
                  </a:cubicBezTo>
                  <a:cubicBezTo>
                    <a:pt x="842682" y="44395"/>
                    <a:pt x="848211" y="39638"/>
                    <a:pt x="854635" y="36426"/>
                  </a:cubicBezTo>
                  <a:cubicBezTo>
                    <a:pt x="918156" y="4665"/>
                    <a:pt x="943798" y="26753"/>
                    <a:pt x="1039906" y="30449"/>
                  </a:cubicBezTo>
                  <a:cubicBezTo>
                    <a:pt x="1055843" y="32441"/>
                    <a:pt x="1071915" y="33553"/>
                    <a:pt x="1087717" y="36426"/>
                  </a:cubicBezTo>
                  <a:cubicBezTo>
                    <a:pt x="1093915" y="37553"/>
                    <a:pt x="1099589" y="40671"/>
                    <a:pt x="1105647" y="42402"/>
                  </a:cubicBezTo>
                  <a:cubicBezTo>
                    <a:pt x="1113545" y="44659"/>
                    <a:pt x="1121685" y="46019"/>
                    <a:pt x="1129553" y="48379"/>
                  </a:cubicBezTo>
                  <a:cubicBezTo>
                    <a:pt x="1141621" y="52000"/>
                    <a:pt x="1153458" y="56348"/>
                    <a:pt x="1165411" y="60332"/>
                  </a:cubicBezTo>
                  <a:lnTo>
                    <a:pt x="1201270" y="72285"/>
                  </a:lnTo>
                  <a:lnTo>
                    <a:pt x="1255058" y="90214"/>
                  </a:lnTo>
                  <a:cubicBezTo>
                    <a:pt x="1261035" y="92206"/>
                    <a:pt x="1266737" y="95409"/>
                    <a:pt x="1272988" y="96190"/>
                  </a:cubicBezTo>
                  <a:lnTo>
                    <a:pt x="1320800" y="102167"/>
                  </a:lnTo>
                  <a:cubicBezTo>
                    <a:pt x="1332796" y="103881"/>
                    <a:pt x="1344681" y="106300"/>
                    <a:pt x="1356658" y="108143"/>
                  </a:cubicBezTo>
                  <a:cubicBezTo>
                    <a:pt x="1370581" y="110285"/>
                    <a:pt x="1384549" y="112128"/>
                    <a:pt x="1398494" y="114120"/>
                  </a:cubicBezTo>
                  <a:cubicBezTo>
                    <a:pt x="1434353" y="112128"/>
                    <a:pt x="1470433" y="112598"/>
                    <a:pt x="1506070" y="108143"/>
                  </a:cubicBezTo>
                  <a:cubicBezTo>
                    <a:pt x="1571099" y="100014"/>
                    <a:pt x="1513725" y="93639"/>
                    <a:pt x="1577788" y="72285"/>
                  </a:cubicBezTo>
                  <a:cubicBezTo>
                    <a:pt x="1589741" y="68301"/>
                    <a:pt x="1601424" y="63388"/>
                    <a:pt x="1613647" y="60332"/>
                  </a:cubicBezTo>
                  <a:cubicBezTo>
                    <a:pt x="1668287" y="46672"/>
                    <a:pt x="1630279" y="61772"/>
                    <a:pt x="1679388" y="48379"/>
                  </a:cubicBezTo>
                  <a:cubicBezTo>
                    <a:pt x="1691544" y="45064"/>
                    <a:pt x="1703978" y="42061"/>
                    <a:pt x="1715247" y="36426"/>
                  </a:cubicBezTo>
                  <a:cubicBezTo>
                    <a:pt x="1723216" y="32442"/>
                    <a:pt x="1730342" y="25795"/>
                    <a:pt x="1739153" y="24473"/>
                  </a:cubicBezTo>
                  <a:cubicBezTo>
                    <a:pt x="1770736" y="19735"/>
                    <a:pt x="1802902" y="20488"/>
                    <a:pt x="1834776" y="18496"/>
                  </a:cubicBezTo>
                  <a:cubicBezTo>
                    <a:pt x="1844737" y="16504"/>
                    <a:pt x="1854803" y="14984"/>
                    <a:pt x="1864658" y="12520"/>
                  </a:cubicBezTo>
                  <a:cubicBezTo>
                    <a:pt x="1888991" y="6437"/>
                    <a:pt x="1881625" y="2770"/>
                    <a:pt x="1912470" y="567"/>
                  </a:cubicBezTo>
                  <a:cubicBezTo>
                    <a:pt x="1930354" y="-710"/>
                    <a:pt x="1948329" y="567"/>
                    <a:pt x="1966258" y="567"/>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ZoneTexte 9">
            <a:extLst>
              <a:ext uri="{FF2B5EF4-FFF2-40B4-BE49-F238E27FC236}">
                <a16:creationId xmlns:a16="http://schemas.microsoft.com/office/drawing/2014/main" id="{3161A785-1401-4E3A-81AC-0BDBB7BA1FD6}"/>
              </a:ext>
            </a:extLst>
          </p:cNvPr>
          <p:cNvSpPr txBox="1"/>
          <p:nvPr/>
        </p:nvSpPr>
        <p:spPr>
          <a:xfrm>
            <a:off x="7335307" y="1731843"/>
            <a:ext cx="1909497" cy="338554"/>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static </a:t>
            </a:r>
            <a:r>
              <a:rPr lang="en-US" sz="1600">
                <a:latin typeface="Calibri" panose="020F0502020204030204" pitchFamily="34" charset="0"/>
                <a:cs typeface="Calibri" panose="020F0502020204030204" pitchFamily="34" charset="0"/>
              </a:rPr>
              <a:t>contact profile</a:t>
            </a:r>
          </a:p>
        </p:txBody>
      </p:sp>
      <p:sp>
        <p:nvSpPr>
          <p:cNvPr id="11" name="ZoneTexte 10">
            <a:extLst>
              <a:ext uri="{FF2B5EF4-FFF2-40B4-BE49-F238E27FC236}">
                <a16:creationId xmlns:a16="http://schemas.microsoft.com/office/drawing/2014/main" id="{158CD7BF-5361-4F85-B2DC-E857A5C385FB}"/>
              </a:ext>
            </a:extLst>
          </p:cNvPr>
          <p:cNvSpPr txBox="1"/>
          <p:nvPr/>
        </p:nvSpPr>
        <p:spPr>
          <a:xfrm>
            <a:off x="7045993" y="2826806"/>
            <a:ext cx="2334293" cy="584775"/>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Semi-dynamic </a:t>
            </a:r>
            <a:r>
              <a:rPr lang="en-US" sz="1600">
                <a:latin typeface="Calibri" panose="020F0502020204030204" pitchFamily="34" charset="0"/>
                <a:cs typeface="Calibri" panose="020F0502020204030204" pitchFamily="34" charset="0"/>
              </a:rPr>
              <a:t>contact</a:t>
            </a:r>
            <a:endParaRPr lang="en-US" sz="1600" b="1">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hard polished surfaces </a:t>
            </a:r>
            <a:r>
              <a:rPr lang="en-US" sz="1600" b="1">
                <a:latin typeface="Calibri" panose="020F0502020204030204" pitchFamily="34" charset="0"/>
                <a:cs typeface="Calibri" panose="020F0502020204030204" pitchFamily="34" charset="0"/>
              </a:rPr>
              <a:t>(1)</a:t>
            </a:r>
          </a:p>
        </p:txBody>
      </p:sp>
      <p:grpSp>
        <p:nvGrpSpPr>
          <p:cNvPr id="12" name="Groupe 11">
            <a:extLst>
              <a:ext uri="{FF2B5EF4-FFF2-40B4-BE49-F238E27FC236}">
                <a16:creationId xmlns:a16="http://schemas.microsoft.com/office/drawing/2014/main" id="{AE203360-F260-4839-9D42-3E8860F238E6}"/>
              </a:ext>
            </a:extLst>
          </p:cNvPr>
          <p:cNvGrpSpPr/>
          <p:nvPr/>
        </p:nvGrpSpPr>
        <p:grpSpPr>
          <a:xfrm>
            <a:off x="7150491" y="4656738"/>
            <a:ext cx="2235200" cy="433761"/>
            <a:chOff x="6470387" y="4581960"/>
            <a:chExt cx="2235200" cy="433761"/>
          </a:xfrm>
        </p:grpSpPr>
        <p:sp>
          <p:nvSpPr>
            <p:cNvPr id="13" name="Rectangle 12">
              <a:extLst>
                <a:ext uri="{FF2B5EF4-FFF2-40B4-BE49-F238E27FC236}">
                  <a16:creationId xmlns:a16="http://schemas.microsoft.com/office/drawing/2014/main" id="{22EC49F3-FE65-4545-9E00-BEB169BC62C3}"/>
                </a:ext>
              </a:extLst>
            </p:cNvPr>
            <p:cNvSpPr/>
            <p:nvPr/>
          </p:nvSpPr>
          <p:spPr>
            <a:xfrm>
              <a:off x="6470387" y="4763173"/>
              <a:ext cx="2235200" cy="25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079F2-2ABC-4F1F-AB9F-62804F8D5C40}"/>
                </a:ext>
              </a:extLst>
            </p:cNvPr>
            <p:cNvSpPr/>
            <p:nvPr/>
          </p:nvSpPr>
          <p:spPr>
            <a:xfrm>
              <a:off x="6470387" y="4581960"/>
              <a:ext cx="2235200" cy="255930"/>
            </a:xfrm>
            <a:prstGeom prst="rect">
              <a:avLst/>
            </a:prstGeom>
            <a:solidFill>
              <a:srgbClr val="FFC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ZoneTexte 14">
            <a:extLst>
              <a:ext uri="{FF2B5EF4-FFF2-40B4-BE49-F238E27FC236}">
                <a16:creationId xmlns:a16="http://schemas.microsoft.com/office/drawing/2014/main" id="{6FC0F492-873B-4B5B-9F1D-852EF852BA72}"/>
              </a:ext>
            </a:extLst>
          </p:cNvPr>
          <p:cNvSpPr txBox="1"/>
          <p:nvPr/>
        </p:nvSpPr>
        <p:spPr>
          <a:xfrm>
            <a:off x="7045993" y="3846123"/>
            <a:ext cx="2839653" cy="83099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Semi-dynamic </a:t>
            </a:r>
            <a:r>
              <a:rPr lang="en-US" sz="1600">
                <a:latin typeface="Calibri" panose="020F0502020204030204" pitchFamily="34" charset="0"/>
                <a:cs typeface="Calibri" panose="020F0502020204030204" pitchFamily="34" charset="0"/>
              </a:rPr>
              <a:t>contact</a:t>
            </a:r>
            <a:r>
              <a:rPr lang="en-US" sz="16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migration of soft material in hard material (“buttering”) </a:t>
            </a:r>
            <a:r>
              <a:rPr lang="en-US" sz="1600" b="1">
                <a:latin typeface="Calibri" panose="020F0502020204030204" pitchFamily="34" charset="0"/>
                <a:cs typeface="Calibri" panose="020F0502020204030204" pitchFamily="34" charset="0"/>
              </a:rPr>
              <a:t>(2)</a:t>
            </a:r>
          </a:p>
        </p:txBody>
      </p:sp>
      <p:pic>
        <p:nvPicPr>
          <p:cNvPr id="16" name="Image 15">
            <a:extLst>
              <a:ext uri="{FF2B5EF4-FFF2-40B4-BE49-F238E27FC236}">
                <a16:creationId xmlns:a16="http://schemas.microsoft.com/office/drawing/2014/main" id="{C0F66EC6-55CF-47BD-8A8D-C7275318C7AC}"/>
              </a:ext>
            </a:extLst>
          </p:cNvPr>
          <p:cNvPicPr>
            <a:picLocks noChangeAspect="1"/>
          </p:cNvPicPr>
          <p:nvPr/>
        </p:nvPicPr>
        <p:blipFill>
          <a:blip r:embed="rId2"/>
          <a:stretch>
            <a:fillRect/>
          </a:stretch>
        </p:blipFill>
        <p:spPr>
          <a:xfrm>
            <a:off x="7758952" y="5258323"/>
            <a:ext cx="1626739" cy="767080"/>
          </a:xfrm>
          <a:prstGeom prst="rect">
            <a:avLst/>
          </a:prstGeom>
        </p:spPr>
      </p:pic>
      <p:cxnSp>
        <p:nvCxnSpPr>
          <p:cNvPr id="18" name="Connettore diritto 20">
            <a:extLst>
              <a:ext uri="{FF2B5EF4-FFF2-40B4-BE49-F238E27FC236}">
                <a16:creationId xmlns:a16="http://schemas.microsoft.com/office/drawing/2014/main" id="{D89654AC-5BAF-47EF-AE79-9B868AD3CCD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5705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417</TotalTime>
  <Words>1419</Words>
  <Application>Microsoft Office PowerPoint</Application>
  <PresentationFormat>Widescreen</PresentationFormat>
  <Paragraphs>246</Paragraphs>
  <Slides>22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vt:i4>
      </vt:variant>
    </vt:vector>
  </HeadingPairs>
  <TitlesOfParts>
    <vt:vector size="28" baseType="lpstr">
      <vt:lpstr>Arial</vt:lpstr>
      <vt:lpstr>Calibri</vt:lpstr>
      <vt:lpstr>Calibri Light</vt:lpstr>
      <vt:lpstr>Courier New</vt:lpstr>
      <vt:lpstr>Segoe UI</vt:lpstr>
      <vt:lpstr>Tema di Office</vt:lpstr>
      <vt:lpstr>LAURENT GUIMET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107</cp:revision>
  <cp:lastPrinted>2022-04-04T15:00:45Z</cp:lastPrinted>
  <dcterms:created xsi:type="dcterms:W3CDTF">2017-04-05T07:21:29Z</dcterms:created>
  <dcterms:modified xsi:type="dcterms:W3CDTF">2022-05-10T09:49:47Z</dcterms:modified>
</cp:coreProperties>
</file>