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Lst>
  <p:notesMasterIdLst>
    <p:notesMasterId r:id="rId23"/>
  </p:notesMasterIdLst>
  <p:sldIdLst>
    <p:sldId id="266" r:id="rId2"/>
    <p:sldId id="297" r:id="rId3"/>
    <p:sldId id="273" r:id="rId4"/>
    <p:sldId id="276" r:id="rId5"/>
    <p:sldId id="278" r:id="rId6"/>
    <p:sldId id="281" r:id="rId7"/>
    <p:sldId id="282" r:id="rId8"/>
    <p:sldId id="287" r:id="rId9"/>
    <p:sldId id="288" r:id="rId10"/>
    <p:sldId id="294" r:id="rId11"/>
    <p:sldId id="289" r:id="rId12"/>
    <p:sldId id="290" r:id="rId13"/>
    <p:sldId id="296" r:id="rId14"/>
    <p:sldId id="295" r:id="rId15"/>
    <p:sldId id="298" r:id="rId16"/>
    <p:sldId id="306" r:id="rId17"/>
    <p:sldId id="300" r:id="rId18"/>
    <p:sldId id="301" r:id="rId19"/>
    <p:sldId id="299" r:id="rId20"/>
    <p:sldId id="302"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79" userDrawn="1">
          <p15:clr>
            <a:srgbClr val="A4A3A4"/>
          </p15:clr>
        </p15:guide>
        <p15:guide id="4" pos="7355" userDrawn="1">
          <p15:clr>
            <a:srgbClr val="A4A3A4"/>
          </p15:clr>
        </p15:guide>
        <p15:guide id="5" pos="816" userDrawn="1">
          <p15:clr>
            <a:srgbClr val="A4A3A4"/>
          </p15:clr>
        </p15:guide>
        <p15:guide id="7" orient="horz" pos="504" userDrawn="1">
          <p15:clr>
            <a:srgbClr val="A4A3A4"/>
          </p15:clr>
        </p15:guide>
        <p15:guide id="8" orient="horz" pos="210" userDrawn="1">
          <p15:clr>
            <a:srgbClr val="A4A3A4"/>
          </p15:clr>
        </p15:guide>
        <p15:guide id="9" orient="horz" pos="1207" userDrawn="1">
          <p15:clr>
            <a:srgbClr val="A4A3A4"/>
          </p15:clr>
        </p15:guide>
        <p15:guide id="10" orient="horz" pos="1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5D61"/>
    <a:srgbClr val="CD686D"/>
    <a:srgbClr val="4472C4"/>
    <a:srgbClr val="B8575D"/>
    <a:srgbClr val="FF5050"/>
    <a:srgbClr val="343433"/>
    <a:srgbClr val="1B70B7"/>
    <a:srgbClr val="FFFFFF"/>
    <a:srgbClr val="286AA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C5ADC4-1253-4F4B-9BD2-357385472B7B}" v="37" dt="2022-05-10T09:43:56.78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70311" autoAdjust="0"/>
  </p:normalViewPr>
  <p:slideViewPr>
    <p:cSldViewPr snapToGrid="0" snapToObjects="1">
      <p:cViewPr varScale="1">
        <p:scale>
          <a:sx n="78" d="100"/>
          <a:sy n="78" d="100"/>
        </p:scale>
        <p:origin x="1836" y="54"/>
      </p:cViewPr>
      <p:guideLst>
        <p:guide orient="horz" pos="2160"/>
        <p:guide pos="3840"/>
        <p:guide pos="279"/>
        <p:guide pos="7355"/>
        <p:guide pos="816"/>
        <p:guide orient="horz" pos="504"/>
        <p:guide orient="horz" pos="210"/>
        <p:guide orient="horz" pos="1207"/>
        <p:guide orient="horz" pos="187"/>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D1C5ADC4-1253-4F4B-9BD2-357385472B7B}"/>
    <pc:docChg chg="undo custSel modSld">
      <pc:chgData name="Veniero Facchetti" userId="f2c6c99af91c4974" providerId="LiveId" clId="{D1C5ADC4-1253-4F4B-9BD2-357385472B7B}" dt="2022-05-10T09:48:07.011" v="296" actId="255"/>
      <pc:docMkLst>
        <pc:docMk/>
      </pc:docMkLst>
      <pc:sldChg chg="addSp modSp mod">
        <pc:chgData name="Veniero Facchetti" userId="f2c6c99af91c4974" providerId="LiveId" clId="{D1C5ADC4-1253-4F4B-9BD2-357385472B7B}" dt="2022-05-10T09:37:04.626" v="7" actId="20577"/>
        <pc:sldMkLst>
          <pc:docMk/>
          <pc:sldMk cId="2498219969" sldId="266"/>
        </pc:sldMkLst>
        <pc:spChg chg="mod">
          <ac:chgData name="Veniero Facchetti" userId="f2c6c99af91c4974" providerId="LiveId" clId="{D1C5ADC4-1253-4F4B-9BD2-357385472B7B}" dt="2022-05-10T09:35:53.126" v="0" actId="6559"/>
          <ac:spMkLst>
            <pc:docMk/>
            <pc:sldMk cId="2498219969" sldId="266"/>
            <ac:spMk id="2" creationId="{00000000-0000-0000-0000-000000000000}"/>
          </ac:spMkLst>
        </pc:spChg>
        <pc:spChg chg="mod">
          <ac:chgData name="Veniero Facchetti" userId="f2c6c99af91c4974" providerId="LiveId" clId="{D1C5ADC4-1253-4F4B-9BD2-357385472B7B}" dt="2022-05-10T09:37:04.626" v="7" actId="20577"/>
          <ac:spMkLst>
            <pc:docMk/>
            <pc:sldMk cId="2498219969" sldId="266"/>
            <ac:spMk id="21" creationId="{00000000-0000-0000-0000-000000000000}"/>
          </ac:spMkLst>
        </pc:spChg>
        <pc:spChg chg="add mod">
          <ac:chgData name="Veniero Facchetti" userId="f2c6c99af91c4974" providerId="LiveId" clId="{D1C5ADC4-1253-4F4B-9BD2-357385472B7B}" dt="2022-05-10T09:36:55.357" v="6" actId="1076"/>
          <ac:spMkLst>
            <pc:docMk/>
            <pc:sldMk cId="2498219969" sldId="266"/>
            <ac:spMk id="28" creationId="{647F6674-22C1-C18E-D4BD-C16600D62D8B}"/>
          </ac:spMkLst>
        </pc:spChg>
      </pc:sldChg>
      <pc:sldChg chg="modSp mod">
        <pc:chgData name="Veniero Facchetti" userId="f2c6c99af91c4974" providerId="LiveId" clId="{D1C5ADC4-1253-4F4B-9BD2-357385472B7B}" dt="2022-05-10T09:38:50.799" v="48" actId="1035"/>
        <pc:sldMkLst>
          <pc:docMk/>
          <pc:sldMk cId="3106398732" sldId="276"/>
        </pc:sldMkLst>
        <pc:spChg chg="mod">
          <ac:chgData name="Veniero Facchetti" userId="f2c6c99af91c4974" providerId="LiveId" clId="{D1C5ADC4-1253-4F4B-9BD2-357385472B7B}" dt="2022-05-10T09:38:46.599" v="42" actId="1035"/>
          <ac:spMkLst>
            <pc:docMk/>
            <pc:sldMk cId="3106398732" sldId="276"/>
            <ac:spMk id="2" creationId="{00000000-0000-0000-0000-000000000000}"/>
          </ac:spMkLst>
        </pc:spChg>
        <pc:spChg chg="mod">
          <ac:chgData name="Veniero Facchetti" userId="f2c6c99af91c4974" providerId="LiveId" clId="{D1C5ADC4-1253-4F4B-9BD2-357385472B7B}" dt="2022-05-10T09:38:37.277" v="34" actId="14100"/>
          <ac:spMkLst>
            <pc:docMk/>
            <pc:sldMk cId="3106398732" sldId="276"/>
            <ac:spMk id="4" creationId="{00000000-0000-0000-0000-000000000000}"/>
          </ac:spMkLst>
        </pc:spChg>
        <pc:spChg chg="mod">
          <ac:chgData name="Veniero Facchetti" userId="f2c6c99af91c4974" providerId="LiveId" clId="{D1C5ADC4-1253-4F4B-9BD2-357385472B7B}" dt="2022-05-10T09:38:37.277" v="34" actId="14100"/>
          <ac:spMkLst>
            <pc:docMk/>
            <pc:sldMk cId="3106398732" sldId="276"/>
            <ac:spMk id="5" creationId="{00000000-0000-0000-0000-000000000000}"/>
          </ac:spMkLst>
        </pc:spChg>
        <pc:spChg chg="mod">
          <ac:chgData name="Veniero Facchetti" userId="f2c6c99af91c4974" providerId="LiveId" clId="{D1C5ADC4-1253-4F4B-9BD2-357385472B7B}" dt="2022-05-10T09:37:58.934" v="10" actId="14100"/>
          <ac:spMkLst>
            <pc:docMk/>
            <pc:sldMk cId="3106398732" sldId="276"/>
            <ac:spMk id="6" creationId="{00000000-0000-0000-0000-000000000000}"/>
          </ac:spMkLst>
        </pc:spChg>
        <pc:spChg chg="mod">
          <ac:chgData name="Veniero Facchetti" userId="f2c6c99af91c4974" providerId="LiveId" clId="{D1C5ADC4-1253-4F4B-9BD2-357385472B7B}" dt="2022-05-10T09:37:58.934" v="10" actId="14100"/>
          <ac:spMkLst>
            <pc:docMk/>
            <pc:sldMk cId="3106398732" sldId="276"/>
            <ac:spMk id="7" creationId="{00000000-0000-0000-0000-000000000000}"/>
          </ac:spMkLst>
        </pc:spChg>
        <pc:spChg chg="mod">
          <ac:chgData name="Veniero Facchetti" userId="f2c6c99af91c4974" providerId="LiveId" clId="{D1C5ADC4-1253-4F4B-9BD2-357385472B7B}" dt="2022-05-10T09:37:58.934" v="10" actId="14100"/>
          <ac:spMkLst>
            <pc:docMk/>
            <pc:sldMk cId="3106398732" sldId="276"/>
            <ac:spMk id="8" creationId="{00000000-0000-0000-0000-000000000000}"/>
          </ac:spMkLst>
        </pc:spChg>
        <pc:spChg chg="mod">
          <ac:chgData name="Veniero Facchetti" userId="f2c6c99af91c4974" providerId="LiveId" clId="{D1C5ADC4-1253-4F4B-9BD2-357385472B7B}" dt="2022-05-10T09:37:58.934" v="10" actId="14100"/>
          <ac:spMkLst>
            <pc:docMk/>
            <pc:sldMk cId="3106398732" sldId="276"/>
            <ac:spMk id="13" creationId="{00000000-0000-0000-0000-000000000000}"/>
          </ac:spMkLst>
        </pc:spChg>
        <pc:spChg chg="mod">
          <ac:chgData name="Veniero Facchetti" userId="f2c6c99af91c4974" providerId="LiveId" clId="{D1C5ADC4-1253-4F4B-9BD2-357385472B7B}" dt="2022-05-10T09:38:37.277" v="34" actId="14100"/>
          <ac:spMkLst>
            <pc:docMk/>
            <pc:sldMk cId="3106398732" sldId="276"/>
            <ac:spMk id="14" creationId="{00000000-0000-0000-0000-000000000000}"/>
          </ac:spMkLst>
        </pc:spChg>
        <pc:spChg chg="mod">
          <ac:chgData name="Veniero Facchetti" userId="f2c6c99af91c4974" providerId="LiveId" clId="{D1C5ADC4-1253-4F4B-9BD2-357385472B7B}" dt="2022-05-10T09:37:58.934" v="10" actId="14100"/>
          <ac:spMkLst>
            <pc:docMk/>
            <pc:sldMk cId="3106398732" sldId="276"/>
            <ac:spMk id="16" creationId="{00000000-0000-0000-0000-000000000000}"/>
          </ac:spMkLst>
        </pc:spChg>
        <pc:grpChg chg="mod">
          <ac:chgData name="Veniero Facchetti" userId="f2c6c99af91c4974" providerId="LiveId" clId="{D1C5ADC4-1253-4F4B-9BD2-357385472B7B}" dt="2022-05-10T09:37:58.934" v="10" actId="14100"/>
          <ac:grpSpMkLst>
            <pc:docMk/>
            <pc:sldMk cId="3106398732" sldId="276"/>
            <ac:grpSpMk id="11" creationId="{00000000-0000-0000-0000-000000000000}"/>
          </ac:grpSpMkLst>
        </pc:grpChg>
        <pc:grpChg chg="mod">
          <ac:chgData name="Veniero Facchetti" userId="f2c6c99af91c4974" providerId="LiveId" clId="{D1C5ADC4-1253-4F4B-9BD2-357385472B7B}" dt="2022-05-10T09:38:37.277" v="34" actId="14100"/>
          <ac:grpSpMkLst>
            <pc:docMk/>
            <pc:sldMk cId="3106398732" sldId="276"/>
            <ac:grpSpMk id="15" creationId="{00000000-0000-0000-0000-000000000000}"/>
          </ac:grpSpMkLst>
        </pc:grpChg>
        <pc:graphicFrameChg chg="mod">
          <ac:chgData name="Veniero Facchetti" userId="f2c6c99af91c4974" providerId="LiveId" clId="{D1C5ADC4-1253-4F4B-9BD2-357385472B7B}" dt="2022-05-10T09:37:58.934" v="10" actId="14100"/>
          <ac:graphicFrameMkLst>
            <pc:docMk/>
            <pc:sldMk cId="3106398732" sldId="276"/>
            <ac:graphicFrameMk id="12" creationId="{00000000-0000-0000-0000-000000000000}"/>
          </ac:graphicFrameMkLst>
        </pc:graphicFrameChg>
        <pc:picChg chg="mod">
          <ac:chgData name="Veniero Facchetti" userId="f2c6c99af91c4974" providerId="LiveId" clId="{D1C5ADC4-1253-4F4B-9BD2-357385472B7B}" dt="2022-05-10T09:38:37.277" v="34" actId="14100"/>
          <ac:picMkLst>
            <pc:docMk/>
            <pc:sldMk cId="3106398732" sldId="276"/>
            <ac:picMk id="1026" creationId="{00000000-0000-0000-0000-000000000000}"/>
          </ac:picMkLst>
        </pc:picChg>
        <pc:picChg chg="mod">
          <ac:chgData name="Veniero Facchetti" userId="f2c6c99af91c4974" providerId="LiveId" clId="{D1C5ADC4-1253-4F4B-9BD2-357385472B7B}" dt="2022-05-10T09:37:58.934" v="10" actId="14100"/>
          <ac:picMkLst>
            <pc:docMk/>
            <pc:sldMk cId="3106398732" sldId="276"/>
            <ac:picMk id="1028" creationId="{00000000-0000-0000-0000-000000000000}"/>
          </ac:picMkLst>
        </pc:picChg>
        <pc:cxnChg chg="mod">
          <ac:chgData name="Veniero Facchetti" userId="f2c6c99af91c4974" providerId="LiveId" clId="{D1C5ADC4-1253-4F4B-9BD2-357385472B7B}" dt="2022-05-10T09:38:50.799" v="48" actId="1035"/>
          <ac:cxnSpMkLst>
            <pc:docMk/>
            <pc:sldMk cId="3106398732" sldId="276"/>
            <ac:cxnSpMk id="9" creationId="{00000000-0000-0000-0000-000000000000}"/>
          </ac:cxnSpMkLst>
        </pc:cxnChg>
      </pc:sldChg>
      <pc:sldChg chg="modSp mod">
        <pc:chgData name="Veniero Facchetti" userId="f2c6c99af91c4974" providerId="LiveId" clId="{D1C5ADC4-1253-4F4B-9BD2-357385472B7B}" dt="2022-05-10T09:38:59.875" v="49" actId="255"/>
        <pc:sldMkLst>
          <pc:docMk/>
          <pc:sldMk cId="2329356552" sldId="278"/>
        </pc:sldMkLst>
        <pc:spChg chg="mod">
          <ac:chgData name="Veniero Facchetti" userId="f2c6c99af91c4974" providerId="LiveId" clId="{D1C5ADC4-1253-4F4B-9BD2-357385472B7B}" dt="2022-05-10T09:38:59.875" v="49" actId="255"/>
          <ac:spMkLst>
            <pc:docMk/>
            <pc:sldMk cId="2329356552" sldId="278"/>
            <ac:spMk id="3" creationId="{00000000-0000-0000-0000-000000000000}"/>
          </ac:spMkLst>
        </pc:spChg>
      </pc:sldChg>
      <pc:sldChg chg="delSp modSp mod">
        <pc:chgData name="Veniero Facchetti" userId="f2c6c99af91c4974" providerId="LiveId" clId="{D1C5ADC4-1253-4F4B-9BD2-357385472B7B}" dt="2022-05-10T09:41:05.397" v="87" actId="14100"/>
        <pc:sldMkLst>
          <pc:docMk/>
          <pc:sldMk cId="2073280128" sldId="281"/>
        </pc:sldMkLst>
        <pc:spChg chg="mod">
          <ac:chgData name="Veniero Facchetti" userId="f2c6c99af91c4974" providerId="LiveId" clId="{D1C5ADC4-1253-4F4B-9BD2-357385472B7B}" dt="2022-05-10T09:40:56.062" v="68" actId="1036"/>
          <ac:spMkLst>
            <pc:docMk/>
            <pc:sldMk cId="2073280128" sldId="281"/>
            <ac:spMk id="2" creationId="{00000000-0000-0000-0000-000000000000}"/>
          </ac:spMkLst>
        </pc:spChg>
        <pc:spChg chg="mod">
          <ac:chgData name="Veniero Facchetti" userId="f2c6c99af91c4974" providerId="LiveId" clId="{D1C5ADC4-1253-4F4B-9BD2-357385472B7B}" dt="2022-05-10T09:41:05.397" v="87" actId="14100"/>
          <ac:spMkLst>
            <pc:docMk/>
            <pc:sldMk cId="2073280128" sldId="281"/>
            <ac:spMk id="10" creationId="{00000000-0000-0000-0000-000000000000}"/>
          </ac:spMkLst>
        </pc:spChg>
        <pc:spChg chg="mod">
          <ac:chgData name="Veniero Facchetti" userId="f2c6c99af91c4974" providerId="LiveId" clId="{D1C5ADC4-1253-4F4B-9BD2-357385472B7B}" dt="2022-05-10T09:41:05.397" v="87" actId="14100"/>
          <ac:spMkLst>
            <pc:docMk/>
            <pc:sldMk cId="2073280128" sldId="281"/>
            <ac:spMk id="11" creationId="{00000000-0000-0000-0000-000000000000}"/>
          </ac:spMkLst>
        </pc:spChg>
        <pc:grpChg chg="mod">
          <ac:chgData name="Veniero Facchetti" userId="f2c6c99af91c4974" providerId="LiveId" clId="{D1C5ADC4-1253-4F4B-9BD2-357385472B7B}" dt="2022-05-10T09:41:05.397" v="87" actId="14100"/>
          <ac:grpSpMkLst>
            <pc:docMk/>
            <pc:sldMk cId="2073280128" sldId="281"/>
            <ac:grpSpMk id="9" creationId="{00000000-0000-0000-0000-000000000000}"/>
          </ac:grpSpMkLst>
        </pc:grpChg>
        <pc:picChg chg="mod">
          <ac:chgData name="Veniero Facchetti" userId="f2c6c99af91c4974" providerId="LiveId" clId="{D1C5ADC4-1253-4F4B-9BD2-357385472B7B}" dt="2022-05-10T09:41:05.397" v="87" actId="14100"/>
          <ac:picMkLst>
            <pc:docMk/>
            <pc:sldMk cId="2073280128" sldId="281"/>
            <ac:picMk id="13" creationId="{00000000-0000-0000-0000-000000000000}"/>
          </ac:picMkLst>
        </pc:picChg>
        <pc:picChg chg="del">
          <ac:chgData name="Veniero Facchetti" userId="f2c6c99af91c4974" providerId="LiveId" clId="{D1C5ADC4-1253-4F4B-9BD2-357385472B7B}" dt="2022-05-10T09:40:32.238" v="53" actId="478"/>
          <ac:picMkLst>
            <pc:docMk/>
            <pc:sldMk cId="2073280128" sldId="281"/>
            <ac:picMk id="23" creationId="{00000000-0000-0000-0000-000000000000}"/>
          </ac:picMkLst>
        </pc:picChg>
        <pc:picChg chg="del">
          <ac:chgData name="Veniero Facchetti" userId="f2c6c99af91c4974" providerId="LiveId" clId="{D1C5ADC4-1253-4F4B-9BD2-357385472B7B}" dt="2022-05-10T09:40:33.215" v="54" actId="478"/>
          <ac:picMkLst>
            <pc:docMk/>
            <pc:sldMk cId="2073280128" sldId="281"/>
            <ac:picMk id="24" creationId="{00000000-0000-0000-0000-000000000000}"/>
          </ac:picMkLst>
        </pc:picChg>
        <pc:cxnChg chg="mod">
          <ac:chgData name="Veniero Facchetti" userId="f2c6c99af91c4974" providerId="LiveId" clId="{D1C5ADC4-1253-4F4B-9BD2-357385472B7B}" dt="2022-05-10T09:41:01.839" v="86" actId="1036"/>
          <ac:cxnSpMkLst>
            <pc:docMk/>
            <pc:sldMk cId="2073280128" sldId="281"/>
            <ac:cxnSpMk id="3" creationId="{00000000-0000-0000-0000-000000000000}"/>
          </ac:cxnSpMkLst>
        </pc:cxnChg>
      </pc:sldChg>
      <pc:sldChg chg="delSp modSp mod">
        <pc:chgData name="Veniero Facchetti" userId="f2c6c99af91c4974" providerId="LiveId" clId="{D1C5ADC4-1253-4F4B-9BD2-357385472B7B}" dt="2022-05-10T09:40:15.184" v="52" actId="478"/>
        <pc:sldMkLst>
          <pc:docMk/>
          <pc:sldMk cId="4270859514" sldId="282"/>
        </pc:sldMkLst>
        <pc:spChg chg="mod">
          <ac:chgData name="Veniero Facchetti" userId="f2c6c99af91c4974" providerId="LiveId" clId="{D1C5ADC4-1253-4F4B-9BD2-357385472B7B}" dt="2022-05-10T09:39:47.476" v="51" actId="255"/>
          <ac:spMkLst>
            <pc:docMk/>
            <pc:sldMk cId="4270859514" sldId="282"/>
            <ac:spMk id="2" creationId="{00000000-0000-0000-0000-000000000000}"/>
          </ac:spMkLst>
        </pc:spChg>
        <pc:spChg chg="del">
          <ac:chgData name="Veniero Facchetti" userId="f2c6c99af91c4974" providerId="LiveId" clId="{D1C5ADC4-1253-4F4B-9BD2-357385472B7B}" dt="2022-05-10T09:40:15.184" v="52" actId="478"/>
          <ac:spMkLst>
            <pc:docMk/>
            <pc:sldMk cId="4270859514" sldId="282"/>
            <ac:spMk id="15" creationId="{00000000-0000-0000-0000-000000000000}"/>
          </ac:spMkLst>
        </pc:spChg>
      </pc:sldChg>
      <pc:sldChg chg="modSp mod">
        <pc:chgData name="Veniero Facchetti" userId="f2c6c99af91c4974" providerId="LiveId" clId="{D1C5ADC4-1253-4F4B-9BD2-357385472B7B}" dt="2022-05-10T09:41:19.010" v="88" actId="255"/>
        <pc:sldMkLst>
          <pc:docMk/>
          <pc:sldMk cId="107710714" sldId="287"/>
        </pc:sldMkLst>
        <pc:spChg chg="mod">
          <ac:chgData name="Veniero Facchetti" userId="f2c6c99af91c4974" providerId="LiveId" clId="{D1C5ADC4-1253-4F4B-9BD2-357385472B7B}" dt="2022-05-10T09:41:19.010" v="88" actId="255"/>
          <ac:spMkLst>
            <pc:docMk/>
            <pc:sldMk cId="107710714" sldId="287"/>
            <ac:spMk id="2" creationId="{00000000-0000-0000-0000-000000000000}"/>
          </ac:spMkLst>
        </pc:spChg>
      </pc:sldChg>
      <pc:sldChg chg="modSp mod">
        <pc:chgData name="Veniero Facchetti" userId="f2c6c99af91c4974" providerId="LiveId" clId="{D1C5ADC4-1253-4F4B-9BD2-357385472B7B}" dt="2022-05-10T09:42:52.734" v="147" actId="1036"/>
        <pc:sldMkLst>
          <pc:docMk/>
          <pc:sldMk cId="3086030995" sldId="288"/>
        </pc:sldMkLst>
        <pc:spChg chg="mod">
          <ac:chgData name="Veniero Facchetti" userId="f2c6c99af91c4974" providerId="LiveId" clId="{D1C5ADC4-1253-4F4B-9BD2-357385472B7B}" dt="2022-05-10T09:42:32.993" v="100" actId="255"/>
          <ac:spMkLst>
            <pc:docMk/>
            <pc:sldMk cId="3086030995" sldId="288"/>
            <ac:spMk id="3"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8" creationId="{00000000-0000-0000-0000-000000000000}"/>
          </ac:spMkLst>
        </pc:spChg>
        <pc:spChg chg="mod">
          <ac:chgData name="Veniero Facchetti" userId="f2c6c99af91c4974" providerId="LiveId" clId="{D1C5ADC4-1253-4F4B-9BD2-357385472B7B}" dt="2022-05-10T09:42:52.734" v="147" actId="1036"/>
          <ac:spMkLst>
            <pc:docMk/>
            <pc:sldMk cId="3086030995" sldId="288"/>
            <ac:spMk id="10"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11"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15" creationId="{00000000-0000-0000-0000-000000000000}"/>
          </ac:spMkLst>
        </pc:spChg>
        <pc:spChg chg="mod">
          <ac:chgData name="Veniero Facchetti" userId="f2c6c99af91c4974" providerId="LiveId" clId="{D1C5ADC4-1253-4F4B-9BD2-357385472B7B}" dt="2022-05-10T09:42:39.273" v="110" actId="1036"/>
          <ac:spMkLst>
            <pc:docMk/>
            <pc:sldMk cId="3086030995" sldId="288"/>
            <ac:spMk id="16"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35" creationId="{00000000-0000-0000-0000-000000000000}"/>
          </ac:spMkLst>
        </pc:spChg>
        <pc:spChg chg="mod">
          <ac:chgData name="Veniero Facchetti" userId="f2c6c99af91c4974" providerId="LiveId" clId="{D1C5ADC4-1253-4F4B-9BD2-357385472B7B}" dt="2022-05-10T09:42:39.273" v="110" actId="1036"/>
          <ac:spMkLst>
            <pc:docMk/>
            <pc:sldMk cId="3086030995" sldId="288"/>
            <ac:spMk id="36"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40"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49"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50"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88"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91" creationId="{00000000-0000-0000-0000-000000000000}"/>
          </ac:spMkLst>
        </pc:spChg>
        <pc:spChg chg="mod">
          <ac:chgData name="Veniero Facchetti" userId="f2c6c99af91c4974" providerId="LiveId" clId="{D1C5ADC4-1253-4F4B-9BD2-357385472B7B}" dt="2022-05-10T09:42:43.694" v="127" actId="1035"/>
          <ac:spMkLst>
            <pc:docMk/>
            <pc:sldMk cId="3086030995" sldId="288"/>
            <ac:spMk id="94" creationId="{00000000-0000-0000-0000-000000000000}"/>
          </ac:spMkLst>
        </pc:spChg>
        <pc:grpChg chg="mod">
          <ac:chgData name="Veniero Facchetti" userId="f2c6c99af91c4974" providerId="LiveId" clId="{D1C5ADC4-1253-4F4B-9BD2-357385472B7B}" dt="2022-05-10T09:42:39.273" v="110" actId="1036"/>
          <ac:grpSpMkLst>
            <pc:docMk/>
            <pc:sldMk cId="3086030995" sldId="288"/>
            <ac:grpSpMk id="95" creationId="{00000000-0000-0000-0000-000000000000}"/>
          </ac:grpSpMkLst>
        </pc:grpChg>
        <pc:picChg chg="mod">
          <ac:chgData name="Veniero Facchetti" userId="f2c6c99af91c4974" providerId="LiveId" clId="{D1C5ADC4-1253-4F4B-9BD2-357385472B7B}" dt="2022-05-10T09:42:43.694" v="127" actId="1035"/>
          <ac:picMkLst>
            <pc:docMk/>
            <pc:sldMk cId="3086030995" sldId="288"/>
            <ac:picMk id="32" creationId="{00000000-0000-0000-0000-000000000000}"/>
          </ac:picMkLst>
        </pc:picChg>
        <pc:picChg chg="mod">
          <ac:chgData name="Veniero Facchetti" userId="f2c6c99af91c4974" providerId="LiveId" clId="{D1C5ADC4-1253-4F4B-9BD2-357385472B7B}" dt="2022-05-10T09:42:43.694" v="127" actId="1035"/>
          <ac:picMkLst>
            <pc:docMk/>
            <pc:sldMk cId="3086030995" sldId="288"/>
            <ac:picMk id="58" creationId="{00000000-0000-0000-0000-000000000000}"/>
          </ac:picMkLst>
        </pc:picChg>
        <pc:picChg chg="mod">
          <ac:chgData name="Veniero Facchetti" userId="f2c6c99af91c4974" providerId="LiveId" clId="{D1C5ADC4-1253-4F4B-9BD2-357385472B7B}" dt="2022-05-10T09:42:43.694" v="127" actId="1035"/>
          <ac:picMkLst>
            <pc:docMk/>
            <pc:sldMk cId="3086030995" sldId="288"/>
            <ac:picMk id="78" creationId="{00000000-0000-0000-0000-000000000000}"/>
          </ac:picMkLst>
        </pc:picChg>
        <pc:picChg chg="mod">
          <ac:chgData name="Veniero Facchetti" userId="f2c6c99af91c4974" providerId="LiveId" clId="{D1C5ADC4-1253-4F4B-9BD2-357385472B7B}" dt="2022-05-10T09:42:43.694" v="127" actId="1035"/>
          <ac:picMkLst>
            <pc:docMk/>
            <pc:sldMk cId="3086030995" sldId="288"/>
            <ac:picMk id="92" creationId="{00000000-0000-0000-0000-000000000000}"/>
          </ac:picMkLst>
        </pc:picChg>
        <pc:picChg chg="mod">
          <ac:chgData name="Veniero Facchetti" userId="f2c6c99af91c4974" providerId="LiveId" clId="{D1C5ADC4-1253-4F4B-9BD2-357385472B7B}" dt="2022-05-10T09:42:43.694" v="127" actId="1035"/>
          <ac:picMkLst>
            <pc:docMk/>
            <pc:sldMk cId="3086030995" sldId="288"/>
            <ac:picMk id="93" creationId="{00000000-0000-0000-0000-000000000000}"/>
          </ac:picMkLst>
        </pc:picChg>
        <pc:cxnChg chg="mod">
          <ac:chgData name="Veniero Facchetti" userId="f2c6c99af91c4974" providerId="LiveId" clId="{D1C5ADC4-1253-4F4B-9BD2-357385472B7B}" dt="2022-05-10T09:42:43.694" v="127" actId="1035"/>
          <ac:cxnSpMkLst>
            <pc:docMk/>
            <pc:sldMk cId="3086030995" sldId="288"/>
            <ac:cxnSpMk id="89" creationId="{00000000-0000-0000-0000-000000000000}"/>
          </ac:cxnSpMkLst>
        </pc:cxnChg>
        <pc:cxnChg chg="mod">
          <ac:chgData name="Veniero Facchetti" userId="f2c6c99af91c4974" providerId="LiveId" clId="{D1C5ADC4-1253-4F4B-9BD2-357385472B7B}" dt="2022-05-10T09:42:43.694" v="127" actId="1035"/>
          <ac:cxnSpMkLst>
            <pc:docMk/>
            <pc:sldMk cId="3086030995" sldId="288"/>
            <ac:cxnSpMk id="90" creationId="{00000000-0000-0000-0000-000000000000}"/>
          </ac:cxnSpMkLst>
        </pc:cxnChg>
      </pc:sldChg>
      <pc:sldChg chg="modSp mod">
        <pc:chgData name="Veniero Facchetti" userId="f2c6c99af91c4974" providerId="LiveId" clId="{D1C5ADC4-1253-4F4B-9BD2-357385472B7B}" dt="2022-05-10T09:43:56.789" v="286" actId="1035"/>
        <pc:sldMkLst>
          <pc:docMk/>
          <pc:sldMk cId="81653153" sldId="289"/>
        </pc:sldMkLst>
        <pc:spChg chg="mod">
          <ac:chgData name="Veniero Facchetti" userId="f2c6c99af91c4974" providerId="LiveId" clId="{D1C5ADC4-1253-4F4B-9BD2-357385472B7B}" dt="2022-05-10T09:43:38.930" v="225" actId="255"/>
          <ac:spMkLst>
            <pc:docMk/>
            <pc:sldMk cId="81653153" sldId="289"/>
            <ac:spMk id="2" creationId="{00000000-0000-0000-0000-000000000000}"/>
          </ac:spMkLst>
        </pc:spChg>
        <pc:spChg chg="mod">
          <ac:chgData name="Veniero Facchetti" userId="f2c6c99af91c4974" providerId="LiveId" clId="{D1C5ADC4-1253-4F4B-9BD2-357385472B7B}" dt="2022-05-10T09:43:49.204" v="256" actId="1036"/>
          <ac:spMkLst>
            <pc:docMk/>
            <pc:sldMk cId="81653153" sldId="289"/>
            <ac:spMk id="5" creationId="{00000000-0000-0000-0000-000000000000}"/>
          </ac:spMkLst>
        </pc:spChg>
        <pc:spChg chg="mod">
          <ac:chgData name="Veniero Facchetti" userId="f2c6c99af91c4974" providerId="LiveId" clId="{D1C5ADC4-1253-4F4B-9BD2-357385472B7B}" dt="2022-05-10T09:43:56.789" v="286" actId="1035"/>
          <ac:spMkLst>
            <pc:docMk/>
            <pc:sldMk cId="81653153" sldId="289"/>
            <ac:spMk id="6" creationId="{00000000-0000-0000-0000-000000000000}"/>
          </ac:spMkLst>
        </pc:spChg>
        <pc:spChg chg="mod">
          <ac:chgData name="Veniero Facchetti" userId="f2c6c99af91c4974" providerId="LiveId" clId="{D1C5ADC4-1253-4F4B-9BD2-357385472B7B}" dt="2022-05-10T09:43:49.204" v="256" actId="1036"/>
          <ac:spMkLst>
            <pc:docMk/>
            <pc:sldMk cId="81653153" sldId="289"/>
            <ac:spMk id="8" creationId="{00000000-0000-0000-0000-000000000000}"/>
          </ac:spMkLst>
        </pc:spChg>
        <pc:spChg chg="mod">
          <ac:chgData name="Veniero Facchetti" userId="f2c6c99af91c4974" providerId="LiveId" clId="{D1C5ADC4-1253-4F4B-9BD2-357385472B7B}" dt="2022-05-10T09:43:44.622" v="239" actId="1036"/>
          <ac:spMkLst>
            <pc:docMk/>
            <pc:sldMk cId="81653153" sldId="289"/>
            <ac:spMk id="10" creationId="{00000000-0000-0000-0000-000000000000}"/>
          </ac:spMkLst>
        </pc:spChg>
        <pc:picChg chg="mod">
          <ac:chgData name="Veniero Facchetti" userId="f2c6c99af91c4974" providerId="LiveId" clId="{D1C5ADC4-1253-4F4B-9BD2-357385472B7B}" dt="2022-05-10T09:43:43.247" v="234" actId="1036"/>
          <ac:picMkLst>
            <pc:docMk/>
            <pc:sldMk cId="81653153" sldId="289"/>
            <ac:picMk id="7" creationId="{00000000-0000-0000-0000-000000000000}"/>
          </ac:picMkLst>
        </pc:picChg>
        <pc:picChg chg="mod">
          <ac:chgData name="Veniero Facchetti" userId="f2c6c99af91c4974" providerId="LiveId" clId="{D1C5ADC4-1253-4F4B-9BD2-357385472B7B}" dt="2022-05-10T09:43:56.789" v="286" actId="1035"/>
          <ac:picMkLst>
            <pc:docMk/>
            <pc:sldMk cId="81653153" sldId="289"/>
            <ac:picMk id="9" creationId="{00000000-0000-0000-0000-000000000000}"/>
          </ac:picMkLst>
        </pc:picChg>
      </pc:sldChg>
      <pc:sldChg chg="modSp mod">
        <pc:chgData name="Veniero Facchetti" userId="f2c6c99af91c4974" providerId="LiveId" clId="{D1C5ADC4-1253-4F4B-9BD2-357385472B7B}" dt="2022-05-10T09:44:21.363" v="287" actId="255"/>
        <pc:sldMkLst>
          <pc:docMk/>
          <pc:sldMk cId="596130851" sldId="290"/>
        </pc:sldMkLst>
        <pc:spChg chg="mod">
          <ac:chgData name="Veniero Facchetti" userId="f2c6c99af91c4974" providerId="LiveId" clId="{D1C5ADC4-1253-4F4B-9BD2-357385472B7B}" dt="2022-05-10T09:44:21.363" v="287" actId="255"/>
          <ac:spMkLst>
            <pc:docMk/>
            <pc:sldMk cId="596130851" sldId="290"/>
            <ac:spMk id="2" creationId="{00000000-0000-0000-0000-000000000000}"/>
          </ac:spMkLst>
        </pc:spChg>
      </pc:sldChg>
      <pc:sldChg chg="modSp mod">
        <pc:chgData name="Veniero Facchetti" userId="f2c6c99af91c4974" providerId="LiveId" clId="{D1C5ADC4-1253-4F4B-9BD2-357385472B7B}" dt="2022-05-10T09:43:28.686" v="224" actId="1035"/>
        <pc:sldMkLst>
          <pc:docMk/>
          <pc:sldMk cId="2028539794" sldId="294"/>
        </pc:sldMkLst>
        <pc:spChg chg="mod">
          <ac:chgData name="Veniero Facchetti" userId="f2c6c99af91c4974" providerId="LiveId" clId="{D1C5ADC4-1253-4F4B-9BD2-357385472B7B}" dt="2022-05-10T09:43:15.510" v="158" actId="1036"/>
          <ac:spMkLst>
            <pc:docMk/>
            <pc:sldMk cId="2028539794" sldId="294"/>
            <ac:spMk id="2" creationId="{00000000-0000-0000-0000-000000000000}"/>
          </ac:spMkLst>
        </pc:spChg>
        <pc:spChg chg="mod">
          <ac:chgData name="Veniero Facchetti" userId="f2c6c99af91c4974" providerId="LiveId" clId="{D1C5ADC4-1253-4F4B-9BD2-357385472B7B}" dt="2022-05-10T09:43:11.530" v="148" actId="255"/>
          <ac:spMkLst>
            <pc:docMk/>
            <pc:sldMk cId="2028539794" sldId="294"/>
            <ac:spMk id="3" creationId="{00000000-0000-0000-0000-000000000000}"/>
          </ac:spMkLst>
        </pc:spChg>
        <pc:spChg chg="mod">
          <ac:chgData name="Veniero Facchetti" userId="f2c6c99af91c4974" providerId="LiveId" clId="{D1C5ADC4-1253-4F4B-9BD2-357385472B7B}" dt="2022-05-10T09:43:28.686" v="224" actId="1035"/>
          <ac:spMkLst>
            <pc:docMk/>
            <pc:sldMk cId="2028539794" sldId="294"/>
            <ac:spMk id="10" creationId="{00000000-0000-0000-0000-000000000000}"/>
          </ac:spMkLst>
        </pc:spChg>
        <pc:spChg chg="mod">
          <ac:chgData name="Veniero Facchetti" userId="f2c6c99af91c4974" providerId="LiveId" clId="{D1C5ADC4-1253-4F4B-9BD2-357385472B7B}" dt="2022-05-10T09:43:17.638" v="173" actId="1036"/>
          <ac:spMkLst>
            <pc:docMk/>
            <pc:sldMk cId="2028539794" sldId="294"/>
            <ac:spMk id="12" creationId="{00000000-0000-0000-0000-000000000000}"/>
          </ac:spMkLst>
        </pc:spChg>
        <pc:grpChg chg="mod">
          <ac:chgData name="Veniero Facchetti" userId="f2c6c99af91c4974" providerId="LiveId" clId="{D1C5ADC4-1253-4F4B-9BD2-357385472B7B}" dt="2022-05-10T09:43:21.382" v="194" actId="1036"/>
          <ac:grpSpMkLst>
            <pc:docMk/>
            <pc:sldMk cId="2028539794" sldId="294"/>
            <ac:grpSpMk id="75" creationId="{00000000-0000-0000-0000-000000000000}"/>
          </ac:grpSpMkLst>
        </pc:grpChg>
      </pc:sldChg>
      <pc:sldChg chg="modSp mod">
        <pc:chgData name="Veniero Facchetti" userId="f2c6c99af91c4974" providerId="LiveId" clId="{D1C5ADC4-1253-4F4B-9BD2-357385472B7B}" dt="2022-05-10T09:44:38.355" v="289" actId="255"/>
        <pc:sldMkLst>
          <pc:docMk/>
          <pc:sldMk cId="2352358977" sldId="295"/>
        </pc:sldMkLst>
        <pc:spChg chg="mod">
          <ac:chgData name="Veniero Facchetti" userId="f2c6c99af91c4974" providerId="LiveId" clId="{D1C5ADC4-1253-4F4B-9BD2-357385472B7B}" dt="2022-05-10T09:44:38.355" v="289" actId="255"/>
          <ac:spMkLst>
            <pc:docMk/>
            <pc:sldMk cId="2352358977" sldId="295"/>
            <ac:spMk id="2" creationId="{00000000-0000-0000-0000-000000000000}"/>
          </ac:spMkLst>
        </pc:spChg>
      </pc:sldChg>
      <pc:sldChg chg="modSp mod">
        <pc:chgData name="Veniero Facchetti" userId="f2c6c99af91c4974" providerId="LiveId" clId="{D1C5ADC4-1253-4F4B-9BD2-357385472B7B}" dt="2022-05-10T09:44:31.411" v="288" actId="255"/>
        <pc:sldMkLst>
          <pc:docMk/>
          <pc:sldMk cId="2573970872" sldId="296"/>
        </pc:sldMkLst>
        <pc:spChg chg="mod">
          <ac:chgData name="Veniero Facchetti" userId="f2c6c99af91c4974" providerId="LiveId" clId="{D1C5ADC4-1253-4F4B-9BD2-357385472B7B}" dt="2022-05-10T09:44:31.411" v="288" actId="255"/>
          <ac:spMkLst>
            <pc:docMk/>
            <pc:sldMk cId="2573970872" sldId="296"/>
            <ac:spMk id="2" creationId="{00000000-0000-0000-0000-000000000000}"/>
          </ac:spMkLst>
        </pc:spChg>
      </pc:sldChg>
      <pc:sldChg chg="modSp mod">
        <pc:chgData name="Veniero Facchetti" userId="f2c6c99af91c4974" providerId="LiveId" clId="{D1C5ADC4-1253-4F4B-9BD2-357385472B7B}" dt="2022-05-10T09:47:27.538" v="290" actId="255"/>
        <pc:sldMkLst>
          <pc:docMk/>
          <pc:sldMk cId="2535228630" sldId="298"/>
        </pc:sldMkLst>
        <pc:spChg chg="mod">
          <ac:chgData name="Veniero Facchetti" userId="f2c6c99af91c4974" providerId="LiveId" clId="{D1C5ADC4-1253-4F4B-9BD2-357385472B7B}" dt="2022-05-10T09:47:27.538" v="290" actId="255"/>
          <ac:spMkLst>
            <pc:docMk/>
            <pc:sldMk cId="2535228630" sldId="298"/>
            <ac:spMk id="2" creationId="{00000000-0000-0000-0000-000000000000}"/>
          </ac:spMkLst>
        </pc:spChg>
      </pc:sldChg>
      <pc:sldChg chg="modSp mod">
        <pc:chgData name="Veniero Facchetti" userId="f2c6c99af91c4974" providerId="LiveId" clId="{D1C5ADC4-1253-4F4B-9BD2-357385472B7B}" dt="2022-05-10T09:47:56.244" v="294" actId="255"/>
        <pc:sldMkLst>
          <pc:docMk/>
          <pc:sldMk cId="2978482346" sldId="299"/>
        </pc:sldMkLst>
        <pc:spChg chg="mod">
          <ac:chgData name="Veniero Facchetti" userId="f2c6c99af91c4974" providerId="LiveId" clId="{D1C5ADC4-1253-4F4B-9BD2-357385472B7B}" dt="2022-05-10T09:47:56.244" v="294" actId="255"/>
          <ac:spMkLst>
            <pc:docMk/>
            <pc:sldMk cId="2978482346" sldId="299"/>
            <ac:spMk id="2" creationId="{00000000-0000-0000-0000-000000000000}"/>
          </ac:spMkLst>
        </pc:spChg>
      </pc:sldChg>
      <pc:sldChg chg="modSp mod">
        <pc:chgData name="Veniero Facchetti" userId="f2c6c99af91c4974" providerId="LiveId" clId="{D1C5ADC4-1253-4F4B-9BD2-357385472B7B}" dt="2022-05-10T09:47:43.891" v="292" actId="255"/>
        <pc:sldMkLst>
          <pc:docMk/>
          <pc:sldMk cId="726764303" sldId="300"/>
        </pc:sldMkLst>
        <pc:spChg chg="mod">
          <ac:chgData name="Veniero Facchetti" userId="f2c6c99af91c4974" providerId="LiveId" clId="{D1C5ADC4-1253-4F4B-9BD2-357385472B7B}" dt="2022-05-10T09:47:43.891" v="292" actId="255"/>
          <ac:spMkLst>
            <pc:docMk/>
            <pc:sldMk cId="726764303" sldId="300"/>
            <ac:spMk id="2" creationId="{00000000-0000-0000-0000-000000000000}"/>
          </ac:spMkLst>
        </pc:spChg>
      </pc:sldChg>
      <pc:sldChg chg="modSp mod">
        <pc:chgData name="Veniero Facchetti" userId="f2c6c99af91c4974" providerId="LiveId" clId="{D1C5ADC4-1253-4F4B-9BD2-357385472B7B}" dt="2022-05-10T09:47:50.244" v="293" actId="255"/>
        <pc:sldMkLst>
          <pc:docMk/>
          <pc:sldMk cId="1227352991" sldId="301"/>
        </pc:sldMkLst>
        <pc:spChg chg="mod">
          <ac:chgData name="Veniero Facchetti" userId="f2c6c99af91c4974" providerId="LiveId" clId="{D1C5ADC4-1253-4F4B-9BD2-357385472B7B}" dt="2022-05-10T09:47:50.244" v="293" actId="255"/>
          <ac:spMkLst>
            <pc:docMk/>
            <pc:sldMk cId="1227352991" sldId="301"/>
            <ac:spMk id="2" creationId="{00000000-0000-0000-0000-000000000000}"/>
          </ac:spMkLst>
        </pc:spChg>
      </pc:sldChg>
      <pc:sldChg chg="modSp mod">
        <pc:chgData name="Veniero Facchetti" userId="f2c6c99af91c4974" providerId="LiveId" clId="{D1C5ADC4-1253-4F4B-9BD2-357385472B7B}" dt="2022-05-10T09:48:07.011" v="296" actId="255"/>
        <pc:sldMkLst>
          <pc:docMk/>
          <pc:sldMk cId="2870095630" sldId="302"/>
        </pc:sldMkLst>
        <pc:spChg chg="mod">
          <ac:chgData name="Veniero Facchetti" userId="f2c6c99af91c4974" providerId="LiveId" clId="{D1C5ADC4-1253-4F4B-9BD2-357385472B7B}" dt="2022-05-10T09:48:07.011" v="296" actId="255"/>
          <ac:spMkLst>
            <pc:docMk/>
            <pc:sldMk cId="2870095630" sldId="302"/>
            <ac:spMk id="2" creationId="{00000000-0000-0000-0000-000000000000}"/>
          </ac:spMkLst>
        </pc:spChg>
      </pc:sldChg>
      <pc:sldChg chg="modSp mod">
        <pc:chgData name="Veniero Facchetti" userId="f2c6c99af91c4974" providerId="LiveId" clId="{D1C5ADC4-1253-4F4B-9BD2-357385472B7B}" dt="2022-05-10T09:47:37.947" v="291" actId="255"/>
        <pc:sldMkLst>
          <pc:docMk/>
          <pc:sldMk cId="370713697" sldId="306"/>
        </pc:sldMkLst>
        <pc:spChg chg="mod">
          <ac:chgData name="Veniero Facchetti" userId="f2c6c99af91c4974" providerId="LiveId" clId="{D1C5ADC4-1253-4F4B-9BD2-357385472B7B}" dt="2022-05-10T09:47:37.947" v="291" actId="255"/>
          <ac:spMkLst>
            <pc:docMk/>
            <pc:sldMk cId="370713697" sldId="306"/>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ERGFE\Fuggitive\REPORT%20GFE\RAFFINERIE\LIVORNO\Tren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SERVERGFE\Fuggitive\REPORT%20GFE\RAFFINERIE\LIVORNO\Tren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014738988779774"/>
          <c:y val="0.28694165666919297"/>
          <c:w val="0.59444189740883002"/>
          <c:h val="0.58581570889169088"/>
        </c:manualLayout>
      </c:layout>
      <c:pie3DChart>
        <c:varyColors val="1"/>
        <c:ser>
          <c:idx val="0"/>
          <c:order val="0"/>
          <c:tx>
            <c:strRef>
              <c:f>Foglio1!$B$1</c:f>
              <c:strCache>
                <c:ptCount val="1"/>
                <c:pt idx="0">
                  <c:v>%</c:v>
                </c:pt>
              </c:strCache>
            </c:strRef>
          </c:tx>
          <c:dPt>
            <c:idx val="0"/>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4-9B35-4BCB-A6F0-920DDC6EC0FC}"/>
              </c:ext>
            </c:extLst>
          </c:dPt>
          <c:dPt>
            <c:idx val="1"/>
            <c:bubble3D val="0"/>
            <c:spPr>
              <a:solidFill>
                <a:schemeClr val="accent5">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9B35-4BCB-A6F0-920DDC6EC0F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2-9B35-4BCB-A6F0-920DDC6EC0FC}"/>
              </c:ext>
            </c:extLst>
          </c:dPt>
          <c:dPt>
            <c:idx val="3"/>
            <c:bubble3D val="0"/>
            <c:spPr>
              <a:solidFill>
                <a:schemeClr val="accent3">
                  <a:lumMod val="20000"/>
                  <a:lumOff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9B35-4BCB-A6F0-920DDC6EC0FC}"/>
              </c:ext>
            </c:extLst>
          </c:dPt>
          <c:dLbls>
            <c:dLbl>
              <c:idx val="0"/>
              <c:layout>
                <c:manualLayout>
                  <c:x val="4.424925509219034E-2"/>
                  <c:y val="1.9854410474041424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800" b="0" i="0" u="none" strike="noStrike" kern="1200" baseline="0">
                      <a:solidFill>
                        <a:srgbClr val="286AA6"/>
                      </a:solidFill>
                      <a:latin typeface="Arial" panose="020B0604020202020204" pitchFamily="34" charset="0"/>
                      <a:ea typeface="+mn-ea"/>
                      <a:cs typeface="Arial" panose="020B0604020202020204" pitchFamily="34" charset="0"/>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2428061226455436"/>
                      <c:h val="0.10185732103955601"/>
                    </c:manualLayout>
                  </c15:layout>
                </c:ext>
                <c:ext xmlns:c16="http://schemas.microsoft.com/office/drawing/2014/chart" uri="{C3380CC4-5D6E-409C-BE32-E72D297353CC}">
                  <c16:uniqueId val="{00000004-9B35-4BCB-A6F0-920DDC6EC0FC}"/>
                </c:ext>
              </c:extLst>
            </c:dLbl>
            <c:dLbl>
              <c:idx val="1"/>
              <c:layout>
                <c:manualLayout>
                  <c:x val="-3.3186750777789806E-2"/>
                  <c:y val="-3.9706944955565553E-3"/>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800" b="0" i="0" u="none" strike="noStrike" kern="1200" baseline="0">
                      <a:solidFill>
                        <a:srgbClr val="286AA6"/>
                      </a:solidFill>
                      <a:latin typeface="Arial" panose="020B0604020202020204" pitchFamily="34" charset="0"/>
                      <a:ea typeface="+mn-ea"/>
                      <a:cs typeface="Arial" panose="020B0604020202020204" pitchFamily="34" charset="0"/>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969639249689523"/>
                      <c:h val="0.13329989897780292"/>
                    </c:manualLayout>
                  </c15:layout>
                </c:ext>
                <c:ext xmlns:c16="http://schemas.microsoft.com/office/drawing/2014/chart" uri="{C3380CC4-5D6E-409C-BE32-E72D297353CC}">
                  <c16:uniqueId val="{00000003-9B35-4BCB-A6F0-920DDC6EC0FC}"/>
                </c:ext>
              </c:extLst>
            </c:dLbl>
            <c:dLbl>
              <c:idx val="2"/>
              <c:layout>
                <c:manualLayout>
                  <c:x val="-6.9314967393766344E-2"/>
                  <c:y val="-3.884570811001866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B35-4BCB-A6F0-920DDC6EC0FC}"/>
                </c:ext>
              </c:extLst>
            </c:dLbl>
            <c:dLbl>
              <c:idx val="3"/>
              <c:layout>
                <c:manualLayout>
                  <c:x val="0.12707744022190492"/>
                  <c:y val="-3.88457081100186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B35-4BCB-A6F0-920DDC6EC0FC}"/>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rgbClr val="286AA6"/>
                    </a:solidFill>
                    <a:latin typeface="Arial" panose="020B0604020202020204" pitchFamily="34" charset="0"/>
                    <a:ea typeface="+mn-ea"/>
                    <a:cs typeface="Arial" panose="020B0604020202020204" pitchFamily="34" charset="0"/>
                  </a:defRPr>
                </a:pPr>
                <a:endParaRPr lang="it-I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Foglio1!$A$2:$A$5</c:f>
              <c:strCache>
                <c:ptCount val="4"/>
                <c:pt idx="0">
                  <c:v>VALVE</c:v>
                </c:pt>
                <c:pt idx="1">
                  <c:v>CONNECTOR</c:v>
                </c:pt>
                <c:pt idx="2">
                  <c:v>FLANGE</c:v>
                </c:pt>
                <c:pt idx="3">
                  <c:v>PUMP</c:v>
                </c:pt>
              </c:strCache>
            </c:strRef>
          </c:cat>
          <c:val>
            <c:numRef>
              <c:f>Foglio1!$B$2:$B$5</c:f>
              <c:numCache>
                <c:formatCode>General</c:formatCode>
                <c:ptCount val="4"/>
                <c:pt idx="0">
                  <c:v>62</c:v>
                </c:pt>
                <c:pt idx="1">
                  <c:v>30</c:v>
                </c:pt>
                <c:pt idx="2">
                  <c:v>4</c:v>
                </c:pt>
                <c:pt idx="3">
                  <c:v>4</c:v>
                </c:pt>
              </c:numCache>
            </c:numRef>
          </c:val>
          <c:extLst>
            <c:ext xmlns:c16="http://schemas.microsoft.com/office/drawing/2014/chart" uri="{C3380CC4-5D6E-409C-BE32-E72D297353CC}">
              <c16:uniqueId val="{00000000-9B35-4BCB-A6F0-920DDC6EC0FC}"/>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15106305491718E-2"/>
          <c:y val="0.14935369696100059"/>
          <c:w val="0.86734198595988898"/>
          <c:h val="0.74384009231192338"/>
        </c:manualLayout>
      </c:layout>
      <c:area3DChart>
        <c:grouping val="stacked"/>
        <c:varyColors val="0"/>
        <c:ser>
          <c:idx val="0"/>
          <c:order val="0"/>
          <c:tx>
            <c:strRef>
              <c:f>Foglio1!$C$3</c:f>
              <c:strCache>
                <c:ptCount val="1"/>
                <c:pt idx="0">
                  <c:v>Overall VOC emission (ton/year)</c:v>
                </c:pt>
              </c:strCache>
            </c:strRef>
          </c:tx>
          <c:spPr>
            <a:solidFill>
              <a:schemeClr val="accent1"/>
            </a:solidFill>
            <a:ln>
              <a:noFill/>
            </a:ln>
            <a:effectLst/>
            <a:sp3d/>
          </c:spPr>
          <c:dLbls>
            <c:delete val="1"/>
          </c:dLbls>
          <c:cat>
            <c:strRef>
              <c:f>Foglio1!$B$4:$B$10</c:f>
              <c:strCache>
                <c:ptCount val="7"/>
                <c:pt idx="0">
                  <c:v>2012_01</c:v>
                </c:pt>
                <c:pt idx="1">
                  <c:v>2012_02</c:v>
                </c:pt>
                <c:pt idx="2">
                  <c:v>2013_01</c:v>
                </c:pt>
                <c:pt idx="3">
                  <c:v>2013_02</c:v>
                </c:pt>
                <c:pt idx="4">
                  <c:v>2014_01</c:v>
                </c:pt>
                <c:pt idx="5">
                  <c:v>2014_02</c:v>
                </c:pt>
                <c:pt idx="6">
                  <c:v>2015</c:v>
                </c:pt>
              </c:strCache>
            </c:strRef>
          </c:cat>
          <c:val>
            <c:numRef>
              <c:f>Foglio1!$C$4:$C$10</c:f>
              <c:numCache>
                <c:formatCode>General</c:formatCode>
                <c:ptCount val="7"/>
                <c:pt idx="0">
                  <c:v>561.04999999999995</c:v>
                </c:pt>
                <c:pt idx="1">
                  <c:v>450.66</c:v>
                </c:pt>
                <c:pt idx="2">
                  <c:v>207.73</c:v>
                </c:pt>
                <c:pt idx="3">
                  <c:v>172.25</c:v>
                </c:pt>
                <c:pt idx="4">
                  <c:v>178.84</c:v>
                </c:pt>
                <c:pt idx="5">
                  <c:v>163.72999999999999</c:v>
                </c:pt>
                <c:pt idx="6">
                  <c:v>128.47399999999999</c:v>
                </c:pt>
              </c:numCache>
            </c:numRef>
          </c:val>
          <c:extLst>
            <c:ext xmlns:c16="http://schemas.microsoft.com/office/drawing/2014/chart" uri="{C3380CC4-5D6E-409C-BE32-E72D297353CC}">
              <c16:uniqueId val="{00000000-4D49-4DCD-94D3-73310B26A3CE}"/>
            </c:ext>
          </c:extLst>
        </c:ser>
        <c:dLbls>
          <c:showLegendKey val="0"/>
          <c:showVal val="1"/>
          <c:showCatName val="0"/>
          <c:showSerName val="0"/>
          <c:showPercent val="0"/>
          <c:showBubbleSize val="0"/>
        </c:dLbls>
        <c:axId val="1970671376"/>
        <c:axId val="1971026064"/>
        <c:axId val="0"/>
      </c:area3DChart>
      <c:catAx>
        <c:axId val="19706713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it-IT"/>
          </a:p>
        </c:txPr>
        <c:crossAx val="1971026064"/>
        <c:crosses val="autoZero"/>
        <c:auto val="1"/>
        <c:lblAlgn val="ctr"/>
        <c:lblOffset val="100"/>
        <c:noMultiLvlLbl val="0"/>
      </c:catAx>
      <c:valAx>
        <c:axId val="1971026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solidFill>
                      <a:schemeClr val="bg1"/>
                    </a:solidFill>
                  </a:rPr>
                  <a:t>ton/years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it-IT"/>
          </a:p>
        </c:txPr>
        <c:crossAx val="197067137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15106305491718E-2"/>
          <c:y val="0.14935369696100059"/>
          <c:w val="0.86734198595988898"/>
          <c:h val="0.74384009231192338"/>
        </c:manualLayout>
      </c:layout>
      <c:area3DChart>
        <c:grouping val="stacked"/>
        <c:varyColors val="0"/>
        <c:ser>
          <c:idx val="1"/>
          <c:order val="0"/>
          <c:tx>
            <c:strRef>
              <c:f>Foglio1!$D$3</c:f>
              <c:strCache>
                <c:ptCount val="1"/>
                <c:pt idx="0">
                  <c:v>Valve VOC emission (ton/year)</c:v>
                </c:pt>
              </c:strCache>
            </c:strRef>
          </c:tx>
          <c:spPr>
            <a:solidFill>
              <a:schemeClr val="tx2">
                <a:lumMod val="60000"/>
                <a:lumOff val="40000"/>
              </a:schemeClr>
            </a:solidFill>
            <a:ln w="25400">
              <a:noFill/>
            </a:ln>
            <a:effectLst/>
            <a:sp3d/>
          </c:spPr>
          <c:dLbls>
            <c:delete val="1"/>
          </c:dLbls>
          <c:val>
            <c:numRef>
              <c:f>Foglio1!$D$4:$D$10</c:f>
              <c:numCache>
                <c:formatCode>General</c:formatCode>
                <c:ptCount val="7"/>
                <c:pt idx="0">
                  <c:v>420.78749999999997</c:v>
                </c:pt>
                <c:pt idx="1">
                  <c:v>315.46199999999999</c:v>
                </c:pt>
                <c:pt idx="2">
                  <c:v>130.8699</c:v>
                </c:pt>
                <c:pt idx="3">
                  <c:v>122.2975</c:v>
                </c:pt>
                <c:pt idx="4">
                  <c:v>134.13</c:v>
                </c:pt>
                <c:pt idx="5">
                  <c:v>111.3364</c:v>
                </c:pt>
                <c:pt idx="6">
                  <c:v>83.508099999999999</c:v>
                </c:pt>
              </c:numCache>
            </c:numRef>
          </c:val>
          <c:extLst>
            <c:ext xmlns:c16="http://schemas.microsoft.com/office/drawing/2014/chart" uri="{C3380CC4-5D6E-409C-BE32-E72D297353CC}">
              <c16:uniqueId val="{00000000-2246-4856-9CE5-89DC447912E9}"/>
            </c:ext>
          </c:extLst>
        </c:ser>
        <c:ser>
          <c:idx val="0"/>
          <c:order val="1"/>
          <c:tx>
            <c:strRef>
              <c:f>Foglio1!$C$3</c:f>
              <c:strCache>
                <c:ptCount val="1"/>
                <c:pt idx="0">
                  <c:v>Overall VOC emission (ton/year)</c:v>
                </c:pt>
              </c:strCache>
            </c:strRef>
          </c:tx>
          <c:spPr>
            <a:solidFill>
              <a:schemeClr val="bg1"/>
            </a:solidFill>
            <a:ln>
              <a:noFill/>
            </a:ln>
            <a:effectLst/>
            <a:sp3d/>
          </c:spPr>
          <c:dLbls>
            <c:delete val="1"/>
          </c:dLbls>
          <c:cat>
            <c:strRef>
              <c:f>Foglio1!$B$4:$B$10</c:f>
              <c:strCache>
                <c:ptCount val="7"/>
                <c:pt idx="0">
                  <c:v>2012_01</c:v>
                </c:pt>
                <c:pt idx="1">
                  <c:v>2012_02</c:v>
                </c:pt>
                <c:pt idx="2">
                  <c:v>2013_01</c:v>
                </c:pt>
                <c:pt idx="3">
                  <c:v>2013_02</c:v>
                </c:pt>
                <c:pt idx="4">
                  <c:v>2014_01</c:v>
                </c:pt>
                <c:pt idx="5">
                  <c:v>2014_02</c:v>
                </c:pt>
                <c:pt idx="6">
                  <c:v>2015</c:v>
                </c:pt>
              </c:strCache>
            </c:strRef>
          </c:cat>
          <c:val>
            <c:numRef>
              <c:f>Foglio1!$E$4:$E$10</c:f>
              <c:numCache>
                <c:formatCode>General</c:formatCode>
                <c:ptCount val="7"/>
                <c:pt idx="0">
                  <c:v>140.26249999999999</c:v>
                </c:pt>
                <c:pt idx="1">
                  <c:v>135.19800000000004</c:v>
                </c:pt>
                <c:pt idx="2">
                  <c:v>76.860099999999989</c:v>
                </c:pt>
                <c:pt idx="3">
                  <c:v>49.952500000000001</c:v>
                </c:pt>
                <c:pt idx="4">
                  <c:v>44.710000000000008</c:v>
                </c:pt>
                <c:pt idx="5">
                  <c:v>52.393599999999992</c:v>
                </c:pt>
                <c:pt idx="6">
                  <c:v>44.965899999999991</c:v>
                </c:pt>
              </c:numCache>
            </c:numRef>
          </c:val>
          <c:extLst>
            <c:ext xmlns:c16="http://schemas.microsoft.com/office/drawing/2014/chart" uri="{C3380CC4-5D6E-409C-BE32-E72D297353CC}">
              <c16:uniqueId val="{00000001-2246-4856-9CE5-89DC447912E9}"/>
            </c:ext>
          </c:extLst>
        </c:ser>
        <c:dLbls>
          <c:showLegendKey val="0"/>
          <c:showVal val="1"/>
          <c:showCatName val="0"/>
          <c:showSerName val="0"/>
          <c:showPercent val="0"/>
          <c:showBubbleSize val="0"/>
        </c:dLbls>
        <c:axId val="1970671376"/>
        <c:axId val="1971026064"/>
        <c:axId val="0"/>
      </c:area3DChart>
      <c:catAx>
        <c:axId val="1970671376"/>
        <c:scaling>
          <c:orientation val="minMax"/>
        </c:scaling>
        <c:delete val="1"/>
        <c:axPos val="b"/>
        <c:numFmt formatCode="General" sourceLinked="1"/>
        <c:majorTickMark val="out"/>
        <c:minorTickMark val="none"/>
        <c:tickLblPos val="nextTo"/>
        <c:crossAx val="1971026064"/>
        <c:crosses val="autoZero"/>
        <c:auto val="1"/>
        <c:lblAlgn val="ctr"/>
        <c:lblOffset val="100"/>
        <c:noMultiLvlLbl val="0"/>
      </c:catAx>
      <c:valAx>
        <c:axId val="19710260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70671376"/>
        <c:crosses val="autoZero"/>
        <c:crossBetween val="midCat"/>
      </c:valAx>
      <c:spPr>
        <a:noFill/>
        <a:ln>
          <a:noFill/>
        </a:ln>
        <a:effectLst/>
      </c:spPr>
    </c:plotArea>
    <c:legend>
      <c:legendPos val="r"/>
      <c:layout>
        <c:manualLayout>
          <c:xMode val="edge"/>
          <c:yMode val="edge"/>
          <c:x val="8.3436491593783926E-2"/>
          <c:y val="5.8844258557969389E-2"/>
          <c:w val="0.83429951185859563"/>
          <c:h val="0.116743493623661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it-IT"/>
        </a:p>
      </c:txPr>
    </c:legend>
    <c:plotVisOnly val="1"/>
    <c:dispBlanksAs val="zero"/>
    <c:showDLblsOverMax val="0"/>
  </c:chart>
  <c:spPr>
    <a:noFill/>
    <a:ln>
      <a:noFill/>
    </a:ln>
    <a:effectLst/>
  </c:spPr>
  <c:txPr>
    <a:bodyPr/>
    <a:lstStyle/>
    <a:p>
      <a:pPr>
        <a:defRPr/>
      </a:pPr>
      <a:endParaRPr lang="it-I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0.13437</cdr:x>
      <cdr:y>0.25818</cdr:y>
    </cdr:from>
    <cdr:to>
      <cdr:x>0.29098</cdr:x>
      <cdr:y>0.4113</cdr:y>
    </cdr:to>
    <cdr:sp macro="" textlink="">
      <cdr:nvSpPr>
        <cdr:cNvPr id="2" name="CasellaDiTesto 1"/>
        <cdr:cNvSpPr txBox="1"/>
      </cdr:nvSpPr>
      <cdr:spPr>
        <a:xfrm xmlns:a="http://schemas.openxmlformats.org/drawingml/2006/main">
          <a:off x="899870" y="802967"/>
          <a:ext cx="1048788" cy="4762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b="1" dirty="0">
              <a:solidFill>
                <a:schemeClr val="bg1"/>
              </a:solidFill>
            </a:rPr>
            <a:t>561 </a:t>
          </a:r>
        </a:p>
        <a:p xmlns:a="http://schemas.openxmlformats.org/drawingml/2006/main">
          <a:pPr algn="ctr"/>
          <a:r>
            <a:rPr lang="en-GB" sz="800" b="1" dirty="0">
              <a:solidFill>
                <a:schemeClr val="bg1"/>
              </a:solidFill>
            </a:rPr>
            <a:t>ton/year</a:t>
          </a:r>
          <a:endParaRPr lang="en-GB" sz="1200" b="1" dirty="0">
            <a:solidFill>
              <a:schemeClr val="bg1"/>
            </a:solidFill>
          </a:endParaRPr>
        </a:p>
      </cdr:txBody>
    </cdr:sp>
  </cdr:relSizeAnchor>
  <cdr:relSizeAnchor xmlns:cdr="http://schemas.openxmlformats.org/drawingml/2006/chartDrawing">
    <cdr:from>
      <cdr:x>0.77077</cdr:x>
      <cdr:y>0.70941</cdr:y>
    </cdr:from>
    <cdr:to>
      <cdr:x>0.92243</cdr:x>
      <cdr:y>0.79106</cdr:y>
    </cdr:to>
    <cdr:sp macro="" textlink="">
      <cdr:nvSpPr>
        <cdr:cNvPr id="3" name="CasellaDiTesto 1"/>
        <cdr:cNvSpPr txBox="1"/>
      </cdr:nvSpPr>
      <cdr:spPr>
        <a:xfrm xmlns:a="http://schemas.openxmlformats.org/drawingml/2006/main">
          <a:off x="5161740" y="2206361"/>
          <a:ext cx="1015633" cy="2539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solidFill>
                <a:schemeClr val="bg1"/>
              </a:solidFill>
            </a:rPr>
            <a:t>128 </a:t>
          </a:r>
        </a:p>
        <a:p xmlns:a="http://schemas.openxmlformats.org/drawingml/2006/main">
          <a:pPr algn="ctr"/>
          <a:r>
            <a:rPr lang="en-GB" sz="800" b="1" dirty="0">
              <a:solidFill>
                <a:schemeClr val="bg1"/>
              </a:solidFill>
            </a:rPr>
            <a:t>ton/year</a:t>
          </a:r>
          <a:endParaRPr lang="en-GB" sz="12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0.1886</cdr:x>
      <cdr:y>0.26924</cdr:y>
    </cdr:from>
    <cdr:to>
      <cdr:x>0.26553</cdr:x>
      <cdr:y>0.32818</cdr:y>
    </cdr:to>
    <cdr:sp macro="" textlink="">
      <cdr:nvSpPr>
        <cdr:cNvPr id="4" name="CasellaDiTesto 3"/>
        <cdr:cNvSpPr txBox="1"/>
      </cdr:nvSpPr>
      <cdr:spPr>
        <a:xfrm xmlns:a="http://schemas.openxmlformats.org/drawingml/2006/main">
          <a:off x="1263027" y="837372"/>
          <a:ext cx="515198" cy="1833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tx2">
                  <a:lumMod val="60000"/>
                  <a:lumOff val="40000"/>
                </a:schemeClr>
              </a:solidFill>
            </a:rPr>
            <a:t>392</a:t>
          </a:r>
        </a:p>
      </cdr:txBody>
    </cdr:sp>
  </cdr:relSizeAnchor>
  <cdr:relSizeAnchor xmlns:cdr="http://schemas.openxmlformats.org/drawingml/2006/chartDrawing">
    <cdr:from>
      <cdr:x>0.82839</cdr:x>
      <cdr:y>0.6966</cdr:y>
    </cdr:from>
    <cdr:to>
      <cdr:x>0.89128</cdr:x>
      <cdr:y>0.75016</cdr:y>
    </cdr:to>
    <cdr:sp macro="" textlink="">
      <cdr:nvSpPr>
        <cdr:cNvPr id="5" name="CasellaDiTesto 1"/>
        <cdr:cNvSpPr txBox="1"/>
      </cdr:nvSpPr>
      <cdr:spPr>
        <a:xfrm xmlns:a="http://schemas.openxmlformats.org/drawingml/2006/main">
          <a:off x="5547586" y="2166530"/>
          <a:ext cx="421134" cy="1665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tx2">
                  <a:lumMod val="60000"/>
                  <a:lumOff val="40000"/>
                </a:schemeClr>
              </a:solidFill>
            </a:rPr>
            <a:t>89</a:t>
          </a:r>
        </a:p>
      </cdr:txBody>
    </cdr:sp>
  </cdr:relSizeAnchor>
  <cdr:relSizeAnchor xmlns:cdr="http://schemas.openxmlformats.org/drawingml/2006/chartDrawing">
    <cdr:from>
      <cdr:x>0.21301</cdr:x>
      <cdr:y>0.16003</cdr:y>
    </cdr:from>
    <cdr:to>
      <cdr:x>0.28994</cdr:x>
      <cdr:y>0.21897</cdr:y>
    </cdr:to>
    <cdr:sp macro="" textlink="">
      <cdr:nvSpPr>
        <cdr:cNvPr id="6" name="CasellaDiTesto 1"/>
        <cdr:cNvSpPr txBox="1"/>
      </cdr:nvSpPr>
      <cdr:spPr>
        <a:xfrm xmlns:a="http://schemas.openxmlformats.org/drawingml/2006/main">
          <a:off x="1426484" y="497711"/>
          <a:ext cx="515187" cy="1833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bg1"/>
              </a:solidFill>
            </a:rPr>
            <a:t>561</a:t>
          </a:r>
        </a:p>
      </cdr:txBody>
    </cdr:sp>
  </cdr:relSizeAnchor>
  <cdr:relSizeAnchor xmlns:cdr="http://schemas.openxmlformats.org/drawingml/2006/chartDrawing">
    <cdr:from>
      <cdr:x>0.8353</cdr:x>
      <cdr:y>0.62063</cdr:y>
    </cdr:from>
    <cdr:to>
      <cdr:x>0.89819</cdr:x>
      <cdr:y>0.67419</cdr:y>
    </cdr:to>
    <cdr:sp macro="" textlink="">
      <cdr:nvSpPr>
        <cdr:cNvPr id="7" name="CasellaDiTesto 1"/>
        <cdr:cNvSpPr txBox="1"/>
      </cdr:nvSpPr>
      <cdr:spPr>
        <a:xfrm xmlns:a="http://schemas.openxmlformats.org/drawingml/2006/main">
          <a:off x="5593837" y="1930247"/>
          <a:ext cx="421164" cy="166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bg1"/>
              </a:solidFill>
            </a:rPr>
            <a:t>128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681FA45A-0882-2E42-BB65-D4E30275D77E}" type="datetimeFigureOut">
              <a:rPr lang="it-IT" smtClean="0"/>
              <a:pPr/>
              <a:t>10/05/2022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B1370D63-9158-BD4D-9276-0D6B11293BFA}" type="slidenum">
              <a:rPr lang="it-IT" smtClean="0"/>
              <a:pPr/>
              <a:t>‹N›</a:t>
            </a:fld>
            <a:endParaRPr lang="it-IT" dirty="0"/>
          </a:p>
        </p:txBody>
      </p:sp>
    </p:spTree>
    <p:extLst>
      <p:ext uri="{BB962C8B-B14F-4D97-AF65-F5344CB8AC3E}">
        <p14:creationId xmlns:p14="http://schemas.microsoft.com/office/powerpoint/2010/main" val="10909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200" kern="1200">
        <a:solidFill>
          <a:schemeClr val="tx1"/>
        </a:solidFill>
        <a:latin typeface="Arial" charset="0"/>
        <a:ea typeface="+mn-ea"/>
        <a:cs typeface="+mn-cs"/>
      </a:defRPr>
    </a:lvl2pPr>
    <a:lvl3pPr marL="914400" algn="l" defTabSz="914400" rtl="0" eaLnBrk="1" latinLnBrk="0" hangingPunct="1">
      <a:defRPr sz="1200" kern="1200">
        <a:solidFill>
          <a:schemeClr val="tx1"/>
        </a:solidFill>
        <a:latin typeface="Arial" charset="0"/>
        <a:ea typeface="+mn-ea"/>
        <a:cs typeface="+mn-cs"/>
      </a:defRPr>
    </a:lvl3pPr>
    <a:lvl4pPr marL="1371600" algn="l" defTabSz="914400" rtl="0" eaLnBrk="1" latinLnBrk="0" hangingPunct="1">
      <a:defRPr sz="1200" kern="1200">
        <a:solidFill>
          <a:schemeClr val="tx1"/>
        </a:solidFill>
        <a:latin typeface="Arial" charset="0"/>
        <a:ea typeface="+mn-ea"/>
        <a:cs typeface="+mn-cs"/>
      </a:defRPr>
    </a:lvl4pPr>
    <a:lvl5pPr marL="1828800" algn="l" defTabSz="914400" rtl="0" eaLnBrk="1" latinLnBrk="0" hangingPunct="1">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0</a:t>
            </a:fld>
            <a:endParaRPr lang="it-IT" dirty="0"/>
          </a:p>
        </p:txBody>
      </p:sp>
    </p:spTree>
    <p:extLst>
      <p:ext uri="{BB962C8B-B14F-4D97-AF65-F5344CB8AC3E}">
        <p14:creationId xmlns:p14="http://schemas.microsoft.com/office/powerpoint/2010/main" val="1621750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9</a:t>
            </a:fld>
            <a:endParaRPr lang="it-IT" dirty="0"/>
          </a:p>
        </p:txBody>
      </p:sp>
    </p:spTree>
    <p:extLst>
      <p:ext uri="{BB962C8B-B14F-4D97-AF65-F5344CB8AC3E}">
        <p14:creationId xmlns:p14="http://schemas.microsoft.com/office/powerpoint/2010/main" val="367295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10</a:t>
            </a:fld>
            <a:endParaRPr lang="it-IT" dirty="0"/>
          </a:p>
        </p:txBody>
      </p:sp>
    </p:spTree>
    <p:extLst>
      <p:ext uri="{BB962C8B-B14F-4D97-AF65-F5344CB8AC3E}">
        <p14:creationId xmlns:p14="http://schemas.microsoft.com/office/powerpoint/2010/main" val="127868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13</a:t>
            </a:fld>
            <a:endParaRPr lang="it-IT" dirty="0"/>
          </a:p>
        </p:txBody>
      </p:sp>
    </p:spTree>
    <p:extLst>
      <p:ext uri="{BB962C8B-B14F-4D97-AF65-F5344CB8AC3E}">
        <p14:creationId xmlns:p14="http://schemas.microsoft.com/office/powerpoint/2010/main" val="4221080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16</a:t>
            </a:fld>
            <a:endParaRPr lang="it-IT" dirty="0"/>
          </a:p>
        </p:txBody>
      </p:sp>
    </p:spTree>
    <p:extLst>
      <p:ext uri="{BB962C8B-B14F-4D97-AF65-F5344CB8AC3E}">
        <p14:creationId xmlns:p14="http://schemas.microsoft.com/office/powerpoint/2010/main" val="4868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19</a:t>
            </a:fld>
            <a:endParaRPr lang="it-IT" dirty="0"/>
          </a:p>
        </p:txBody>
      </p:sp>
    </p:spTree>
    <p:extLst>
      <p:ext uri="{BB962C8B-B14F-4D97-AF65-F5344CB8AC3E}">
        <p14:creationId xmlns:p14="http://schemas.microsoft.com/office/powerpoint/2010/main" val="2608898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20</a:t>
            </a:fld>
            <a:endParaRPr lang="it-IT" dirty="0"/>
          </a:p>
        </p:txBody>
      </p:sp>
    </p:spTree>
    <p:extLst>
      <p:ext uri="{BB962C8B-B14F-4D97-AF65-F5344CB8AC3E}">
        <p14:creationId xmlns:p14="http://schemas.microsoft.com/office/powerpoint/2010/main" val="159777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1</a:t>
            </a:fld>
            <a:endParaRPr lang="it-IT" dirty="0"/>
          </a:p>
        </p:txBody>
      </p:sp>
    </p:spTree>
    <p:extLst>
      <p:ext uri="{BB962C8B-B14F-4D97-AF65-F5344CB8AC3E}">
        <p14:creationId xmlns:p14="http://schemas.microsoft.com/office/powerpoint/2010/main" val="99994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u="sng" kern="1200" dirty="0">
                <a:solidFill>
                  <a:srgbClr val="FF0000"/>
                </a:solidFill>
                <a:effectLst/>
                <a:latin typeface="Arial" charset="0"/>
                <a:ea typeface="+mn-ea"/>
                <a:cs typeface="+mn-cs"/>
              </a:rPr>
              <a:t>Industrial plant valves play a critical role in environmental impact. Valves can emit two main types of emissions.</a:t>
            </a:r>
          </a:p>
          <a:p>
            <a:r>
              <a:rPr lang="en-US" sz="1200" u="sng" kern="1200" dirty="0">
                <a:solidFill>
                  <a:srgbClr val="FF0000"/>
                </a:solidFill>
                <a:effectLst/>
                <a:latin typeface="Arial" charset="0"/>
                <a:ea typeface="+mn-ea"/>
                <a:cs typeface="+mn-cs"/>
              </a:rPr>
              <a:t>The first one is fugitive emission to the </a:t>
            </a:r>
            <a:r>
              <a:rPr lang="en-US" sz="1200" u="sng" dirty="0">
                <a:solidFill>
                  <a:srgbClr val="FF0000"/>
                </a:solidFill>
                <a:latin typeface="Arial" panose="020B0604020202020204" pitchFamily="34" charset="0"/>
                <a:cs typeface="Arial" panose="020B0604020202020204" pitchFamily="34" charset="0"/>
              </a:rPr>
              <a:t>atmosphere </a:t>
            </a:r>
            <a:r>
              <a:rPr lang="en-US" sz="1200" u="sng" dirty="0">
                <a:solidFill>
                  <a:srgbClr val="FF0000"/>
                </a:solidFill>
                <a:latin typeface="Arial" panose="020B0604020202020204" pitchFamily="34" charset="0"/>
                <a:ea typeface="Calibri" panose="020F0502020204030204" pitchFamily="34" charset="0"/>
                <a:cs typeface="Arial" panose="020B0604020202020204" pitchFamily="34" charset="0"/>
              </a:rPr>
              <a:t>caused by the aging and wear of valve components and also bad maintenance management.</a:t>
            </a:r>
          </a:p>
          <a:p>
            <a:r>
              <a:rPr lang="en-US" sz="1200" u="sng" dirty="0">
                <a:solidFill>
                  <a:srgbClr val="FF0000"/>
                </a:solidFill>
                <a:latin typeface="Arial" panose="020B0604020202020204" pitchFamily="34" charset="0"/>
                <a:cs typeface="Arial" panose="020B0604020202020204" pitchFamily="34" charset="0"/>
              </a:rPr>
              <a:t>Leakage from valve glades is by far the most common emission. They account for more than 99% of overall valve emission.</a:t>
            </a:r>
          </a:p>
          <a:p>
            <a:r>
              <a:rPr lang="en-US" sz="1200" u="sng" dirty="0">
                <a:solidFill>
                  <a:srgbClr val="FF0000"/>
                </a:solidFill>
                <a:latin typeface="Arial" panose="020B0604020202020204" pitchFamily="34" charset="0"/>
                <a:cs typeface="Arial" panose="020B0604020202020204" pitchFamily="34" charset="0"/>
              </a:rPr>
              <a:t>Emission by flanged joints is also possible, although less likely.</a:t>
            </a:r>
            <a:endParaRPr lang="en-GB" u="sng" dirty="0">
              <a:solidFill>
                <a:srgbClr val="FF0000"/>
              </a:solidFill>
            </a:endParaRPr>
          </a:p>
        </p:txBody>
      </p:sp>
      <p:sp>
        <p:nvSpPr>
          <p:cNvPr id="4" name="Segnaposto numero diapositiva 3"/>
          <p:cNvSpPr>
            <a:spLocks noGrp="1"/>
          </p:cNvSpPr>
          <p:nvPr>
            <p:ph type="sldNum" sz="quarter" idx="10"/>
          </p:nvPr>
        </p:nvSpPr>
        <p:spPr/>
        <p:txBody>
          <a:bodyPr/>
          <a:lstStyle/>
          <a:p>
            <a:fld id="{B1370D63-9158-BD4D-9276-0D6B11293BFA}" type="slidenum">
              <a:rPr lang="it-IT" smtClean="0"/>
              <a:pPr/>
              <a:t>2</a:t>
            </a:fld>
            <a:endParaRPr lang="it-IT" dirty="0"/>
          </a:p>
        </p:txBody>
      </p:sp>
    </p:spTree>
    <p:extLst>
      <p:ext uri="{BB962C8B-B14F-4D97-AF65-F5344CB8AC3E}">
        <p14:creationId xmlns:p14="http://schemas.microsoft.com/office/powerpoint/2010/main" val="36030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u="sng" dirty="0">
                <a:latin typeface="Arial" panose="020B0604020202020204" pitchFamily="34" charset="0"/>
                <a:cs typeface="Arial" panose="020B0604020202020204" pitchFamily="34" charset="0"/>
              </a:rPr>
              <a:t>Data collected from monitoring surveys during the LDAR program </a:t>
            </a:r>
            <a:r>
              <a:rPr lang="it-IT" sz="800" u="sng" dirty="0">
                <a:latin typeface="Arial" panose="020B0604020202020204" pitchFamily="34" charset="0"/>
                <a:cs typeface="Arial" panose="020B0604020202020204" pitchFamily="34" charset="0"/>
              </a:rPr>
              <a:t>in ITALY show the </a:t>
            </a:r>
            <a:r>
              <a:rPr lang="it-IT" sz="800" u="sng" dirty="0" err="1">
                <a:latin typeface="Arial" panose="020B0604020202020204" pitchFamily="34" charset="0"/>
                <a:cs typeface="Arial" panose="020B0604020202020204" pitchFamily="34" charset="0"/>
              </a:rPr>
              <a:t>same</a:t>
            </a:r>
            <a:r>
              <a:rPr lang="it-IT" sz="800" u="sng" dirty="0">
                <a:latin typeface="Arial" panose="020B0604020202020204" pitchFamily="34" charset="0"/>
                <a:cs typeface="Arial" panose="020B0604020202020204" pitchFamily="34" charset="0"/>
              </a:rPr>
              <a:t> </a:t>
            </a:r>
            <a:r>
              <a:rPr lang="it-IT" sz="800" u="sng" dirty="0" err="1">
                <a:latin typeface="Arial" panose="020B0604020202020204" pitchFamily="34" charset="0"/>
                <a:cs typeface="Arial" panose="020B0604020202020204" pitchFamily="34" charset="0"/>
              </a:rPr>
              <a:t>results</a:t>
            </a:r>
            <a:r>
              <a:rPr lang="it-IT" sz="800" u="sng" dirty="0">
                <a:latin typeface="Arial" panose="020B0604020202020204" pitchFamily="34" charset="0"/>
                <a:cs typeface="Arial" panose="020B0604020202020204" pitchFamily="34" charset="0"/>
              </a:rPr>
              <a:t>.</a:t>
            </a:r>
            <a:endParaRPr lang="en-GB" sz="80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sng" dirty="0"/>
              <a:t>A medium sized refinery plant, shown in the first line of the table, accounts for about one hundred thousand emission sources, more than seventy percent of emissions came from valves. This value reduces to just over sixty percent for chemical plants and rises to almost eighty percent for thermoelectric power plants.</a:t>
            </a:r>
            <a:r>
              <a:rPr lang="en-US" sz="800" u="sng" dirty="0">
                <a:solidFill>
                  <a:srgbClr val="000000"/>
                </a:solidFill>
              </a:rPr>
              <a:t> Among all the leaking equipment, valves are definitely the largest source of emissions of volatile organic compounds (VOCs) and volatile hazardous air pollutants (VHAPs) from petroleum refineries and chemical manufacturing facilities.</a:t>
            </a:r>
          </a:p>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3</a:t>
            </a:fld>
            <a:endParaRPr lang="it-IT" dirty="0"/>
          </a:p>
        </p:txBody>
      </p:sp>
    </p:spTree>
    <p:extLst>
      <p:ext uri="{BB962C8B-B14F-4D97-AF65-F5344CB8AC3E}">
        <p14:creationId xmlns:p14="http://schemas.microsoft.com/office/powerpoint/2010/main" val="15499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4</a:t>
            </a:fld>
            <a:endParaRPr lang="it-IT" dirty="0"/>
          </a:p>
        </p:txBody>
      </p:sp>
    </p:spTree>
    <p:extLst>
      <p:ext uri="{BB962C8B-B14F-4D97-AF65-F5344CB8AC3E}">
        <p14:creationId xmlns:p14="http://schemas.microsoft.com/office/powerpoint/2010/main" val="86588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5</a:t>
            </a:fld>
            <a:endParaRPr lang="it-IT" dirty="0"/>
          </a:p>
        </p:txBody>
      </p:sp>
    </p:spTree>
    <p:extLst>
      <p:ext uri="{BB962C8B-B14F-4D97-AF65-F5344CB8AC3E}">
        <p14:creationId xmlns:p14="http://schemas.microsoft.com/office/powerpoint/2010/main" val="327015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6</a:t>
            </a:fld>
            <a:endParaRPr lang="it-IT" dirty="0"/>
          </a:p>
        </p:txBody>
      </p:sp>
    </p:spTree>
    <p:extLst>
      <p:ext uri="{BB962C8B-B14F-4D97-AF65-F5344CB8AC3E}">
        <p14:creationId xmlns:p14="http://schemas.microsoft.com/office/powerpoint/2010/main" val="316439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B1370D63-9158-BD4D-9276-0D6B11293BFA}" type="slidenum">
              <a:rPr lang="it-IT" smtClean="0"/>
              <a:pPr/>
              <a:t>7</a:t>
            </a:fld>
            <a:endParaRPr lang="it-IT" dirty="0"/>
          </a:p>
        </p:txBody>
      </p:sp>
    </p:spTree>
    <p:extLst>
      <p:ext uri="{BB962C8B-B14F-4D97-AF65-F5344CB8AC3E}">
        <p14:creationId xmlns:p14="http://schemas.microsoft.com/office/powerpoint/2010/main" val="304397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sng" kern="1200" dirty="0">
                <a:solidFill>
                  <a:schemeClr val="tx1"/>
                </a:solidFill>
                <a:effectLst/>
                <a:latin typeface="Arial" charset="0"/>
                <a:ea typeface="+mn-ea"/>
                <a:cs typeface="+mn-cs"/>
              </a:rPr>
              <a:t>PID’s can be adversely affected in dirty and humid conditions or where other non-responsive gases are present. Humidity can cause leakage currents or refract the UV light resulting in lower sensitivity. When there are other gases present that are not detected by the PID, they work to reduce sensitivity (quenching) as the UV lights energy is absorbed in collision with the molecules other than those of the target gas (if UV photons collide with a gas, they can’t ionize. Then that photon’s energy is lost reducing the amount of UV photons available).</a:t>
            </a:r>
          </a:p>
        </p:txBody>
      </p:sp>
      <p:sp>
        <p:nvSpPr>
          <p:cNvPr id="4" name="Segnaposto numero diapositiva 3"/>
          <p:cNvSpPr>
            <a:spLocks noGrp="1"/>
          </p:cNvSpPr>
          <p:nvPr>
            <p:ph type="sldNum" sz="quarter" idx="10"/>
          </p:nvPr>
        </p:nvSpPr>
        <p:spPr/>
        <p:txBody>
          <a:bodyPr/>
          <a:lstStyle/>
          <a:p>
            <a:fld id="{B1370D63-9158-BD4D-9276-0D6B11293BFA}" type="slidenum">
              <a:rPr lang="it-IT" smtClean="0"/>
              <a:pPr/>
              <a:t>8</a:t>
            </a:fld>
            <a:endParaRPr lang="it-IT" dirty="0"/>
          </a:p>
        </p:txBody>
      </p:sp>
    </p:spTree>
    <p:extLst>
      <p:ext uri="{BB962C8B-B14F-4D97-AF65-F5344CB8AC3E}">
        <p14:creationId xmlns:p14="http://schemas.microsoft.com/office/powerpoint/2010/main" val="838321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A512F8B-AFAB-7E42-8432-A5F8E3AC75DC}"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322615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4069B7-FCD2-9D4B-8E75-10DF5796BEF1}"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42667480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F79D0E-62E7-9D41-A949-6C06B82E1EE1}" type="datetime1">
              <a:rPr lang="it-IT" smtClean="0"/>
              <a:pPr/>
              <a:t>10/05/2022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2888784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B79F79-F40C-1C42-BBD2-2273A9E9FECE}"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9345079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28B1125-DD4A-BD4C-95A1-F24081310AA1}" type="datetime1">
              <a:rPr lang="it-IT" smtClean="0"/>
              <a:pPr/>
              <a:t>10/05/2022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0139349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9F79D0E-62E7-9D41-A949-6C06B82E1EE1}" type="datetime1">
              <a:rPr lang="it-IT" smtClean="0"/>
              <a:pPr/>
              <a:t>10/05/2022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16187883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6465700-0F78-7B49-B17F-4EBCED624A69}" type="datetime1">
              <a:rPr lang="it-IT" smtClean="0"/>
              <a:pPr/>
              <a:t>10/05/2022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8959176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4DE49B7-2E22-4247-A272-39BC49D836DB}" type="datetime1">
              <a:rPr lang="it-IT" smtClean="0"/>
              <a:pPr/>
              <a:t>10/05/2022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1181677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8" name="Immagine 14">
            <a:extLst>
              <a:ext uri="{FF2B5EF4-FFF2-40B4-BE49-F238E27FC236}">
                <a16:creationId xmlns:a16="http://schemas.microsoft.com/office/drawing/2014/main" id="{6687FCB6-6C2B-4BDD-BDF1-2E5AFDE44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0" name="Immagine 14">
            <a:extLst>
              <a:ext uri="{FF2B5EF4-FFF2-40B4-BE49-F238E27FC236}">
                <a16:creationId xmlns:a16="http://schemas.microsoft.com/office/drawing/2014/main" id="{F83035ED-2617-492A-BF19-2B61D00B6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3D5558-1291-45BB-AE33-1EEDDD168CCA}"/>
              </a:ext>
            </a:extLst>
          </p:cNvPr>
          <p:cNvPicPr>
            <a:picLocks noChangeAspect="1"/>
          </p:cNvPicPr>
          <p:nvPr userDrawn="1"/>
        </p:nvPicPr>
        <p:blipFill>
          <a:blip r:embed="rId3"/>
          <a:stretch>
            <a:fillRect/>
          </a:stretch>
        </p:blipFill>
        <p:spPr>
          <a:xfrm>
            <a:off x="0" y="0"/>
            <a:ext cx="4658087" cy="864000"/>
          </a:xfrm>
          <a:prstGeom prst="rect">
            <a:avLst/>
          </a:prstGeom>
        </p:spPr>
      </p:pic>
      <p:sp>
        <p:nvSpPr>
          <p:cNvPr id="14" name="Textfeld 13">
            <a:extLst>
              <a:ext uri="{FF2B5EF4-FFF2-40B4-BE49-F238E27FC236}">
                <a16:creationId xmlns:a16="http://schemas.microsoft.com/office/drawing/2014/main" id="{A2769634-78C8-46C9-BCDB-8C40A027EC6D}"/>
              </a:ext>
            </a:extLst>
          </p:cNvPr>
          <p:cNvSpPr txBox="1"/>
          <p:nvPr userDrawn="1"/>
        </p:nvSpPr>
        <p:spPr>
          <a:xfrm>
            <a:off x="-57551" y="6530932"/>
            <a:ext cx="12184232" cy="369332"/>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IVS 2022 |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Technical Conference</a:t>
            </a:r>
            <a:endParaRPr lang="it-IT" dirty="0"/>
          </a:p>
        </p:txBody>
      </p:sp>
      <p:sp>
        <p:nvSpPr>
          <p:cNvPr id="15" name="Foliennummernplatzhalter 1">
            <a:extLst>
              <a:ext uri="{FF2B5EF4-FFF2-40B4-BE49-F238E27FC236}">
                <a16:creationId xmlns:a16="http://schemas.microsoft.com/office/drawing/2014/main" id="{083B619A-91A7-4544-B8B9-36BEC83F6F54}"/>
              </a:ext>
            </a:extLst>
          </p:cNvPr>
          <p:cNvSpPr txBox="1">
            <a:spLocks/>
          </p:cNvSpPr>
          <p:nvPr userDrawn="1"/>
        </p:nvSpPr>
        <p:spPr>
          <a:xfrm>
            <a:off x="9027555" y="6567523"/>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A8214C-FA1D-6847-9EEC-AC2A1036FCC5}" type="slidenum">
              <a:rPr lang="it-IT" sz="1400" b="1" smtClean="0">
                <a:solidFill>
                  <a:schemeClr val="bg1"/>
                </a:solidFill>
                <a:latin typeface="Arial" panose="020B0604020202020204" pitchFamily="34" charset="0"/>
                <a:cs typeface="Arial" panose="020B0604020202020204" pitchFamily="34" charset="0"/>
              </a:rPr>
              <a:pPr algn="r"/>
              <a:t>‹N›</a:t>
            </a:fld>
            <a:endParaRPr lang="it-IT" sz="1400" b="1" dirty="0">
              <a:solidFill>
                <a:schemeClr val="bg1"/>
              </a:solidFill>
              <a:latin typeface="Arial" panose="020B0604020202020204" pitchFamily="34" charset="0"/>
              <a:cs typeface="Arial" panose="020B0604020202020204" pitchFamily="34" charset="0"/>
            </a:endParaRPr>
          </a:p>
        </p:txBody>
      </p:sp>
      <p:grpSp>
        <p:nvGrpSpPr>
          <p:cNvPr id="9" name="Gruppieren 19">
            <a:extLst>
              <a:ext uri="{FF2B5EF4-FFF2-40B4-BE49-F238E27FC236}">
                <a16:creationId xmlns:a16="http://schemas.microsoft.com/office/drawing/2014/main" id="{6C9AEA64-804D-4BF8-AB37-1AEC2CDF45A5}"/>
              </a:ext>
            </a:extLst>
          </p:cNvPr>
          <p:cNvGrpSpPr/>
          <p:nvPr userDrawn="1"/>
        </p:nvGrpSpPr>
        <p:grpSpPr>
          <a:xfrm>
            <a:off x="7634941" y="279245"/>
            <a:ext cx="1757109" cy="534102"/>
            <a:chOff x="7773004" y="383063"/>
            <a:chExt cx="1757109" cy="534102"/>
          </a:xfrm>
        </p:grpSpPr>
        <p:grpSp>
          <p:nvGrpSpPr>
            <p:cNvPr id="11" name="Gruppo 10">
              <a:extLst>
                <a:ext uri="{FF2B5EF4-FFF2-40B4-BE49-F238E27FC236}">
                  <a16:creationId xmlns:a16="http://schemas.microsoft.com/office/drawing/2014/main" id="{404111AD-6CC6-45C9-B429-944EC79BD2F3}"/>
                </a:ext>
              </a:extLst>
            </p:cNvPr>
            <p:cNvGrpSpPr/>
            <p:nvPr/>
          </p:nvGrpSpPr>
          <p:grpSpPr>
            <a:xfrm>
              <a:off x="7773004" y="557961"/>
              <a:ext cx="1757109" cy="100583"/>
              <a:chOff x="611187" y="1916113"/>
              <a:chExt cx="7921626" cy="593005"/>
            </a:xfrm>
          </p:grpSpPr>
          <p:cxnSp>
            <p:nvCxnSpPr>
              <p:cNvPr id="20" name="Connettore 1 10">
                <a:extLst>
                  <a:ext uri="{FF2B5EF4-FFF2-40B4-BE49-F238E27FC236}">
                    <a16:creationId xmlns:a16="http://schemas.microsoft.com/office/drawing/2014/main" id="{FE862046-0300-4185-B5F7-1F8A16B00167}"/>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1" name="Connettore 1 11">
                <a:extLst>
                  <a:ext uri="{FF2B5EF4-FFF2-40B4-BE49-F238E27FC236}">
                    <a16:creationId xmlns:a16="http://schemas.microsoft.com/office/drawing/2014/main" id="{9EA38701-7F6D-4F38-8D8A-9AAFD6580123}"/>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2" name="Connettore 1 15">
                <a:extLst>
                  <a:ext uri="{FF2B5EF4-FFF2-40B4-BE49-F238E27FC236}">
                    <a16:creationId xmlns:a16="http://schemas.microsoft.com/office/drawing/2014/main" id="{2DB8F119-EDB1-4C30-9F63-12766702BC58}"/>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6" name="CasellaDiTesto 15">
              <a:extLst>
                <a:ext uri="{FF2B5EF4-FFF2-40B4-BE49-F238E27FC236}">
                  <a16:creationId xmlns:a16="http://schemas.microsoft.com/office/drawing/2014/main" id="{B158A2BE-10C8-44FF-A767-1DDB173E1E32}"/>
                </a:ext>
              </a:extLst>
            </p:cNvPr>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17" name="Gruppo 16">
              <a:extLst>
                <a:ext uri="{FF2B5EF4-FFF2-40B4-BE49-F238E27FC236}">
                  <a16:creationId xmlns:a16="http://schemas.microsoft.com/office/drawing/2014/main" id="{F8FA77F6-844E-4337-BA07-9D03C5F0964F}"/>
                </a:ext>
              </a:extLst>
            </p:cNvPr>
            <p:cNvGrpSpPr/>
            <p:nvPr/>
          </p:nvGrpSpPr>
          <p:grpSpPr>
            <a:xfrm>
              <a:off x="7854356" y="676765"/>
              <a:ext cx="1594402" cy="240400"/>
              <a:chOff x="6874403" y="603438"/>
              <a:chExt cx="1594402" cy="240400"/>
            </a:xfrm>
          </p:grpSpPr>
          <p:pic>
            <p:nvPicPr>
              <p:cNvPr id="18" name="Immagine 17">
                <a:extLst>
                  <a:ext uri="{FF2B5EF4-FFF2-40B4-BE49-F238E27FC236}">
                    <a16:creationId xmlns:a16="http://schemas.microsoft.com/office/drawing/2014/main" id="{D8406FC3-5222-4EC2-B7B4-ECAB9506E3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a:extLst>
                  <a:ext uri="{FF2B5EF4-FFF2-40B4-BE49-F238E27FC236}">
                    <a16:creationId xmlns:a16="http://schemas.microsoft.com/office/drawing/2014/main" id="{85C2F3FA-AA53-489B-83D8-172B59AF904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grpSp>
        <p:nvGrpSpPr>
          <p:cNvPr id="23" name="Gruppieren 28">
            <a:extLst>
              <a:ext uri="{FF2B5EF4-FFF2-40B4-BE49-F238E27FC236}">
                <a16:creationId xmlns:a16="http://schemas.microsoft.com/office/drawing/2014/main" id="{AC8C9E71-405F-40BD-914D-087E3424908D}"/>
              </a:ext>
            </a:extLst>
          </p:cNvPr>
          <p:cNvGrpSpPr/>
          <p:nvPr userDrawn="1"/>
        </p:nvGrpSpPr>
        <p:grpSpPr>
          <a:xfrm>
            <a:off x="9876712" y="454143"/>
            <a:ext cx="1757109" cy="100583"/>
            <a:chOff x="10014775" y="557961"/>
            <a:chExt cx="1757109" cy="100583"/>
          </a:xfrm>
        </p:grpSpPr>
        <p:cxnSp>
          <p:nvCxnSpPr>
            <p:cNvPr id="24" name="Connettore 1 10">
              <a:extLst>
                <a:ext uri="{FF2B5EF4-FFF2-40B4-BE49-F238E27FC236}">
                  <a16:creationId xmlns:a16="http://schemas.microsoft.com/office/drawing/2014/main" id="{B9CE54E5-7C47-47B4-ADC9-66441AB60306}"/>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1">
              <a:extLst>
                <a:ext uri="{FF2B5EF4-FFF2-40B4-BE49-F238E27FC236}">
                  <a16:creationId xmlns:a16="http://schemas.microsoft.com/office/drawing/2014/main" id="{EBEFE5D9-D42F-4ED9-9E67-69D096B693ED}"/>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D3E25A83-083F-432F-A83B-85595F08B8FF}"/>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7" name="CasellaDiTesto 16">
            <a:extLst>
              <a:ext uri="{FF2B5EF4-FFF2-40B4-BE49-F238E27FC236}">
                <a16:creationId xmlns:a16="http://schemas.microsoft.com/office/drawing/2014/main" id="{F060DCB3-1895-42BD-BBDF-F66FAAC8B9D3}"/>
              </a:ext>
            </a:extLst>
          </p:cNvPr>
          <p:cNvSpPr txBox="1"/>
          <p:nvPr userDrawn="1"/>
        </p:nvSpPr>
        <p:spPr>
          <a:xfrm>
            <a:off x="9876796" y="279245"/>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28" name="Grafik 5">
            <a:extLst>
              <a:ext uri="{FF2B5EF4-FFF2-40B4-BE49-F238E27FC236}">
                <a16:creationId xmlns:a16="http://schemas.microsoft.com/office/drawing/2014/main" id="{4EB0F078-0226-4D14-8CCF-8CBF2FC208AC}"/>
              </a:ext>
            </a:extLst>
          </p:cNvPr>
          <p:cNvPicPr>
            <a:picLocks noChangeAspect="1"/>
          </p:cNvPicPr>
          <p:nvPr userDrawn="1"/>
        </p:nvPicPr>
        <p:blipFill>
          <a:blip r:embed="rId6"/>
          <a:stretch>
            <a:fillRect/>
          </a:stretch>
        </p:blipFill>
        <p:spPr>
          <a:xfrm>
            <a:off x="10395266" y="409061"/>
            <a:ext cx="720000" cy="720000"/>
          </a:xfrm>
          <a:prstGeom prst="rect">
            <a:avLst/>
          </a:prstGeom>
        </p:spPr>
      </p:pic>
    </p:spTree>
    <p:extLst>
      <p:ext uri="{BB962C8B-B14F-4D97-AF65-F5344CB8AC3E}">
        <p14:creationId xmlns:p14="http://schemas.microsoft.com/office/powerpoint/2010/main" val="2220175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extLst>
    <p:ext uri="{DCECCB84-F9BA-43D5-87BE-67443E8EF086}">
      <p15:sldGuideLst xmlns:p15="http://schemas.microsoft.com/office/powerpoint/2012/main">
        <p15:guide id="1" orient="horz" pos="2160" userDrawn="1">
          <p15:clr>
            <a:srgbClr val="FBAE40"/>
          </p15:clr>
        </p15:guide>
        <p15:guide id="2" pos="73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1B9DC60-1757-E045-A478-19FC60330ECF}" type="datetime1">
              <a:rPr lang="it-IT" smtClean="0"/>
              <a:pPr/>
              <a:t>10/05/2022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19385067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EA245C5-A38B-CE46-A06F-3B82732EFF6E}" type="datetime1">
              <a:rPr lang="it-IT" smtClean="0"/>
              <a:pPr/>
              <a:t>10/05/2022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7469295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79D0E-62E7-9D41-A949-6C06B82E1EE1}" type="datetime1">
              <a:rPr lang="it-IT" smtClean="0"/>
              <a:pPr/>
              <a:t>10/05/2022</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573765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cid:image004.png@01D15AB4.ADEB7F00" TargetMode="Externa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6.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emf"/><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emf"/><Relationship Id="rId5" Type="http://schemas.openxmlformats.org/officeDocument/2006/relationships/image" Target="../media/image8.jpeg"/><Relationship Id="rId15" Type="http://schemas.openxmlformats.org/officeDocument/2006/relationships/image" Target="../media/image18.emf"/><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emf"/></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4"/><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7.jpeg"/><Relationship Id="rId7" Type="http://schemas.microsoft.com/office/2007/relationships/hdphoto" Target="../media/hdphoto4.wdp"/><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6.wdp"/><Relationship Id="rId5" Type="http://schemas.microsoft.com/office/2007/relationships/hdphoto" Target="../media/hdphoto3.wdp"/><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5.wdp"/><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chart" Target="../charts/chart3.xml"/><Relationship Id="rId13" Type="http://schemas.microsoft.com/office/2007/relationships/hdphoto" Target="../media/hdphoto9.wdp"/><Relationship Id="rId3" Type="http://schemas.openxmlformats.org/officeDocument/2006/relationships/image" Target="../media/image26.png"/><Relationship Id="rId7" Type="http://schemas.openxmlformats.org/officeDocument/2006/relationships/chart" Target="../charts/chart2.xml"/><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38.png"/><Relationship Id="rId5" Type="http://schemas.openxmlformats.org/officeDocument/2006/relationships/image" Target="../media/image36.png"/><Relationship Id="rId10"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10.wdp"/><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12.wdp"/><Relationship Id="rId4" Type="http://schemas.openxmlformats.org/officeDocument/2006/relationships/image" Target="../media/image45.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NICOLAI TASCA</a:t>
            </a:r>
          </a:p>
        </p:txBody>
      </p:sp>
      <p:pic>
        <p:nvPicPr>
          <p:cNvPr id="15" name="Immagine 14"/>
          <p:cNvPicPr>
            <a:picLocks noChangeAspect="1"/>
          </p:cNvPicPr>
          <p:nvPr/>
        </p:nvPicPr>
        <p:blipFill rotWithShape="1">
          <a:blip r:embed="rId3">
            <a:extLst>
              <a:ext uri="{28A0092B-C50C-407E-A947-70E740481C1C}">
                <a14:useLocalDpi xmlns:a14="http://schemas.microsoft.com/office/drawing/2010/main" val="0"/>
              </a:ext>
            </a:extLst>
          </a:blip>
          <a:srcRect t="20235" b="27482"/>
          <a:stretch/>
        </p:blipFill>
        <p:spPr>
          <a:xfrm>
            <a:off x="-644" y="3186365"/>
            <a:ext cx="12191999" cy="2883853"/>
          </a:xfrm>
          <a:prstGeom prst="rect">
            <a:avLst/>
          </a:prstGeom>
        </p:spPr>
      </p:pic>
      <p:sp>
        <p:nvSpPr>
          <p:cNvPr id="21" name="Titolo 1"/>
          <p:cNvSpPr txBox="1">
            <a:spLocks/>
          </p:cNvSpPr>
          <p:nvPr/>
        </p:nvSpPr>
        <p:spPr>
          <a:xfrm>
            <a:off x="590698" y="4213946"/>
            <a:ext cx="10733084" cy="1123991"/>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fr-FR" sz="4800" b="1" spc="-200" dirty="0">
                <a:solidFill>
                  <a:schemeClr val="bg1"/>
                </a:solidFill>
                <a:ea typeface="Arial" charset="0"/>
                <a:cs typeface="Arial" charset="0"/>
              </a:rPr>
              <a:t>The impact of valves on the </a:t>
            </a:r>
            <a:r>
              <a:rPr lang="fr-FR" sz="4800" b="1" spc="-200" dirty="0" err="1">
                <a:solidFill>
                  <a:schemeClr val="bg1"/>
                </a:solidFill>
                <a:ea typeface="Arial" charset="0"/>
                <a:cs typeface="Arial" charset="0"/>
              </a:rPr>
              <a:t>environment</a:t>
            </a:r>
            <a:r>
              <a:rPr lang="fr-FR" sz="4800" b="1" spc="-200" dirty="0">
                <a:solidFill>
                  <a:schemeClr val="bg1"/>
                </a:solidFill>
                <a:ea typeface="Arial" charset="0"/>
                <a:cs typeface="Arial" charset="0"/>
              </a:rPr>
              <a:t> </a:t>
            </a: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6"/>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7"/>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
        <p:nvSpPr>
          <p:cNvPr id="28" name="CasellaDiTesto 27">
            <a:extLst>
              <a:ext uri="{FF2B5EF4-FFF2-40B4-BE49-F238E27FC236}">
                <a16:creationId xmlns:a16="http://schemas.microsoft.com/office/drawing/2014/main" id="{647F6674-22C1-C18E-D4BD-C16600D62D8B}"/>
              </a:ext>
            </a:extLst>
          </p:cNvPr>
          <p:cNvSpPr txBox="1"/>
          <p:nvPr/>
        </p:nvSpPr>
        <p:spPr>
          <a:xfrm>
            <a:off x="590698" y="3189731"/>
            <a:ext cx="6098058" cy="461665"/>
          </a:xfrm>
          <a:prstGeom prst="rect">
            <a:avLst/>
          </a:prstGeom>
          <a:noFill/>
        </p:spPr>
        <p:txBody>
          <a:bodyPr wrap="square">
            <a:spAutoFit/>
          </a:bodyPr>
          <a:lstStyle/>
          <a:p>
            <a:r>
              <a:rPr lang="it-IT" sz="2400" dirty="0" err="1">
                <a:solidFill>
                  <a:schemeClr val="bg1"/>
                </a:solidFill>
                <a:latin typeface="Arial" panose="020B0604020202020204" pitchFamily="34" charset="0"/>
                <a:cs typeface="Arial" panose="020B0604020202020204" pitchFamily="34" charset="0"/>
              </a:rPr>
              <a:t>Ved-Coemi</a:t>
            </a:r>
            <a:r>
              <a:rPr lang="it-IT" sz="2400" dirty="0">
                <a:solidFill>
                  <a:schemeClr val="bg1"/>
                </a:solidFill>
                <a:latin typeface="Arial" panose="020B0604020202020204" pitchFamily="34" charset="0"/>
                <a:cs typeface="Arial" panose="020B0604020202020204" pitchFamily="34" charset="0"/>
              </a:rPr>
              <a:t> – Italy</a:t>
            </a:r>
          </a:p>
        </p:txBody>
      </p:sp>
    </p:spTree>
    <p:extLst>
      <p:ext uri="{BB962C8B-B14F-4D97-AF65-F5344CB8AC3E}">
        <p14:creationId xmlns:p14="http://schemas.microsoft.com/office/powerpoint/2010/main" val="249821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5631" y="963579"/>
            <a:ext cx="11250432" cy="1384995"/>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CHOOSING THE RIGHT VOC MONITORING DEVICE (EPA21)</a:t>
            </a:r>
          </a:p>
          <a:p>
            <a:endParaRPr lang="en-GB" sz="2800" b="1" dirty="0">
              <a:latin typeface="Arial" panose="020B0604020202020204" pitchFamily="34" charset="0"/>
              <a:cs typeface="Arial" panose="020B0604020202020204" pitchFamily="34" charset="0"/>
            </a:endParaRPr>
          </a:p>
        </p:txBody>
      </p:sp>
      <p:cxnSp>
        <p:nvCxnSpPr>
          <p:cNvPr id="4"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35496" y="1140713"/>
            <a:ext cx="413189" cy="27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423752" y="2003256"/>
            <a:ext cx="11250431" cy="954107"/>
          </a:xfrm>
          <a:prstGeom prst="rect">
            <a:avLst/>
          </a:prstGeom>
          <a:solidFill>
            <a:schemeClr val="accent5">
              <a:lumMod val="20000"/>
              <a:lumOff val="80000"/>
            </a:schemeClr>
          </a:solidFill>
          <a:ln>
            <a:solidFill>
              <a:schemeClr val="accent1">
                <a:lumMod val="50000"/>
              </a:schemeClr>
            </a:solidFill>
          </a:ln>
        </p:spPr>
        <p:txBody>
          <a:bodyPr wrap="square">
            <a:spAutoFit/>
          </a:bodyPr>
          <a:lstStyle/>
          <a:p>
            <a:pPr algn="just"/>
            <a:r>
              <a:rPr lang="en-US" sz="1400" dirty="0">
                <a:solidFill>
                  <a:schemeClr val="accent1">
                    <a:lumMod val="50000"/>
                  </a:schemeClr>
                </a:solidFill>
                <a:latin typeface="Arial" panose="020B0604020202020204" pitchFamily="34" charset="0"/>
                <a:cs typeface="Arial" panose="020B0604020202020204" pitchFamily="34" charset="0"/>
              </a:rPr>
              <a:t>FID and PID are both mentioned in the EPA 21 method for VOC fugitive emissions monitoring, but our field experience showed substantially different results using FID and PID. Tests carried out simultaneously, on real samples and in real LDAR monitoring conditions, showed that FID is the best technology for VOC fugitive emissions monitoring. Its flame ionization technology is less affected by interferences; FID can detect VOC presence with a higher precision compared to PID.</a:t>
            </a:r>
          </a:p>
        </p:txBody>
      </p:sp>
      <p:sp>
        <p:nvSpPr>
          <p:cNvPr id="12" name="Rettangolo 11"/>
          <p:cNvSpPr/>
          <p:nvPr/>
        </p:nvSpPr>
        <p:spPr>
          <a:xfrm>
            <a:off x="382423" y="4349802"/>
            <a:ext cx="11250431" cy="1384995"/>
          </a:xfrm>
          <a:prstGeom prst="rect">
            <a:avLst/>
          </a:prstGeom>
          <a:solidFill>
            <a:srgbClr val="002060"/>
          </a:solidFill>
          <a:ln>
            <a:solidFill>
              <a:schemeClr val="accent1">
                <a:lumMod val="50000"/>
              </a:schemeClr>
            </a:solidFill>
          </a:ln>
        </p:spPr>
        <p:txBody>
          <a:bodyPr wrap="square">
            <a:spAutoFit/>
          </a:bodyPr>
          <a:lstStyle/>
          <a:p>
            <a:pPr algn="just"/>
            <a:r>
              <a:rPr lang="en-US" sz="1400" dirty="0">
                <a:solidFill>
                  <a:schemeClr val="bg1"/>
                </a:solidFill>
                <a:latin typeface="Arial" panose="020B0604020202020204" pitchFamily="34" charset="0"/>
                <a:cs typeface="Arial" panose="020B0604020202020204" pitchFamily="34" charset="0"/>
              </a:rPr>
              <a:t>PID’s use ultra-violet light to ionize the sample gas stream. Some gases, like methane, are not ionized, where other gases can react photochemically and form compounds that can coat the lamp surface. Those gases cause a barrier effect giving a decreased device efficiency and sensitivity. </a:t>
            </a:r>
          </a:p>
          <a:p>
            <a:pPr algn="just"/>
            <a:r>
              <a:rPr lang="en-US" sz="1400" dirty="0">
                <a:solidFill>
                  <a:schemeClr val="bg1"/>
                </a:solidFill>
                <a:latin typeface="Arial" panose="020B0604020202020204" pitchFamily="34" charset="0"/>
                <a:cs typeface="Arial" panose="020B0604020202020204" pitchFamily="34" charset="0"/>
              </a:rPr>
              <a:t>Humidity can introduce leakage currents or refract the UV light, resulting in lower sensitivity. As a consequence, PID can be successfully used for single chemical compounds measurement in low concentration conditions, with a higher sensitivity than FID. PID can be less effective in high concentration conditions.</a:t>
            </a:r>
          </a:p>
        </p:txBody>
      </p:sp>
      <p:grpSp>
        <p:nvGrpSpPr>
          <p:cNvPr id="75" name="Gruppo 74"/>
          <p:cNvGrpSpPr/>
          <p:nvPr/>
        </p:nvGrpSpPr>
        <p:grpSpPr>
          <a:xfrm>
            <a:off x="3849539" y="3069425"/>
            <a:ext cx="3965271" cy="1253601"/>
            <a:chOff x="2800469" y="3060372"/>
            <a:chExt cx="3965271" cy="1253601"/>
          </a:xfrm>
        </p:grpSpPr>
        <p:grpSp>
          <p:nvGrpSpPr>
            <p:cNvPr id="57" name="Gruppo 56"/>
            <p:cNvGrpSpPr/>
            <p:nvPr/>
          </p:nvGrpSpPr>
          <p:grpSpPr>
            <a:xfrm flipH="1">
              <a:off x="2800469" y="3264899"/>
              <a:ext cx="996915" cy="572558"/>
              <a:chOff x="2658229" y="3264899"/>
              <a:chExt cx="996915" cy="572558"/>
            </a:xfrm>
          </p:grpSpPr>
          <p:sp>
            <p:nvSpPr>
              <p:cNvPr id="53" name="Ovale 52"/>
              <p:cNvSpPr/>
              <p:nvPr/>
            </p:nvSpPr>
            <p:spPr>
              <a:xfrm>
                <a:off x="3528265" y="3264899"/>
                <a:ext cx="126879" cy="571356"/>
              </a:xfrm>
              <a:prstGeom prst="ellipse">
                <a:avLst/>
              </a:prstGeom>
              <a:solidFill>
                <a:schemeClr val="accent4">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cxnSp>
            <p:nvCxnSpPr>
              <p:cNvPr id="54" name="Connettore 1 423"/>
              <p:cNvCxnSpPr/>
              <p:nvPr/>
            </p:nvCxnSpPr>
            <p:spPr>
              <a:xfrm>
                <a:off x="2951589" y="3264899"/>
                <a:ext cx="615928" cy="1270"/>
              </a:xfrm>
              <a:prstGeom prst="line">
                <a:avLst/>
              </a:prstGeom>
              <a:solidFill>
                <a:schemeClr val="accent4">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5" name="Connettore 1 424"/>
              <p:cNvCxnSpPr/>
              <p:nvPr/>
            </p:nvCxnSpPr>
            <p:spPr>
              <a:xfrm>
                <a:off x="2951589" y="3836187"/>
                <a:ext cx="615928" cy="1270"/>
              </a:xfrm>
              <a:prstGeom prst="line">
                <a:avLst/>
              </a:prstGeom>
              <a:solidFill>
                <a:schemeClr val="accent4">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6" name="Arco 55"/>
              <p:cNvSpPr/>
              <p:nvPr/>
            </p:nvSpPr>
            <p:spPr>
              <a:xfrm flipH="1">
                <a:off x="2658229" y="3264899"/>
                <a:ext cx="585449" cy="571288"/>
              </a:xfrm>
              <a:prstGeom prst="arc">
                <a:avLst>
                  <a:gd name="adj1" fmla="val 16200000"/>
                  <a:gd name="adj2" fmla="val 5850560"/>
                </a:avLst>
              </a:prstGeom>
              <a:no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pic>
          <p:nvPicPr>
            <p:cNvPr id="47" name="Immagine 46" descr="Risultati immagini per molecola metano"/>
            <p:cNvPicPr>
              <a:picLocks noChangeAspect="1"/>
            </p:cNvPicPr>
            <p:nvPr/>
          </p:nvPicPr>
          <p:blipFill rotWithShape="1">
            <a:blip r:embed="rId3" cstate="screen">
              <a:extLst>
                <a:ext uri="{28A0092B-C50C-407E-A947-70E740481C1C}">
                  <a14:useLocalDpi xmlns:a14="http://schemas.microsoft.com/office/drawing/2010/main" val="0"/>
                </a:ext>
              </a:extLst>
            </a:blip>
            <a:srcRect l="67013"/>
            <a:stretch/>
          </p:blipFill>
          <p:spPr bwMode="auto">
            <a:xfrm>
              <a:off x="4492003" y="3292518"/>
              <a:ext cx="176812" cy="163531"/>
            </a:xfrm>
            <a:prstGeom prst="rect">
              <a:avLst/>
            </a:prstGeom>
            <a:noFill/>
            <a:ln>
              <a:noFill/>
            </a:ln>
            <a:extLst>
              <a:ext uri="{53640926-AAD7-44D8-BBD7-CCE9431645EC}">
                <a14:shadowObscured xmlns:a14="http://schemas.microsoft.com/office/drawing/2010/main"/>
              </a:ext>
            </a:extLst>
          </p:spPr>
        </p:pic>
        <p:pic>
          <p:nvPicPr>
            <p:cNvPr id="48" name="Immagine 47" descr="Risultati immagini per molecola metano"/>
            <p:cNvPicPr>
              <a:picLocks noChangeAspect="1"/>
            </p:cNvPicPr>
            <p:nvPr/>
          </p:nvPicPr>
          <p:blipFill rotWithShape="1">
            <a:blip r:embed="rId3" cstate="screen">
              <a:extLst>
                <a:ext uri="{28A0092B-C50C-407E-A947-70E740481C1C}">
                  <a14:useLocalDpi xmlns:a14="http://schemas.microsoft.com/office/drawing/2010/main" val="0"/>
                </a:ext>
              </a:extLst>
            </a:blip>
            <a:srcRect l="67013"/>
            <a:stretch/>
          </p:blipFill>
          <p:spPr bwMode="auto">
            <a:xfrm>
              <a:off x="4278681" y="3313672"/>
              <a:ext cx="176812" cy="163531"/>
            </a:xfrm>
            <a:prstGeom prst="rect">
              <a:avLst/>
            </a:prstGeom>
            <a:noFill/>
            <a:ln>
              <a:noFill/>
            </a:ln>
            <a:extLst>
              <a:ext uri="{53640926-AAD7-44D8-BBD7-CCE9431645EC}">
                <a14:shadowObscured xmlns:a14="http://schemas.microsoft.com/office/drawing/2010/main"/>
              </a:ext>
            </a:extLst>
          </p:spPr>
        </p:pic>
        <p:sp>
          <p:nvSpPr>
            <p:cNvPr id="39" name="Rettangolo 38"/>
            <p:cNvSpPr/>
            <p:nvPr/>
          </p:nvSpPr>
          <p:spPr>
            <a:xfrm rot="19298417">
              <a:off x="5235456" y="3585743"/>
              <a:ext cx="439016" cy="170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pic>
          <p:nvPicPr>
            <p:cNvPr id="42" name="Immagine 41" descr="Risultati immagini per benzene"/>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974001" y="3273653"/>
              <a:ext cx="331458" cy="297070"/>
            </a:xfrm>
            <a:prstGeom prst="rect">
              <a:avLst/>
            </a:prstGeom>
            <a:noFill/>
            <a:ln>
              <a:noFill/>
            </a:ln>
          </p:spPr>
        </p:pic>
        <p:pic>
          <p:nvPicPr>
            <p:cNvPr id="43" name="Immagine 42" descr="Risultati immagini per benzene"/>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400706" y="3410762"/>
              <a:ext cx="331458" cy="297070"/>
            </a:xfrm>
            <a:prstGeom prst="rect">
              <a:avLst/>
            </a:prstGeom>
            <a:noFill/>
            <a:ln>
              <a:noFill/>
            </a:ln>
          </p:spPr>
        </p:pic>
        <p:pic>
          <p:nvPicPr>
            <p:cNvPr id="44" name="Immagine 43" descr="Risultati immagini per benzene"/>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065438" y="3578340"/>
              <a:ext cx="331458" cy="297070"/>
            </a:xfrm>
            <a:prstGeom prst="rect">
              <a:avLst/>
            </a:prstGeom>
            <a:noFill/>
            <a:ln>
              <a:noFill/>
            </a:ln>
          </p:spPr>
        </p:pic>
        <p:pic>
          <p:nvPicPr>
            <p:cNvPr id="45" name="Immagine 44" descr="Risultati immagini per benzene"/>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286410" y="3780196"/>
              <a:ext cx="331458" cy="297070"/>
            </a:xfrm>
            <a:prstGeom prst="rect">
              <a:avLst/>
            </a:prstGeom>
            <a:noFill/>
            <a:ln>
              <a:noFill/>
            </a:ln>
          </p:spPr>
        </p:pic>
        <p:pic>
          <p:nvPicPr>
            <p:cNvPr id="46" name="Immagine 45" descr="Risultati immagini per benzene"/>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377847" y="3060372"/>
              <a:ext cx="331458" cy="297070"/>
            </a:xfrm>
            <a:prstGeom prst="rect">
              <a:avLst/>
            </a:prstGeom>
            <a:noFill/>
            <a:ln>
              <a:noFill/>
            </a:ln>
          </p:spPr>
        </p:pic>
        <p:sp>
          <p:nvSpPr>
            <p:cNvPr id="19" name="Casella di testo 2"/>
            <p:cNvSpPr txBox="1">
              <a:spLocks noChangeArrowheads="1"/>
            </p:cNvSpPr>
            <p:nvPr/>
          </p:nvSpPr>
          <p:spPr bwMode="auto">
            <a:xfrm>
              <a:off x="2892417" y="3300791"/>
              <a:ext cx="722417" cy="366894"/>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2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U.V. Lamp</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Immagine 19" descr="Risultati immagini per molecola metano"/>
            <p:cNvPicPr>
              <a:picLocks noChangeAspect="1"/>
            </p:cNvPicPr>
            <p:nvPr/>
          </p:nvPicPr>
          <p:blipFill rotWithShape="1">
            <a:blip r:embed="rId3" cstate="screen">
              <a:extLst>
                <a:ext uri="{28A0092B-C50C-407E-A947-70E740481C1C}">
                  <a14:useLocalDpi xmlns:a14="http://schemas.microsoft.com/office/drawing/2010/main" val="0"/>
                </a:ext>
              </a:extLst>
            </a:blip>
            <a:srcRect l="67013"/>
            <a:stretch/>
          </p:blipFill>
          <p:spPr bwMode="auto">
            <a:xfrm>
              <a:off x="4447858" y="3477531"/>
              <a:ext cx="176812" cy="163532"/>
            </a:xfrm>
            <a:prstGeom prst="rect">
              <a:avLst/>
            </a:prstGeom>
            <a:noFill/>
            <a:ln>
              <a:noFill/>
            </a:ln>
            <a:extLst>
              <a:ext uri="{53640926-AAD7-44D8-BBD7-CCE9431645EC}">
                <a14:shadowObscured xmlns:a14="http://schemas.microsoft.com/office/drawing/2010/main"/>
              </a:ext>
            </a:extLst>
          </p:spPr>
        </p:pic>
        <p:pic>
          <p:nvPicPr>
            <p:cNvPr id="21" name="Immagine 20" descr="Risultati immagini per molecola metano"/>
            <p:cNvPicPr>
              <a:picLocks noChangeAspect="1"/>
            </p:cNvPicPr>
            <p:nvPr/>
          </p:nvPicPr>
          <p:blipFill rotWithShape="1">
            <a:blip r:embed="rId3" cstate="screen">
              <a:extLst>
                <a:ext uri="{28A0092B-C50C-407E-A947-70E740481C1C}">
                  <a14:useLocalDpi xmlns:a14="http://schemas.microsoft.com/office/drawing/2010/main" val="0"/>
                </a:ext>
              </a:extLst>
            </a:blip>
            <a:srcRect l="67013"/>
            <a:stretch/>
          </p:blipFill>
          <p:spPr bwMode="auto">
            <a:xfrm>
              <a:off x="3742335" y="4117515"/>
              <a:ext cx="176812" cy="163532"/>
            </a:xfrm>
            <a:prstGeom prst="rect">
              <a:avLst/>
            </a:prstGeom>
            <a:noFill/>
            <a:ln>
              <a:noFill/>
            </a:ln>
            <a:extLst>
              <a:ext uri="{53640926-AAD7-44D8-BBD7-CCE9431645EC}">
                <a14:shadowObscured xmlns:a14="http://schemas.microsoft.com/office/drawing/2010/main"/>
              </a:ext>
            </a:extLst>
          </p:spPr>
        </p:pic>
        <p:sp>
          <p:nvSpPr>
            <p:cNvPr id="22" name="Casella di testo 2"/>
            <p:cNvSpPr txBox="1">
              <a:spLocks noChangeArrowheads="1"/>
            </p:cNvSpPr>
            <p:nvPr/>
          </p:nvSpPr>
          <p:spPr bwMode="auto">
            <a:xfrm>
              <a:off x="3882487" y="3958284"/>
              <a:ext cx="902874" cy="35568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1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Barrier</a:t>
              </a:r>
              <a:r>
                <a:rPr lang="it-IT" sz="11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gas</a:t>
              </a:r>
              <a:endParaRPr lang="it-IT" sz="120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59" name="Connettore 2 58"/>
            <p:cNvCxnSpPr>
              <a:endCxn id="46" idx="1"/>
            </p:cNvCxnSpPr>
            <p:nvPr/>
          </p:nvCxnSpPr>
          <p:spPr>
            <a:xfrm flipV="1">
              <a:off x="3614834" y="3208907"/>
              <a:ext cx="1763013" cy="14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p:cNvCxnSpPr>
              <a:cxnSpLocks/>
              <a:stCxn id="19" idx="3"/>
            </p:cNvCxnSpPr>
            <p:nvPr/>
          </p:nvCxnSpPr>
          <p:spPr>
            <a:xfrm flipV="1">
              <a:off x="3614834" y="3451098"/>
              <a:ext cx="643759" cy="331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ttore 2 62"/>
            <p:cNvCxnSpPr>
              <a:cxnSpLocks/>
              <a:endCxn id="45" idx="1"/>
            </p:cNvCxnSpPr>
            <p:nvPr/>
          </p:nvCxnSpPr>
          <p:spPr>
            <a:xfrm>
              <a:off x="3558553" y="3752934"/>
              <a:ext cx="1727857" cy="175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ttore 2 65"/>
            <p:cNvCxnSpPr>
              <a:cxnSpLocks/>
              <a:endCxn id="44" idx="1"/>
            </p:cNvCxnSpPr>
            <p:nvPr/>
          </p:nvCxnSpPr>
          <p:spPr>
            <a:xfrm>
              <a:off x="3656165" y="3661049"/>
              <a:ext cx="1409273" cy="65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nettore 2 68"/>
            <p:cNvCxnSpPr>
              <a:cxnSpLocks/>
            </p:cNvCxnSpPr>
            <p:nvPr/>
          </p:nvCxnSpPr>
          <p:spPr>
            <a:xfrm flipV="1">
              <a:off x="3684341" y="3567112"/>
              <a:ext cx="726652" cy="112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Casella di testo 2"/>
            <p:cNvSpPr txBox="1">
              <a:spLocks noChangeArrowheads="1"/>
            </p:cNvSpPr>
            <p:nvPr/>
          </p:nvSpPr>
          <p:spPr bwMode="auto">
            <a:xfrm>
              <a:off x="5718369" y="3178542"/>
              <a:ext cx="1047371" cy="657626"/>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it-IT" sz="14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Target </a:t>
              </a:r>
            </a:p>
            <a:p>
              <a:pPr algn="ctr">
                <a:lnSpc>
                  <a:spcPct val="115000"/>
                </a:lnSpc>
                <a:spcAft>
                  <a:spcPts val="1000"/>
                </a:spcAft>
              </a:pPr>
              <a:r>
                <a:rPr lang="it-IT" sz="14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gas</a:t>
              </a:r>
              <a:endParaRPr lang="it-IT" sz="1600" dirty="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ttangolo 1"/>
          <p:cNvSpPr/>
          <p:nvPr/>
        </p:nvSpPr>
        <p:spPr>
          <a:xfrm>
            <a:off x="2389674" y="5809671"/>
            <a:ext cx="7235927" cy="646331"/>
          </a:xfrm>
          <a:prstGeom prst="rect">
            <a:avLst/>
          </a:prstGeom>
          <a:solidFill>
            <a:srgbClr val="002060"/>
          </a:solidFill>
        </p:spPr>
        <p:txBody>
          <a:bodyPr wrap="square">
            <a:spAutoFit/>
          </a:bodyPr>
          <a:lstStyle/>
          <a:p>
            <a:pPr algn="ctr"/>
            <a:r>
              <a:rPr lang="en-US" b="1" dirty="0">
                <a:solidFill>
                  <a:schemeClr val="bg1"/>
                </a:solidFill>
                <a:latin typeface="Arial" charset="0"/>
              </a:rPr>
              <a:t>PID’s can be adversely affected in dirty and humid applications or where other non-responsive gases are present</a:t>
            </a:r>
            <a:endParaRPr lang="en-GB" b="1" dirty="0">
              <a:solidFill>
                <a:schemeClr val="bg1"/>
              </a:solidFill>
            </a:endParaRPr>
          </a:p>
        </p:txBody>
      </p:sp>
    </p:spTree>
    <p:extLst>
      <p:ext uri="{BB962C8B-B14F-4D97-AF65-F5344CB8AC3E}">
        <p14:creationId xmlns:p14="http://schemas.microsoft.com/office/powerpoint/2010/main" val="20285397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954107"/>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CHOOSING THE RIGHT MONITORING DEVICE FOR INORGANIC COMPOUNDS</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35496" y="1140713"/>
            <a:ext cx="413189" cy="27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p:nvPr/>
        </p:nvPicPr>
        <p:blipFill>
          <a:blip r:embed="rId3">
            <a:extLst>
              <a:ext uri="{28A0092B-C50C-407E-A947-70E740481C1C}">
                <a14:useLocalDpi xmlns:a14="http://schemas.microsoft.com/office/drawing/2010/main" val="0"/>
              </a:ext>
            </a:extLst>
          </a:blip>
          <a:srcRect/>
          <a:stretch>
            <a:fillRect/>
          </a:stretch>
        </p:blipFill>
        <p:spPr bwMode="auto">
          <a:xfrm>
            <a:off x="691378" y="4797548"/>
            <a:ext cx="3139458" cy="1595944"/>
          </a:xfrm>
          <a:prstGeom prst="rect">
            <a:avLst/>
          </a:prstGeom>
          <a:noFill/>
          <a:ln>
            <a:noFill/>
          </a:ln>
        </p:spPr>
      </p:pic>
      <p:pic>
        <p:nvPicPr>
          <p:cNvPr id="9" name="Picture 2" descr="Idrogeno e celle a combustibile: nuove prospettive di impiego nel contesto  delle Hydrogen Island - Sardegna Ricerche"/>
          <p:cNvPicPr>
            <a:picLocks noChangeAspect="1" noChangeArrowheads="1"/>
          </p:cNvPicPr>
          <p:nvPr/>
        </p:nvPicPr>
        <p:blipFill rotWithShape="1">
          <a:blip r:embed="rId4">
            <a:extLst>
              <a:ext uri="{28A0092B-C50C-407E-A947-70E740481C1C}">
                <a14:useLocalDpi xmlns:a14="http://schemas.microsoft.com/office/drawing/2010/main" val="0"/>
              </a:ext>
            </a:extLst>
          </a:blip>
          <a:srcRect l="6096" r="34629"/>
          <a:stretch/>
        </p:blipFill>
        <p:spPr bwMode="auto">
          <a:xfrm flipH="1" flipV="1">
            <a:off x="691378" y="2254976"/>
            <a:ext cx="3104902" cy="2585323"/>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510379" y="2160156"/>
            <a:ext cx="1530784" cy="400110"/>
          </a:xfrm>
          <a:prstGeom prst="rect">
            <a:avLst/>
          </a:prstGeom>
          <a:solidFill>
            <a:srgbClr val="1B70B7"/>
          </a:solidFill>
        </p:spPr>
        <p:txBody>
          <a:bodyPr wrap="square" rtlCol="0">
            <a:spAutoFit/>
          </a:bodyPr>
          <a:lstStyle/>
          <a:p>
            <a:pPr algn="ctr"/>
            <a:r>
              <a:rPr lang="it-IT" sz="2000" b="1" dirty="0" err="1">
                <a:solidFill>
                  <a:schemeClr val="bg1"/>
                </a:solidFill>
                <a:latin typeface="Arial" panose="020B0604020202020204" pitchFamily="34" charset="0"/>
                <a:cs typeface="Arial" panose="020B0604020202020204" pitchFamily="34" charset="0"/>
              </a:rPr>
              <a:t>Hydrogen</a:t>
            </a:r>
            <a:endParaRPr lang="en-GB" b="1" dirty="0">
              <a:solidFill>
                <a:schemeClr val="bg1"/>
              </a:solidFill>
              <a:latin typeface="Arial" panose="020B0604020202020204" pitchFamily="34" charset="0"/>
              <a:cs typeface="Arial" panose="020B0604020202020204" pitchFamily="34" charset="0"/>
            </a:endParaRPr>
          </a:p>
        </p:txBody>
      </p:sp>
      <p:sp>
        <p:nvSpPr>
          <p:cNvPr id="8" name="Rettangolo 7"/>
          <p:cNvSpPr/>
          <p:nvPr/>
        </p:nvSpPr>
        <p:spPr>
          <a:xfrm>
            <a:off x="4471639" y="2353835"/>
            <a:ext cx="7204423" cy="2585323"/>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dirty="0">
                <a:latin typeface="Arial" panose="020B0604020202020204" pitchFamily="34" charset="0"/>
                <a:cs typeface="Arial" panose="020B0604020202020204" pitchFamily="34" charset="0"/>
              </a:rPr>
              <a:t>					All gases conduct heat but by varying amounts, if an object is heated and then the source of heat is removed, the object will eventually cool down to match ambient air temperature. Detectors contain a heated thermistor bead that transmits heat to a block of material that remains at a constant temperature. When gases with different thermal qualities pass through the chamber the amount of heat being transmitted to the Temperature Stable block changes. These changes are measured, calculated and displayed as leak rates or gas concentrations.</a:t>
            </a:r>
          </a:p>
        </p:txBody>
      </p:sp>
      <p:sp>
        <p:nvSpPr>
          <p:cNvPr id="10" name="Rettangolo 9"/>
          <p:cNvSpPr/>
          <p:nvPr/>
        </p:nvSpPr>
        <p:spPr>
          <a:xfrm>
            <a:off x="4471639" y="5338804"/>
            <a:ext cx="7204424" cy="707886"/>
          </a:xfrm>
          <a:prstGeom prst="rect">
            <a:avLst/>
          </a:prstGeom>
          <a:solidFill>
            <a:schemeClr val="accent1">
              <a:lumMod val="50000"/>
            </a:schemeClr>
          </a:solidFill>
        </p:spPr>
        <p:txBody>
          <a:bodyPr wrap="square">
            <a:spAutoFit/>
          </a:bodyPr>
          <a:lstStyle/>
          <a:p>
            <a:pPr algn="ctr"/>
            <a:r>
              <a:rPr lang="en-US" sz="2000" b="1" dirty="0">
                <a:solidFill>
                  <a:schemeClr val="bg1"/>
                </a:solidFill>
                <a:latin typeface="Arial" panose="020B0604020202020204" pitchFamily="34" charset="0"/>
                <a:cs typeface="Arial" panose="020B0604020202020204" pitchFamily="34" charset="0"/>
              </a:rPr>
              <a:t>TCD is less sensitive than FID, but it is responsive to all gases, so it is used for inorganic gas leak monitoring</a:t>
            </a:r>
            <a:endParaRPr lang="en-GB" sz="2000" b="1" dirty="0">
              <a:solidFill>
                <a:schemeClr val="bg1"/>
              </a:solidFill>
              <a:latin typeface="Arial" panose="020B0604020202020204" pitchFamily="34" charset="0"/>
              <a:cs typeface="Arial" panose="020B0604020202020204" pitchFamily="34" charset="0"/>
            </a:endParaRPr>
          </a:p>
        </p:txBody>
      </p:sp>
      <p:sp>
        <p:nvSpPr>
          <p:cNvPr id="5" name="Rettangolo 4"/>
          <p:cNvSpPr/>
          <p:nvPr/>
        </p:nvSpPr>
        <p:spPr>
          <a:xfrm>
            <a:off x="3869965" y="2259169"/>
            <a:ext cx="2876108" cy="400110"/>
          </a:xfrm>
          <a:prstGeom prst="rect">
            <a:avLst/>
          </a:prstGeom>
          <a:solidFill>
            <a:srgbClr val="1B70B7"/>
          </a:solidFill>
        </p:spPr>
        <p:txBody>
          <a:bodyPr wrap="square" rtlCol="0">
            <a:spAutoFit/>
          </a:bodyPr>
          <a:lstStyle/>
          <a:p>
            <a:pPr algn="ctr"/>
            <a:r>
              <a:rPr lang="en-GB" sz="2000" b="1" dirty="0">
                <a:solidFill>
                  <a:schemeClr val="bg1"/>
                </a:solidFill>
                <a:latin typeface="Arial" panose="020B0604020202020204" pitchFamily="34" charset="0"/>
                <a:cs typeface="Arial" panose="020B0604020202020204" pitchFamily="34" charset="0"/>
              </a:rPr>
              <a:t>Thermal Conductivity </a:t>
            </a:r>
          </a:p>
        </p:txBody>
      </p:sp>
    </p:spTree>
    <p:extLst>
      <p:ext uri="{BB962C8B-B14F-4D97-AF65-F5344CB8AC3E}">
        <p14:creationId xmlns:p14="http://schemas.microsoft.com/office/powerpoint/2010/main" val="816531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Optical Gas Imaging</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425631" y="1655922"/>
            <a:ext cx="11250432" cy="400110"/>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sz="2000" dirty="0">
                <a:latin typeface="Arial" panose="020B0604020202020204" pitchFamily="34" charset="0"/>
                <a:cs typeface="Arial" panose="020B0604020202020204" pitchFamily="34" charset="0"/>
              </a:rPr>
              <a:t>Using an infrared OGI camera you can visualize gas plumes</a:t>
            </a:r>
            <a:endParaRPr lang="en-GB" sz="2000" dirty="0">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2"/>
          <a:stretch>
            <a:fillRect/>
          </a:stretch>
        </p:blipFill>
        <p:spPr>
          <a:xfrm>
            <a:off x="1721562" y="2309154"/>
            <a:ext cx="1971675" cy="3038475"/>
          </a:xfrm>
          <a:prstGeom prst="rect">
            <a:avLst/>
          </a:prstGeom>
        </p:spPr>
      </p:pic>
      <p:pic>
        <p:nvPicPr>
          <p:cNvPr id="6" name="Immagine 5"/>
          <p:cNvPicPr>
            <a:picLocks noChangeAspect="1"/>
          </p:cNvPicPr>
          <p:nvPr/>
        </p:nvPicPr>
        <p:blipFill>
          <a:blip r:embed="rId3"/>
          <a:stretch>
            <a:fillRect/>
          </a:stretch>
        </p:blipFill>
        <p:spPr>
          <a:xfrm>
            <a:off x="7639979" y="2309154"/>
            <a:ext cx="1548455" cy="3038476"/>
          </a:xfrm>
          <a:prstGeom prst="rect">
            <a:avLst/>
          </a:prstGeom>
        </p:spPr>
      </p:pic>
      <p:sp>
        <p:nvSpPr>
          <p:cNvPr id="7" name="Rettangolo 6"/>
          <p:cNvSpPr/>
          <p:nvPr/>
        </p:nvSpPr>
        <p:spPr>
          <a:xfrm>
            <a:off x="1721561" y="5502833"/>
            <a:ext cx="1971675" cy="646331"/>
          </a:xfrm>
          <a:prstGeom prst="rect">
            <a:avLst/>
          </a:prstGeom>
        </p:spPr>
        <p:txBody>
          <a:bodyPr wrap="square">
            <a:spAutoFit/>
          </a:bodyPr>
          <a:lstStyle/>
          <a:p>
            <a:pPr algn="ctr"/>
            <a:r>
              <a:rPr lang="en-US" dirty="0">
                <a:solidFill>
                  <a:srgbClr val="000000"/>
                </a:solidFill>
                <a:latin typeface="Arial" panose="020B0604020202020204" pitchFamily="34" charset="0"/>
              </a:rPr>
              <a:t>Absorptive plume (Black smoke)*</a:t>
            </a:r>
            <a:endParaRPr lang="en-GB" dirty="0"/>
          </a:p>
        </p:txBody>
      </p:sp>
      <p:sp>
        <p:nvSpPr>
          <p:cNvPr id="8" name="Rettangolo 7"/>
          <p:cNvSpPr/>
          <p:nvPr/>
        </p:nvSpPr>
        <p:spPr>
          <a:xfrm>
            <a:off x="4393381" y="6022471"/>
            <a:ext cx="2546451" cy="276999"/>
          </a:xfrm>
          <a:prstGeom prst="rect">
            <a:avLst/>
          </a:prstGeom>
        </p:spPr>
        <p:txBody>
          <a:bodyPr wrap="square">
            <a:spAutoFit/>
          </a:bodyPr>
          <a:lstStyle/>
          <a:p>
            <a:pPr marR="11200"/>
            <a:r>
              <a:rPr lang="en-US" sz="1200" dirty="0">
                <a:solidFill>
                  <a:srgbClr val="000000"/>
                </a:solidFill>
                <a:latin typeface="Arial" panose="020B0604020202020204" pitchFamily="34" charset="0"/>
              </a:rPr>
              <a:t>* Presumes polarity of white = hot</a:t>
            </a:r>
            <a:endParaRPr lang="en-GB" dirty="0"/>
          </a:p>
        </p:txBody>
      </p:sp>
      <p:sp>
        <p:nvSpPr>
          <p:cNvPr id="9" name="Rettangolo 8"/>
          <p:cNvSpPr/>
          <p:nvPr/>
        </p:nvSpPr>
        <p:spPr>
          <a:xfrm>
            <a:off x="7489351" y="5376140"/>
            <a:ext cx="1849709" cy="646331"/>
          </a:xfrm>
          <a:prstGeom prst="rect">
            <a:avLst/>
          </a:prstGeom>
        </p:spPr>
        <p:txBody>
          <a:bodyPr wrap="square">
            <a:spAutoFit/>
          </a:bodyPr>
          <a:lstStyle/>
          <a:p>
            <a:pPr algn="ctr"/>
            <a:r>
              <a:rPr lang="en-US" dirty="0">
                <a:solidFill>
                  <a:srgbClr val="000000"/>
                </a:solidFill>
                <a:latin typeface="Arial" panose="020B0604020202020204" pitchFamily="34" charset="0"/>
              </a:rPr>
              <a:t>Emissive plume (White smoke)*</a:t>
            </a:r>
          </a:p>
        </p:txBody>
      </p:sp>
    </p:spTree>
    <p:extLst>
      <p:ext uri="{BB962C8B-B14F-4D97-AF65-F5344CB8AC3E}">
        <p14:creationId xmlns:p14="http://schemas.microsoft.com/office/powerpoint/2010/main" val="5961308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1340790" y="2824607"/>
            <a:ext cx="5499456" cy="2045503"/>
          </a:xfrm>
          <a:prstGeom prst="rect">
            <a:avLst/>
          </a:prstGeom>
        </p:spPr>
      </p:pic>
      <p:sp>
        <p:nvSpPr>
          <p:cNvPr id="12" name="Rettangolo 11"/>
          <p:cNvSpPr/>
          <p:nvPr/>
        </p:nvSpPr>
        <p:spPr>
          <a:xfrm>
            <a:off x="436782" y="4891502"/>
            <a:ext cx="11239281" cy="154275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Optical Gas Imaging</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2509024" y="1663499"/>
            <a:ext cx="9167039" cy="461665"/>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sz="2400" b="1" dirty="0">
                <a:latin typeface="Arial" panose="020B0604020202020204" pitchFamily="34" charset="0"/>
                <a:cs typeface="Arial" panose="020B0604020202020204" pitchFamily="34" charset="0"/>
              </a:rPr>
              <a:t>You need three things to image a gas with an infrared camera</a:t>
            </a:r>
          </a:p>
        </p:txBody>
      </p:sp>
      <p:pic>
        <p:nvPicPr>
          <p:cNvPr id="6" name="Immagine 5"/>
          <p:cNvPicPr>
            <a:picLocks noChangeAspect="1"/>
          </p:cNvPicPr>
          <p:nvPr/>
        </p:nvPicPr>
        <p:blipFill>
          <a:blip r:embed="rId3"/>
          <a:stretch>
            <a:fillRect/>
          </a:stretch>
        </p:blipFill>
        <p:spPr>
          <a:xfrm>
            <a:off x="436782" y="1642010"/>
            <a:ext cx="1808017" cy="1276830"/>
          </a:xfrm>
          <a:prstGeom prst="rect">
            <a:avLst/>
          </a:prstGeom>
        </p:spPr>
      </p:pic>
      <p:sp>
        <p:nvSpPr>
          <p:cNvPr id="7" name="Rettangolo 6"/>
          <p:cNvSpPr/>
          <p:nvPr/>
        </p:nvSpPr>
        <p:spPr>
          <a:xfrm>
            <a:off x="2509024" y="2241429"/>
            <a:ext cx="8339962" cy="646331"/>
          </a:xfrm>
          <a:prstGeom prst="rect">
            <a:avLst/>
          </a:prstGeom>
        </p:spPr>
        <p:txBody>
          <a:bodyPr wrap="square">
            <a:spAutoFit/>
          </a:bodyPr>
          <a:lstStyle/>
          <a:p>
            <a:r>
              <a:rPr lang="en-US" b="1" u="sng" dirty="0">
                <a:solidFill>
                  <a:srgbClr val="000000"/>
                </a:solidFill>
                <a:latin typeface="Arial" panose="020B0604020202020204" pitchFamily="34" charset="0"/>
              </a:rPr>
              <a:t>1.</a:t>
            </a:r>
            <a:r>
              <a:rPr lang="en-US" b="1" dirty="0">
                <a:solidFill>
                  <a:srgbClr val="000000"/>
                </a:solidFill>
                <a:latin typeface="Arial" panose="020B0604020202020204" pitchFamily="34" charset="0"/>
              </a:rPr>
              <a:t> </a:t>
            </a:r>
            <a:r>
              <a:rPr lang="en-US" dirty="0">
                <a:solidFill>
                  <a:srgbClr val="000000"/>
                </a:solidFill>
                <a:latin typeface="Arial" panose="020B0604020202020204" pitchFamily="34" charset="0"/>
              </a:rPr>
              <a:t>α(λ): The gas has IR absorption peak that overlaps with the spectral window 		of the OGI camera (usually between 3,2 and 3,4 micron)</a:t>
            </a:r>
          </a:p>
        </p:txBody>
      </p:sp>
      <p:pic>
        <p:nvPicPr>
          <p:cNvPr id="9" name="Immagine 8" descr="cid:image004.png@01D15AB4.ADEB7F00"/>
          <p:cNvPicPr/>
          <p:nvPr/>
        </p:nvPicPr>
        <p:blipFill rotWithShape="1">
          <a:blip r:embed="rId4" r:link="rId5" cstate="screen">
            <a:extLst>
              <a:ext uri="{28A0092B-C50C-407E-A947-70E740481C1C}">
                <a14:useLocalDpi xmlns:a14="http://schemas.microsoft.com/office/drawing/2010/main" val="0"/>
              </a:ext>
            </a:extLst>
          </a:blip>
          <a:srcRect b="9173"/>
          <a:stretch>
            <a:fillRect/>
          </a:stretch>
        </p:blipFill>
        <p:spPr bwMode="auto">
          <a:xfrm>
            <a:off x="7959671" y="3024904"/>
            <a:ext cx="3426460" cy="1729453"/>
          </a:xfrm>
          <a:prstGeom prst="rect">
            <a:avLst/>
          </a:prstGeom>
          <a:noFill/>
          <a:ln>
            <a:noFill/>
          </a:ln>
          <a:extLst>
            <a:ext uri="{53640926-AAD7-44D8-BBD7-CCE9431645EC}">
              <a14:shadowObscured xmlns:a14="http://schemas.microsoft.com/office/drawing/2010/main"/>
            </a:ext>
          </a:extLst>
        </p:spPr>
      </p:pic>
      <p:pic>
        <p:nvPicPr>
          <p:cNvPr id="5" name="Immagine 4"/>
          <p:cNvPicPr>
            <a:picLocks noChangeAspect="1"/>
          </p:cNvPicPr>
          <p:nvPr/>
        </p:nvPicPr>
        <p:blipFill rotWithShape="1">
          <a:blip r:embed="rId6"/>
          <a:srcRect b="43974"/>
          <a:stretch/>
        </p:blipFill>
        <p:spPr>
          <a:xfrm>
            <a:off x="827075" y="5407682"/>
            <a:ext cx="4880859" cy="915555"/>
          </a:xfrm>
          <a:prstGeom prst="rect">
            <a:avLst/>
          </a:prstGeom>
        </p:spPr>
      </p:pic>
      <p:pic>
        <p:nvPicPr>
          <p:cNvPr id="10" name="Immagine 9"/>
          <p:cNvPicPr>
            <a:picLocks noChangeAspect="1"/>
          </p:cNvPicPr>
          <p:nvPr/>
        </p:nvPicPr>
        <p:blipFill rotWithShape="1">
          <a:blip r:embed="rId6"/>
          <a:srcRect t="56408"/>
          <a:stretch/>
        </p:blipFill>
        <p:spPr>
          <a:xfrm>
            <a:off x="6398500" y="5407682"/>
            <a:ext cx="4880859" cy="712374"/>
          </a:xfrm>
          <a:prstGeom prst="rect">
            <a:avLst/>
          </a:prstGeom>
        </p:spPr>
      </p:pic>
      <p:sp>
        <p:nvSpPr>
          <p:cNvPr id="11" name="Rettangolo 10"/>
          <p:cNvSpPr/>
          <p:nvPr/>
        </p:nvSpPr>
        <p:spPr>
          <a:xfrm>
            <a:off x="436782" y="4981127"/>
            <a:ext cx="3212230" cy="400110"/>
          </a:xfrm>
          <a:prstGeom prst="rect">
            <a:avLst/>
          </a:prstGeom>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Detectable gas list</a:t>
            </a:r>
          </a:p>
        </p:txBody>
      </p:sp>
    </p:spTree>
    <p:extLst>
      <p:ext uri="{BB962C8B-B14F-4D97-AF65-F5344CB8AC3E}">
        <p14:creationId xmlns:p14="http://schemas.microsoft.com/office/powerpoint/2010/main" val="2573970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Optical Gas Imaging</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2509024" y="1663499"/>
            <a:ext cx="9167039" cy="461665"/>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sz="2400" b="1" dirty="0">
                <a:latin typeface="Arial" panose="020B0604020202020204" pitchFamily="34" charset="0"/>
                <a:cs typeface="Arial" panose="020B0604020202020204" pitchFamily="34" charset="0"/>
              </a:rPr>
              <a:t>You need three things to image a gas with an infrared camera</a:t>
            </a:r>
          </a:p>
        </p:txBody>
      </p:sp>
      <p:pic>
        <p:nvPicPr>
          <p:cNvPr id="6" name="Immagine 5"/>
          <p:cNvPicPr>
            <a:picLocks noChangeAspect="1"/>
          </p:cNvPicPr>
          <p:nvPr/>
        </p:nvPicPr>
        <p:blipFill>
          <a:blip r:embed="rId3"/>
          <a:stretch>
            <a:fillRect/>
          </a:stretch>
        </p:blipFill>
        <p:spPr>
          <a:xfrm>
            <a:off x="436782" y="1642010"/>
            <a:ext cx="1808017" cy="1276830"/>
          </a:xfrm>
          <a:prstGeom prst="rect">
            <a:avLst/>
          </a:prstGeom>
        </p:spPr>
      </p:pic>
      <p:sp>
        <p:nvSpPr>
          <p:cNvPr id="7" name="Rettangolo 6"/>
          <p:cNvSpPr/>
          <p:nvPr/>
        </p:nvSpPr>
        <p:spPr>
          <a:xfrm>
            <a:off x="2509023" y="2241429"/>
            <a:ext cx="9167039" cy="646331"/>
          </a:xfrm>
          <a:prstGeom prst="rect">
            <a:avLst/>
          </a:prstGeom>
        </p:spPr>
        <p:txBody>
          <a:bodyPr wrap="square">
            <a:spAutoFit/>
          </a:bodyPr>
          <a:lstStyle/>
          <a:p>
            <a:r>
              <a:rPr lang="en-US" b="1" u="sng" dirty="0">
                <a:solidFill>
                  <a:srgbClr val="000000"/>
                </a:solidFill>
                <a:latin typeface="Arial" panose="020B0604020202020204" pitchFamily="34" charset="0"/>
              </a:rPr>
              <a:t>2.</a:t>
            </a:r>
            <a:r>
              <a:rPr lang="en-US" dirty="0">
                <a:solidFill>
                  <a:srgbClr val="000000"/>
                </a:solidFill>
                <a:latin typeface="Arial" panose="020B0604020202020204" pitchFamily="34" charset="0"/>
              </a:rPr>
              <a:t> ΔT: There is sufficient temperature difference between the gas plume and the 			background (2-3 °C is recommended)</a:t>
            </a:r>
          </a:p>
        </p:txBody>
      </p:sp>
      <p:sp>
        <p:nvSpPr>
          <p:cNvPr id="11" name="Rettangolo 10"/>
          <p:cNvSpPr/>
          <p:nvPr/>
        </p:nvSpPr>
        <p:spPr>
          <a:xfrm>
            <a:off x="436782" y="4981127"/>
            <a:ext cx="3212230" cy="400110"/>
          </a:xfrm>
          <a:prstGeom prst="rect">
            <a:avLst/>
          </a:prstGeom>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Detectable gas list</a:t>
            </a:r>
          </a:p>
        </p:txBody>
      </p:sp>
      <p:pic>
        <p:nvPicPr>
          <p:cNvPr id="13" name="Immagine 12"/>
          <p:cNvPicPr>
            <a:picLocks noChangeAspect="1"/>
          </p:cNvPicPr>
          <p:nvPr/>
        </p:nvPicPr>
        <p:blipFill>
          <a:blip r:embed="rId4">
            <a:duotone>
              <a:schemeClr val="accent1">
                <a:shade val="45000"/>
                <a:satMod val="135000"/>
              </a:schemeClr>
              <a:prstClr val="white"/>
            </a:duotone>
          </a:blip>
          <a:stretch>
            <a:fillRect/>
          </a:stretch>
        </p:blipFill>
        <p:spPr>
          <a:xfrm>
            <a:off x="7103327" y="3099634"/>
            <a:ext cx="4572735" cy="3287697"/>
          </a:xfrm>
          <a:prstGeom prst="rect">
            <a:avLst/>
          </a:prstGeom>
        </p:spPr>
      </p:pic>
      <p:sp>
        <p:nvSpPr>
          <p:cNvPr id="14" name="Rettangolo 13"/>
          <p:cNvSpPr/>
          <p:nvPr/>
        </p:nvSpPr>
        <p:spPr>
          <a:xfrm>
            <a:off x="436782" y="5874558"/>
            <a:ext cx="6510428" cy="523220"/>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Image of a gas leak showing the effects of Delta T as the gas moves from a hot background (the wall) to a background that is ambient temperature (the fence)</a:t>
            </a:r>
            <a:endParaRPr lang="en-GB" sz="1400" dirty="0">
              <a:latin typeface="Arial" panose="020B0604020202020204" pitchFamily="34" charset="0"/>
              <a:cs typeface="Arial" panose="020B0604020202020204" pitchFamily="34" charset="0"/>
            </a:endParaRPr>
          </a:p>
        </p:txBody>
      </p:sp>
      <p:sp>
        <p:nvSpPr>
          <p:cNvPr id="15" name="Rettangolo 14"/>
          <p:cNvSpPr/>
          <p:nvPr/>
        </p:nvSpPr>
        <p:spPr>
          <a:xfrm>
            <a:off x="679071" y="3777010"/>
            <a:ext cx="6096000" cy="923330"/>
          </a:xfrm>
          <a:prstGeom prst="rect">
            <a:avLst/>
          </a:prstGeom>
          <a:solidFill>
            <a:schemeClr val="accent1">
              <a:lumMod val="50000"/>
            </a:schemeClr>
          </a:solidFill>
        </p:spPr>
        <p:txBody>
          <a:bodyPr>
            <a:spAutoFit/>
          </a:bodyPr>
          <a:lstStyle/>
          <a:p>
            <a:pPr algn="ctr"/>
            <a:r>
              <a:rPr lang="en-US" b="1" dirty="0">
                <a:solidFill>
                  <a:schemeClr val="bg1"/>
                </a:solidFill>
                <a:latin typeface="Univers LT Std 47 Cn Lt"/>
              </a:rPr>
              <a:t>Sufficient temperature difference must exist between the gas plume and the background. A higher ΔT will lead to more visible plume in the OGI camera’s display.</a:t>
            </a:r>
            <a:endParaRPr lang="en-GB" b="1" dirty="0">
              <a:solidFill>
                <a:schemeClr val="bg1"/>
              </a:solidFill>
              <a:latin typeface="Univers LT Std 47 Cn Lt"/>
            </a:endParaRPr>
          </a:p>
        </p:txBody>
      </p:sp>
      <p:sp>
        <p:nvSpPr>
          <p:cNvPr id="5" name="CasellaDiTesto 4"/>
          <p:cNvSpPr txBox="1"/>
          <p:nvPr/>
        </p:nvSpPr>
        <p:spPr>
          <a:xfrm>
            <a:off x="7103327" y="3118835"/>
            <a:ext cx="2442117" cy="369332"/>
          </a:xfrm>
          <a:prstGeom prst="rect">
            <a:avLst/>
          </a:prstGeom>
          <a:noFill/>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GOOD </a:t>
            </a:r>
            <a:r>
              <a:rPr lang="en-US" b="1" dirty="0">
                <a:solidFill>
                  <a:srgbClr val="002060"/>
                </a:solidFill>
                <a:latin typeface="Arial" panose="020B0604020202020204" pitchFamily="34" charset="0"/>
                <a:cs typeface="Arial" panose="020B0604020202020204" pitchFamily="34" charset="0"/>
              </a:rPr>
              <a:t>ΔT</a:t>
            </a:r>
            <a:r>
              <a:rPr lang="en-GB" b="1" dirty="0">
                <a:solidFill>
                  <a:srgbClr val="002060"/>
                </a:solidFill>
                <a:latin typeface="Arial" panose="020B0604020202020204" pitchFamily="34" charset="0"/>
                <a:cs typeface="Arial" panose="020B0604020202020204" pitchFamily="34" charset="0"/>
              </a:rPr>
              <a:t> </a:t>
            </a:r>
          </a:p>
        </p:txBody>
      </p:sp>
      <p:sp>
        <p:nvSpPr>
          <p:cNvPr id="12" name="CasellaDiTesto 11"/>
          <p:cNvSpPr txBox="1"/>
          <p:nvPr/>
        </p:nvSpPr>
        <p:spPr>
          <a:xfrm>
            <a:off x="9390062" y="3088254"/>
            <a:ext cx="2442117" cy="369332"/>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POOR </a:t>
            </a:r>
            <a:r>
              <a:rPr lang="en-US" b="1" dirty="0">
                <a:solidFill>
                  <a:schemeClr val="bg1"/>
                </a:solidFill>
                <a:latin typeface="Arial" panose="020B0604020202020204" pitchFamily="34" charset="0"/>
                <a:cs typeface="Arial" panose="020B0604020202020204" pitchFamily="34" charset="0"/>
              </a:rPr>
              <a:t>ΔT</a:t>
            </a:r>
            <a:r>
              <a:rPr lang="en-GB"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52358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Optical Gas Imaging</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2509024" y="1663499"/>
            <a:ext cx="9167039" cy="461665"/>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sz="2400" b="1" dirty="0">
                <a:latin typeface="Arial" panose="020B0604020202020204" pitchFamily="34" charset="0"/>
                <a:cs typeface="Arial" panose="020B0604020202020204" pitchFamily="34" charset="0"/>
              </a:rPr>
              <a:t>You need three things to image a gas with an infrared camera</a:t>
            </a:r>
          </a:p>
        </p:txBody>
      </p:sp>
      <p:pic>
        <p:nvPicPr>
          <p:cNvPr id="6" name="Immagine 5"/>
          <p:cNvPicPr>
            <a:picLocks noChangeAspect="1"/>
          </p:cNvPicPr>
          <p:nvPr/>
        </p:nvPicPr>
        <p:blipFill>
          <a:blip r:embed="rId2"/>
          <a:stretch>
            <a:fillRect/>
          </a:stretch>
        </p:blipFill>
        <p:spPr>
          <a:xfrm>
            <a:off x="436782" y="1642010"/>
            <a:ext cx="1808017" cy="1276830"/>
          </a:xfrm>
          <a:prstGeom prst="rect">
            <a:avLst/>
          </a:prstGeom>
        </p:spPr>
      </p:pic>
      <p:sp>
        <p:nvSpPr>
          <p:cNvPr id="7" name="Rettangolo 6"/>
          <p:cNvSpPr/>
          <p:nvPr/>
        </p:nvSpPr>
        <p:spPr>
          <a:xfrm>
            <a:off x="2509023" y="2241429"/>
            <a:ext cx="9155153" cy="1200329"/>
          </a:xfrm>
          <a:prstGeom prst="rect">
            <a:avLst/>
          </a:prstGeom>
        </p:spPr>
        <p:txBody>
          <a:bodyPr wrap="square">
            <a:spAutoFit/>
          </a:bodyPr>
          <a:lstStyle/>
          <a:p>
            <a:r>
              <a:rPr lang="en-US" b="1" u="sng" dirty="0">
                <a:solidFill>
                  <a:srgbClr val="000000"/>
                </a:solidFill>
                <a:latin typeface="Arial" panose="020B0604020202020204" pitchFamily="34" charset="0"/>
              </a:rPr>
              <a:t>3.</a:t>
            </a:r>
            <a:r>
              <a:rPr lang="en-US" dirty="0">
                <a:solidFill>
                  <a:srgbClr val="000000"/>
                </a:solidFill>
                <a:latin typeface="Arial" panose="020B0604020202020204" pitchFamily="34" charset="0"/>
              </a:rPr>
              <a:t> CL: There is sufficient concentration path-length. This is the path integrated Concentration Length of the gas, measured by gas concentration multiplied with gas plume length, e.g. [ppm x m]</a:t>
            </a:r>
          </a:p>
          <a:p>
            <a:endParaRPr lang="en-US" dirty="0">
              <a:solidFill>
                <a:srgbClr val="000000"/>
              </a:solidFill>
              <a:latin typeface="Arial" panose="020B0604020202020204" pitchFamily="34" charset="0"/>
            </a:endParaRPr>
          </a:p>
        </p:txBody>
      </p:sp>
      <p:sp>
        <p:nvSpPr>
          <p:cNvPr id="11" name="Rettangolo 10"/>
          <p:cNvSpPr/>
          <p:nvPr/>
        </p:nvSpPr>
        <p:spPr>
          <a:xfrm>
            <a:off x="436782" y="4981127"/>
            <a:ext cx="3212230" cy="400110"/>
          </a:xfrm>
          <a:prstGeom prst="rect">
            <a:avLst/>
          </a:prstGeom>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Detectable gas list</a:t>
            </a:r>
          </a:p>
        </p:txBody>
      </p:sp>
      <p:pic>
        <p:nvPicPr>
          <p:cNvPr id="5" name="Immagine 4"/>
          <p:cNvPicPr>
            <a:picLocks noChangeAspect="1"/>
          </p:cNvPicPr>
          <p:nvPr/>
        </p:nvPicPr>
        <p:blipFill>
          <a:blip r:embed="rId3">
            <a:duotone>
              <a:schemeClr val="accent1">
                <a:shade val="45000"/>
                <a:satMod val="135000"/>
              </a:schemeClr>
              <a:prstClr val="white"/>
            </a:duotone>
          </a:blip>
          <a:stretch>
            <a:fillRect/>
          </a:stretch>
        </p:blipFill>
        <p:spPr>
          <a:xfrm>
            <a:off x="7350823" y="3008703"/>
            <a:ext cx="4325240" cy="3372893"/>
          </a:xfrm>
          <a:prstGeom prst="rect">
            <a:avLst/>
          </a:prstGeom>
        </p:spPr>
      </p:pic>
      <p:sp>
        <p:nvSpPr>
          <p:cNvPr id="8" name="Rettangolo 7"/>
          <p:cNvSpPr/>
          <p:nvPr/>
        </p:nvSpPr>
        <p:spPr>
          <a:xfrm>
            <a:off x="990599" y="4191742"/>
            <a:ext cx="6096000" cy="646331"/>
          </a:xfrm>
          <a:prstGeom prst="rect">
            <a:avLst/>
          </a:prstGeom>
          <a:solidFill>
            <a:schemeClr val="accent1">
              <a:lumMod val="50000"/>
            </a:schemeClr>
          </a:solidFill>
        </p:spPr>
        <p:txBody>
          <a:bodyPr>
            <a:spAutoFit/>
          </a:bodyPr>
          <a:lstStyle/>
          <a:p>
            <a:pPr algn="ctr"/>
            <a:r>
              <a:rPr lang="en-US" b="1" dirty="0">
                <a:solidFill>
                  <a:schemeClr val="bg1"/>
                </a:solidFill>
                <a:latin typeface="Univers LT Std 47 Cn Lt"/>
              </a:rPr>
              <a:t>There must be gas present in the image that is greater than the minimum detection limit of the system </a:t>
            </a:r>
            <a:endParaRPr lang="en-GB" b="1" dirty="0">
              <a:solidFill>
                <a:schemeClr val="bg1"/>
              </a:solidFill>
            </a:endParaRPr>
          </a:p>
        </p:txBody>
      </p:sp>
      <p:sp>
        <p:nvSpPr>
          <p:cNvPr id="9" name="Rettangolo 8"/>
          <p:cNvSpPr/>
          <p:nvPr/>
        </p:nvSpPr>
        <p:spPr>
          <a:xfrm>
            <a:off x="2391195" y="6073819"/>
            <a:ext cx="5077456" cy="307777"/>
          </a:xfrm>
          <a:prstGeom prst="rect">
            <a:avLst/>
          </a:prstGeom>
        </p:spPr>
        <p:txBody>
          <a:bodyPr wrap="square">
            <a:spAutoFit/>
          </a:bodyPr>
          <a:lstStyle/>
          <a:p>
            <a:pPr algn="ctr"/>
            <a:r>
              <a:rPr lang="en-US" sz="1400" dirty="0">
                <a:solidFill>
                  <a:srgbClr val="000000"/>
                </a:solidFill>
                <a:latin typeface="Arial" panose="020B0604020202020204" pitchFamily="34" charset="0"/>
                <a:cs typeface="Arial" panose="020B0604020202020204" pitchFamily="34" charset="0"/>
              </a:rPr>
              <a:t>Examples of propane with varying concentration path-lengths </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2286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461665"/>
          </a:xfrm>
          <a:prstGeom prst="rect">
            <a:avLst/>
          </a:prstGeom>
          <a:noFill/>
        </p:spPr>
        <p:txBody>
          <a:bodyPr wrap="square" rtlCol="0">
            <a:spAutoFit/>
          </a:bodyPr>
          <a:lstStyle/>
          <a:p>
            <a:r>
              <a:rPr lang="en-GB" sz="2400" b="1" dirty="0">
                <a:solidFill>
                  <a:schemeClr val="accent1">
                    <a:lumMod val="50000"/>
                  </a:schemeClr>
                </a:solidFill>
                <a:latin typeface="Arial" panose="020B0604020202020204" pitchFamily="34" charset="0"/>
                <a:cs typeface="Arial" panose="020B0604020202020204" pitchFamily="34" charset="0"/>
              </a:rPr>
              <a:t>L</a:t>
            </a:r>
            <a:r>
              <a:rPr lang="en-GB" sz="2400" b="1" dirty="0">
                <a:latin typeface="Arial" panose="020B0604020202020204" pitchFamily="34" charset="0"/>
                <a:cs typeface="Arial" panose="020B0604020202020204" pitchFamily="34" charset="0"/>
              </a:rPr>
              <a:t>eak </a:t>
            </a:r>
            <a:r>
              <a:rPr lang="en-GB" sz="2400" b="1" dirty="0">
                <a:solidFill>
                  <a:schemeClr val="accent1">
                    <a:lumMod val="50000"/>
                  </a:schemeClr>
                </a:solidFill>
                <a:latin typeface="Arial" panose="020B0604020202020204" pitchFamily="34" charset="0"/>
                <a:cs typeface="Arial" panose="020B0604020202020204" pitchFamily="34" charset="0"/>
              </a:rPr>
              <a:t>D</a:t>
            </a:r>
            <a:r>
              <a:rPr lang="en-GB" sz="2400" b="1" dirty="0">
                <a:latin typeface="Arial" panose="020B0604020202020204" pitchFamily="34" charset="0"/>
                <a:cs typeface="Arial" panose="020B0604020202020204" pitchFamily="34" charset="0"/>
              </a:rPr>
              <a:t>etection – </a:t>
            </a:r>
            <a:r>
              <a:rPr lang="en-US" sz="2400" b="1" dirty="0">
                <a:latin typeface="Arial" panose="020B0604020202020204" pitchFamily="34" charset="0"/>
                <a:cs typeface="Arial" panose="020B0604020202020204" pitchFamily="34" charset="0"/>
              </a:rPr>
              <a:t>Sniffing versus Optical gas imaging</a:t>
            </a:r>
            <a:endParaRPr lang="en-GB" sz="24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graphicFrame>
        <p:nvGraphicFramePr>
          <p:cNvPr id="10" name="Tabella 9"/>
          <p:cNvGraphicFramePr>
            <a:graphicFrameLocks noGrp="1"/>
          </p:cNvGraphicFramePr>
          <p:nvPr>
            <p:extLst>
              <p:ext uri="{D42A27DB-BD31-4B8C-83A1-F6EECF244321}">
                <p14:modId xmlns:p14="http://schemas.microsoft.com/office/powerpoint/2010/main" val="1241888869"/>
              </p:ext>
            </p:extLst>
          </p:nvPr>
        </p:nvGraphicFramePr>
        <p:xfrm>
          <a:off x="425631" y="1578528"/>
          <a:ext cx="11315814" cy="4211320"/>
        </p:xfrm>
        <a:graphic>
          <a:graphicData uri="http://schemas.openxmlformats.org/drawingml/2006/table">
            <a:tbl>
              <a:tblPr firstRow="1" bandRow="1">
                <a:tableStyleId>{5C22544A-7EE6-4342-B048-85BDC9FD1C3A}</a:tableStyleId>
              </a:tblPr>
              <a:tblGrid>
                <a:gridCol w="2405251">
                  <a:extLst>
                    <a:ext uri="{9D8B030D-6E8A-4147-A177-3AD203B41FA5}">
                      <a16:colId xmlns:a16="http://schemas.microsoft.com/office/drawing/2014/main" val="1731201124"/>
                    </a:ext>
                  </a:extLst>
                </a:gridCol>
                <a:gridCol w="4672208">
                  <a:extLst>
                    <a:ext uri="{9D8B030D-6E8A-4147-A177-3AD203B41FA5}">
                      <a16:colId xmlns:a16="http://schemas.microsoft.com/office/drawing/2014/main" val="3998764083"/>
                    </a:ext>
                  </a:extLst>
                </a:gridCol>
                <a:gridCol w="4238355">
                  <a:extLst>
                    <a:ext uri="{9D8B030D-6E8A-4147-A177-3AD203B41FA5}">
                      <a16:colId xmlns:a16="http://schemas.microsoft.com/office/drawing/2014/main" val="1636901983"/>
                    </a:ext>
                  </a:extLst>
                </a:gridCol>
              </a:tblGrid>
              <a:tr h="370840">
                <a:tc>
                  <a:txBody>
                    <a:bodyPr/>
                    <a:lstStyle/>
                    <a:p>
                      <a:r>
                        <a:rPr lang="en-GB" dirty="0"/>
                        <a:t>Category</a:t>
                      </a:r>
                    </a:p>
                  </a:txBody>
                  <a:tcPr/>
                </a:tc>
                <a:tc>
                  <a:txBody>
                    <a:bodyPr/>
                    <a:lstStyle/>
                    <a:p>
                      <a:r>
                        <a:rPr lang="en-GB" dirty="0"/>
                        <a:t>Sniffing</a:t>
                      </a:r>
                    </a:p>
                  </a:txBody>
                  <a:tcPr/>
                </a:tc>
                <a:tc>
                  <a:txBody>
                    <a:bodyPr/>
                    <a:lstStyle/>
                    <a:p>
                      <a:r>
                        <a:rPr lang="en-GB" dirty="0"/>
                        <a:t>Gas Imaging</a:t>
                      </a:r>
                    </a:p>
                  </a:txBody>
                  <a:tcPr/>
                </a:tc>
                <a:extLst>
                  <a:ext uri="{0D108BD9-81ED-4DB2-BD59-A6C34878D82A}">
                    <a16:rowId xmlns:a16="http://schemas.microsoft.com/office/drawing/2014/main" val="2054113117"/>
                  </a:ext>
                </a:extLst>
              </a:tr>
              <a:tr h="370840">
                <a:tc>
                  <a:txBody>
                    <a:bodyPr/>
                    <a:lstStyle/>
                    <a:p>
                      <a:r>
                        <a:rPr lang="en-GB" dirty="0"/>
                        <a:t>Applicability</a:t>
                      </a:r>
                    </a:p>
                  </a:txBody>
                  <a:tcPr anchor="ctr"/>
                </a:tc>
                <a:tc>
                  <a:txBody>
                    <a:bodyPr/>
                    <a:lstStyle/>
                    <a:p>
                      <a:r>
                        <a:rPr lang="en-US" dirty="0"/>
                        <a:t>piping systems are easily accessible.</a:t>
                      </a:r>
                    </a:p>
                    <a:p>
                      <a:r>
                        <a:rPr lang="en-US" dirty="0"/>
                        <a:t>very small leaks must be detected.</a:t>
                      </a:r>
                      <a:endParaRPr lang="en-GB" dirty="0"/>
                    </a:p>
                  </a:txBody>
                  <a:tcPr anchor="ctr"/>
                </a:tc>
                <a:tc>
                  <a:txBody>
                    <a:bodyPr/>
                    <a:lstStyle/>
                    <a:p>
                      <a:r>
                        <a:rPr lang="en-US" dirty="0"/>
                        <a:t>many potential leak points are covered by insulation or are not easily accessible.</a:t>
                      </a:r>
                      <a:endParaRPr lang="en-GB" dirty="0"/>
                    </a:p>
                  </a:txBody>
                  <a:tcPr anchor="ctr"/>
                </a:tc>
                <a:extLst>
                  <a:ext uri="{0D108BD9-81ED-4DB2-BD59-A6C34878D82A}">
                    <a16:rowId xmlns:a16="http://schemas.microsoft.com/office/drawing/2014/main" val="4108018653"/>
                  </a:ext>
                </a:extLst>
              </a:tr>
              <a:tr h="370840">
                <a:tc>
                  <a:txBody>
                    <a:bodyPr/>
                    <a:lstStyle/>
                    <a:p>
                      <a:r>
                        <a:rPr lang="en-GB" dirty="0"/>
                        <a:t>Detection limit</a:t>
                      </a:r>
                    </a:p>
                  </a:txBody>
                  <a:tcPr/>
                </a:tc>
                <a:tc>
                  <a:txBody>
                    <a:bodyPr/>
                    <a:lstStyle/>
                    <a:p>
                      <a:r>
                        <a:rPr lang="en-US" dirty="0"/>
                        <a:t>very low concentrations</a:t>
                      </a:r>
                      <a:endParaRPr lang="en-GB" dirty="0"/>
                    </a:p>
                  </a:txBody>
                  <a:tcPr/>
                </a:tc>
                <a:tc>
                  <a:txBody>
                    <a:bodyPr/>
                    <a:lstStyle/>
                    <a:p>
                      <a:r>
                        <a:rPr lang="en-US" dirty="0"/>
                        <a:t>1 to 10 g/h for aliphatic hydrocarbons and benzene.</a:t>
                      </a:r>
                      <a:endParaRPr lang="en-GB" dirty="0"/>
                    </a:p>
                  </a:txBody>
                  <a:tcPr/>
                </a:tc>
                <a:extLst>
                  <a:ext uri="{0D108BD9-81ED-4DB2-BD59-A6C34878D82A}">
                    <a16:rowId xmlns:a16="http://schemas.microsoft.com/office/drawing/2014/main" val="3921593346"/>
                  </a:ext>
                </a:extLst>
              </a:tr>
              <a:tr h="370840">
                <a:tc>
                  <a:txBody>
                    <a:bodyPr/>
                    <a:lstStyle/>
                    <a:p>
                      <a:r>
                        <a:rPr lang="en-GB" dirty="0"/>
                        <a:t>Reliability</a:t>
                      </a:r>
                    </a:p>
                  </a:txBody>
                  <a:tcPr/>
                </a:tc>
                <a:tc>
                  <a:txBody>
                    <a:bodyPr/>
                    <a:lstStyle/>
                    <a:p>
                      <a:r>
                        <a:rPr lang="en-US" dirty="0"/>
                        <a:t>false positives (tiny leak with high ppmv) </a:t>
                      </a:r>
                    </a:p>
                    <a:p>
                      <a:r>
                        <a:rPr lang="en-US" dirty="0"/>
                        <a:t>false negatives (large leak with low ppmv).</a:t>
                      </a:r>
                      <a:endParaRPr lang="en-GB" dirty="0"/>
                    </a:p>
                  </a:txBody>
                  <a:tcPr/>
                </a:tc>
                <a:tc>
                  <a:txBody>
                    <a:bodyPr/>
                    <a:lstStyle/>
                    <a:p>
                      <a:r>
                        <a:rPr lang="en-US" dirty="0"/>
                        <a:t>all leaks above the detection threshold will be consistently detected.</a:t>
                      </a:r>
                      <a:endParaRPr lang="en-GB" dirty="0"/>
                    </a:p>
                  </a:txBody>
                  <a:tcPr/>
                </a:tc>
                <a:extLst>
                  <a:ext uri="{0D108BD9-81ED-4DB2-BD59-A6C34878D82A}">
                    <a16:rowId xmlns:a16="http://schemas.microsoft.com/office/drawing/2014/main" val="320668292"/>
                  </a:ext>
                </a:extLst>
              </a:tr>
              <a:tr h="370840">
                <a:tc>
                  <a:txBody>
                    <a:bodyPr/>
                    <a:lstStyle/>
                    <a:p>
                      <a:r>
                        <a:rPr lang="en-GB" dirty="0"/>
                        <a:t>Limitations</a:t>
                      </a:r>
                    </a:p>
                  </a:txBody>
                  <a:tcPr/>
                </a:tc>
                <a:tc>
                  <a:txBody>
                    <a:bodyPr/>
                    <a:lstStyle/>
                    <a:p>
                      <a:r>
                        <a:rPr lang="en-GB" dirty="0"/>
                        <a:t>Many limitation for accessibility.</a:t>
                      </a:r>
                    </a:p>
                  </a:txBody>
                  <a:tcPr/>
                </a:tc>
                <a:tc>
                  <a:txBody>
                    <a:bodyPr/>
                    <a:lstStyle/>
                    <a:p>
                      <a:r>
                        <a:rPr lang="en-GB" dirty="0"/>
                        <a:t>No limitation for accessibility (</a:t>
                      </a:r>
                      <a:r>
                        <a:rPr lang="en-US" dirty="0"/>
                        <a:t>Leaks under insulation are normally detected)</a:t>
                      </a:r>
                      <a:r>
                        <a:rPr lang="en-GB" dirty="0"/>
                        <a:t>.</a:t>
                      </a:r>
                    </a:p>
                  </a:txBody>
                  <a:tcPr/>
                </a:tc>
                <a:extLst>
                  <a:ext uri="{0D108BD9-81ED-4DB2-BD59-A6C34878D82A}">
                    <a16:rowId xmlns:a16="http://schemas.microsoft.com/office/drawing/2014/main" val="1071187482"/>
                  </a:ext>
                </a:extLst>
              </a:tr>
              <a:tr h="370840">
                <a:tc>
                  <a:txBody>
                    <a:bodyPr/>
                    <a:lstStyle/>
                    <a:p>
                      <a:r>
                        <a:rPr lang="en-GB" dirty="0"/>
                        <a:t>Survey manpower</a:t>
                      </a:r>
                    </a:p>
                  </a:txBody>
                  <a:tcPr/>
                </a:tc>
                <a:tc>
                  <a:txBody>
                    <a:bodyPr/>
                    <a:lstStyle/>
                    <a:p>
                      <a:r>
                        <a:rPr lang="en-GB" dirty="0"/>
                        <a:t>Up to 1,000 components per days, very labour-intensive.</a:t>
                      </a:r>
                    </a:p>
                  </a:txBody>
                  <a:tcPr/>
                </a:tc>
                <a:tc>
                  <a:txBody>
                    <a:bodyPr/>
                    <a:lstStyle/>
                    <a:p>
                      <a:r>
                        <a:rPr lang="en-US" dirty="0"/>
                        <a:t>Up to 2,000 components per day</a:t>
                      </a:r>
                      <a:endParaRPr lang="en-GB" dirty="0"/>
                    </a:p>
                  </a:txBody>
                  <a:tcPr/>
                </a:tc>
                <a:extLst>
                  <a:ext uri="{0D108BD9-81ED-4DB2-BD59-A6C34878D82A}">
                    <a16:rowId xmlns:a16="http://schemas.microsoft.com/office/drawing/2014/main" val="1000296543"/>
                  </a:ext>
                </a:extLst>
              </a:tr>
              <a:tr h="370840">
                <a:tc>
                  <a:txBody>
                    <a:bodyPr/>
                    <a:lstStyle/>
                    <a:p>
                      <a:r>
                        <a:rPr lang="en-GB" dirty="0"/>
                        <a:t>Emission quantification</a:t>
                      </a:r>
                    </a:p>
                  </a:txBody>
                  <a:tcPr/>
                </a:tc>
                <a:tc>
                  <a:txBody>
                    <a:bodyPr/>
                    <a:lstStyle/>
                    <a:p>
                      <a:r>
                        <a:rPr lang="en-US" dirty="0"/>
                        <a:t>Correlations between ppmv measured and kg/h leak rate</a:t>
                      </a:r>
                      <a:endParaRPr lang="en-GB" dirty="0"/>
                    </a:p>
                  </a:txBody>
                  <a:tcPr/>
                </a:tc>
                <a:tc>
                  <a:txBody>
                    <a:bodyPr/>
                    <a:lstStyle/>
                    <a:p>
                      <a:r>
                        <a:rPr lang="en-US" dirty="0"/>
                        <a:t>Leak/no-leak factors applied to all potential leak points;</a:t>
                      </a:r>
                      <a:endParaRPr lang="en-GB" dirty="0"/>
                    </a:p>
                  </a:txBody>
                  <a:tcPr/>
                </a:tc>
                <a:extLst>
                  <a:ext uri="{0D108BD9-81ED-4DB2-BD59-A6C34878D82A}">
                    <a16:rowId xmlns:a16="http://schemas.microsoft.com/office/drawing/2014/main" val="2829893480"/>
                  </a:ext>
                </a:extLst>
              </a:tr>
            </a:tbl>
          </a:graphicData>
        </a:graphic>
      </p:graphicFrame>
    </p:spTree>
    <p:extLst>
      <p:ext uri="{BB962C8B-B14F-4D97-AF65-F5344CB8AC3E}">
        <p14:creationId xmlns:p14="http://schemas.microsoft.com/office/powerpoint/2010/main" val="3707136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Passive ultrasonic imaging for leak detection</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425631" y="1678479"/>
            <a:ext cx="11250432" cy="400110"/>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sz="2000" dirty="0">
                <a:latin typeface="Arial" panose="020B0604020202020204" pitchFamily="34" charset="0"/>
                <a:cs typeface="Arial" panose="020B0604020202020204" pitchFamily="34" charset="0"/>
              </a:rPr>
              <a:t>How does it work?</a:t>
            </a:r>
            <a:endParaRPr lang="en-GB" sz="2000" dirty="0">
              <a:latin typeface="Arial" panose="020B0604020202020204" pitchFamily="34" charset="0"/>
              <a:cs typeface="Arial" panose="020B0604020202020204" pitchFamily="34" charset="0"/>
            </a:endParaRPr>
          </a:p>
        </p:txBody>
      </p:sp>
      <p:sp>
        <p:nvSpPr>
          <p:cNvPr id="8" name="Rettangolo 7"/>
          <p:cNvSpPr/>
          <p:nvPr/>
        </p:nvSpPr>
        <p:spPr>
          <a:xfrm>
            <a:off x="425631" y="2285959"/>
            <a:ext cx="6325012" cy="1200329"/>
          </a:xfrm>
          <a:prstGeom prst="rect">
            <a:avLst/>
          </a:prstGeom>
          <a:solidFill>
            <a:schemeClr val="accent1">
              <a:lumMod val="50000"/>
            </a:schemeClr>
          </a:solidFill>
        </p:spPr>
        <p:txBody>
          <a:bodyPr wrap="square">
            <a:spAutoFit/>
          </a:bodyPr>
          <a:lstStyle/>
          <a:p>
            <a:r>
              <a:rPr lang="en-US" b="1" dirty="0">
                <a:solidFill>
                  <a:schemeClr val="bg1"/>
                </a:solidFill>
                <a:latin typeface="Univers LT Std 47 Cn Lt"/>
              </a:rPr>
              <a:t>An ultrasound camera is composed of:</a:t>
            </a:r>
          </a:p>
          <a:p>
            <a:pPr marL="742950" lvl="1" indent="-285750">
              <a:buFont typeface="Arial" panose="020B0604020202020204" pitchFamily="34" charset="0"/>
              <a:buChar char="•"/>
            </a:pPr>
            <a:r>
              <a:rPr lang="en-US" b="1" dirty="0">
                <a:solidFill>
                  <a:schemeClr val="bg1"/>
                </a:solidFill>
                <a:latin typeface="Univers LT Std 47 Cn Lt"/>
              </a:rPr>
              <a:t>an array of microphones sensitive to ultrasounds</a:t>
            </a:r>
          </a:p>
          <a:p>
            <a:pPr marL="742950" lvl="1" indent="-285750">
              <a:buFont typeface="Arial" panose="020B0604020202020204" pitchFamily="34" charset="0"/>
              <a:buChar char="•"/>
            </a:pPr>
            <a:r>
              <a:rPr lang="en-US" b="1" dirty="0">
                <a:solidFill>
                  <a:schemeClr val="bg1"/>
                </a:solidFill>
                <a:latin typeface="Univers LT Std 47 Cn Lt"/>
              </a:rPr>
              <a:t>an optical camera</a:t>
            </a:r>
          </a:p>
          <a:p>
            <a:pPr marL="742950" lvl="1" indent="-285750">
              <a:buFont typeface="Arial" panose="020B0604020202020204" pitchFamily="34" charset="0"/>
              <a:buChar char="•"/>
            </a:pPr>
            <a:r>
              <a:rPr lang="en-US" b="1" dirty="0">
                <a:solidFill>
                  <a:schemeClr val="bg1"/>
                </a:solidFill>
                <a:latin typeface="Univers LT Std 47 Cn Lt"/>
              </a:rPr>
              <a:t>31 - 60 kHz is the default monitoring frequency range </a:t>
            </a:r>
            <a:endParaRPr lang="en-GB" b="1" dirty="0">
              <a:solidFill>
                <a:schemeClr val="bg1"/>
              </a:solidFill>
              <a:latin typeface="Univers LT Std 47 Cn Lt"/>
            </a:endParaRPr>
          </a:p>
        </p:txBody>
      </p:sp>
      <p:pic>
        <p:nvPicPr>
          <p:cNvPr id="10" name="Immagine 9"/>
          <p:cNvPicPr>
            <a:picLocks noChangeAspect="1"/>
          </p:cNvPicPr>
          <p:nvPr/>
        </p:nvPicPr>
        <p:blipFill>
          <a:blip r:embed="rId3"/>
          <a:stretch>
            <a:fillRect/>
          </a:stretch>
        </p:blipFill>
        <p:spPr>
          <a:xfrm>
            <a:off x="7065769" y="2285959"/>
            <a:ext cx="4610294" cy="4016391"/>
          </a:xfrm>
          <a:prstGeom prst="rect">
            <a:avLst/>
          </a:prstGeom>
        </p:spPr>
      </p:pic>
      <p:grpSp>
        <p:nvGrpSpPr>
          <p:cNvPr id="15" name="Gruppo 14"/>
          <p:cNvGrpSpPr/>
          <p:nvPr/>
        </p:nvGrpSpPr>
        <p:grpSpPr>
          <a:xfrm>
            <a:off x="579530" y="4058815"/>
            <a:ext cx="6171113" cy="2047592"/>
            <a:chOff x="1008738" y="4254758"/>
            <a:chExt cx="5502487" cy="2047592"/>
          </a:xfrm>
        </p:grpSpPr>
        <p:pic>
          <p:nvPicPr>
            <p:cNvPr id="13" name="Immagine 12"/>
            <p:cNvPicPr>
              <a:picLocks noChangeAspect="1"/>
            </p:cNvPicPr>
            <p:nvPr/>
          </p:nvPicPr>
          <p:blipFill>
            <a:blip r:embed="rId4"/>
            <a:stretch>
              <a:fillRect/>
            </a:stretch>
          </p:blipFill>
          <p:spPr>
            <a:xfrm>
              <a:off x="1008738" y="4254758"/>
              <a:ext cx="5502487" cy="2047592"/>
            </a:xfrm>
            <a:prstGeom prst="rect">
              <a:avLst/>
            </a:prstGeom>
          </p:spPr>
        </p:pic>
        <p:sp>
          <p:nvSpPr>
            <p:cNvPr id="14" name="Rettangolo 13"/>
            <p:cNvSpPr/>
            <p:nvPr/>
          </p:nvSpPr>
          <p:spPr>
            <a:xfrm>
              <a:off x="4655976" y="4254758"/>
              <a:ext cx="1175657" cy="74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ttangolo 15"/>
          <p:cNvSpPr/>
          <p:nvPr/>
        </p:nvSpPr>
        <p:spPr>
          <a:xfrm>
            <a:off x="3666931" y="4264091"/>
            <a:ext cx="1250302" cy="1716832"/>
          </a:xfrm>
          <a:prstGeom prst="rect">
            <a:avLst/>
          </a:prstGeom>
          <a:solidFill>
            <a:srgbClr val="4472C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 17"/>
          <p:cNvSpPr/>
          <p:nvPr/>
        </p:nvSpPr>
        <p:spPr>
          <a:xfrm>
            <a:off x="8248860" y="3247052"/>
            <a:ext cx="350310" cy="223935"/>
          </a:xfrm>
          <a:prstGeom prst="rect">
            <a:avLst/>
          </a:prstGeom>
          <a:solidFill>
            <a:srgbClr val="CD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18"/>
          <p:cNvSpPr/>
          <p:nvPr/>
        </p:nvSpPr>
        <p:spPr>
          <a:xfrm>
            <a:off x="8599170" y="3247051"/>
            <a:ext cx="350310" cy="223935"/>
          </a:xfrm>
          <a:prstGeom prst="rect">
            <a:avLst/>
          </a:prstGeom>
          <a:solidFill>
            <a:srgbClr val="C0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67643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Passive ultrasonic imaging for leak detection</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425631" y="1678479"/>
            <a:ext cx="11250432" cy="400110"/>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sz="2000" dirty="0">
                <a:latin typeface="Arial" panose="020B0604020202020204" pitchFamily="34" charset="0"/>
                <a:cs typeface="Arial" panose="020B0604020202020204" pitchFamily="34" charset="0"/>
              </a:rPr>
              <a:t>How does it work?</a:t>
            </a:r>
            <a:endParaRPr lang="en-GB" sz="2000" dirty="0">
              <a:latin typeface="Arial" panose="020B0604020202020204" pitchFamily="34" charset="0"/>
              <a:cs typeface="Arial" panose="020B0604020202020204" pitchFamily="34" charset="0"/>
            </a:endParaRPr>
          </a:p>
        </p:txBody>
      </p:sp>
      <p:pic>
        <p:nvPicPr>
          <p:cNvPr id="7" name="Immagine 6"/>
          <p:cNvPicPr>
            <a:picLocks noChangeAspect="1"/>
          </p:cNvPicPr>
          <p:nvPr/>
        </p:nvPicPr>
        <p:blipFill>
          <a:blip r:embed="rId2"/>
          <a:stretch>
            <a:fillRect/>
          </a:stretch>
        </p:blipFill>
        <p:spPr>
          <a:xfrm>
            <a:off x="252531" y="2647821"/>
            <a:ext cx="6087582" cy="3695787"/>
          </a:xfrm>
          <a:prstGeom prst="rect">
            <a:avLst/>
          </a:prstGeom>
        </p:spPr>
      </p:pic>
      <p:sp>
        <p:nvSpPr>
          <p:cNvPr id="8" name="Rettangolo 7"/>
          <p:cNvSpPr/>
          <p:nvPr/>
        </p:nvSpPr>
        <p:spPr>
          <a:xfrm>
            <a:off x="7081935" y="2178539"/>
            <a:ext cx="4594127" cy="1077218"/>
          </a:xfrm>
          <a:prstGeom prst="rect">
            <a:avLst/>
          </a:prstGeom>
          <a:solidFill>
            <a:schemeClr val="accent1">
              <a:lumMod val="50000"/>
            </a:schemeClr>
          </a:solidFill>
        </p:spPr>
        <p:txBody>
          <a:bodyPr wrap="square">
            <a:spAutoFit/>
          </a:bodyPr>
          <a:lstStyle/>
          <a:p>
            <a:pPr algn="ctr"/>
            <a:r>
              <a:rPr lang="en-US" sz="1600" b="1" dirty="0">
                <a:solidFill>
                  <a:schemeClr val="bg1"/>
                </a:solidFill>
                <a:latin typeface="Univers LT Std 47 Cn Lt"/>
              </a:rPr>
              <a:t>Ultrasound waves reach each individual microphone at a different time. From these time differences, the camera algorithms reconstruct and display the ultrasound source location</a:t>
            </a:r>
            <a:endParaRPr lang="en-GB" sz="1600" b="1" dirty="0">
              <a:solidFill>
                <a:schemeClr val="bg1"/>
              </a:solidFill>
              <a:latin typeface="Univers LT Std 47 Cn Lt"/>
            </a:endParaRPr>
          </a:p>
        </p:txBody>
      </p:sp>
      <p:pic>
        <p:nvPicPr>
          <p:cNvPr id="9" name="Immagine 8"/>
          <p:cNvPicPr>
            <a:picLocks noChangeAspect="1"/>
          </p:cNvPicPr>
          <p:nvPr/>
        </p:nvPicPr>
        <p:blipFill>
          <a:blip r:embed="rId3"/>
          <a:stretch>
            <a:fillRect/>
          </a:stretch>
        </p:blipFill>
        <p:spPr>
          <a:xfrm>
            <a:off x="7081935" y="3355707"/>
            <a:ext cx="4594127" cy="2902313"/>
          </a:xfrm>
          <a:prstGeom prst="rect">
            <a:avLst/>
          </a:prstGeom>
        </p:spPr>
      </p:pic>
      <p:sp>
        <p:nvSpPr>
          <p:cNvPr id="4" name="Rettangolo 3"/>
          <p:cNvSpPr/>
          <p:nvPr/>
        </p:nvSpPr>
        <p:spPr>
          <a:xfrm>
            <a:off x="425632" y="2178539"/>
            <a:ext cx="6572327" cy="338554"/>
          </a:xfrm>
          <a:prstGeom prst="rect">
            <a:avLst/>
          </a:prstGeom>
          <a:solidFill>
            <a:schemeClr val="accent1">
              <a:lumMod val="50000"/>
            </a:schemeClr>
          </a:solidFill>
        </p:spPr>
        <p:txBody>
          <a:bodyPr wrap="square">
            <a:spAutoFit/>
          </a:bodyPr>
          <a:lstStyle/>
          <a:p>
            <a:pPr algn="ctr"/>
            <a:r>
              <a:rPr lang="en-US" sz="1600" b="1" dirty="0">
                <a:solidFill>
                  <a:schemeClr val="bg1"/>
                </a:solidFill>
                <a:latin typeface="Univers LT Std 47 Cn Lt"/>
              </a:rPr>
              <a:t>Gas leaks emit ultrasounds, picked up by ultrasound cameras’ microphones.</a:t>
            </a:r>
            <a:endParaRPr lang="en-GB" sz="1600" b="1" dirty="0">
              <a:solidFill>
                <a:schemeClr val="bg1"/>
              </a:solidFill>
              <a:latin typeface="Univers LT Std 47 Cn Lt"/>
            </a:endParaRPr>
          </a:p>
        </p:txBody>
      </p:sp>
    </p:spTree>
    <p:extLst>
      <p:ext uri="{BB962C8B-B14F-4D97-AF65-F5344CB8AC3E}">
        <p14:creationId xmlns:p14="http://schemas.microsoft.com/office/powerpoint/2010/main" val="12273529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Passive ultrasonic imaging for leak detection</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425631" y="1678479"/>
            <a:ext cx="11250432" cy="400110"/>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gn="just"/>
            <a:r>
              <a:rPr lang="en-US" sz="2000" dirty="0">
                <a:latin typeface="Arial" panose="020B0604020202020204" pitchFamily="34" charset="0"/>
                <a:cs typeface="Arial" panose="020B0604020202020204" pitchFamily="34" charset="0"/>
              </a:rPr>
              <a:t>Advantages and limitations of using Ultrasound Imaging</a:t>
            </a:r>
            <a:endParaRPr lang="en-GB" sz="2000" dirty="0">
              <a:latin typeface="Arial" panose="020B0604020202020204" pitchFamily="34" charset="0"/>
              <a:cs typeface="Arial" panose="020B0604020202020204" pitchFamily="34" charset="0"/>
            </a:endParaRPr>
          </a:p>
        </p:txBody>
      </p:sp>
      <p:sp>
        <p:nvSpPr>
          <p:cNvPr id="7" name="Rettangolo 6"/>
          <p:cNvSpPr/>
          <p:nvPr/>
        </p:nvSpPr>
        <p:spPr>
          <a:xfrm>
            <a:off x="743338" y="3114722"/>
            <a:ext cx="3688702" cy="2800767"/>
          </a:xfrm>
          <a:prstGeom prst="rect">
            <a:avLst/>
          </a:prstGeom>
          <a:solidFill>
            <a:schemeClr val="accent1">
              <a:lumMod val="50000"/>
            </a:schemeClr>
          </a:solid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Inspect areas </a:t>
            </a:r>
            <a:r>
              <a:rPr lang="en-US" sz="1600" b="1" dirty="0">
                <a:solidFill>
                  <a:schemeClr val="bg1"/>
                </a:solidFill>
                <a:latin typeface="Arial" panose="020B0604020202020204" pitchFamily="34" charset="0"/>
                <a:cs typeface="Arial" panose="020B0604020202020204" pitchFamily="34" charset="0"/>
              </a:rPr>
              <a:t>10 times faster </a:t>
            </a:r>
            <a:r>
              <a:rPr lang="en-US" sz="1600" dirty="0">
                <a:solidFill>
                  <a:schemeClr val="bg1"/>
                </a:solidFill>
                <a:latin typeface="Arial" panose="020B0604020202020204" pitchFamily="34" charset="0"/>
                <a:cs typeface="Arial" panose="020B0604020202020204" pitchFamily="34" charset="0"/>
              </a:rPr>
              <a:t>than with other methods </a:t>
            </a: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Perform inspection in normal operation without scaffoldings</a:t>
            </a: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Not sensitive to the gas type and concentration, finding leaks of any gas type</a:t>
            </a:r>
          </a:p>
        </p:txBody>
      </p:sp>
      <p:sp>
        <p:nvSpPr>
          <p:cNvPr id="8" name="Rettangolo 7"/>
          <p:cNvSpPr/>
          <p:nvPr/>
        </p:nvSpPr>
        <p:spPr>
          <a:xfrm>
            <a:off x="6797872" y="3108559"/>
            <a:ext cx="4836724" cy="3046988"/>
          </a:xfrm>
          <a:prstGeom prst="rect">
            <a:avLst/>
          </a:prstGeom>
          <a:solidFill>
            <a:schemeClr val="accent1">
              <a:lumMod val="50000"/>
            </a:schemeClr>
          </a:solidFill>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Gas leak must create ultrasounds </a:t>
            </a:r>
          </a:p>
          <a:p>
            <a:pPr marL="742950" lvl="1" indent="-285750">
              <a:buFont typeface="Wingdings" panose="05000000000000000000" pitchFamily="2" charset="2"/>
              <a:buChar char="v"/>
            </a:pPr>
            <a:r>
              <a:rPr lang="en-US" sz="1600" dirty="0">
                <a:solidFill>
                  <a:schemeClr val="bg1"/>
                </a:solidFill>
                <a:latin typeface="Arial" panose="020B0604020202020204" pitchFamily="34" charset="0"/>
                <a:cs typeface="Arial" panose="020B0604020202020204" pitchFamily="34" charset="0"/>
              </a:rPr>
              <a:t>Minimum pressure difference required</a:t>
            </a:r>
          </a:p>
          <a:p>
            <a:pPr lvl="1"/>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there must be a direct path between leak and camera</a:t>
            </a:r>
            <a:endParaRPr lang="it-IT" sz="1600" dirty="0">
              <a:solidFill>
                <a:schemeClr val="bg1"/>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v"/>
            </a:pPr>
            <a:r>
              <a:rPr lang="en-US" sz="1600" dirty="0">
                <a:solidFill>
                  <a:schemeClr val="bg1"/>
                </a:solidFill>
                <a:latin typeface="Arial" panose="020B0604020202020204" pitchFamily="34" charset="0"/>
                <a:cs typeface="Arial" panose="020B0604020202020204" pitchFamily="34" charset="0"/>
              </a:rPr>
              <a:t>cannot detect leaks under insulation. </a:t>
            </a:r>
            <a:endParaRPr lang="en-GB" sz="1600" dirty="0">
              <a:solidFill>
                <a:schemeClr val="bg1"/>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v"/>
            </a:pPr>
            <a:r>
              <a:rPr lang="en-US" sz="1600" dirty="0">
                <a:solidFill>
                  <a:schemeClr val="bg1"/>
                </a:solidFill>
                <a:latin typeface="Arial" panose="020B0604020202020204" pitchFamily="34" charset="0"/>
                <a:cs typeface="Arial" panose="020B0604020202020204" pitchFamily="34" charset="0"/>
              </a:rPr>
              <a:t>Sound reflections (echoes) can be detected by the camera</a:t>
            </a:r>
          </a:p>
          <a:p>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The camera also detects flow noise, vibration, ventilation and partial discharge interfering with leak localization</a:t>
            </a:r>
          </a:p>
        </p:txBody>
      </p:sp>
      <p:pic>
        <p:nvPicPr>
          <p:cNvPr id="1028" name="Picture 4" descr="Come fare a sapere i like di una persona"/>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13433" y="2190708"/>
            <a:ext cx="948512" cy="8118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 5 segnali della dipendenza da Facebook e le 5 vie d'uscita - Bigodino"/>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96635" l="0" r="100000">
                        <a14:foregroundMark x1="63786" y1="6250" x2="98765" y2="53846"/>
                        <a14:foregroundMark x1="61317" y1="54808" x2="90123" y2="42308"/>
                        <a14:foregroundMark x1="58848" y1="58654" x2="48148" y2="80769"/>
                      </a14:backgroundRemoval>
                    </a14:imgEffect>
                  </a14:imgLayer>
                </a14:imgProps>
              </a:ext>
              <a:ext uri="{28A0092B-C50C-407E-A947-70E740481C1C}">
                <a14:useLocalDpi xmlns:a14="http://schemas.microsoft.com/office/drawing/2010/main" val="0"/>
              </a:ext>
            </a:extLst>
          </a:blip>
          <a:srcRect/>
          <a:stretch>
            <a:fillRect/>
          </a:stretch>
        </p:blipFill>
        <p:spPr bwMode="auto">
          <a:xfrm>
            <a:off x="8731794" y="2190708"/>
            <a:ext cx="968880" cy="82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823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1">
            <a:extLst>
              <a:ext uri="{FF2B5EF4-FFF2-40B4-BE49-F238E27FC236}">
                <a16:creationId xmlns:a16="http://schemas.microsoft.com/office/drawing/2014/main" id="{2CF1BAE4-5B5F-46BE-8CC9-2607DE439BE3}"/>
              </a:ext>
            </a:extLst>
          </p:cNvPr>
          <p:cNvGrpSpPr/>
          <p:nvPr/>
        </p:nvGrpSpPr>
        <p:grpSpPr>
          <a:xfrm>
            <a:off x="973554" y="836543"/>
            <a:ext cx="10166570" cy="5527185"/>
            <a:chOff x="971600" y="659606"/>
            <a:chExt cx="7223002" cy="3750469"/>
          </a:xfrm>
        </p:grpSpPr>
        <p:pic>
          <p:nvPicPr>
            <p:cNvPr id="3" name="Picture 1">
              <a:extLst>
                <a:ext uri="{FF2B5EF4-FFF2-40B4-BE49-F238E27FC236}">
                  <a16:creationId xmlns:a16="http://schemas.microsoft.com/office/drawing/2014/main" id="{753A6DBC-86E5-4158-819A-4B898F5D4E7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766220" y="2194970"/>
              <a:ext cx="192037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Rectangle 13">
              <a:extLst>
                <a:ext uri="{FF2B5EF4-FFF2-40B4-BE49-F238E27FC236}">
                  <a16:creationId xmlns:a16="http://schemas.microsoft.com/office/drawing/2014/main" id="{79A652D7-9B06-44A7-99A0-8683A7AB4253}"/>
                </a:ext>
              </a:extLst>
            </p:cNvPr>
            <p:cNvSpPr>
              <a:spLocks/>
            </p:cNvSpPr>
            <p:nvPr/>
          </p:nvSpPr>
          <p:spPr bwMode="auto">
            <a:xfrm>
              <a:off x="1597819" y="659606"/>
              <a:ext cx="59483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2800" dirty="0">
                  <a:solidFill>
                    <a:srgbClr val="00B050"/>
                  </a:solidFill>
                  <a:latin typeface="Bebas Neue" charset="0"/>
                  <a:ea typeface="ＭＳ Ｐゴシック" charset="0"/>
                  <a:cs typeface="Bebas Neue" charset="0"/>
                  <a:sym typeface="Bebas Neue" charset="0"/>
                </a:rPr>
                <a:t>VED</a:t>
              </a:r>
              <a:r>
                <a:rPr lang="en-US" sz="2800" dirty="0">
                  <a:solidFill>
                    <a:srgbClr val="000000"/>
                  </a:solidFill>
                  <a:latin typeface="Bebas Neue" charset="0"/>
                  <a:ea typeface="ＭＳ Ｐゴシック" charset="0"/>
                  <a:cs typeface="Bebas Neue" charset="0"/>
                  <a:sym typeface="Bebas Neue" charset="0"/>
                </a:rPr>
                <a:t> </a:t>
              </a:r>
              <a:r>
                <a:rPr lang="en-US" sz="2800" dirty="0">
                  <a:solidFill>
                    <a:srgbClr val="000000">
                      <a:lumMod val="75000"/>
                      <a:lumOff val="25000"/>
                    </a:srgbClr>
                  </a:solidFill>
                  <a:latin typeface="Bebas Neue" charset="0"/>
                  <a:ea typeface="ＭＳ Ｐゴシック" charset="0"/>
                  <a:cs typeface="Bebas Neue" charset="0"/>
                  <a:sym typeface="Bebas Neue" charset="0"/>
                </a:rPr>
                <a:t>DIVISIONs PRODUCTS </a:t>
              </a:r>
              <a:r>
                <a:rPr lang="en-US" sz="2800" dirty="0">
                  <a:solidFill>
                    <a:srgbClr val="00B050"/>
                  </a:solidFill>
                  <a:latin typeface="Bebas Neue" charset="0"/>
                  <a:ea typeface="ＭＳ Ｐゴシック" charset="0"/>
                  <a:cs typeface="Bebas Neue" charset="0"/>
                  <a:sym typeface="Bebas Neue" charset="0"/>
                </a:rPr>
                <a:t>&amp; </a:t>
              </a:r>
              <a:r>
                <a:rPr lang="en-US" sz="2800" dirty="0">
                  <a:solidFill>
                    <a:srgbClr val="000000">
                      <a:lumMod val="75000"/>
                      <a:lumOff val="25000"/>
                    </a:srgbClr>
                  </a:solidFill>
                  <a:latin typeface="Bebas Neue" charset="0"/>
                  <a:ea typeface="ＭＳ Ｐゴシック" charset="0"/>
                  <a:cs typeface="Bebas Neue" charset="0"/>
                  <a:sym typeface="Bebas Neue" charset="0"/>
                </a:rPr>
                <a:t>SERVICES</a:t>
              </a:r>
            </a:p>
          </p:txBody>
        </p:sp>
        <p:sp>
          <p:nvSpPr>
            <p:cNvPr id="5" name="Rectangle 14">
              <a:extLst>
                <a:ext uri="{FF2B5EF4-FFF2-40B4-BE49-F238E27FC236}">
                  <a16:creationId xmlns:a16="http://schemas.microsoft.com/office/drawing/2014/main" id="{3E6AEF11-5155-4C2B-AD97-06BF70A57EA3}"/>
                </a:ext>
              </a:extLst>
            </p:cNvPr>
            <p:cNvSpPr>
              <a:spLocks/>
            </p:cNvSpPr>
            <p:nvPr/>
          </p:nvSpPr>
          <p:spPr bwMode="auto">
            <a:xfrm>
              <a:off x="2286000" y="1085850"/>
              <a:ext cx="4586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900" dirty="0">
                  <a:solidFill>
                    <a:srgbClr val="4D4D4D"/>
                  </a:solidFill>
                  <a:latin typeface="Lato Light" charset="0"/>
                  <a:ea typeface="ＭＳ Ｐゴシック" charset="0"/>
                  <a:cs typeface="Lato Light" charset="0"/>
                  <a:sym typeface="Lato Light" charset="0"/>
                </a:rPr>
                <a:t>Over 50 years thanks with gained experience a specific technical area was born to offer time by time a kind of service as a key chain one. </a:t>
              </a:r>
            </a:p>
          </p:txBody>
        </p:sp>
        <p:sp>
          <p:nvSpPr>
            <p:cNvPr id="6" name="Line 15">
              <a:extLst>
                <a:ext uri="{FF2B5EF4-FFF2-40B4-BE49-F238E27FC236}">
                  <a16:creationId xmlns:a16="http://schemas.microsoft.com/office/drawing/2014/main" id="{2CE84AC0-4F88-4C75-84EC-8BF9FFEF9A38}"/>
                </a:ext>
              </a:extLst>
            </p:cNvPr>
            <p:cNvSpPr>
              <a:spLocks noChangeShapeType="1"/>
            </p:cNvSpPr>
            <p:nvPr/>
          </p:nvSpPr>
          <p:spPr bwMode="auto">
            <a:xfrm>
              <a:off x="998935" y="1633538"/>
              <a:ext cx="7164586" cy="0"/>
            </a:xfrm>
            <a:prstGeom prst="line">
              <a:avLst/>
            </a:prstGeom>
            <a:noFill/>
            <a:ln w="12700" cap="flat">
              <a:solidFill>
                <a:srgbClr val="808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400" fontAlgn="base">
                <a:spcBef>
                  <a:spcPct val="0"/>
                </a:spcBef>
                <a:spcAft>
                  <a:spcPct val="0"/>
                </a:spcAft>
              </a:pPr>
              <a:endParaRPr lang="en-US" sz="2100">
                <a:solidFill>
                  <a:srgbClr val="000000"/>
                </a:solidFill>
                <a:latin typeface="Gill Sans" charset="0"/>
                <a:sym typeface="Gill Sans" charset="0"/>
              </a:endParaRPr>
            </a:p>
          </p:txBody>
        </p:sp>
        <p:pic>
          <p:nvPicPr>
            <p:cNvPr id="7" name="Picture 16">
              <a:extLst>
                <a:ext uri="{FF2B5EF4-FFF2-40B4-BE49-F238E27FC236}">
                  <a16:creationId xmlns:a16="http://schemas.microsoft.com/office/drawing/2014/main" id="{33B02349-A996-4193-A0BF-A8097DB29C7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00361" y="1962150"/>
              <a:ext cx="1462089" cy="174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17">
              <a:extLst>
                <a:ext uri="{FF2B5EF4-FFF2-40B4-BE49-F238E27FC236}">
                  <a16:creationId xmlns:a16="http://schemas.microsoft.com/office/drawing/2014/main" id="{1A23F764-2212-438F-98B7-796ABC22627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10124" y="1962150"/>
              <a:ext cx="1457325" cy="147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18">
              <a:extLst>
                <a:ext uri="{FF2B5EF4-FFF2-40B4-BE49-F238E27FC236}">
                  <a16:creationId xmlns:a16="http://schemas.microsoft.com/office/drawing/2014/main" id="{3899F11E-9D37-45A3-B37D-98909B3E2FC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29413" y="1969781"/>
              <a:ext cx="1457325" cy="189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Rectangle 19">
              <a:extLst>
                <a:ext uri="{FF2B5EF4-FFF2-40B4-BE49-F238E27FC236}">
                  <a16:creationId xmlns:a16="http://schemas.microsoft.com/office/drawing/2014/main" id="{63215E5A-50A1-41C1-8F4C-C2851239DFD6}"/>
                </a:ext>
              </a:extLst>
            </p:cNvPr>
            <p:cNvSpPr>
              <a:spLocks/>
            </p:cNvSpPr>
            <p:nvPr/>
          </p:nvSpPr>
          <p:spPr bwMode="auto">
            <a:xfrm>
              <a:off x="1000125" y="3971925"/>
              <a:ext cx="13620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lnSpc>
                  <a:spcPct val="90000"/>
                </a:lnSpc>
                <a:spcBef>
                  <a:spcPct val="0"/>
                </a:spcBef>
                <a:spcAft>
                  <a:spcPct val="0"/>
                </a:spcAft>
              </a:pPr>
              <a:r>
                <a:rPr lang="en-US" sz="900" dirty="0">
                  <a:solidFill>
                    <a:srgbClr val="343434"/>
                  </a:solidFill>
                  <a:latin typeface="Lato Light" charset="0"/>
                  <a:ea typeface="ＭＳ Ｐゴシック" charset="0"/>
                  <a:cs typeface="Lato Light" charset="0"/>
                  <a:sym typeface="Lato Light" charset="0"/>
                </a:rPr>
                <a:t>Engineering and production of an high range of gasket typologies for any request</a:t>
              </a:r>
            </a:p>
          </p:txBody>
        </p:sp>
        <p:grpSp>
          <p:nvGrpSpPr>
            <p:cNvPr id="11" name="Group 20">
              <a:extLst>
                <a:ext uri="{FF2B5EF4-FFF2-40B4-BE49-F238E27FC236}">
                  <a16:creationId xmlns:a16="http://schemas.microsoft.com/office/drawing/2014/main" id="{6EDC5230-99A2-44D8-B358-30D3AB4638C5}"/>
                </a:ext>
              </a:extLst>
            </p:cNvPr>
            <p:cNvGrpSpPr>
              <a:grpSpLocks/>
            </p:cNvGrpSpPr>
            <p:nvPr/>
          </p:nvGrpSpPr>
          <p:grpSpPr bwMode="auto">
            <a:xfrm>
              <a:off x="995362" y="3281362"/>
              <a:ext cx="1462088" cy="604838"/>
              <a:chOff x="0" y="0"/>
              <a:chExt cx="2456" cy="1016"/>
            </a:xfrm>
            <a:solidFill>
              <a:srgbClr val="FF8200"/>
            </a:solidFill>
          </p:grpSpPr>
          <p:sp>
            <p:nvSpPr>
              <p:cNvPr id="12" name="Rectangle 21">
                <a:extLst>
                  <a:ext uri="{FF2B5EF4-FFF2-40B4-BE49-F238E27FC236}">
                    <a16:creationId xmlns:a16="http://schemas.microsoft.com/office/drawing/2014/main" id="{DAC8AC05-6926-44A0-84CF-06D06956F375}"/>
                  </a:ext>
                </a:extLst>
              </p:cNvPr>
              <p:cNvSpPr>
                <a:spLocks/>
              </p:cNvSpPr>
              <p:nvPr/>
            </p:nvSpPr>
            <p:spPr bwMode="auto">
              <a:xfrm rot="10800000" flipH="1">
                <a:off x="0" y="0"/>
                <a:ext cx="2456" cy="1016"/>
              </a:xfrm>
              <a:prstGeom prst="rect">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100" b="0" i="0" u="none" strike="noStrike" kern="0" cap="none" spc="0" normalizeH="0" baseline="0" noProof="0">
                  <a:ln>
                    <a:noFill/>
                  </a:ln>
                  <a:solidFill>
                    <a:srgbClr val="000000"/>
                  </a:solidFill>
                  <a:effectLst/>
                  <a:uLnTx/>
                  <a:uFillTx/>
                  <a:latin typeface="Gill Sans" charset="0"/>
                  <a:sym typeface="Gill Sans" charset="0"/>
                </a:endParaRPr>
              </a:p>
            </p:txBody>
          </p:sp>
          <p:sp>
            <p:nvSpPr>
              <p:cNvPr id="13" name="Rectangle 22">
                <a:extLst>
                  <a:ext uri="{FF2B5EF4-FFF2-40B4-BE49-F238E27FC236}">
                    <a16:creationId xmlns:a16="http://schemas.microsoft.com/office/drawing/2014/main" id="{0CC84E54-BF38-4364-9193-D2F2F0C9DDFB}"/>
                  </a:ext>
                </a:extLst>
              </p:cNvPr>
              <p:cNvSpPr>
                <a:spLocks/>
              </p:cNvSpPr>
              <p:nvPr/>
            </p:nvSpPr>
            <p:spPr bwMode="auto">
              <a:xfrm>
                <a:off x="64" y="72"/>
                <a:ext cx="2304" cy="64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300" b="0" i="0" u="none" strike="noStrike" kern="0" cap="none" spc="0" normalizeH="0" baseline="0" noProof="0" dirty="0">
                    <a:ln>
                      <a:noFill/>
                    </a:ln>
                    <a:solidFill>
                      <a:srgbClr val="FFFFFF"/>
                    </a:solidFill>
                    <a:effectLst/>
                    <a:uLnTx/>
                    <a:uFillTx/>
                    <a:latin typeface="Bebas Neue" charset="0"/>
                    <a:ea typeface="ＭＳ Ｐゴシック" charset="0"/>
                    <a:cs typeface="Bebas Neue" charset="0"/>
                    <a:sym typeface="Bebas Neue" charset="0"/>
                  </a:rPr>
                  <a:t>GPE</a:t>
                </a:r>
              </a:p>
            </p:txBody>
          </p:sp>
          <p:sp>
            <p:nvSpPr>
              <p:cNvPr id="14" name="Rectangle 23">
                <a:extLst>
                  <a:ext uri="{FF2B5EF4-FFF2-40B4-BE49-F238E27FC236}">
                    <a16:creationId xmlns:a16="http://schemas.microsoft.com/office/drawing/2014/main" id="{12A7E959-FA38-4707-A4F5-5DB286C091B3}"/>
                  </a:ext>
                </a:extLst>
              </p:cNvPr>
              <p:cNvSpPr>
                <a:spLocks/>
              </p:cNvSpPr>
              <p:nvPr/>
            </p:nvSpPr>
            <p:spPr bwMode="auto">
              <a:xfrm>
                <a:off x="80" y="576"/>
                <a:ext cx="2304" cy="304"/>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Lato Regular" charset="0"/>
                    <a:ea typeface="ＭＳ Ｐゴシック" charset="0"/>
                    <a:cs typeface="Lato Regular" charset="0"/>
                    <a:sym typeface="Lato Regular" charset="0"/>
                  </a:rPr>
                  <a:t>Gasket Production</a:t>
                </a:r>
              </a:p>
            </p:txBody>
          </p:sp>
        </p:grpSp>
        <p:sp>
          <p:nvSpPr>
            <p:cNvPr id="15" name="Rectangle 24">
              <a:extLst>
                <a:ext uri="{FF2B5EF4-FFF2-40B4-BE49-F238E27FC236}">
                  <a16:creationId xmlns:a16="http://schemas.microsoft.com/office/drawing/2014/main" id="{2A1981E2-BA76-48E2-85A3-BD17CD3090CE}"/>
                </a:ext>
              </a:extLst>
            </p:cNvPr>
            <p:cNvSpPr>
              <a:spLocks/>
            </p:cNvSpPr>
            <p:nvPr/>
          </p:nvSpPr>
          <p:spPr bwMode="auto">
            <a:xfrm>
              <a:off x="2905125" y="3971925"/>
              <a:ext cx="13620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lnSpc>
                  <a:spcPct val="90000"/>
                </a:lnSpc>
                <a:spcBef>
                  <a:spcPct val="0"/>
                </a:spcBef>
                <a:spcAft>
                  <a:spcPct val="0"/>
                </a:spcAft>
              </a:pPr>
              <a:r>
                <a:rPr lang="en-US" sz="900" dirty="0">
                  <a:solidFill>
                    <a:srgbClr val="343434"/>
                  </a:solidFill>
                  <a:latin typeface="Lato Light" charset="0"/>
                  <a:ea typeface="ＭＳ Ｐゴシック" charset="0"/>
                  <a:cs typeface="Lato Light" charset="0"/>
                  <a:sym typeface="Lato Light" charset="0"/>
                </a:rPr>
                <a:t>Pipe and fittings production and Steel Recovery system against corrosion act</a:t>
              </a:r>
            </a:p>
          </p:txBody>
        </p:sp>
        <p:grpSp>
          <p:nvGrpSpPr>
            <p:cNvPr id="16" name="Group 25">
              <a:extLst>
                <a:ext uri="{FF2B5EF4-FFF2-40B4-BE49-F238E27FC236}">
                  <a16:creationId xmlns:a16="http://schemas.microsoft.com/office/drawing/2014/main" id="{D16F46EB-DE07-45DA-8BE3-21F792BDFCD9}"/>
                </a:ext>
              </a:extLst>
            </p:cNvPr>
            <p:cNvGrpSpPr>
              <a:grpSpLocks/>
            </p:cNvGrpSpPr>
            <p:nvPr/>
          </p:nvGrpSpPr>
          <p:grpSpPr bwMode="auto">
            <a:xfrm>
              <a:off x="2900362" y="3281362"/>
              <a:ext cx="1462088" cy="604838"/>
              <a:chOff x="0" y="0"/>
              <a:chExt cx="2456" cy="1016"/>
            </a:xfrm>
            <a:solidFill>
              <a:srgbClr val="008080"/>
            </a:solidFill>
          </p:grpSpPr>
          <p:sp>
            <p:nvSpPr>
              <p:cNvPr id="17" name="Rectangle 26">
                <a:extLst>
                  <a:ext uri="{FF2B5EF4-FFF2-40B4-BE49-F238E27FC236}">
                    <a16:creationId xmlns:a16="http://schemas.microsoft.com/office/drawing/2014/main" id="{68A62F2B-6D80-4756-8CE9-F464C4261450}"/>
                  </a:ext>
                </a:extLst>
              </p:cNvPr>
              <p:cNvSpPr>
                <a:spLocks/>
              </p:cNvSpPr>
              <p:nvPr/>
            </p:nvSpPr>
            <p:spPr bwMode="auto">
              <a:xfrm rot="10800000" flipH="1">
                <a:off x="0" y="0"/>
                <a:ext cx="2456" cy="1016"/>
              </a:xfrm>
              <a:prstGeom prst="rect">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914400" fontAlgn="base">
                  <a:spcBef>
                    <a:spcPct val="0"/>
                  </a:spcBef>
                  <a:spcAft>
                    <a:spcPct val="0"/>
                  </a:spcAft>
                </a:pPr>
                <a:endParaRPr lang="en-US" sz="2100">
                  <a:solidFill>
                    <a:srgbClr val="000000"/>
                  </a:solidFill>
                  <a:latin typeface="Gill Sans" charset="0"/>
                  <a:sym typeface="Gill Sans" charset="0"/>
                </a:endParaRPr>
              </a:p>
            </p:txBody>
          </p:sp>
          <p:sp>
            <p:nvSpPr>
              <p:cNvPr id="18" name="Rectangle 27">
                <a:extLst>
                  <a:ext uri="{FF2B5EF4-FFF2-40B4-BE49-F238E27FC236}">
                    <a16:creationId xmlns:a16="http://schemas.microsoft.com/office/drawing/2014/main" id="{7C7AE567-C9BD-4265-A8AF-ADC15070710C}"/>
                  </a:ext>
                </a:extLst>
              </p:cNvPr>
              <p:cNvSpPr>
                <a:spLocks/>
              </p:cNvSpPr>
              <p:nvPr/>
            </p:nvSpPr>
            <p:spPr bwMode="auto">
              <a:xfrm>
                <a:off x="64" y="72"/>
                <a:ext cx="2304" cy="64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2300" dirty="0">
                    <a:solidFill>
                      <a:srgbClr val="FFFFFF"/>
                    </a:solidFill>
                    <a:latin typeface="Bebas Neue" charset="0"/>
                    <a:ea typeface="ＭＳ Ｐゴシック" charset="0"/>
                    <a:cs typeface="Bebas Neue" charset="0"/>
                    <a:sym typeface="Bebas Neue" charset="0"/>
                  </a:rPr>
                  <a:t>CMA</a:t>
                </a:r>
              </a:p>
            </p:txBody>
          </p:sp>
          <p:sp>
            <p:nvSpPr>
              <p:cNvPr id="19" name="Rectangle 28">
                <a:extLst>
                  <a:ext uri="{FF2B5EF4-FFF2-40B4-BE49-F238E27FC236}">
                    <a16:creationId xmlns:a16="http://schemas.microsoft.com/office/drawing/2014/main" id="{28671B06-C3AC-4DAE-AFE8-23F5638CD370}"/>
                  </a:ext>
                </a:extLst>
              </p:cNvPr>
              <p:cNvSpPr>
                <a:spLocks/>
              </p:cNvSpPr>
              <p:nvPr/>
            </p:nvSpPr>
            <p:spPr bwMode="auto">
              <a:xfrm>
                <a:off x="80" y="576"/>
                <a:ext cx="2304" cy="304"/>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900" dirty="0">
                    <a:solidFill>
                      <a:srgbClr val="FFFFFF"/>
                    </a:solidFill>
                    <a:latin typeface="Lato Regular" charset="0"/>
                    <a:ea typeface="ＭＳ Ｐゴシック" charset="0"/>
                    <a:cs typeface="Lato Regular" charset="0"/>
                    <a:sym typeface="Lato Regular" charset="0"/>
                  </a:rPr>
                  <a:t>Composite Material</a:t>
                </a:r>
              </a:p>
            </p:txBody>
          </p:sp>
        </p:grpSp>
        <p:sp>
          <p:nvSpPr>
            <p:cNvPr id="20" name="Rectangle 29">
              <a:extLst>
                <a:ext uri="{FF2B5EF4-FFF2-40B4-BE49-F238E27FC236}">
                  <a16:creationId xmlns:a16="http://schemas.microsoft.com/office/drawing/2014/main" id="{6A25D18F-2441-4C54-B3EC-C2151DA5F0A8}"/>
                </a:ext>
              </a:extLst>
            </p:cNvPr>
            <p:cNvSpPr>
              <a:spLocks/>
            </p:cNvSpPr>
            <p:nvPr/>
          </p:nvSpPr>
          <p:spPr bwMode="auto">
            <a:xfrm>
              <a:off x="4814888" y="3971925"/>
              <a:ext cx="13620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lnSpc>
                  <a:spcPct val="90000"/>
                </a:lnSpc>
                <a:spcBef>
                  <a:spcPct val="0"/>
                </a:spcBef>
                <a:spcAft>
                  <a:spcPct val="0"/>
                </a:spcAft>
              </a:pPr>
              <a:r>
                <a:rPr lang="en-US" sz="900" dirty="0">
                  <a:solidFill>
                    <a:srgbClr val="343434"/>
                  </a:solidFill>
                  <a:latin typeface="Lato Light" charset="0"/>
                  <a:ea typeface="ＭＳ Ｐゴシック" charset="0"/>
                  <a:cs typeface="Lato Light" charset="0"/>
                  <a:sym typeface="Lato Light" charset="0"/>
                </a:rPr>
                <a:t>Flange facing machining , leak sealing services, bolting service, valve maintenance</a:t>
              </a:r>
            </a:p>
          </p:txBody>
        </p:sp>
        <p:grpSp>
          <p:nvGrpSpPr>
            <p:cNvPr id="21" name="Group 30">
              <a:extLst>
                <a:ext uri="{FF2B5EF4-FFF2-40B4-BE49-F238E27FC236}">
                  <a16:creationId xmlns:a16="http://schemas.microsoft.com/office/drawing/2014/main" id="{00504557-C3DB-4235-99A8-934CB0D21AA7}"/>
                </a:ext>
              </a:extLst>
            </p:cNvPr>
            <p:cNvGrpSpPr>
              <a:grpSpLocks/>
            </p:cNvGrpSpPr>
            <p:nvPr/>
          </p:nvGrpSpPr>
          <p:grpSpPr bwMode="auto">
            <a:xfrm>
              <a:off x="4810125" y="3281362"/>
              <a:ext cx="1462088" cy="604838"/>
              <a:chOff x="0" y="0"/>
              <a:chExt cx="2456" cy="1016"/>
            </a:xfrm>
            <a:solidFill>
              <a:srgbClr val="C00000"/>
            </a:solidFill>
          </p:grpSpPr>
          <p:sp>
            <p:nvSpPr>
              <p:cNvPr id="22" name="Rectangle 31">
                <a:extLst>
                  <a:ext uri="{FF2B5EF4-FFF2-40B4-BE49-F238E27FC236}">
                    <a16:creationId xmlns:a16="http://schemas.microsoft.com/office/drawing/2014/main" id="{8DCDF8A1-97A9-4EEB-9973-BAD607834C6F}"/>
                  </a:ext>
                </a:extLst>
              </p:cNvPr>
              <p:cNvSpPr>
                <a:spLocks/>
              </p:cNvSpPr>
              <p:nvPr/>
            </p:nvSpPr>
            <p:spPr bwMode="auto">
              <a:xfrm rot="10800000" flipH="1">
                <a:off x="0" y="0"/>
                <a:ext cx="2456" cy="1016"/>
              </a:xfrm>
              <a:prstGeom prst="rect">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914400" fontAlgn="base">
                  <a:spcBef>
                    <a:spcPct val="0"/>
                  </a:spcBef>
                  <a:spcAft>
                    <a:spcPct val="0"/>
                  </a:spcAft>
                </a:pPr>
                <a:endParaRPr lang="en-US" sz="2100">
                  <a:solidFill>
                    <a:srgbClr val="000000"/>
                  </a:solidFill>
                  <a:latin typeface="Gill Sans" charset="0"/>
                  <a:sym typeface="Gill Sans" charset="0"/>
                </a:endParaRPr>
              </a:p>
            </p:txBody>
          </p:sp>
          <p:sp>
            <p:nvSpPr>
              <p:cNvPr id="23" name="Rectangle 32">
                <a:extLst>
                  <a:ext uri="{FF2B5EF4-FFF2-40B4-BE49-F238E27FC236}">
                    <a16:creationId xmlns:a16="http://schemas.microsoft.com/office/drawing/2014/main" id="{F8CC8A42-41C1-4C2D-9B87-95D317690946}"/>
                  </a:ext>
                </a:extLst>
              </p:cNvPr>
              <p:cNvSpPr>
                <a:spLocks/>
              </p:cNvSpPr>
              <p:nvPr/>
            </p:nvSpPr>
            <p:spPr bwMode="auto">
              <a:xfrm>
                <a:off x="64" y="72"/>
                <a:ext cx="2304" cy="64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2300" dirty="0">
                    <a:solidFill>
                      <a:srgbClr val="FFFFFF"/>
                    </a:solidFill>
                    <a:latin typeface="Bebas Neue" charset="0"/>
                    <a:ea typeface="ＭＳ Ｐゴシック" charset="0"/>
                    <a:cs typeface="Bebas Neue" charset="0"/>
                    <a:sym typeface="Bebas Neue" charset="0"/>
                  </a:rPr>
                  <a:t>TMS</a:t>
                </a:r>
              </a:p>
            </p:txBody>
          </p:sp>
          <p:sp>
            <p:nvSpPr>
              <p:cNvPr id="24" name="Rectangle 33">
                <a:extLst>
                  <a:ext uri="{FF2B5EF4-FFF2-40B4-BE49-F238E27FC236}">
                    <a16:creationId xmlns:a16="http://schemas.microsoft.com/office/drawing/2014/main" id="{BFBF0981-0C2C-4BA9-A5ED-0BCFDE576F4B}"/>
                  </a:ext>
                </a:extLst>
              </p:cNvPr>
              <p:cNvSpPr>
                <a:spLocks/>
              </p:cNvSpPr>
              <p:nvPr/>
            </p:nvSpPr>
            <p:spPr bwMode="auto">
              <a:xfrm>
                <a:off x="80" y="576"/>
                <a:ext cx="2304" cy="304"/>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900" dirty="0">
                    <a:solidFill>
                      <a:srgbClr val="FFFFFF"/>
                    </a:solidFill>
                    <a:latin typeface="Lato Regular" charset="0"/>
                    <a:ea typeface="ＭＳ Ｐゴシック" charset="0"/>
                    <a:cs typeface="Lato Regular" charset="0"/>
                    <a:sym typeface="Lato Regular" charset="0"/>
                  </a:rPr>
                  <a:t>Technical Maintenance</a:t>
                </a:r>
              </a:p>
            </p:txBody>
          </p:sp>
        </p:grpSp>
        <p:sp>
          <p:nvSpPr>
            <p:cNvPr id="25" name="Rectangle 34">
              <a:extLst>
                <a:ext uri="{FF2B5EF4-FFF2-40B4-BE49-F238E27FC236}">
                  <a16:creationId xmlns:a16="http://schemas.microsoft.com/office/drawing/2014/main" id="{52E3D040-5022-42E2-982D-FAE1B71C2402}"/>
                </a:ext>
              </a:extLst>
            </p:cNvPr>
            <p:cNvSpPr>
              <a:spLocks/>
            </p:cNvSpPr>
            <p:nvPr/>
          </p:nvSpPr>
          <p:spPr bwMode="auto">
            <a:xfrm>
              <a:off x="6734175" y="3971925"/>
              <a:ext cx="13620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lnSpc>
                  <a:spcPct val="90000"/>
                </a:lnSpc>
                <a:spcBef>
                  <a:spcPct val="0"/>
                </a:spcBef>
                <a:spcAft>
                  <a:spcPct val="0"/>
                </a:spcAft>
              </a:pPr>
              <a:r>
                <a:rPr lang="en-US" sz="900" dirty="0">
                  <a:solidFill>
                    <a:srgbClr val="343434"/>
                  </a:solidFill>
                  <a:latin typeface="Lato Light" charset="0"/>
                  <a:ea typeface="ＭＳ Ｐゴシック" charset="0"/>
                  <a:cs typeface="Lato Light" charset="0"/>
                  <a:sym typeface="Lato Light" charset="0"/>
                </a:rPr>
                <a:t>L . D . A . R .</a:t>
              </a:r>
            </a:p>
            <a:p>
              <a:pPr algn="ctr" defTabSz="914400" fontAlgn="base">
                <a:lnSpc>
                  <a:spcPct val="90000"/>
                </a:lnSpc>
                <a:spcBef>
                  <a:spcPct val="0"/>
                </a:spcBef>
                <a:spcAft>
                  <a:spcPct val="0"/>
                </a:spcAft>
              </a:pPr>
              <a:r>
                <a:rPr lang="en-US" sz="900" dirty="0">
                  <a:solidFill>
                    <a:srgbClr val="343434"/>
                  </a:solidFill>
                  <a:latin typeface="Lato Light" charset="0"/>
                  <a:ea typeface="ＭＳ Ｐゴシック" charset="0"/>
                  <a:cs typeface="Lato Light" charset="0"/>
                  <a:sym typeface="Lato Light" charset="0"/>
                </a:rPr>
                <a:t>Leak Detection And Repair, with special program</a:t>
              </a:r>
            </a:p>
          </p:txBody>
        </p:sp>
        <p:grpSp>
          <p:nvGrpSpPr>
            <p:cNvPr id="26" name="Group 35">
              <a:extLst>
                <a:ext uri="{FF2B5EF4-FFF2-40B4-BE49-F238E27FC236}">
                  <a16:creationId xmlns:a16="http://schemas.microsoft.com/office/drawing/2014/main" id="{DB79B630-50C6-411C-8998-B193AC8F26A1}"/>
                </a:ext>
              </a:extLst>
            </p:cNvPr>
            <p:cNvGrpSpPr>
              <a:grpSpLocks/>
            </p:cNvGrpSpPr>
            <p:nvPr/>
          </p:nvGrpSpPr>
          <p:grpSpPr bwMode="auto">
            <a:xfrm>
              <a:off x="6729412" y="3281362"/>
              <a:ext cx="1462088" cy="604838"/>
              <a:chOff x="0" y="0"/>
              <a:chExt cx="2456" cy="1016"/>
            </a:xfrm>
            <a:solidFill>
              <a:srgbClr val="00B0F0"/>
            </a:solidFill>
          </p:grpSpPr>
          <p:sp>
            <p:nvSpPr>
              <p:cNvPr id="27" name="Rectangle 36">
                <a:extLst>
                  <a:ext uri="{FF2B5EF4-FFF2-40B4-BE49-F238E27FC236}">
                    <a16:creationId xmlns:a16="http://schemas.microsoft.com/office/drawing/2014/main" id="{4B8D3F3A-E2D5-4CFC-BD0D-7763D8CCFB68}"/>
                  </a:ext>
                </a:extLst>
              </p:cNvPr>
              <p:cNvSpPr>
                <a:spLocks/>
              </p:cNvSpPr>
              <p:nvPr/>
            </p:nvSpPr>
            <p:spPr bwMode="auto">
              <a:xfrm rot="10800000" flipH="1">
                <a:off x="0" y="0"/>
                <a:ext cx="2456" cy="1016"/>
              </a:xfrm>
              <a:prstGeom prst="rect">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914400" fontAlgn="base">
                  <a:spcBef>
                    <a:spcPct val="0"/>
                  </a:spcBef>
                  <a:spcAft>
                    <a:spcPct val="0"/>
                  </a:spcAft>
                </a:pPr>
                <a:endParaRPr lang="en-US" sz="2100">
                  <a:solidFill>
                    <a:srgbClr val="000000"/>
                  </a:solidFill>
                  <a:latin typeface="Gill Sans" charset="0"/>
                  <a:sym typeface="Gill Sans" charset="0"/>
                </a:endParaRPr>
              </a:p>
            </p:txBody>
          </p:sp>
          <p:sp>
            <p:nvSpPr>
              <p:cNvPr id="28" name="Rectangle 37">
                <a:extLst>
                  <a:ext uri="{FF2B5EF4-FFF2-40B4-BE49-F238E27FC236}">
                    <a16:creationId xmlns:a16="http://schemas.microsoft.com/office/drawing/2014/main" id="{20110222-32F3-45A6-B115-902EBA5BC956}"/>
                  </a:ext>
                </a:extLst>
              </p:cNvPr>
              <p:cNvSpPr>
                <a:spLocks/>
              </p:cNvSpPr>
              <p:nvPr/>
            </p:nvSpPr>
            <p:spPr bwMode="auto">
              <a:xfrm>
                <a:off x="64" y="72"/>
                <a:ext cx="2304" cy="640"/>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2300" dirty="0">
                    <a:solidFill>
                      <a:srgbClr val="FFFFFF"/>
                    </a:solidFill>
                    <a:latin typeface="Bebas Neue" charset="0"/>
                    <a:ea typeface="ＭＳ Ｐゴシック" charset="0"/>
                    <a:cs typeface="Bebas Neue" charset="0"/>
                    <a:sym typeface="Bebas Neue" charset="0"/>
                  </a:rPr>
                  <a:t>GFE</a:t>
                </a:r>
              </a:p>
            </p:txBody>
          </p:sp>
          <p:sp>
            <p:nvSpPr>
              <p:cNvPr id="29" name="Rectangle 38">
                <a:extLst>
                  <a:ext uri="{FF2B5EF4-FFF2-40B4-BE49-F238E27FC236}">
                    <a16:creationId xmlns:a16="http://schemas.microsoft.com/office/drawing/2014/main" id="{43E0C1D8-455C-430C-86B3-8B4984D7169C}"/>
                  </a:ext>
                </a:extLst>
              </p:cNvPr>
              <p:cNvSpPr>
                <a:spLocks/>
              </p:cNvSpPr>
              <p:nvPr/>
            </p:nvSpPr>
            <p:spPr bwMode="auto">
              <a:xfrm>
                <a:off x="80" y="576"/>
                <a:ext cx="2304" cy="304"/>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spcBef>
                    <a:spcPct val="0"/>
                  </a:spcBef>
                  <a:spcAft>
                    <a:spcPct val="0"/>
                  </a:spcAft>
                </a:pPr>
                <a:r>
                  <a:rPr lang="en-US" sz="900" dirty="0">
                    <a:solidFill>
                      <a:srgbClr val="FFFFFF"/>
                    </a:solidFill>
                    <a:latin typeface="Lato Regular" charset="0"/>
                    <a:ea typeface="ＭＳ Ｐゴシック" charset="0"/>
                    <a:cs typeface="Lato Regular" charset="0"/>
                    <a:sym typeface="Lato Regular" charset="0"/>
                  </a:rPr>
                  <a:t>Emission Control</a:t>
                </a:r>
              </a:p>
            </p:txBody>
          </p:sp>
        </p:grpSp>
        <p:sp>
          <p:nvSpPr>
            <p:cNvPr id="30" name="Decisione 29">
              <a:extLst>
                <a:ext uri="{FF2B5EF4-FFF2-40B4-BE49-F238E27FC236}">
                  <a16:creationId xmlns:a16="http://schemas.microsoft.com/office/drawing/2014/main" id="{14CF6819-134C-403B-AEC7-C36EF1B63CC8}"/>
                </a:ext>
              </a:extLst>
            </p:cNvPr>
            <p:cNvSpPr/>
            <p:nvPr/>
          </p:nvSpPr>
          <p:spPr bwMode="auto">
            <a:xfrm>
              <a:off x="971600" y="1676402"/>
              <a:ext cx="1493170" cy="561976"/>
            </a:xfrm>
            <a:prstGeom prst="flowChartDecision">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5600" b="0" i="0" u="none" strike="noStrike" kern="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31" name="Immagine 30">
              <a:extLst>
                <a:ext uri="{FF2B5EF4-FFF2-40B4-BE49-F238E27FC236}">
                  <a16:creationId xmlns:a16="http://schemas.microsoft.com/office/drawing/2014/main" id="{67C46619-4E1E-4488-9052-49CDFD5E1D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94000" y="1736765"/>
              <a:ext cx="450770" cy="450770"/>
            </a:xfrm>
            <a:prstGeom prst="rect">
              <a:avLst/>
            </a:prstGeom>
          </p:spPr>
        </p:pic>
        <p:sp>
          <p:nvSpPr>
            <p:cNvPr id="32" name="Decisione 31">
              <a:extLst>
                <a:ext uri="{FF2B5EF4-FFF2-40B4-BE49-F238E27FC236}">
                  <a16:creationId xmlns:a16="http://schemas.microsoft.com/office/drawing/2014/main" id="{EA1283B3-8B7F-4A1F-8E68-C8A5FB7D4A5E}"/>
                </a:ext>
              </a:extLst>
            </p:cNvPr>
            <p:cNvSpPr/>
            <p:nvPr/>
          </p:nvSpPr>
          <p:spPr bwMode="auto">
            <a:xfrm>
              <a:off x="2869280" y="1641079"/>
              <a:ext cx="1493170" cy="648352"/>
            </a:xfrm>
            <a:prstGeom prst="flowChartDecision">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5600" b="0" i="0" u="none" strike="noStrike" kern="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33" name="Immagine 32">
              <a:extLst>
                <a:ext uri="{FF2B5EF4-FFF2-40B4-BE49-F238E27FC236}">
                  <a16:creationId xmlns:a16="http://schemas.microsoft.com/office/drawing/2014/main" id="{B2EC398B-290C-43B1-A441-005E23BBC2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6020" y="1744396"/>
              <a:ext cx="450770" cy="450770"/>
            </a:xfrm>
            <a:prstGeom prst="rect">
              <a:avLst/>
            </a:prstGeom>
          </p:spPr>
        </p:pic>
        <p:sp>
          <p:nvSpPr>
            <p:cNvPr id="34" name="Decisione 33">
              <a:extLst>
                <a:ext uri="{FF2B5EF4-FFF2-40B4-BE49-F238E27FC236}">
                  <a16:creationId xmlns:a16="http://schemas.microsoft.com/office/drawing/2014/main" id="{7157EB70-40A3-414E-9520-20B7D55E304E}"/>
                </a:ext>
              </a:extLst>
            </p:cNvPr>
            <p:cNvSpPr/>
            <p:nvPr/>
          </p:nvSpPr>
          <p:spPr bwMode="auto">
            <a:xfrm>
              <a:off x="4781552" y="1641079"/>
              <a:ext cx="1493170" cy="653785"/>
            </a:xfrm>
            <a:prstGeom prst="flowChartDecision">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5600" b="0" i="0" u="none" strike="noStrike" kern="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35" name="Immagine 34">
              <a:extLst>
                <a:ext uri="{FF2B5EF4-FFF2-40B4-BE49-F238E27FC236}">
                  <a16:creationId xmlns:a16="http://schemas.microsoft.com/office/drawing/2014/main" id="{DCCF953A-D2A6-42CE-9524-902398D7FB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10000" y="1744396"/>
              <a:ext cx="450770" cy="450770"/>
            </a:xfrm>
            <a:prstGeom prst="rect">
              <a:avLst/>
            </a:prstGeom>
          </p:spPr>
        </p:pic>
        <p:sp>
          <p:nvSpPr>
            <p:cNvPr id="36" name="Decisione 35">
              <a:extLst>
                <a:ext uri="{FF2B5EF4-FFF2-40B4-BE49-F238E27FC236}">
                  <a16:creationId xmlns:a16="http://schemas.microsoft.com/office/drawing/2014/main" id="{710CA01A-8117-4C87-8457-8421402507C7}"/>
                </a:ext>
              </a:extLst>
            </p:cNvPr>
            <p:cNvSpPr/>
            <p:nvPr/>
          </p:nvSpPr>
          <p:spPr bwMode="auto">
            <a:xfrm>
              <a:off x="6701432" y="1641079"/>
              <a:ext cx="1493170" cy="653785"/>
            </a:xfrm>
            <a:prstGeom prst="flowChartDecision">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5600" b="0" i="0" u="none" strike="noStrike" kern="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37" name="Immagine 36">
              <a:extLst>
                <a:ext uri="{FF2B5EF4-FFF2-40B4-BE49-F238E27FC236}">
                  <a16:creationId xmlns:a16="http://schemas.microsoft.com/office/drawing/2014/main" id="{F90A25EB-14F5-4B6F-B95D-16BA5C822ED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35070" y="1744396"/>
              <a:ext cx="450770" cy="450770"/>
            </a:xfrm>
            <a:prstGeom prst="rect">
              <a:avLst/>
            </a:prstGeom>
          </p:spPr>
        </p:pic>
      </p:grpSp>
      <p:grpSp>
        <p:nvGrpSpPr>
          <p:cNvPr id="2" name="2"/>
          <p:cNvGrpSpPr/>
          <p:nvPr/>
        </p:nvGrpSpPr>
        <p:grpSpPr>
          <a:xfrm>
            <a:off x="1314621" y="985824"/>
            <a:ext cx="9160775" cy="5439848"/>
            <a:chOff x="1314621" y="985824"/>
            <a:chExt cx="9160775" cy="5439848"/>
          </a:xfrm>
        </p:grpSpPr>
        <p:grpSp>
          <p:nvGrpSpPr>
            <p:cNvPr id="39" name="2"/>
            <p:cNvGrpSpPr/>
            <p:nvPr/>
          </p:nvGrpSpPr>
          <p:grpSpPr>
            <a:xfrm>
              <a:off x="2448128" y="985824"/>
              <a:ext cx="6682220" cy="3650652"/>
              <a:chOff x="998935" y="659606"/>
              <a:chExt cx="7164586" cy="3914180"/>
            </a:xfrm>
          </p:grpSpPr>
          <p:sp>
            <p:nvSpPr>
              <p:cNvPr id="40" name="AutoShape 1"/>
              <p:cNvSpPr>
                <a:spLocks/>
              </p:cNvSpPr>
              <p:nvPr/>
            </p:nvSpPr>
            <p:spPr bwMode="auto">
              <a:xfrm rot="16200000">
                <a:off x="6347519" y="2766119"/>
                <a:ext cx="1315046" cy="2300288"/>
              </a:xfrm>
              <a:custGeom>
                <a:avLst/>
                <a:gdLst/>
                <a:ahLst/>
                <a:cxnLst/>
                <a:rect l="0" t="0" r="r" b="b"/>
                <a:pathLst>
                  <a:path w="21600" h="21600">
                    <a:moveTo>
                      <a:pt x="0" y="0"/>
                    </a:moveTo>
                    <a:lnTo>
                      <a:pt x="21600" y="0"/>
                    </a:lnTo>
                    <a:lnTo>
                      <a:pt x="21600" y="21600"/>
                    </a:lnTo>
                    <a:lnTo>
                      <a:pt x="0" y="21600"/>
                    </a:lnTo>
                    <a:close/>
                    <a:moveTo>
                      <a:pt x="0" y="0"/>
                    </a:moveTo>
                  </a:path>
                </a:pathLst>
              </a:custGeom>
              <a:solidFill>
                <a:srgbClr val="FAFAFA"/>
              </a:solidFill>
              <a:ln w="25400" cap="flat">
                <a:solidFill>
                  <a:srgbClr val="E6E6E6"/>
                </a:solidFill>
                <a:prstDash val="solid"/>
                <a:miter lim="800000"/>
                <a:headEnd type="none" w="med" len="med"/>
                <a:tailEnd type="none" w="med" len="med"/>
              </a:ln>
            </p:spPr>
            <p:txBody>
              <a:bodyPr lIns="0" tIns="0" rIns="0" bIns="0"/>
              <a:lstStyle/>
              <a:p>
                <a:endParaRPr lang="en-US"/>
              </a:p>
            </p:txBody>
          </p:sp>
          <p:sp>
            <p:nvSpPr>
              <p:cNvPr id="41" name="AutoShape 2"/>
              <p:cNvSpPr>
                <a:spLocks/>
              </p:cNvSpPr>
              <p:nvPr/>
            </p:nvSpPr>
            <p:spPr bwMode="auto">
              <a:xfrm rot="16200000">
                <a:off x="6347519" y="1319510"/>
                <a:ext cx="1315046" cy="2300288"/>
              </a:xfrm>
              <a:custGeom>
                <a:avLst/>
                <a:gdLst/>
                <a:ahLst/>
                <a:cxnLst/>
                <a:rect l="0" t="0" r="r" b="b"/>
                <a:pathLst>
                  <a:path w="21600" h="21600">
                    <a:moveTo>
                      <a:pt x="0" y="0"/>
                    </a:moveTo>
                    <a:lnTo>
                      <a:pt x="21600" y="0"/>
                    </a:lnTo>
                    <a:lnTo>
                      <a:pt x="21600" y="21600"/>
                    </a:lnTo>
                    <a:lnTo>
                      <a:pt x="0" y="21600"/>
                    </a:lnTo>
                    <a:close/>
                    <a:moveTo>
                      <a:pt x="0" y="0"/>
                    </a:moveTo>
                  </a:path>
                </a:pathLst>
              </a:custGeom>
              <a:solidFill>
                <a:srgbClr val="F5F5F5"/>
              </a:solidFill>
              <a:ln w="25400" cap="flat">
                <a:solidFill>
                  <a:srgbClr val="CDCDCD"/>
                </a:solidFill>
                <a:prstDash val="solid"/>
                <a:miter lim="800000"/>
                <a:headEnd type="none" w="med" len="med"/>
                <a:tailEnd type="none" w="med" len="med"/>
              </a:ln>
            </p:spPr>
            <p:txBody>
              <a:bodyPr lIns="0" tIns="0" rIns="0" bIns="0"/>
              <a:lstStyle/>
              <a:p>
                <a:endParaRPr lang="en-US"/>
              </a:p>
            </p:txBody>
          </p:sp>
          <p:sp>
            <p:nvSpPr>
              <p:cNvPr id="42" name="AutoShape 3"/>
              <p:cNvSpPr>
                <a:spLocks/>
              </p:cNvSpPr>
              <p:nvPr/>
            </p:nvSpPr>
            <p:spPr bwMode="auto">
              <a:xfrm rot="16200000">
                <a:off x="3928169" y="2753023"/>
                <a:ext cx="1315046" cy="2300288"/>
              </a:xfrm>
              <a:custGeom>
                <a:avLst/>
                <a:gdLst/>
                <a:ahLst/>
                <a:cxnLst/>
                <a:rect l="0" t="0" r="r" b="b"/>
                <a:pathLst>
                  <a:path w="21600" h="21600">
                    <a:moveTo>
                      <a:pt x="0" y="0"/>
                    </a:moveTo>
                    <a:lnTo>
                      <a:pt x="21600" y="0"/>
                    </a:lnTo>
                    <a:lnTo>
                      <a:pt x="21600" y="21600"/>
                    </a:lnTo>
                    <a:lnTo>
                      <a:pt x="0" y="21600"/>
                    </a:lnTo>
                    <a:close/>
                    <a:moveTo>
                      <a:pt x="0" y="0"/>
                    </a:moveTo>
                  </a:path>
                </a:pathLst>
              </a:custGeom>
              <a:solidFill>
                <a:srgbClr val="F5F5F5"/>
              </a:solidFill>
              <a:ln w="25400" cap="flat">
                <a:solidFill>
                  <a:srgbClr val="CDCDCD"/>
                </a:solidFill>
                <a:prstDash val="solid"/>
                <a:miter lim="800000"/>
                <a:headEnd type="none" w="med" len="med"/>
                <a:tailEnd type="none" w="med" len="med"/>
              </a:ln>
            </p:spPr>
            <p:txBody>
              <a:bodyPr lIns="0" tIns="0" rIns="0" bIns="0"/>
              <a:lstStyle/>
              <a:p>
                <a:endParaRPr lang="en-US"/>
              </a:p>
            </p:txBody>
          </p:sp>
          <p:sp>
            <p:nvSpPr>
              <p:cNvPr id="43" name="AutoShape 4"/>
              <p:cNvSpPr>
                <a:spLocks/>
              </p:cNvSpPr>
              <p:nvPr/>
            </p:nvSpPr>
            <p:spPr bwMode="auto">
              <a:xfrm rot="16200000">
                <a:off x="3923407" y="1318319"/>
                <a:ext cx="1315046" cy="2300288"/>
              </a:xfrm>
              <a:custGeom>
                <a:avLst/>
                <a:gdLst/>
                <a:ahLst/>
                <a:cxnLst/>
                <a:rect l="0" t="0" r="r" b="b"/>
                <a:pathLst>
                  <a:path w="21600" h="21600">
                    <a:moveTo>
                      <a:pt x="0" y="0"/>
                    </a:moveTo>
                    <a:lnTo>
                      <a:pt x="21600" y="0"/>
                    </a:lnTo>
                    <a:lnTo>
                      <a:pt x="21600" y="21600"/>
                    </a:lnTo>
                    <a:lnTo>
                      <a:pt x="0" y="21600"/>
                    </a:lnTo>
                    <a:close/>
                    <a:moveTo>
                      <a:pt x="0" y="0"/>
                    </a:moveTo>
                  </a:path>
                </a:pathLst>
              </a:custGeom>
              <a:solidFill>
                <a:srgbClr val="00B050"/>
              </a:solidFill>
              <a:ln w="25400" cap="flat">
                <a:solidFill>
                  <a:srgbClr val="92D050"/>
                </a:solidFill>
                <a:prstDash val="solid"/>
                <a:miter lim="800000"/>
                <a:headEnd type="none" w="med" len="med"/>
                <a:tailEnd type="none" w="med" len="med"/>
              </a:ln>
            </p:spPr>
            <p:txBody>
              <a:bodyPr lIns="0" tIns="0" rIns="0" bIns="0"/>
              <a:lstStyle/>
              <a:p>
                <a:endParaRPr lang="en-US"/>
              </a:p>
            </p:txBody>
          </p:sp>
          <p:sp>
            <p:nvSpPr>
              <p:cNvPr id="44" name="AutoShape 5"/>
              <p:cNvSpPr>
                <a:spLocks/>
              </p:cNvSpPr>
              <p:nvPr/>
            </p:nvSpPr>
            <p:spPr bwMode="auto">
              <a:xfrm rot="16200000">
                <a:off x="1494532" y="2766119"/>
                <a:ext cx="1315046" cy="2300288"/>
              </a:xfrm>
              <a:custGeom>
                <a:avLst/>
                <a:gdLst/>
                <a:ahLst/>
                <a:cxnLst/>
                <a:rect l="0" t="0" r="r" b="b"/>
                <a:pathLst>
                  <a:path w="21600" h="21600">
                    <a:moveTo>
                      <a:pt x="0" y="0"/>
                    </a:moveTo>
                    <a:lnTo>
                      <a:pt x="21600" y="0"/>
                    </a:lnTo>
                    <a:lnTo>
                      <a:pt x="21600" y="21600"/>
                    </a:lnTo>
                    <a:lnTo>
                      <a:pt x="0" y="21600"/>
                    </a:lnTo>
                    <a:close/>
                    <a:moveTo>
                      <a:pt x="0" y="0"/>
                    </a:moveTo>
                  </a:path>
                </a:pathLst>
              </a:custGeom>
              <a:solidFill>
                <a:srgbClr val="FAFAFA"/>
              </a:solidFill>
              <a:ln w="25400" cap="flat">
                <a:solidFill>
                  <a:srgbClr val="E6E6E6"/>
                </a:solidFill>
                <a:prstDash val="solid"/>
                <a:miter lim="800000"/>
                <a:headEnd type="none" w="med" len="med"/>
                <a:tailEnd type="none" w="med" len="med"/>
              </a:ln>
            </p:spPr>
            <p:txBody>
              <a:bodyPr lIns="0" tIns="0" rIns="0" bIns="0"/>
              <a:lstStyle/>
              <a:p>
                <a:endParaRPr lang="en-US"/>
              </a:p>
            </p:txBody>
          </p:sp>
          <p:sp>
            <p:nvSpPr>
              <p:cNvPr id="45" name="AutoShape 6"/>
              <p:cNvSpPr>
                <a:spLocks/>
              </p:cNvSpPr>
              <p:nvPr/>
            </p:nvSpPr>
            <p:spPr bwMode="auto">
              <a:xfrm rot="16200000">
                <a:off x="1494532" y="1319510"/>
                <a:ext cx="1315046" cy="2300288"/>
              </a:xfrm>
              <a:custGeom>
                <a:avLst/>
                <a:gdLst/>
                <a:ahLst/>
                <a:cxnLst/>
                <a:rect l="0" t="0" r="r" b="b"/>
                <a:pathLst>
                  <a:path w="21600" h="21600">
                    <a:moveTo>
                      <a:pt x="0" y="0"/>
                    </a:moveTo>
                    <a:lnTo>
                      <a:pt x="21600" y="0"/>
                    </a:lnTo>
                    <a:lnTo>
                      <a:pt x="21600" y="21600"/>
                    </a:lnTo>
                    <a:lnTo>
                      <a:pt x="0" y="21600"/>
                    </a:lnTo>
                    <a:close/>
                    <a:moveTo>
                      <a:pt x="0" y="0"/>
                    </a:moveTo>
                  </a:path>
                </a:pathLst>
              </a:custGeom>
              <a:solidFill>
                <a:srgbClr val="F5F5F5"/>
              </a:solidFill>
              <a:ln w="25400" cap="flat">
                <a:solidFill>
                  <a:srgbClr val="CDCDCD"/>
                </a:solidFill>
                <a:prstDash val="solid"/>
                <a:miter lim="800000"/>
                <a:headEnd type="none" w="med" len="med"/>
                <a:tailEnd type="none" w="med" len="med"/>
              </a:ln>
            </p:spPr>
            <p:txBody>
              <a:bodyPr lIns="0" tIns="0" rIns="0" bIns="0"/>
              <a:lstStyle/>
              <a:p>
                <a:endParaRPr lang="en-US"/>
              </a:p>
            </p:txBody>
          </p:sp>
          <p:sp>
            <p:nvSpPr>
              <p:cNvPr id="46" name="Rectangle 18"/>
              <p:cNvSpPr>
                <a:spLocks/>
              </p:cNvSpPr>
              <p:nvPr/>
            </p:nvSpPr>
            <p:spPr bwMode="auto">
              <a:xfrm>
                <a:off x="1597819" y="659606"/>
                <a:ext cx="59483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70000"/>
                  </a:lnSpc>
                </a:pPr>
                <a:r>
                  <a:rPr lang="en-US" sz="2800" dirty="0">
                    <a:solidFill>
                      <a:schemeClr val="tx1"/>
                    </a:solidFill>
                    <a:latin typeface="Bebas Neue" charset="0"/>
                    <a:ea typeface="ＭＳ Ｐゴシック" charset="0"/>
                    <a:cs typeface="Bebas Neue" charset="0"/>
                    <a:sym typeface="Bebas Neue" charset="0"/>
                  </a:rPr>
                  <a:t>Our </a:t>
                </a:r>
                <a:r>
                  <a:rPr lang="en-US" sz="2800" dirty="0">
                    <a:solidFill>
                      <a:srgbClr val="00B050"/>
                    </a:solidFill>
                    <a:latin typeface="Bebas Neue" charset="0"/>
                    <a:ea typeface="ＭＳ Ｐゴシック" charset="0"/>
                    <a:cs typeface="Bebas Neue" charset="0"/>
                    <a:sym typeface="Bebas Neue" charset="0"/>
                  </a:rPr>
                  <a:t>Services</a:t>
                </a:r>
              </a:p>
            </p:txBody>
          </p:sp>
          <p:sp>
            <p:nvSpPr>
              <p:cNvPr id="47" name="Line 19"/>
              <p:cNvSpPr>
                <a:spLocks noChangeShapeType="1"/>
              </p:cNvSpPr>
              <p:nvPr/>
            </p:nvSpPr>
            <p:spPr bwMode="auto">
              <a:xfrm>
                <a:off x="998935" y="1604963"/>
                <a:ext cx="7164586" cy="0"/>
              </a:xfrm>
              <a:prstGeom prst="line">
                <a:avLst/>
              </a:prstGeom>
              <a:noFill/>
              <a:ln w="12700" cap="flat">
                <a:solidFill>
                  <a:srgbClr val="808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Rectangle 20"/>
              <p:cNvSpPr>
                <a:spLocks/>
              </p:cNvSpPr>
              <p:nvPr/>
            </p:nvSpPr>
            <p:spPr bwMode="auto">
              <a:xfrm>
                <a:off x="1604962" y="1109663"/>
                <a:ext cx="59483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900" dirty="0">
                    <a:solidFill>
                      <a:srgbClr val="4D4D4D"/>
                    </a:solidFill>
                    <a:latin typeface="Lato Light" charset="0"/>
                    <a:ea typeface="ＭＳ Ｐゴシック" charset="0"/>
                    <a:cs typeface="Lato Light" charset="0"/>
                    <a:sym typeface="Lato Light" charset="0"/>
                  </a:rPr>
                  <a:t>All our activities are based on a long experience and certifications and standards we have as core elements to offer to our customers as high level quality system.</a:t>
                </a:r>
              </a:p>
            </p:txBody>
          </p:sp>
          <p:grpSp>
            <p:nvGrpSpPr>
              <p:cNvPr id="49" name="Group 21"/>
              <p:cNvGrpSpPr>
                <a:grpSpLocks/>
              </p:cNvGrpSpPr>
              <p:nvPr/>
            </p:nvGrpSpPr>
            <p:grpSpPr bwMode="auto">
              <a:xfrm>
                <a:off x="1152525" y="1984177"/>
                <a:ext cx="1995488" cy="973336"/>
                <a:chOff x="0" y="0"/>
                <a:chExt cx="3352" cy="1634"/>
              </a:xfrm>
            </p:grpSpPr>
            <p:sp>
              <p:nvSpPr>
                <p:cNvPr id="70" name="Rectangle 22"/>
                <p:cNvSpPr>
                  <a:spLocks/>
                </p:cNvSpPr>
                <p:nvPr/>
              </p:nvSpPr>
              <p:spPr bwMode="auto">
                <a:xfrm>
                  <a:off x="0" y="1090"/>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000" dirty="0">
                      <a:solidFill>
                        <a:schemeClr val="tx1"/>
                      </a:solidFill>
                      <a:latin typeface="Lato Light" charset="0"/>
                      <a:ea typeface="ＭＳ Ｐゴシック" charset="0"/>
                      <a:cs typeface="Lato Light" charset="0"/>
                      <a:sym typeface="Lato Light" charset="0"/>
                    </a:rPr>
                    <a:t>Each department has is own engineering  and  technical office</a:t>
                  </a:r>
                </a:p>
              </p:txBody>
            </p:sp>
            <p:sp>
              <p:nvSpPr>
                <p:cNvPr id="71" name="Rectangle 23"/>
                <p:cNvSpPr>
                  <a:spLocks/>
                </p:cNvSpPr>
                <p:nvPr/>
              </p:nvSpPr>
              <p:spPr bwMode="auto">
                <a:xfrm>
                  <a:off x="0" y="666"/>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n-US" sz="1600" dirty="0">
                      <a:solidFill>
                        <a:srgbClr val="00B050"/>
                      </a:solidFill>
                      <a:latin typeface="Bebas Neue" charset="0"/>
                      <a:ea typeface="ＭＳ Ｐゴシック" charset="0"/>
                      <a:cs typeface="Bebas Neue" charset="0"/>
                      <a:sym typeface="Bebas Neue" charset="0"/>
                    </a:rPr>
                    <a:t>Engineering support</a:t>
                  </a:r>
                </a:p>
              </p:txBody>
            </p:sp>
            <p:pic>
              <p:nvPicPr>
                <p:cNvPr id="72" name="Picture 24"/>
                <p:cNvPicPr>
                  <a:picLocks noChangeAspect="1" noChangeArrowheads="1"/>
                </p:cNvPicPr>
                <p:nvPr/>
              </p:nvPicPr>
              <p:blipFill>
                <a:blip r:embed="rId11"/>
                <a:stretch>
                  <a:fillRect/>
                </a:stretch>
              </p:blipFill>
              <p:spPr bwMode="auto">
                <a:xfrm>
                  <a:off x="1387" y="0"/>
                  <a:ext cx="573" cy="571"/>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chemeClr val="tx1">
                          <a:alpha val="50000"/>
                        </a:schemeClr>
                      </a:solidFill>
                      <a:miter lim="800000"/>
                      <a:headEnd/>
                      <a:tailEnd/>
                    </a14:hiddenLine>
                  </a:ext>
                </a:extLst>
              </p:spPr>
            </p:pic>
          </p:grpSp>
          <p:grpSp>
            <p:nvGrpSpPr>
              <p:cNvPr id="50" name="Group 25"/>
              <p:cNvGrpSpPr>
                <a:grpSpLocks/>
              </p:cNvGrpSpPr>
              <p:nvPr/>
            </p:nvGrpSpPr>
            <p:grpSpPr bwMode="auto">
              <a:xfrm>
                <a:off x="1152525" y="3410546"/>
                <a:ext cx="1995488" cy="994767"/>
                <a:chOff x="0" y="0"/>
                <a:chExt cx="3352" cy="1670"/>
              </a:xfrm>
            </p:grpSpPr>
            <p:sp>
              <p:nvSpPr>
                <p:cNvPr id="67" name="Rectangle 26"/>
                <p:cNvSpPr>
                  <a:spLocks/>
                </p:cNvSpPr>
                <p:nvPr/>
              </p:nvSpPr>
              <p:spPr bwMode="auto">
                <a:xfrm>
                  <a:off x="0" y="1126"/>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900" dirty="0">
                      <a:solidFill>
                        <a:schemeClr val="tx1"/>
                      </a:solidFill>
                      <a:latin typeface="Lato Light" charset="0"/>
                      <a:ea typeface="ＭＳ Ｐゴシック" charset="0"/>
                      <a:cs typeface="Lato Light" charset="0"/>
                      <a:sym typeface="Lato Light" charset="0"/>
                    </a:rPr>
                    <a:t>Engineers | Specialized Technician </a:t>
                  </a:r>
                </a:p>
                <a:p>
                  <a:pPr algn="ctr"/>
                  <a:r>
                    <a:rPr lang="en-US" sz="900" dirty="0">
                      <a:solidFill>
                        <a:schemeClr val="tx1"/>
                      </a:solidFill>
                      <a:latin typeface="Lato Light" charset="0"/>
                      <a:ea typeface="ＭＳ Ｐゴシック" charset="0"/>
                      <a:cs typeface="Lato Light" charset="0"/>
                      <a:sym typeface="Lato Light" charset="0"/>
                    </a:rPr>
                    <a:t>Chemists | Software Programmers</a:t>
                  </a:r>
                </a:p>
              </p:txBody>
            </p:sp>
            <p:sp>
              <p:nvSpPr>
                <p:cNvPr id="68" name="Rectangle 27"/>
                <p:cNvSpPr>
                  <a:spLocks/>
                </p:cNvSpPr>
                <p:nvPr/>
              </p:nvSpPr>
              <p:spPr bwMode="auto">
                <a:xfrm>
                  <a:off x="0" y="702"/>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n-US" sz="1900" dirty="0">
                      <a:solidFill>
                        <a:srgbClr val="00B050"/>
                      </a:solidFill>
                      <a:latin typeface="Bebas Neue" charset="0"/>
                      <a:ea typeface="ＭＳ Ｐゴシック" charset="0"/>
                      <a:cs typeface="Bebas Neue" charset="0"/>
                      <a:sym typeface="Bebas Neue" charset="0"/>
                    </a:rPr>
                    <a:t>Team skill</a:t>
                  </a:r>
                </a:p>
              </p:txBody>
            </p:sp>
            <p:pic>
              <p:nvPicPr>
                <p:cNvPr id="69" name="Picture 28"/>
                <p:cNvPicPr>
                  <a:picLocks noChangeAspect="1" noChangeArrowheads="1"/>
                </p:cNvPicPr>
                <p:nvPr/>
              </p:nvPicPr>
              <p:blipFill>
                <a:blip r:embed="rId12" cstate="screen">
                  <a:alphaModFix amt="50000"/>
                  <a:extLst>
                    <a:ext uri="{28A0092B-C50C-407E-A947-70E740481C1C}">
                      <a14:useLocalDpi xmlns:a14="http://schemas.microsoft.com/office/drawing/2010/main"/>
                    </a:ext>
                  </a:extLst>
                </a:blip>
                <a:srcRect/>
                <a:stretch>
                  <a:fillRect/>
                </a:stretch>
              </p:blipFill>
              <p:spPr bwMode="auto">
                <a:xfrm>
                  <a:off x="1368" y="0"/>
                  <a:ext cx="609" cy="608"/>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chemeClr val="tx1">
                          <a:alpha val="50000"/>
                        </a:schemeClr>
                      </a:solidFill>
                      <a:miter lim="800000"/>
                      <a:headEnd/>
                      <a:tailEnd/>
                    </a14:hiddenLine>
                  </a:ext>
                </a:extLst>
              </p:spPr>
            </p:pic>
          </p:grpSp>
          <p:grpSp>
            <p:nvGrpSpPr>
              <p:cNvPr id="51" name="Group 29"/>
              <p:cNvGrpSpPr>
                <a:grpSpLocks/>
              </p:cNvGrpSpPr>
              <p:nvPr/>
            </p:nvGrpSpPr>
            <p:grpSpPr bwMode="auto">
              <a:xfrm>
                <a:off x="3595687" y="1919287"/>
                <a:ext cx="1995488" cy="1014413"/>
                <a:chOff x="0" y="0"/>
                <a:chExt cx="3352" cy="1704"/>
              </a:xfrm>
            </p:grpSpPr>
            <p:sp>
              <p:nvSpPr>
                <p:cNvPr id="64" name="Rectangle 30"/>
                <p:cNvSpPr>
                  <a:spLocks/>
                </p:cNvSpPr>
                <p:nvPr/>
              </p:nvSpPr>
              <p:spPr bwMode="auto">
                <a:xfrm>
                  <a:off x="0" y="1160"/>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050" b="1" dirty="0">
                      <a:solidFill>
                        <a:schemeClr val="bg1"/>
                      </a:solidFill>
                      <a:latin typeface="Lato Light" charset="0"/>
                      <a:ea typeface="ＭＳ Ｐゴシック" charset="0"/>
                      <a:cs typeface="Lato Light" charset="0"/>
                      <a:sym typeface="Lato Light" charset="0"/>
                    </a:rPr>
                    <a:t>ISO 9001:2015 | IS0 14001:2015</a:t>
                  </a:r>
                </a:p>
              </p:txBody>
            </p:sp>
            <p:sp>
              <p:nvSpPr>
                <p:cNvPr id="65" name="Rectangle 31"/>
                <p:cNvSpPr>
                  <a:spLocks/>
                </p:cNvSpPr>
                <p:nvPr/>
              </p:nvSpPr>
              <p:spPr bwMode="auto">
                <a:xfrm>
                  <a:off x="216" y="736"/>
                  <a:ext cx="292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n-US" sz="1900" dirty="0">
                      <a:solidFill>
                        <a:srgbClr val="FFFFFF"/>
                      </a:solidFill>
                      <a:latin typeface="Bebas Neue" charset="0"/>
                      <a:ea typeface="ＭＳ Ｐゴシック" charset="0"/>
                      <a:cs typeface="Bebas Neue" charset="0"/>
                      <a:sym typeface="Bebas Neue" charset="0"/>
                    </a:rPr>
                    <a:t>certification</a:t>
                  </a:r>
                </a:p>
              </p:txBody>
            </p:sp>
            <p:pic>
              <p:nvPicPr>
                <p:cNvPr id="66" name="Picture 32"/>
                <p:cNvPicPr>
                  <a:picLocks noChangeAspect="1" noChangeArrowheads="1"/>
                </p:cNvPicPr>
                <p:nvPr/>
              </p:nvPicPr>
              <p:blipFill>
                <a:blip r:embed="rId13"/>
                <a:stretch>
                  <a:fillRect/>
                </a:stretch>
              </p:blipFill>
              <p:spPr bwMode="auto">
                <a:xfrm>
                  <a:off x="1389" y="0"/>
                  <a:ext cx="582"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52" name="Group 33"/>
              <p:cNvGrpSpPr>
                <a:grpSpLocks/>
              </p:cNvGrpSpPr>
              <p:nvPr/>
            </p:nvGrpSpPr>
            <p:grpSpPr bwMode="auto">
              <a:xfrm>
                <a:off x="3595687" y="3404592"/>
                <a:ext cx="1995488" cy="919758"/>
                <a:chOff x="0" y="0"/>
                <a:chExt cx="3352" cy="1544"/>
              </a:xfrm>
            </p:grpSpPr>
            <p:sp>
              <p:nvSpPr>
                <p:cNvPr id="61" name="Rectangle 34"/>
                <p:cNvSpPr>
                  <a:spLocks/>
                </p:cNvSpPr>
                <p:nvPr/>
              </p:nvSpPr>
              <p:spPr bwMode="auto">
                <a:xfrm>
                  <a:off x="0" y="1000"/>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900" dirty="0">
                      <a:solidFill>
                        <a:schemeClr val="tx1"/>
                      </a:solidFill>
                      <a:latin typeface="Lato Light" charset="0"/>
                      <a:ea typeface="ＭＳ Ｐゴシック" charset="0"/>
                      <a:cs typeface="Lato Light" charset="0"/>
                      <a:sym typeface="Lato Light" charset="0"/>
                    </a:rPr>
                    <a:t>Multi Area Customer Care Services </a:t>
                  </a:r>
                </a:p>
              </p:txBody>
            </p:sp>
            <p:sp>
              <p:nvSpPr>
                <p:cNvPr id="62" name="Rectangle 35"/>
                <p:cNvSpPr>
                  <a:spLocks/>
                </p:cNvSpPr>
                <p:nvPr/>
              </p:nvSpPr>
              <p:spPr bwMode="auto">
                <a:xfrm>
                  <a:off x="216" y="576"/>
                  <a:ext cx="292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n-US" sz="1900" dirty="0">
                      <a:solidFill>
                        <a:srgbClr val="00B050"/>
                      </a:solidFill>
                      <a:latin typeface="Bebas Neue" charset="0"/>
                      <a:ea typeface="ＭＳ Ｐゴシック" charset="0"/>
                      <a:cs typeface="Bebas Neue" charset="0"/>
                      <a:sym typeface="Bebas Neue" charset="0"/>
                    </a:rPr>
                    <a:t>Meet your requests</a:t>
                  </a:r>
                </a:p>
              </p:txBody>
            </p:sp>
            <p:pic>
              <p:nvPicPr>
                <p:cNvPr id="63" name="Picture 36"/>
                <p:cNvPicPr>
                  <a:picLocks noChangeAspect="1" noChangeArrowheads="1"/>
                </p:cNvPicPr>
                <p:nvPr/>
              </p:nvPicPr>
              <p:blipFill>
                <a:blip r:embed="rId14"/>
                <a:stretch>
                  <a:fillRect/>
                </a:stretch>
              </p:blipFill>
              <p:spPr bwMode="auto">
                <a:xfrm>
                  <a:off x="1444" y="0"/>
                  <a:ext cx="402" cy="400"/>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chemeClr val="tx1">
                          <a:alpha val="50000"/>
                        </a:schemeClr>
                      </a:solidFill>
                      <a:miter lim="800000"/>
                      <a:headEnd/>
                      <a:tailEnd/>
                    </a14:hiddenLine>
                  </a:ext>
                </a:extLst>
              </p:spPr>
            </p:pic>
          </p:grpSp>
          <p:grpSp>
            <p:nvGrpSpPr>
              <p:cNvPr id="53" name="Group 37"/>
              <p:cNvGrpSpPr>
                <a:grpSpLocks/>
              </p:cNvGrpSpPr>
              <p:nvPr/>
            </p:nvGrpSpPr>
            <p:grpSpPr bwMode="auto">
              <a:xfrm>
                <a:off x="6005512" y="1963342"/>
                <a:ext cx="1995488" cy="1013221"/>
                <a:chOff x="0" y="1"/>
                <a:chExt cx="3352" cy="1701"/>
              </a:xfrm>
            </p:grpSpPr>
            <p:sp>
              <p:nvSpPr>
                <p:cNvPr id="58" name="Rectangle 38"/>
                <p:cNvSpPr>
                  <a:spLocks/>
                </p:cNvSpPr>
                <p:nvPr/>
              </p:nvSpPr>
              <p:spPr bwMode="auto">
                <a:xfrm>
                  <a:off x="0" y="1158"/>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000" dirty="0">
                      <a:solidFill>
                        <a:schemeClr val="tx1"/>
                      </a:solidFill>
                      <a:latin typeface="Lato Light" charset="0"/>
                      <a:ea typeface="ＭＳ Ｐゴシック" charset="0"/>
                      <a:cs typeface="Lato Light" charset="0"/>
                      <a:sym typeface="Lato Light" charset="0"/>
                    </a:rPr>
                    <a:t>Gained experience during 50 years working in </a:t>
                  </a:r>
                  <a:r>
                    <a:rPr lang="en-US" sz="1000" dirty="0" err="1">
                      <a:solidFill>
                        <a:schemeClr val="tx1"/>
                      </a:solidFill>
                      <a:latin typeface="Lato Light" charset="0"/>
                      <a:ea typeface="ＭＳ Ｐゴシック" charset="0"/>
                      <a:cs typeface="Lato Light" charset="0"/>
                      <a:sym typeface="Lato Light" charset="0"/>
                    </a:rPr>
                    <a:t>Oil&amp;Gas</a:t>
                  </a:r>
                  <a:r>
                    <a:rPr lang="en-US" sz="1000" dirty="0">
                      <a:solidFill>
                        <a:schemeClr val="tx1"/>
                      </a:solidFill>
                      <a:latin typeface="Lato Light" charset="0"/>
                      <a:ea typeface="ＭＳ Ｐゴシック" charset="0"/>
                      <a:cs typeface="Lato Light" charset="0"/>
                      <a:sym typeface="Lato Light" charset="0"/>
                    </a:rPr>
                    <a:t> Energy area</a:t>
                  </a:r>
                </a:p>
              </p:txBody>
            </p:sp>
            <p:sp>
              <p:nvSpPr>
                <p:cNvPr id="59" name="Rectangle 39"/>
                <p:cNvSpPr>
                  <a:spLocks/>
                </p:cNvSpPr>
                <p:nvPr/>
              </p:nvSpPr>
              <p:spPr bwMode="auto">
                <a:xfrm>
                  <a:off x="216" y="734"/>
                  <a:ext cx="292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n-US" sz="1900" dirty="0">
                      <a:solidFill>
                        <a:srgbClr val="00B050"/>
                      </a:solidFill>
                      <a:latin typeface="Bebas Neue" charset="0"/>
                      <a:ea typeface="ＭＳ Ｐゴシック" charset="0"/>
                      <a:cs typeface="Bebas Neue" charset="0"/>
                      <a:sym typeface="Bebas Neue" charset="0"/>
                    </a:rPr>
                    <a:t>Know how</a:t>
                  </a:r>
                </a:p>
              </p:txBody>
            </p:sp>
            <p:pic>
              <p:nvPicPr>
                <p:cNvPr id="60" name="Picture 40"/>
                <p:cNvPicPr>
                  <a:picLocks noChangeAspect="1" noChangeArrowheads="1"/>
                </p:cNvPicPr>
                <p:nvPr/>
              </p:nvPicPr>
              <p:blipFill>
                <a:blip r:embed="rId15"/>
                <a:stretch>
                  <a:fillRect/>
                </a:stretch>
              </p:blipFill>
              <p:spPr bwMode="auto">
                <a:xfrm>
                  <a:off x="1360" y="1"/>
                  <a:ext cx="640" cy="638"/>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chemeClr val="tx1">
                          <a:alpha val="50000"/>
                        </a:schemeClr>
                      </a:solidFill>
                      <a:miter lim="800000"/>
                      <a:headEnd/>
                      <a:tailEnd/>
                    </a14:hiddenLine>
                  </a:ext>
                </a:extLst>
              </p:spPr>
            </p:pic>
          </p:grpSp>
          <p:grpSp>
            <p:nvGrpSpPr>
              <p:cNvPr id="54" name="Group 41"/>
              <p:cNvGrpSpPr>
                <a:grpSpLocks/>
              </p:cNvGrpSpPr>
              <p:nvPr/>
            </p:nvGrpSpPr>
            <p:grpSpPr bwMode="auto">
              <a:xfrm>
                <a:off x="6005512" y="3403997"/>
                <a:ext cx="1995488" cy="963216"/>
                <a:chOff x="0" y="0"/>
                <a:chExt cx="3352" cy="1617"/>
              </a:xfrm>
            </p:grpSpPr>
            <p:sp>
              <p:nvSpPr>
                <p:cNvPr id="55" name="Rectangle 42"/>
                <p:cNvSpPr>
                  <a:spLocks/>
                </p:cNvSpPr>
                <p:nvPr/>
              </p:nvSpPr>
              <p:spPr bwMode="auto">
                <a:xfrm>
                  <a:off x="0" y="1073"/>
                  <a:ext cx="335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900" dirty="0">
                      <a:solidFill>
                        <a:schemeClr val="tx1"/>
                      </a:solidFill>
                      <a:latin typeface="Lato Light" charset="0"/>
                      <a:ea typeface="ＭＳ Ｐゴシック" charset="0"/>
                      <a:cs typeface="Lato Light" charset="0"/>
                      <a:sym typeface="Lato Light" charset="0"/>
                    </a:rPr>
                    <a:t>Our R&amp;D Office works as problem solving solution services</a:t>
                  </a:r>
                </a:p>
              </p:txBody>
            </p:sp>
            <p:sp>
              <p:nvSpPr>
                <p:cNvPr id="56" name="Rectangle 43"/>
                <p:cNvSpPr>
                  <a:spLocks/>
                </p:cNvSpPr>
                <p:nvPr/>
              </p:nvSpPr>
              <p:spPr bwMode="auto">
                <a:xfrm>
                  <a:off x="216" y="649"/>
                  <a:ext cx="292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lnSpc>
                      <a:spcPct val="80000"/>
                    </a:lnSpc>
                  </a:pPr>
                  <a:r>
                    <a:rPr lang="en-US" sz="1600" dirty="0">
                      <a:solidFill>
                        <a:srgbClr val="00B050"/>
                      </a:solidFill>
                      <a:latin typeface="Bebas Neue" charset="0"/>
                      <a:ea typeface="ＭＳ Ｐゴシック" charset="0"/>
                      <a:cs typeface="Bebas Neue" charset="0"/>
                      <a:sym typeface="Bebas Neue" charset="0"/>
                    </a:rPr>
                    <a:t>Technical support</a:t>
                  </a:r>
                </a:p>
              </p:txBody>
            </p:sp>
            <p:pic>
              <p:nvPicPr>
                <p:cNvPr id="57" name="Picture 44"/>
                <p:cNvPicPr>
                  <a:picLocks noChangeAspect="1" noChangeArrowheads="1"/>
                </p:cNvPicPr>
                <p:nvPr/>
              </p:nvPicPr>
              <p:blipFill>
                <a:blip r:embed="rId16"/>
                <a:stretch>
                  <a:fillRect/>
                </a:stretch>
              </p:blipFill>
              <p:spPr bwMode="auto">
                <a:xfrm>
                  <a:off x="1435" y="0"/>
                  <a:ext cx="493" cy="491"/>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a:solidFill>
                        <a:schemeClr val="tx1">
                          <a:alpha val="50000"/>
                        </a:schemeClr>
                      </a:solidFill>
                      <a:miter lim="800000"/>
                      <a:headEnd/>
                      <a:tailEnd/>
                    </a14:hiddenLine>
                  </a:ext>
                </a:extLst>
              </p:spPr>
            </p:pic>
          </p:grpSp>
        </p:grpSp>
        <p:grpSp>
          <p:nvGrpSpPr>
            <p:cNvPr id="73" name="Gruppo 72"/>
            <p:cNvGrpSpPr/>
            <p:nvPr/>
          </p:nvGrpSpPr>
          <p:grpSpPr>
            <a:xfrm>
              <a:off x="1314621" y="4711792"/>
              <a:ext cx="9160775" cy="1713880"/>
              <a:chOff x="1633318" y="2013871"/>
              <a:chExt cx="9160775" cy="1713880"/>
            </a:xfrm>
          </p:grpSpPr>
          <p:sp>
            <p:nvSpPr>
              <p:cNvPr id="74" name="Rectangle 1"/>
              <p:cNvSpPr>
                <a:spLocks/>
              </p:cNvSpPr>
              <p:nvPr/>
            </p:nvSpPr>
            <p:spPr bwMode="auto">
              <a:xfrm>
                <a:off x="2387348" y="2013871"/>
                <a:ext cx="7641244" cy="56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14400" fontAlgn="base">
                  <a:lnSpc>
                    <a:spcPct val="70000"/>
                  </a:lnSpc>
                  <a:spcBef>
                    <a:spcPct val="0"/>
                  </a:spcBef>
                  <a:spcAft>
                    <a:spcPct val="0"/>
                  </a:spcAft>
                </a:pPr>
                <a:r>
                  <a:rPr lang="en-US" dirty="0">
                    <a:solidFill>
                      <a:srgbClr val="000000">
                        <a:lumMod val="50000"/>
                        <a:lumOff val="50000"/>
                      </a:srgbClr>
                    </a:solidFill>
                    <a:latin typeface="Bebas Neue" charset="0"/>
                    <a:ea typeface="ＭＳ Ｐゴシック" charset="0"/>
                    <a:cs typeface="Bebas Neue" charset="0"/>
                    <a:sym typeface="Bebas Neue" charset="0"/>
                  </a:rPr>
                  <a:t>REFERENCES</a:t>
                </a:r>
              </a:p>
            </p:txBody>
          </p:sp>
          <p:sp>
            <p:nvSpPr>
              <p:cNvPr id="75" name="Line 2"/>
              <p:cNvSpPr>
                <a:spLocks noChangeShapeType="1"/>
              </p:cNvSpPr>
              <p:nvPr/>
            </p:nvSpPr>
            <p:spPr bwMode="auto">
              <a:xfrm>
                <a:off x="1633318" y="2396718"/>
                <a:ext cx="9160775" cy="764"/>
              </a:xfrm>
              <a:prstGeom prst="line">
                <a:avLst/>
              </a:prstGeom>
              <a:noFill/>
              <a:ln w="12700" cap="flat">
                <a:solidFill>
                  <a:srgbClr val="B3B3B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400" fontAlgn="base">
                  <a:spcBef>
                    <a:spcPct val="0"/>
                  </a:spcBef>
                  <a:spcAft>
                    <a:spcPct val="0"/>
                  </a:spcAft>
                </a:pPr>
                <a:endParaRPr lang="en-US" sz="2100">
                  <a:solidFill>
                    <a:srgbClr val="000000"/>
                  </a:solidFill>
                  <a:latin typeface="Gill Sans" charset="0"/>
                  <a:sym typeface="Gill Sans" charset="0"/>
                </a:endParaRPr>
              </a:p>
            </p:txBody>
          </p:sp>
          <p:pic>
            <p:nvPicPr>
              <p:cNvPr id="76" name="Picture 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1636712" y="2395640"/>
                <a:ext cx="9151691" cy="120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7" name="Line 4"/>
              <p:cNvSpPr>
                <a:spLocks noChangeShapeType="1"/>
              </p:cNvSpPr>
              <p:nvPr/>
            </p:nvSpPr>
            <p:spPr bwMode="auto">
              <a:xfrm>
                <a:off x="1633318" y="3726987"/>
                <a:ext cx="9160775" cy="764"/>
              </a:xfrm>
              <a:prstGeom prst="line">
                <a:avLst/>
              </a:prstGeom>
              <a:noFill/>
              <a:ln w="12700" cap="flat">
                <a:solidFill>
                  <a:srgbClr val="B3B3B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400" fontAlgn="base">
                  <a:spcBef>
                    <a:spcPct val="0"/>
                  </a:spcBef>
                  <a:spcAft>
                    <a:spcPct val="0"/>
                  </a:spcAft>
                </a:pPr>
                <a:endParaRPr lang="en-US" sz="2100">
                  <a:solidFill>
                    <a:srgbClr val="000000"/>
                  </a:solidFill>
                  <a:latin typeface="Gill Sans" charset="0"/>
                  <a:sym typeface="Gill Sans" charset="0"/>
                </a:endParaRPr>
              </a:p>
            </p:txBody>
          </p:sp>
        </p:grpSp>
      </p:grpSp>
    </p:spTree>
    <p:extLst>
      <p:ext uri="{BB962C8B-B14F-4D97-AF65-F5344CB8AC3E}">
        <p14:creationId xmlns:p14="http://schemas.microsoft.com/office/powerpoint/2010/main" val="17723552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comparative table</a:t>
            </a:r>
            <a:endParaRPr lang="en-GB" sz="2800" b="1" dirty="0">
              <a:latin typeface="Arial" panose="020B0604020202020204" pitchFamily="34" charset="0"/>
              <a:cs typeface="Arial" panose="020B0604020202020204" pitchFamily="34" charset="0"/>
            </a:endParaRP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graphicFrame>
        <p:nvGraphicFramePr>
          <p:cNvPr id="4" name="Tabella 3"/>
          <p:cNvGraphicFramePr>
            <a:graphicFrameLocks noGrp="1"/>
          </p:cNvGraphicFramePr>
          <p:nvPr>
            <p:extLst>
              <p:ext uri="{D42A27DB-BD31-4B8C-83A1-F6EECF244321}">
                <p14:modId xmlns:p14="http://schemas.microsoft.com/office/powerpoint/2010/main" val="796969591"/>
              </p:ext>
            </p:extLst>
          </p:nvPr>
        </p:nvGraphicFramePr>
        <p:xfrm>
          <a:off x="408063" y="1578528"/>
          <a:ext cx="11304000" cy="4947920"/>
        </p:xfrm>
        <a:graphic>
          <a:graphicData uri="http://schemas.openxmlformats.org/drawingml/2006/table">
            <a:tbl>
              <a:tblPr firstRow="1" bandRow="1">
                <a:tableStyleId>{5C22544A-7EE6-4342-B048-85BDC9FD1C3A}</a:tableStyleId>
              </a:tblPr>
              <a:tblGrid>
                <a:gridCol w="3348000">
                  <a:extLst>
                    <a:ext uri="{9D8B030D-6E8A-4147-A177-3AD203B41FA5}">
                      <a16:colId xmlns:a16="http://schemas.microsoft.com/office/drawing/2014/main" val="494763065"/>
                    </a:ext>
                  </a:extLst>
                </a:gridCol>
                <a:gridCol w="1332000">
                  <a:extLst>
                    <a:ext uri="{9D8B030D-6E8A-4147-A177-3AD203B41FA5}">
                      <a16:colId xmlns:a16="http://schemas.microsoft.com/office/drawing/2014/main" val="2727850015"/>
                    </a:ext>
                  </a:extLst>
                </a:gridCol>
                <a:gridCol w="1692000">
                  <a:extLst>
                    <a:ext uri="{9D8B030D-6E8A-4147-A177-3AD203B41FA5}">
                      <a16:colId xmlns:a16="http://schemas.microsoft.com/office/drawing/2014/main" val="1088255564"/>
                    </a:ext>
                  </a:extLst>
                </a:gridCol>
                <a:gridCol w="1332000">
                  <a:extLst>
                    <a:ext uri="{9D8B030D-6E8A-4147-A177-3AD203B41FA5}">
                      <a16:colId xmlns:a16="http://schemas.microsoft.com/office/drawing/2014/main" val="4178516525"/>
                    </a:ext>
                  </a:extLst>
                </a:gridCol>
                <a:gridCol w="1800000">
                  <a:extLst>
                    <a:ext uri="{9D8B030D-6E8A-4147-A177-3AD203B41FA5}">
                      <a16:colId xmlns:a16="http://schemas.microsoft.com/office/drawing/2014/main" val="1651622393"/>
                    </a:ext>
                  </a:extLst>
                </a:gridCol>
                <a:gridCol w="1800000">
                  <a:extLst>
                    <a:ext uri="{9D8B030D-6E8A-4147-A177-3AD203B41FA5}">
                      <a16:colId xmlns:a16="http://schemas.microsoft.com/office/drawing/2014/main" val="3661229226"/>
                    </a:ext>
                  </a:extLst>
                </a:gridCol>
              </a:tblGrid>
              <a:tr h="370840">
                <a:tc>
                  <a:txBody>
                    <a:bodyPr/>
                    <a:lstStyle/>
                    <a:p>
                      <a:r>
                        <a:rPr lang="en-GB" sz="1800" i="1" dirty="0">
                          <a:latin typeface="Arial" panose="020B0604020202020204" pitchFamily="34" charset="0"/>
                          <a:cs typeface="Arial" panose="020B0604020202020204" pitchFamily="34" charset="0"/>
                        </a:rPr>
                        <a:t>FEATURE</a:t>
                      </a:r>
                    </a:p>
                  </a:txBody>
                  <a:tcPr/>
                </a:tc>
                <a:tc>
                  <a:txBody>
                    <a:bodyPr/>
                    <a:lstStyle/>
                    <a:p>
                      <a:pPr algn="ctr"/>
                      <a:r>
                        <a:rPr lang="en-GB" sz="1800" i="1" dirty="0">
                          <a:latin typeface="Arial" panose="020B0604020202020204" pitchFamily="34" charset="0"/>
                          <a:cs typeface="Arial" panose="020B0604020202020204" pitchFamily="34" charset="0"/>
                        </a:rPr>
                        <a:t>FID</a:t>
                      </a:r>
                    </a:p>
                  </a:txBody>
                  <a:tcPr anchor="ctr"/>
                </a:tc>
                <a:tc>
                  <a:txBody>
                    <a:bodyPr/>
                    <a:lstStyle/>
                    <a:p>
                      <a:pPr algn="ctr"/>
                      <a:r>
                        <a:rPr lang="en-GB" sz="1800" i="1" dirty="0">
                          <a:latin typeface="Arial" panose="020B0604020202020204" pitchFamily="34" charset="0"/>
                          <a:cs typeface="Arial" panose="020B0604020202020204" pitchFamily="34" charset="0"/>
                        </a:rPr>
                        <a:t>PID</a:t>
                      </a:r>
                    </a:p>
                  </a:txBody>
                  <a:tcPr anchor="ctr"/>
                </a:tc>
                <a:tc>
                  <a:txBody>
                    <a:bodyPr/>
                    <a:lstStyle/>
                    <a:p>
                      <a:pPr algn="ctr"/>
                      <a:r>
                        <a:rPr lang="en-GB" sz="1800" i="1" dirty="0">
                          <a:latin typeface="Arial" panose="020B0604020202020204" pitchFamily="34" charset="0"/>
                          <a:cs typeface="Arial" panose="020B0604020202020204" pitchFamily="34" charset="0"/>
                        </a:rPr>
                        <a:t>TCD</a:t>
                      </a:r>
                    </a:p>
                  </a:txBody>
                  <a:tcPr anchor="ctr"/>
                </a:tc>
                <a:tc>
                  <a:txBody>
                    <a:bodyPr/>
                    <a:lstStyle/>
                    <a:p>
                      <a:pPr algn="ctr"/>
                      <a:r>
                        <a:rPr lang="en-GB" sz="1800" i="1" dirty="0">
                          <a:latin typeface="Arial" panose="020B0604020202020204" pitchFamily="34" charset="0"/>
                          <a:cs typeface="Arial" panose="020B0604020202020204" pitchFamily="34" charset="0"/>
                        </a:rPr>
                        <a:t>OGI</a:t>
                      </a:r>
                    </a:p>
                  </a:txBody>
                  <a:tcPr anchor="ctr"/>
                </a:tc>
                <a:tc>
                  <a:txBody>
                    <a:bodyPr/>
                    <a:lstStyle/>
                    <a:p>
                      <a:pPr algn="ctr"/>
                      <a:r>
                        <a:rPr lang="en-GB" sz="1800" i="1" dirty="0">
                          <a:latin typeface="Arial" panose="020B0604020202020204" pitchFamily="34" charset="0"/>
                          <a:cs typeface="Arial" panose="020B0604020202020204" pitchFamily="34" charset="0"/>
                        </a:rPr>
                        <a:t>Ultrasound</a:t>
                      </a:r>
                    </a:p>
                  </a:txBody>
                  <a:tcPr anchor="ctr"/>
                </a:tc>
                <a:extLst>
                  <a:ext uri="{0D108BD9-81ED-4DB2-BD59-A6C34878D82A}">
                    <a16:rowId xmlns:a16="http://schemas.microsoft.com/office/drawing/2014/main" val="2355977818"/>
                  </a:ext>
                </a:extLst>
              </a:tr>
              <a:tr h="370840">
                <a:tc>
                  <a:txBody>
                    <a:bodyPr/>
                    <a:lstStyle/>
                    <a:p>
                      <a:pPr algn="l"/>
                      <a:r>
                        <a:rPr lang="en-GB" sz="1400" dirty="0">
                          <a:latin typeface="Arial" panose="020B0604020202020204" pitchFamily="34" charset="0"/>
                          <a:cs typeface="Arial" panose="020B0604020202020204" pitchFamily="34" charset="0"/>
                        </a:rPr>
                        <a:t>Price</a:t>
                      </a:r>
                    </a:p>
                  </a:txBody>
                  <a:tcPr anchor="ctr"/>
                </a:tc>
                <a:tc>
                  <a:txBody>
                    <a:bodyPr/>
                    <a:lstStyle/>
                    <a:p>
                      <a:pPr algn="ctr"/>
                      <a:r>
                        <a:rPr lang="en-GB" sz="1200" dirty="0">
                          <a:latin typeface="Arial" panose="020B0604020202020204" pitchFamily="34" charset="0"/>
                          <a:cs typeface="Arial" panose="020B0604020202020204" pitchFamily="34" charset="0"/>
                        </a:rPr>
                        <a:t>€€</a:t>
                      </a:r>
                    </a:p>
                  </a:txBody>
                  <a:tcPr anchor="ctr"/>
                </a:tc>
                <a:tc>
                  <a:txBody>
                    <a:bodyPr/>
                    <a:lstStyle/>
                    <a:p>
                      <a:pPr algn="ctr"/>
                      <a:r>
                        <a:rPr lang="en-GB" sz="1200" dirty="0">
                          <a:latin typeface="Arial" panose="020B0604020202020204" pitchFamily="34" charset="0"/>
                          <a:cs typeface="Arial" panose="020B0604020202020204" pitchFamily="34" charset="0"/>
                        </a:rPr>
                        <a:t>€</a:t>
                      </a:r>
                    </a:p>
                  </a:txBody>
                  <a:tcPr anchor="ctr">
                    <a:solidFill>
                      <a:schemeClr val="accent6">
                        <a:lumMod val="60000"/>
                        <a:lumOff val="40000"/>
                      </a:schemeClr>
                    </a:solidFill>
                  </a:tcPr>
                </a:tc>
                <a:tc>
                  <a:txBody>
                    <a:bodyPr/>
                    <a:lstStyle/>
                    <a:p>
                      <a:pPr algn="ctr"/>
                      <a:r>
                        <a:rPr lang="en-GB" sz="1200" dirty="0">
                          <a:latin typeface="Arial" panose="020B0604020202020204" pitchFamily="34" charset="0"/>
                          <a:cs typeface="Arial" panose="020B0604020202020204" pitchFamily="34" charset="0"/>
                        </a:rPr>
                        <a:t>€</a:t>
                      </a:r>
                    </a:p>
                  </a:txBody>
                  <a:tcPr anchor="ctr"/>
                </a:tc>
                <a:tc>
                  <a:txBody>
                    <a:bodyPr/>
                    <a:lstStyle/>
                    <a:p>
                      <a:pPr algn="ctr"/>
                      <a:r>
                        <a:rPr lang="en-GB" sz="1200" dirty="0">
                          <a:latin typeface="Arial" panose="020B0604020202020204" pitchFamily="34" charset="0"/>
                          <a:cs typeface="Arial" panose="020B0604020202020204" pitchFamily="34" charset="0"/>
                        </a:rPr>
                        <a:t>€€€€€</a:t>
                      </a:r>
                    </a:p>
                  </a:txBody>
                  <a:tcPr anchor="ctr">
                    <a:solidFill>
                      <a:schemeClr val="accent2">
                        <a:lumMod val="40000"/>
                        <a:lumOff val="60000"/>
                      </a:schemeClr>
                    </a:solidFill>
                  </a:tcPr>
                </a:tc>
                <a:tc>
                  <a:txBody>
                    <a:bodyPr/>
                    <a:lstStyle/>
                    <a:p>
                      <a:pPr algn="ctr"/>
                      <a:r>
                        <a:rPr lang="en-GB" sz="12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807132536"/>
                  </a:ext>
                </a:extLst>
              </a:tr>
              <a:tr h="370840">
                <a:tc>
                  <a:txBody>
                    <a:bodyPr/>
                    <a:lstStyle/>
                    <a:p>
                      <a:pPr algn="l"/>
                      <a:r>
                        <a:rPr lang="en-GB" sz="1400" dirty="0">
                          <a:latin typeface="Arial" panose="020B0604020202020204" pitchFamily="34" charset="0"/>
                          <a:cs typeface="Arial" panose="020B0604020202020204" pitchFamily="34" charset="0"/>
                        </a:rPr>
                        <a:t>Lower threshold limit</a:t>
                      </a:r>
                    </a:p>
                  </a:txBody>
                  <a:tcPr anchor="ctr"/>
                </a:tc>
                <a:tc>
                  <a:txBody>
                    <a:bodyPr/>
                    <a:lstStyle/>
                    <a:p>
                      <a:pPr algn="ctr"/>
                      <a:r>
                        <a:rPr lang="en-GB" sz="1200" dirty="0">
                          <a:latin typeface="Arial" panose="020B0604020202020204" pitchFamily="34" charset="0"/>
                          <a:cs typeface="Arial" panose="020B0604020202020204" pitchFamily="34" charset="0"/>
                        </a:rPr>
                        <a:t>1 ppmv</a:t>
                      </a:r>
                    </a:p>
                  </a:txBody>
                  <a:tcPr anchor="ctr"/>
                </a:tc>
                <a:tc>
                  <a:txBody>
                    <a:bodyPr/>
                    <a:lstStyle/>
                    <a:p>
                      <a:pPr algn="ctr"/>
                      <a:r>
                        <a:rPr lang="en-GB" sz="1200" dirty="0">
                          <a:latin typeface="Arial" panose="020B0604020202020204" pitchFamily="34" charset="0"/>
                          <a:cs typeface="Arial" panose="020B0604020202020204" pitchFamily="34" charset="0"/>
                        </a:rPr>
                        <a:t>1 </a:t>
                      </a:r>
                      <a:r>
                        <a:rPr lang="en-GB" sz="1200" dirty="0" err="1">
                          <a:latin typeface="Arial" panose="020B0604020202020204" pitchFamily="34" charset="0"/>
                          <a:cs typeface="Arial" panose="020B0604020202020204" pitchFamily="34" charset="0"/>
                        </a:rPr>
                        <a:t>ppbv</a:t>
                      </a:r>
                      <a:endParaRPr lang="en-GB" sz="12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r>
                        <a:rPr lang="en-GB" sz="1200" dirty="0">
                          <a:latin typeface="Arial" panose="020B0604020202020204" pitchFamily="34" charset="0"/>
                          <a:cs typeface="Arial" panose="020B0604020202020204" pitchFamily="34" charset="0"/>
                        </a:rPr>
                        <a:t>50 ppmv</a:t>
                      </a:r>
                    </a:p>
                  </a:txBody>
                  <a:tcPr anchor="ctr"/>
                </a:tc>
                <a:tc>
                  <a:txBody>
                    <a:bodyPr/>
                    <a:lstStyle/>
                    <a:p>
                      <a:pPr algn="ctr"/>
                      <a:r>
                        <a:rPr lang="en-GB" sz="1200" dirty="0">
                          <a:latin typeface="Arial" panose="020B0604020202020204" pitchFamily="34" charset="0"/>
                          <a:cs typeface="Arial" panose="020B0604020202020204" pitchFamily="34" charset="0"/>
                        </a:rPr>
                        <a:t>ND</a:t>
                      </a:r>
                    </a:p>
                  </a:txBody>
                  <a:tcPr anchor="ctr"/>
                </a:tc>
                <a:tc>
                  <a:txBody>
                    <a:bodyPr/>
                    <a:lstStyle/>
                    <a:p>
                      <a:pPr algn="ctr"/>
                      <a:r>
                        <a:rPr lang="en-GB" sz="1200" dirty="0">
                          <a:latin typeface="Arial" panose="020B0604020202020204" pitchFamily="34" charset="0"/>
                          <a:cs typeface="Arial" panose="020B0604020202020204" pitchFamily="34" charset="0"/>
                        </a:rPr>
                        <a:t>ND</a:t>
                      </a:r>
                    </a:p>
                  </a:txBody>
                  <a:tcPr anchor="ctr">
                    <a:solidFill>
                      <a:schemeClr val="accent2">
                        <a:lumMod val="40000"/>
                        <a:lumOff val="60000"/>
                      </a:schemeClr>
                    </a:solidFill>
                  </a:tcPr>
                </a:tc>
                <a:extLst>
                  <a:ext uri="{0D108BD9-81ED-4DB2-BD59-A6C34878D82A}">
                    <a16:rowId xmlns:a16="http://schemas.microsoft.com/office/drawing/2014/main" val="1076465209"/>
                  </a:ext>
                </a:extLst>
              </a:tr>
              <a:tr h="370840">
                <a:tc>
                  <a:txBody>
                    <a:bodyPr/>
                    <a:lstStyle/>
                    <a:p>
                      <a:pPr algn="l"/>
                      <a:r>
                        <a:rPr lang="en-GB" sz="1400" dirty="0">
                          <a:latin typeface="Arial" panose="020B0604020202020204" pitchFamily="34" charset="0"/>
                          <a:cs typeface="Arial" panose="020B0604020202020204" pitchFamily="34" charset="0"/>
                        </a:rPr>
                        <a:t>Leak quantification</a:t>
                      </a:r>
                    </a:p>
                  </a:txBody>
                  <a:tcPr anchor="ctr"/>
                </a:tc>
                <a:tc>
                  <a:txBody>
                    <a:bodyPr/>
                    <a:lstStyle/>
                    <a:p>
                      <a:pPr algn="ctr"/>
                      <a:r>
                        <a:rPr lang="en-GB" sz="1200" dirty="0">
                          <a:latin typeface="Arial" panose="020B0604020202020204" pitchFamily="34" charset="0"/>
                          <a:cs typeface="Arial" panose="020B0604020202020204" pitchFamily="34" charset="0"/>
                        </a:rPr>
                        <a:t>YES</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 but with expensive and not speditive method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Limited to few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gases and under significant restriction</a:t>
                      </a:r>
                    </a:p>
                  </a:txBody>
                  <a:tcPr anchor="ctr">
                    <a:solidFill>
                      <a:schemeClr val="accent2">
                        <a:lumMod val="40000"/>
                        <a:lumOff val="60000"/>
                      </a:schemeClr>
                    </a:solidFill>
                  </a:tcPr>
                </a:tc>
                <a:extLst>
                  <a:ext uri="{0D108BD9-81ED-4DB2-BD59-A6C34878D82A}">
                    <a16:rowId xmlns:a16="http://schemas.microsoft.com/office/drawing/2014/main" val="2056225598"/>
                  </a:ext>
                </a:extLst>
              </a:tr>
              <a:tr h="370840">
                <a:tc>
                  <a:txBody>
                    <a:bodyPr/>
                    <a:lstStyle/>
                    <a:p>
                      <a:pPr algn="l"/>
                      <a:r>
                        <a:rPr lang="en-GB" sz="1400" dirty="0">
                          <a:latin typeface="Arial" panose="020B0604020202020204" pitchFamily="34" charset="0"/>
                          <a:cs typeface="Arial" panose="020B0604020202020204" pitchFamily="34" charset="0"/>
                        </a:rPr>
                        <a:t>Inaccessible sources monitoring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solidFill>
                      <a:schemeClr val="accent6">
                        <a:lumMod val="60000"/>
                        <a:lumOff val="40000"/>
                      </a:schemeClr>
                    </a:solidFill>
                  </a:tcPr>
                </a:tc>
                <a:extLst>
                  <a:ext uri="{0D108BD9-81ED-4DB2-BD59-A6C34878D82A}">
                    <a16:rowId xmlns:a16="http://schemas.microsoft.com/office/drawing/2014/main" val="37194542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Insulated sources monitoring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1358115098"/>
                  </a:ext>
                </a:extLst>
              </a:tr>
              <a:tr h="370840">
                <a:tc>
                  <a:txBody>
                    <a:bodyPr/>
                    <a:lstStyle/>
                    <a:p>
                      <a:pPr algn="l"/>
                      <a:r>
                        <a:rPr lang="en-GB" sz="1400" dirty="0">
                          <a:latin typeface="Arial" panose="020B0604020202020204" pitchFamily="34" charset="0"/>
                          <a:cs typeface="Arial" panose="020B0604020202020204" pitchFamily="34" charset="0"/>
                        </a:rPr>
                        <a:t>Meets EPA 21 method requirement</a:t>
                      </a:r>
                    </a:p>
                  </a:txBody>
                  <a:tcPr anchor="ctr"/>
                </a:tc>
                <a:tc>
                  <a:txBody>
                    <a:bodyPr/>
                    <a:lstStyle/>
                    <a:p>
                      <a:pPr algn="ctr"/>
                      <a:r>
                        <a:rPr lang="en-GB" sz="1200" dirty="0">
                          <a:latin typeface="Arial" panose="020B0604020202020204" pitchFamily="34" charset="0"/>
                          <a:cs typeface="Arial" panose="020B0604020202020204" pitchFamily="34" charset="0"/>
                        </a:rPr>
                        <a:t>YES</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extLst>
                  <a:ext uri="{0D108BD9-81ED-4DB2-BD59-A6C34878D82A}">
                    <a16:rowId xmlns:a16="http://schemas.microsoft.com/office/drawing/2014/main" val="2885089270"/>
                  </a:ext>
                </a:extLst>
              </a:tr>
              <a:tr h="370840">
                <a:tc>
                  <a:txBody>
                    <a:bodyPr/>
                    <a:lstStyle/>
                    <a:p>
                      <a:pPr algn="l"/>
                      <a:r>
                        <a:rPr lang="en-GB" sz="1400" dirty="0">
                          <a:latin typeface="Arial" panose="020B0604020202020204" pitchFamily="34" charset="0"/>
                          <a:cs typeface="Arial" panose="020B0604020202020204" pitchFamily="34" charset="0"/>
                        </a:rPr>
                        <a:t>Device weight</a:t>
                      </a:r>
                    </a:p>
                  </a:txBody>
                  <a:tcPr anchor="ctr"/>
                </a:tc>
                <a:tc>
                  <a:txBody>
                    <a:bodyPr/>
                    <a:lstStyle/>
                    <a:p>
                      <a:pPr algn="ctr"/>
                      <a:r>
                        <a:rPr lang="en-GB" sz="1200" dirty="0">
                          <a:latin typeface="Arial" panose="020B0604020202020204" pitchFamily="34" charset="0"/>
                          <a:cs typeface="Arial" panose="020B0604020202020204" pitchFamily="34" charset="0"/>
                        </a:rPr>
                        <a:t>5 kg</a:t>
                      </a:r>
                    </a:p>
                  </a:txBody>
                  <a:tcPr anchor="ctr"/>
                </a:tc>
                <a:tc>
                  <a:txBody>
                    <a:bodyPr/>
                    <a:lstStyle/>
                    <a:p>
                      <a:pPr algn="ctr"/>
                      <a:r>
                        <a:rPr lang="en-GB" sz="1200" dirty="0">
                          <a:latin typeface="Arial" panose="020B0604020202020204" pitchFamily="34" charset="0"/>
                          <a:cs typeface="Arial" panose="020B0604020202020204" pitchFamily="34" charset="0"/>
                        </a:rPr>
                        <a:t>0,7 kg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0,5 kg</a:t>
                      </a:r>
                    </a:p>
                  </a:txBody>
                  <a:tcPr anchor="ctr">
                    <a:solidFill>
                      <a:schemeClr val="accent6">
                        <a:lumMod val="60000"/>
                        <a:lumOff val="40000"/>
                      </a:schemeClr>
                    </a:solidFill>
                  </a:tcPr>
                </a:tc>
                <a:tc>
                  <a:txBody>
                    <a:bodyPr/>
                    <a:lstStyle/>
                    <a:p>
                      <a:pPr algn="ctr"/>
                      <a:r>
                        <a:rPr lang="en-GB" sz="1200" dirty="0">
                          <a:latin typeface="Arial" panose="020B0604020202020204" pitchFamily="34" charset="0"/>
                          <a:cs typeface="Arial" panose="020B0604020202020204" pitchFamily="34" charset="0"/>
                        </a:rPr>
                        <a:t>2,5 kg</a:t>
                      </a:r>
                    </a:p>
                  </a:txBody>
                  <a:tcPr anchor="ctr"/>
                </a:tc>
                <a:tc>
                  <a:txBody>
                    <a:bodyPr/>
                    <a:lstStyle/>
                    <a:p>
                      <a:pPr algn="ctr"/>
                      <a:r>
                        <a:rPr lang="en-GB" sz="1200" dirty="0">
                          <a:latin typeface="Arial" panose="020B0604020202020204" pitchFamily="34" charset="0"/>
                          <a:cs typeface="Arial" panose="020B0604020202020204" pitchFamily="34" charset="0"/>
                        </a:rPr>
                        <a:t>1,5 kg</a:t>
                      </a:r>
                    </a:p>
                  </a:txBody>
                  <a:tcPr anchor="ctr"/>
                </a:tc>
                <a:extLst>
                  <a:ext uri="{0D108BD9-81ED-4DB2-BD59-A6C34878D82A}">
                    <a16:rowId xmlns:a16="http://schemas.microsoft.com/office/drawing/2014/main" val="1857147974"/>
                  </a:ext>
                </a:extLst>
              </a:tr>
              <a:tr h="370840">
                <a:tc>
                  <a:txBody>
                    <a:bodyPr/>
                    <a:lstStyle/>
                    <a:p>
                      <a:pPr algn="l"/>
                      <a:r>
                        <a:rPr lang="en-GB" sz="1400" dirty="0">
                          <a:latin typeface="Arial" panose="020B0604020202020204" pitchFamily="34" charset="0"/>
                          <a:cs typeface="Arial" panose="020B0604020202020204" pitchFamily="34" charset="0"/>
                        </a:rPr>
                        <a:t>Needs auxiliary gases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YES</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extLst>
                  <a:ext uri="{0D108BD9-81ED-4DB2-BD59-A6C34878D82A}">
                    <a16:rowId xmlns:a16="http://schemas.microsoft.com/office/drawing/2014/main" val="1242028251"/>
                  </a:ext>
                </a:extLst>
              </a:tr>
              <a:tr h="370840">
                <a:tc>
                  <a:txBody>
                    <a:bodyPr/>
                    <a:lstStyle/>
                    <a:p>
                      <a:pPr algn="l"/>
                      <a:r>
                        <a:rPr lang="en-US" sz="1400" kern="1200" dirty="0">
                          <a:solidFill>
                            <a:schemeClr val="dk1"/>
                          </a:solidFill>
                          <a:latin typeface="Arial" panose="020B0604020202020204" pitchFamily="34" charset="0"/>
                          <a:ea typeface="+mn-ea"/>
                          <a:cs typeface="Arial" panose="020B0604020202020204" pitchFamily="34" charset="0"/>
                        </a:rPr>
                        <a:t>Adversely</a:t>
                      </a:r>
                      <a:r>
                        <a:rPr lang="en-GB" sz="1400" dirty="0">
                          <a:latin typeface="Arial" panose="020B0604020202020204" pitchFamily="34" charset="0"/>
                          <a:cs typeface="Arial" panose="020B0604020202020204" pitchFamily="34" charset="0"/>
                        </a:rPr>
                        <a:t>a affected by humidity, dust, complex composition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Arial" panose="020B0604020202020204" pitchFamily="34" charset="0"/>
                          <a:ea typeface="+mn-ea"/>
                          <a:cs typeface="Arial" panose="020B0604020202020204" pitchFamily="34" charset="0"/>
                        </a:rPr>
                        <a:t>YES</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a:txBody>
                  <a:tcPr anchor="ctr"/>
                </a:tc>
                <a:extLst>
                  <a:ext uri="{0D108BD9-81ED-4DB2-BD59-A6C34878D82A}">
                    <a16:rowId xmlns:a16="http://schemas.microsoft.com/office/drawing/2014/main" val="1727506252"/>
                  </a:ext>
                </a:extLst>
              </a:tr>
              <a:tr h="370840">
                <a:tc>
                  <a:txBody>
                    <a:bodyPr/>
                    <a:lstStyle/>
                    <a:p>
                      <a:pPr algn="l"/>
                      <a:r>
                        <a:rPr lang="en-US" sz="1400" dirty="0">
                          <a:latin typeface="Arial" panose="020B0604020202020204" pitchFamily="34" charset="0"/>
                          <a:cs typeface="Arial" panose="020B0604020202020204" pitchFamily="34" charset="0"/>
                        </a:rPr>
                        <a:t>Gas type response</a:t>
                      </a:r>
                      <a:endParaRPr lang="en-GB" sz="1400" dirty="0">
                        <a:latin typeface="Arial" panose="020B0604020202020204" pitchFamily="34" charset="0"/>
                        <a:cs typeface="Arial" panose="020B0604020202020204" pitchFamily="34" charset="0"/>
                      </a:endParaRPr>
                    </a:p>
                  </a:txBody>
                  <a:tcPr anchor="ctr"/>
                </a:tc>
                <a:tc>
                  <a:txBody>
                    <a:bodyPr/>
                    <a:lstStyle/>
                    <a:p>
                      <a:pPr algn="ctr"/>
                      <a:r>
                        <a:rPr lang="en-GB" sz="1200" kern="1200" dirty="0">
                          <a:solidFill>
                            <a:schemeClr val="dk1"/>
                          </a:solidFill>
                          <a:latin typeface="Arial" panose="020B0604020202020204" pitchFamily="34" charset="0"/>
                          <a:ea typeface="+mn-ea"/>
                          <a:cs typeface="Arial" panose="020B0604020202020204" pitchFamily="34" charset="0"/>
                        </a:rPr>
                        <a:t>almost all VOC</a:t>
                      </a:r>
                    </a:p>
                  </a:txBody>
                  <a:tcPr anchor="ctr"/>
                </a:tc>
                <a:tc>
                  <a:txBody>
                    <a:bodyPr/>
                    <a:lstStyle/>
                    <a:p>
                      <a:pPr algn="ctr"/>
                      <a:r>
                        <a:rPr lang="en-GB" sz="1200" kern="1200" dirty="0">
                          <a:solidFill>
                            <a:schemeClr val="dk1"/>
                          </a:solidFill>
                          <a:latin typeface="Arial" panose="020B0604020202020204" pitchFamily="34" charset="0"/>
                          <a:ea typeface="+mn-ea"/>
                          <a:cs typeface="Arial" panose="020B0604020202020204" pitchFamily="34" charset="0"/>
                        </a:rPr>
                        <a:t>Depends on gas ionization potential (not sensitive to CH4, C2H6, C3H8..)</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Arial" panose="020B0604020202020204" pitchFamily="34" charset="0"/>
                          <a:ea typeface="+mn-ea"/>
                          <a:cs typeface="Arial" panose="020B0604020202020204" pitchFamily="34" charset="0"/>
                        </a:rPr>
                        <a:t>No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Arial" panose="020B0604020202020204" pitchFamily="34" charset="0"/>
                          <a:ea typeface="+mn-ea"/>
                          <a:cs typeface="Arial" panose="020B0604020202020204" pitchFamily="34" charset="0"/>
                        </a:rPr>
                        <a:t>limitations</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Arial" panose="020B0604020202020204" pitchFamily="34" charset="0"/>
                          <a:ea typeface="+mn-ea"/>
                          <a:cs typeface="Arial" panose="020B0604020202020204" pitchFamily="34" charset="0"/>
                        </a:rPr>
                        <a:t>Limited VOC types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limitations</a:t>
                      </a:r>
                    </a:p>
                  </a:txBody>
                  <a:tcPr anchor="ctr">
                    <a:solidFill>
                      <a:schemeClr val="accent6">
                        <a:lumMod val="60000"/>
                        <a:lumOff val="40000"/>
                      </a:schemeClr>
                    </a:solidFill>
                  </a:tcPr>
                </a:tc>
                <a:extLst>
                  <a:ext uri="{0D108BD9-81ED-4DB2-BD59-A6C34878D82A}">
                    <a16:rowId xmlns:a16="http://schemas.microsoft.com/office/drawing/2014/main" val="3468775435"/>
                  </a:ext>
                </a:extLst>
              </a:tr>
            </a:tbl>
          </a:graphicData>
        </a:graphic>
      </p:graphicFrame>
      <p:pic>
        <p:nvPicPr>
          <p:cNvPr id="10"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09363" y="1905140"/>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09363" y="2330153"/>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96055" y="2712609"/>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910717" y="3342502"/>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09909" y="3718729"/>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96055" y="4088444"/>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94292" y="4451897"/>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94292" y="5731606"/>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ome fare a sapere i like di una persona"/>
          <p:cNvPicPr>
            <a:picLocks noChangeAspect="1" noChangeArrowheads="1"/>
          </p:cNvPicPr>
          <p:nvPr/>
        </p:nvPicPr>
        <p:blipFill>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V="1">
            <a:off x="3796055" y="4885102"/>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ome fare a sapere i like di una persona"/>
          <p:cNvPicPr>
            <a:picLocks noChangeAspect="1" noChangeArrowheads="1"/>
          </p:cNvPicPr>
          <p:nvPr/>
        </p:nvPicPr>
        <p:blipFill>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V="1">
            <a:off x="5089141" y="5216491"/>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ome fare a sapere i like di una persona"/>
          <p:cNvPicPr>
            <a:picLocks noChangeAspect="1" noChangeArrowheads="1"/>
          </p:cNvPicPr>
          <p:nvPr/>
        </p:nvPicPr>
        <p:blipFill>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V="1">
            <a:off x="8124323" y="1970640"/>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ome fare a sapere i like di una persona"/>
          <p:cNvPicPr>
            <a:picLocks noChangeAspect="1" noChangeArrowheads="1"/>
          </p:cNvPicPr>
          <p:nvPr/>
        </p:nvPicPr>
        <p:blipFill>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V="1">
            <a:off x="9910717" y="2693396"/>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ome fare a sapere i like di una persona"/>
          <p:cNvPicPr>
            <a:picLocks noChangeAspect="1" noChangeArrowheads="1"/>
          </p:cNvPicPr>
          <p:nvPr/>
        </p:nvPicPr>
        <p:blipFill>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V="1">
            <a:off x="5072044" y="5739730"/>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ome fare a sapere i like di una persona"/>
          <p:cNvPicPr>
            <a:picLocks noChangeAspect="1" noChangeArrowheads="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956273" y="5731606"/>
            <a:ext cx="340518" cy="2914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ome fare a sapere i like di una persona"/>
          <p:cNvPicPr>
            <a:picLocks noChangeAspect="1" noChangeArrowheads="1"/>
          </p:cNvPicPr>
          <p:nvPr/>
        </p:nvPicPr>
        <p:blipFill>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V="1">
            <a:off x="9910717" y="2338694"/>
            <a:ext cx="340518" cy="29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956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BDC810A2-AC76-45EB-95D4-842012D07374}"/>
              </a:ext>
            </a:extLst>
          </p:cNvPr>
          <p:cNvPicPr>
            <a:picLocks noChangeAspect="1"/>
          </p:cNvPicPr>
          <p:nvPr/>
        </p:nvPicPr>
        <p:blipFill rotWithShape="1">
          <a:blip r:embed="rId3">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 name="Titolo 1"/>
          <p:cNvSpPr>
            <a:spLocks noGrp="1"/>
          </p:cNvSpPr>
          <p:nvPr>
            <p:ph type="ctrTitle"/>
          </p:nvPr>
        </p:nvSpPr>
        <p:spPr>
          <a:xfrm>
            <a:off x="590698" y="2125991"/>
            <a:ext cx="7874229" cy="1111055"/>
          </a:xfrm>
        </p:spPr>
        <p:txBody>
          <a:bodyPr vert="horz" lIns="0" tIns="0" rIns="0" bIns="0" rtlCol="0" anchor="b">
            <a:noAutofit/>
          </a:bodyPr>
          <a:lstStyle/>
          <a:p>
            <a:pPr algn="l"/>
            <a:r>
              <a:rPr lang="it-IT" sz="7200" b="1" spc="-500" dirty="0">
                <a:solidFill>
                  <a:srgbClr val="286AA6"/>
                </a:solidFill>
                <a:latin typeface="Arial" panose="020B0604020202020204" pitchFamily="34" charset="0"/>
                <a:ea typeface="Arial" charset="0"/>
                <a:cs typeface="Arial" panose="020B0604020202020204" pitchFamily="34" charset="0"/>
              </a:rPr>
              <a:t>Q &amp; A  SESSION</a:t>
            </a:r>
          </a:p>
        </p:txBody>
      </p:sp>
      <p:grpSp>
        <p:nvGrpSpPr>
          <p:cNvPr id="27" name="Gruppieren 26">
            <a:extLst>
              <a:ext uri="{FF2B5EF4-FFF2-40B4-BE49-F238E27FC236}">
                <a16:creationId xmlns:a16="http://schemas.microsoft.com/office/drawing/2014/main" id="{FA0D6B01-06CB-40C5-8670-B3331875621F}"/>
              </a:ext>
            </a:extLst>
          </p:cNvPr>
          <p:cNvGrpSpPr/>
          <p:nvPr/>
        </p:nvGrpSpPr>
        <p:grpSpPr>
          <a:xfrm>
            <a:off x="7773004" y="383063"/>
            <a:ext cx="1757109" cy="534102"/>
            <a:chOff x="9797761" y="496391"/>
            <a:chExt cx="1757109" cy="534102"/>
          </a:xfrm>
        </p:grpSpPr>
        <p:grpSp>
          <p:nvGrpSpPr>
            <p:cNvPr id="10" name="Gruppo 9"/>
            <p:cNvGrpSpPr/>
            <p:nvPr/>
          </p:nvGrpSpPr>
          <p:grpSpPr>
            <a:xfrm>
              <a:off x="9797761" y="671289"/>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9797845" y="496391"/>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9879113" y="790093"/>
              <a:ext cx="1594402" cy="240400"/>
              <a:chOff x="6874403" y="603438"/>
              <a:chExt cx="1594402" cy="240400"/>
            </a:xfrm>
          </p:grpSpPr>
          <p:pic>
            <p:nvPicPr>
              <p:cNvPr id="18" name="Immagine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6"/>
          <a:stretch>
            <a:fillRect/>
          </a:stretch>
        </p:blipFill>
        <p:spPr>
          <a:xfrm>
            <a:off x="-644" y="40835"/>
            <a:ext cx="7559040" cy="1402080"/>
          </a:xfrm>
          <a:prstGeom prst="rect">
            <a:avLst/>
          </a:prstGeom>
        </p:spPr>
      </p:pic>
      <p:grpSp>
        <p:nvGrpSpPr>
          <p:cNvPr id="22" name="Gruppo 9">
            <a:extLst>
              <a:ext uri="{FF2B5EF4-FFF2-40B4-BE49-F238E27FC236}">
                <a16:creationId xmlns:a16="http://schemas.microsoft.com/office/drawing/2014/main" id="{BC2D4515-7E22-40AE-8593-9F7D9A585239}"/>
              </a:ext>
            </a:extLst>
          </p:cNvPr>
          <p:cNvGrpSpPr/>
          <p:nvPr/>
        </p:nvGrpSpPr>
        <p:grpSpPr>
          <a:xfrm>
            <a:off x="10014775" y="557961"/>
            <a:ext cx="1757109" cy="100583"/>
            <a:chOff x="611187" y="1916113"/>
            <a:chExt cx="7921626" cy="593005"/>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14" name="Grafik 13">
            <a:extLst>
              <a:ext uri="{FF2B5EF4-FFF2-40B4-BE49-F238E27FC236}">
                <a16:creationId xmlns:a16="http://schemas.microsoft.com/office/drawing/2014/main" id="{0C4C7C0B-5809-4CFF-AAF8-BC7DD94C14E2}"/>
              </a:ext>
            </a:extLst>
          </p:cNvPr>
          <p:cNvPicPr>
            <a:picLocks noChangeAspect="1"/>
          </p:cNvPicPr>
          <p:nvPr/>
        </p:nvPicPr>
        <p:blipFill>
          <a:blip r:embed="rId7"/>
          <a:stretch>
            <a:fillRect/>
          </a:stretch>
        </p:blipFill>
        <p:spPr>
          <a:xfrm>
            <a:off x="10434436" y="590774"/>
            <a:ext cx="917787" cy="644152"/>
          </a:xfrm>
          <a:prstGeom prst="rect">
            <a:avLst/>
          </a:prstGeom>
        </p:spPr>
      </p:pic>
      <p:sp>
        <p:nvSpPr>
          <p:cNvPr id="28" name="Titolo 1">
            <a:extLst>
              <a:ext uri="{FF2B5EF4-FFF2-40B4-BE49-F238E27FC236}">
                <a16:creationId xmlns:a16="http://schemas.microsoft.com/office/drawing/2014/main" id="{F41DB3D2-224A-4ECD-8EEA-46409D221DCD}"/>
              </a:ext>
            </a:extLst>
          </p:cNvPr>
          <p:cNvSpPr txBox="1">
            <a:spLocks/>
          </p:cNvSpPr>
          <p:nvPr/>
        </p:nvSpPr>
        <p:spPr>
          <a:xfrm>
            <a:off x="630026" y="3310184"/>
            <a:ext cx="9674180"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5400" b="1" spc="-200" dirty="0">
                <a:solidFill>
                  <a:schemeClr val="bg1"/>
                </a:solidFill>
                <a:ea typeface="Arial" charset="0"/>
                <a:cs typeface="Arial" charset="0"/>
              </a:rPr>
              <a:t>Thank </a:t>
            </a:r>
            <a:r>
              <a:rPr lang="it-IT" sz="5400" b="1" spc="-200" dirty="0" err="1">
                <a:solidFill>
                  <a:schemeClr val="bg1"/>
                </a:solidFill>
                <a:ea typeface="Arial" charset="0"/>
                <a:cs typeface="Arial" charset="0"/>
              </a:rPr>
              <a:t>you</a:t>
            </a:r>
            <a:r>
              <a:rPr lang="it-IT" sz="5400" b="1" spc="-200" dirty="0">
                <a:solidFill>
                  <a:schemeClr val="bg1"/>
                </a:solidFill>
                <a:ea typeface="Arial" charset="0"/>
                <a:cs typeface="Arial" charset="0"/>
              </a:rPr>
              <a:t> for </a:t>
            </a:r>
            <a:r>
              <a:rPr lang="it-IT" sz="5400" b="1" spc="-200" dirty="0" err="1">
                <a:solidFill>
                  <a:schemeClr val="bg1"/>
                </a:solidFill>
                <a:ea typeface="Arial" charset="0"/>
                <a:cs typeface="Arial" charset="0"/>
              </a:rPr>
              <a:t>your</a:t>
            </a:r>
            <a:r>
              <a:rPr lang="it-IT" sz="5400" b="1" spc="-200" dirty="0">
                <a:solidFill>
                  <a:schemeClr val="bg1"/>
                </a:solidFill>
                <a:ea typeface="Arial" charset="0"/>
                <a:cs typeface="Arial" charset="0"/>
              </a:rPr>
              <a:t> </a:t>
            </a:r>
            <a:r>
              <a:rPr lang="it-IT" sz="5400" b="1" spc="-200" dirty="0" err="1">
                <a:solidFill>
                  <a:schemeClr val="bg1"/>
                </a:solidFill>
                <a:ea typeface="Arial" charset="0"/>
                <a:cs typeface="Arial" charset="0"/>
              </a:rPr>
              <a:t>attention</a:t>
            </a:r>
            <a:r>
              <a:rPr lang="it-IT" sz="5400" b="1" spc="-200" dirty="0">
                <a:solidFill>
                  <a:schemeClr val="bg1"/>
                </a:solidFill>
                <a:ea typeface="Arial" charset="0"/>
                <a:cs typeface="Arial" charset="0"/>
              </a:rPr>
              <a:t>!</a:t>
            </a:r>
          </a:p>
        </p:txBody>
      </p:sp>
      <p:sp>
        <p:nvSpPr>
          <p:cNvPr id="31" name="Titolo 1">
            <a:extLst>
              <a:ext uri="{FF2B5EF4-FFF2-40B4-BE49-F238E27FC236}">
                <a16:creationId xmlns:a16="http://schemas.microsoft.com/office/drawing/2014/main" id="{59C9008D-8B36-4B54-A289-98729AC43C0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34835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_Video"/>
          <p:cNvSpPr/>
          <p:nvPr/>
        </p:nvSpPr>
        <p:spPr>
          <a:xfrm>
            <a:off x="5628429" y="2215679"/>
            <a:ext cx="6047633" cy="42546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_VLV"/>
          <p:cNvSpPr/>
          <p:nvPr/>
        </p:nvSpPr>
        <p:spPr>
          <a:xfrm>
            <a:off x="425631" y="2232708"/>
            <a:ext cx="5076194" cy="42546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olo">
            <a:extLst>
              <a:ext uri="{FF2B5EF4-FFF2-40B4-BE49-F238E27FC236}">
                <a16:creationId xmlns:a16="http://schemas.microsoft.com/office/drawing/2014/main" id="{03B4F088-5471-4374-B288-1616CFEAA28F}"/>
              </a:ext>
            </a:extLst>
          </p:cNvPr>
          <p:cNvSpPr txBox="1"/>
          <p:nvPr/>
        </p:nvSpPr>
        <p:spPr>
          <a:xfrm>
            <a:off x="349430" y="1008848"/>
            <a:ext cx="4315159"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Fugitive</a:t>
            </a:r>
            <a:r>
              <a:rPr lang="it-IT" sz="2800" b="1" dirty="0">
                <a:latin typeface="Arial" panose="020B0604020202020204" pitchFamily="34" charset="0"/>
                <a:cs typeface="Arial" panose="020B0604020202020204" pitchFamily="34" charset="0"/>
              </a:rPr>
              <a:t> </a:t>
            </a:r>
            <a:r>
              <a:rPr lang="it-IT" sz="2800" b="1" dirty="0" err="1">
                <a:latin typeface="Arial" panose="020B0604020202020204" pitchFamily="34" charset="0"/>
                <a:cs typeface="Arial" panose="020B0604020202020204" pitchFamily="34" charset="0"/>
              </a:rPr>
              <a:t>Emission</a:t>
            </a:r>
            <a:endParaRPr lang="it-IT" sz="2800" b="1" dirty="0">
              <a:latin typeface="Arial" panose="020B0604020202020204" pitchFamily="34" charset="0"/>
              <a:cs typeface="Arial" panose="020B0604020202020204" pitchFamily="34" charset="0"/>
            </a:endParaRPr>
          </a:p>
        </p:txBody>
      </p:sp>
      <p:grpSp>
        <p:nvGrpSpPr>
          <p:cNvPr id="20" name="Gruppo 19"/>
          <p:cNvGrpSpPr/>
          <p:nvPr/>
        </p:nvGrpSpPr>
        <p:grpSpPr>
          <a:xfrm>
            <a:off x="349430" y="1608268"/>
            <a:ext cx="11326633" cy="490012"/>
            <a:chOff x="349430" y="1608268"/>
            <a:chExt cx="11326633" cy="490012"/>
          </a:xfrm>
        </p:grpSpPr>
        <p:sp>
          <p:nvSpPr>
            <p:cNvPr id="17" name="Rettangolo 16"/>
            <p:cNvSpPr/>
            <p:nvPr/>
          </p:nvSpPr>
          <p:spPr>
            <a:xfrm>
              <a:off x="425631" y="1715688"/>
              <a:ext cx="11250432" cy="382592"/>
            </a:xfrm>
            <a:prstGeom prst="rect">
              <a:avLst/>
            </a:prstGeom>
            <a:solidFill>
              <a:schemeClr val="accent5">
                <a:lumMod val="20000"/>
                <a:lumOff val="80000"/>
              </a:schemeClr>
            </a:solidFill>
            <a:ln>
              <a:solidFill>
                <a:srgbClr val="28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Testo_Causa"/>
            <p:cNvSpPr txBox="1"/>
            <p:nvPr/>
          </p:nvSpPr>
          <p:spPr>
            <a:xfrm>
              <a:off x="349430" y="1742697"/>
              <a:ext cx="11326633" cy="338554"/>
            </a:xfrm>
            <a:prstGeom prst="rect">
              <a:avLst/>
            </a:prstGeom>
            <a:noFill/>
          </p:spPr>
          <p:txBody>
            <a:bodyPr wrap="square" rtlCol="0">
              <a:spAutoFit/>
            </a:bodyPr>
            <a:lstStyle/>
            <a:p>
              <a:r>
                <a:rPr lang="en-US" sz="1600" dirty="0">
                  <a:solidFill>
                    <a:schemeClr val="tx2">
                      <a:lumMod val="50000"/>
                    </a:schemeClr>
                  </a:solidFill>
                  <a:latin typeface="Arial" panose="020B0604020202020204" pitchFamily="34" charset="0"/>
                  <a:cs typeface="Arial" panose="020B0604020202020204" pitchFamily="34" charset="0"/>
                </a:rPr>
                <a:t>Emission into the atmosphere, </a:t>
              </a:r>
              <a:r>
                <a:rPr lang="en-US" sz="1600"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caused by the aging and wear of valve components and also bad maintenance management</a:t>
              </a:r>
              <a:endParaRPr lang="it-IT" sz="1600" dirty="0">
                <a:solidFill>
                  <a:schemeClr val="tx2">
                    <a:lumMod val="50000"/>
                  </a:schemeClr>
                </a:solidFill>
                <a:latin typeface="Arial" panose="020B0604020202020204" pitchFamily="34" charset="0"/>
                <a:cs typeface="Arial" panose="020B0604020202020204" pitchFamily="34" charset="0"/>
              </a:endParaRPr>
            </a:p>
          </p:txBody>
        </p:sp>
      </p:grpSp>
      <p:pic>
        <p:nvPicPr>
          <p:cNvPr id="7" name="VLV"/>
          <p:cNvPicPr>
            <a:picLocks noChangeAspect="1"/>
          </p:cNvPicPr>
          <p:nvPr/>
        </p:nvPicPr>
        <p:blipFill>
          <a:blip r:embed="rId6" cstate="screen">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76506" y="1906984"/>
            <a:ext cx="4827206" cy="4827206"/>
          </a:xfrm>
          <a:prstGeom prst="rect">
            <a:avLst/>
          </a:prstGeom>
        </p:spPr>
      </p:pic>
      <p:pic>
        <p:nvPicPr>
          <p:cNvPr id="8" name="Video_Valvola">
            <a:hlinkClick r:id="" action="ppaction://media"/>
          </p:cNvPr>
          <p:cNvPicPr>
            <a:picLocks noChangeAspect="1"/>
          </p:cNvPicPr>
          <p:nvPr>
            <a:videoFile r:link="rId1"/>
            <p:extLst>
              <p:ext uri="{DAA4B4D4-6D71-4841-9C94-3DE7FCFB9230}">
                <p14:media xmlns:p14="http://schemas.microsoft.com/office/powerpoint/2010/main" r:embed="rId2">
                  <p14:trim end="939"/>
                </p14:media>
              </p:ext>
            </p:extLst>
          </p:nvPr>
        </p:nvPicPr>
        <p:blipFill>
          <a:blip r:embed="rId7"/>
          <a:stretch>
            <a:fillRect/>
          </a:stretch>
        </p:blipFill>
        <p:spPr>
          <a:xfrm>
            <a:off x="6256163" y="2361199"/>
            <a:ext cx="5293295" cy="3969972"/>
          </a:xfrm>
          <a:prstGeom prst="rect">
            <a:avLst/>
          </a:prstGeom>
        </p:spPr>
      </p:pic>
      <p:sp>
        <p:nvSpPr>
          <p:cNvPr id="9" name="Ovale Stelo"/>
          <p:cNvSpPr/>
          <p:nvPr/>
        </p:nvSpPr>
        <p:spPr>
          <a:xfrm>
            <a:off x="1465753" y="3263382"/>
            <a:ext cx="1342687" cy="7106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latin typeface="Arial" panose="020B0604020202020204" pitchFamily="34" charset="0"/>
              <a:cs typeface="Arial" panose="020B0604020202020204" pitchFamily="34" charset="0"/>
            </a:endParaRPr>
          </a:p>
        </p:txBody>
      </p:sp>
      <p:sp>
        <p:nvSpPr>
          <p:cNvPr id="10" name="Testo Valve"/>
          <p:cNvSpPr txBox="1"/>
          <p:nvPr/>
        </p:nvSpPr>
        <p:spPr>
          <a:xfrm>
            <a:off x="2392490" y="3374138"/>
            <a:ext cx="3029340" cy="461665"/>
          </a:xfrm>
          <a:prstGeom prst="rect">
            <a:avLst/>
          </a:prstGeom>
          <a:noFill/>
        </p:spPr>
        <p:txBody>
          <a:bodyPr wrap="square" rtlCol="0">
            <a:spAutoFit/>
          </a:bodyPr>
          <a:lstStyle/>
          <a:p>
            <a:pPr algn="ctr"/>
            <a:r>
              <a:rPr lang="it-IT" sz="2400" b="1" dirty="0">
                <a:solidFill>
                  <a:schemeClr val="bg1"/>
                </a:solidFill>
                <a:latin typeface="Arial" panose="020B0604020202020204" pitchFamily="34" charset="0"/>
                <a:cs typeface="Arial" panose="020B0604020202020204" pitchFamily="34" charset="0"/>
              </a:rPr>
              <a:t>Valve </a:t>
            </a:r>
            <a:r>
              <a:rPr lang="it-IT" sz="2400" b="1" dirty="0" err="1">
                <a:solidFill>
                  <a:schemeClr val="bg1"/>
                </a:solidFill>
                <a:latin typeface="Arial" panose="020B0604020202020204" pitchFamily="34" charset="0"/>
                <a:cs typeface="Arial" panose="020B0604020202020204" pitchFamily="34" charset="0"/>
              </a:rPr>
              <a:t>glands</a:t>
            </a:r>
            <a:endParaRPr lang="it-IT" sz="2400" b="1" dirty="0">
              <a:solidFill>
                <a:schemeClr val="bg1"/>
              </a:solidFill>
              <a:latin typeface="Arial" panose="020B0604020202020204" pitchFamily="34" charset="0"/>
              <a:cs typeface="Arial" panose="020B0604020202020204" pitchFamily="34" charset="0"/>
            </a:endParaRPr>
          </a:p>
        </p:txBody>
      </p:sp>
      <p:sp>
        <p:nvSpPr>
          <p:cNvPr id="11" name="Testo Flangia"/>
          <p:cNvSpPr txBox="1"/>
          <p:nvPr/>
        </p:nvSpPr>
        <p:spPr>
          <a:xfrm>
            <a:off x="2787507" y="4267015"/>
            <a:ext cx="2472612" cy="461665"/>
          </a:xfrm>
          <a:prstGeom prst="rect">
            <a:avLst/>
          </a:prstGeom>
          <a:noFill/>
        </p:spPr>
        <p:txBody>
          <a:bodyPr wrap="square" rtlCol="0">
            <a:spAutoFit/>
          </a:bodyPr>
          <a:lstStyle>
            <a:defPPr>
              <a:defRPr lang="it-IT"/>
            </a:defPPr>
            <a:lvl1pPr algn="ctr">
              <a:defRPr sz="2400" b="1"/>
            </a:lvl1pPr>
          </a:lstStyle>
          <a:p>
            <a:r>
              <a:rPr lang="it-IT" dirty="0" err="1">
                <a:solidFill>
                  <a:schemeClr val="bg1"/>
                </a:solidFill>
                <a:latin typeface="Arial" panose="020B0604020202020204" pitchFamily="34" charset="0"/>
                <a:cs typeface="Arial" panose="020B0604020202020204" pitchFamily="34" charset="0"/>
              </a:rPr>
              <a:t>Flaged</a:t>
            </a:r>
            <a:r>
              <a:rPr lang="it-IT" dirty="0">
                <a:solidFill>
                  <a:schemeClr val="bg1"/>
                </a:solidFill>
                <a:latin typeface="Arial" panose="020B0604020202020204" pitchFamily="34" charset="0"/>
                <a:cs typeface="Arial" panose="020B0604020202020204" pitchFamily="34" charset="0"/>
              </a:rPr>
              <a:t> </a:t>
            </a:r>
            <a:r>
              <a:rPr lang="it-IT" dirty="0" err="1">
                <a:solidFill>
                  <a:schemeClr val="bg1"/>
                </a:solidFill>
                <a:latin typeface="Arial" panose="020B0604020202020204" pitchFamily="34" charset="0"/>
                <a:cs typeface="Arial" panose="020B0604020202020204" pitchFamily="34" charset="0"/>
              </a:rPr>
              <a:t>Joints</a:t>
            </a:r>
            <a:endParaRPr lang="it-IT" dirty="0">
              <a:solidFill>
                <a:schemeClr val="bg1"/>
              </a:solidFill>
              <a:latin typeface="Arial" panose="020B0604020202020204" pitchFamily="34" charset="0"/>
              <a:cs typeface="Arial" panose="020B0604020202020204" pitchFamily="34" charset="0"/>
            </a:endParaRPr>
          </a:p>
        </p:txBody>
      </p:sp>
      <p:sp>
        <p:nvSpPr>
          <p:cNvPr id="12" name="Ovale FL"/>
          <p:cNvSpPr/>
          <p:nvPr/>
        </p:nvSpPr>
        <p:spPr>
          <a:xfrm>
            <a:off x="1372108" y="3974021"/>
            <a:ext cx="1533652" cy="9442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latin typeface="Arial" panose="020B0604020202020204" pitchFamily="34" charset="0"/>
              <a:cs typeface="Arial" panose="020B0604020202020204" pitchFamily="34" charset="0"/>
            </a:endParaRPr>
          </a:p>
        </p:txBody>
      </p:sp>
      <p:sp>
        <p:nvSpPr>
          <p:cNvPr id="13" name="Freccia Valvola"/>
          <p:cNvSpPr/>
          <p:nvPr/>
        </p:nvSpPr>
        <p:spPr>
          <a:xfrm rot="3091471">
            <a:off x="9001748" y="3209823"/>
            <a:ext cx="719078" cy="1393930"/>
          </a:xfrm>
          <a:prstGeom prst="downArrow">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dirty="0">
              <a:latin typeface="Arial" panose="020B0604020202020204" pitchFamily="34" charset="0"/>
              <a:cs typeface="Arial" panose="020B0604020202020204" pitchFamily="34" charset="0"/>
            </a:endParaRPr>
          </a:p>
        </p:txBody>
      </p:sp>
      <p:pic>
        <p:nvPicPr>
          <p:cNvPr id="14" name="Video_Flangia">
            <a:hlinkClick r:id="" action="ppaction://media"/>
          </p:cNvPr>
          <p:cNvPicPr>
            <a:picLocks noChangeAspect="1"/>
          </p:cNvPicPr>
          <p:nvPr>
            <a:videoFile r:link="rId1"/>
            <p:extLst>
              <p:ext uri="{DAA4B4D4-6D71-4841-9C94-3DE7FCFB9230}">
                <p14:media xmlns:p14="http://schemas.microsoft.com/office/powerpoint/2010/main" r:embed="rId3">
                  <p14:trim end="12285"/>
                </p14:media>
              </p:ext>
            </p:extLst>
          </p:nvPr>
        </p:nvPicPr>
        <p:blipFill>
          <a:blip r:embed="rId8"/>
          <a:stretch>
            <a:fillRect/>
          </a:stretch>
        </p:blipFill>
        <p:spPr>
          <a:xfrm>
            <a:off x="6252832" y="2351825"/>
            <a:ext cx="5296625" cy="3972469"/>
          </a:xfrm>
          <a:prstGeom prst="rect">
            <a:avLst/>
          </a:prstGeom>
        </p:spPr>
      </p:pic>
      <p:sp>
        <p:nvSpPr>
          <p:cNvPr id="15" name="Freccia Flangia"/>
          <p:cNvSpPr/>
          <p:nvPr/>
        </p:nvSpPr>
        <p:spPr>
          <a:xfrm rot="12887335">
            <a:off x="9411121" y="5171559"/>
            <a:ext cx="758987" cy="918483"/>
          </a:xfrm>
          <a:prstGeom prst="downArrow">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latin typeface="Arial" panose="020B0604020202020204" pitchFamily="34" charset="0"/>
              <a:cs typeface="Arial" panose="020B0604020202020204" pitchFamily="34" charset="0"/>
            </a:endParaRPr>
          </a:p>
        </p:txBody>
      </p:sp>
      <p:grpSp>
        <p:nvGrpSpPr>
          <p:cNvPr id="5" name="Etichetta OGI"/>
          <p:cNvGrpSpPr/>
          <p:nvPr/>
        </p:nvGrpSpPr>
        <p:grpSpPr>
          <a:xfrm>
            <a:off x="5381702" y="2274124"/>
            <a:ext cx="5090027" cy="719758"/>
            <a:chOff x="5009013" y="2371491"/>
            <a:chExt cx="5090027" cy="719758"/>
          </a:xfrm>
        </p:grpSpPr>
        <p:sp>
          <p:nvSpPr>
            <p:cNvPr id="16" name="CasellaDiTesto 15"/>
            <p:cNvSpPr txBox="1"/>
            <p:nvPr/>
          </p:nvSpPr>
          <p:spPr>
            <a:xfrm>
              <a:off x="5791506" y="2587072"/>
              <a:ext cx="4307534" cy="369332"/>
            </a:xfrm>
            <a:prstGeom prst="rect">
              <a:avLst/>
            </a:prstGeom>
            <a:solidFill>
              <a:schemeClr val="bg2">
                <a:lumMod val="10000"/>
              </a:schemeClr>
            </a:solidFill>
            <a:ln>
              <a:solidFill>
                <a:schemeClr val="bg1"/>
              </a:solidFill>
            </a:ln>
          </p:spPr>
          <p:txBody>
            <a:bodyPr wrap="square" rtlCol="0">
              <a:spAutoFit/>
            </a:bodyPr>
            <a:lstStyle/>
            <a:p>
              <a:pPr algn="r"/>
              <a:r>
                <a:rPr lang="en-US" dirty="0">
                  <a:ln w="0">
                    <a:solidFill>
                      <a:schemeClr val="bg1"/>
                    </a:solidFill>
                  </a:ln>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Optical Gas Imaging leak monitoring </a:t>
              </a:r>
              <a:endParaRPr lang="it-IT" dirty="0">
                <a:ln w="0">
                  <a:solidFill>
                    <a:schemeClr val="bg1"/>
                  </a:solidFill>
                </a:ln>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9"/>
            <a:stretch>
              <a:fillRect/>
            </a:stretch>
          </p:blipFill>
          <p:spPr>
            <a:xfrm>
              <a:off x="5009013" y="2371491"/>
              <a:ext cx="1486455" cy="719758"/>
            </a:xfrm>
            <a:prstGeom prst="rect">
              <a:avLst/>
            </a:prstGeom>
          </p:spPr>
        </p:pic>
      </p:grpSp>
    </p:spTree>
    <p:extLst>
      <p:ext uri="{BB962C8B-B14F-4D97-AF65-F5344CB8AC3E}">
        <p14:creationId xmlns:p14="http://schemas.microsoft.com/office/powerpoint/2010/main" val="30247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8000" fill="hold"/>
                                        <p:tgtEl>
                                          <p:spTgt spid="8"/>
                                        </p:tgtEl>
                                      </p:cBhvr>
                                    </p:cmd>
                                  </p:childTnLst>
                                </p:cTn>
                              </p:par>
                              <p:par>
                                <p:cTn id="17" presetID="10"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xit" presetSubtype="0" fill="hold" grpId="1" nodeType="withEffect">
                                  <p:stCondLst>
                                    <p:cond delay="30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450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md type="call" cmd="stop">
                                      <p:cBhvr>
                                        <p:cTn id="29" dur="1">
                                          <p:stCondLst>
                                            <p:cond delay="499"/>
                                          </p:stCondLst>
                                        </p:cTn>
                                        <p:tgtEl>
                                          <p:spTgt spid="8"/>
                                        </p:tgtEl>
                                      </p:cBhvr>
                                    </p:cmd>
                                  </p:childTnLst>
                                </p:cTn>
                              </p:par>
                              <p:par>
                                <p:cTn id="30" presetID="10" presetClass="exit" presetSubtype="0" fill="hold" grpId="1" nodeType="withEffect">
                                  <p:stCondLst>
                                    <p:cond delay="450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grpId="1" nodeType="withEffect">
                                  <p:stCondLst>
                                    <p:cond delay="450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childTnLst>
                                </p:cTn>
                              </p:par>
                            </p:childTnLst>
                          </p:cTn>
                        </p:par>
                        <p:par>
                          <p:cTn id="47" fill="hold">
                            <p:stCondLst>
                              <p:cond delay="1000"/>
                            </p:stCondLst>
                            <p:childTnLst>
                              <p:par>
                                <p:cTn id="48" presetID="1" presetClass="mediacall" presetSubtype="0" fill="hold" nodeType="afterEffect">
                                  <p:stCondLst>
                                    <p:cond delay="0"/>
                                  </p:stCondLst>
                                  <p:childTnLst>
                                    <p:cmd type="call" cmd="playFrom(0.0)">
                                      <p:cBhvr>
                                        <p:cTn id="49" dur="5079" fill="hold"/>
                                        <p:tgtEl>
                                          <p:spTgt spid="14"/>
                                        </p:tgtEl>
                                      </p:cBhvr>
                                    </p:cmd>
                                  </p:childTnLst>
                                </p:cTn>
                              </p:par>
                              <p:par>
                                <p:cTn id="50" presetID="10" presetClass="entr" presetSubtype="0" fill="hold" grpId="0"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xit" presetSubtype="0" fill="hold" grpId="1" nodeType="withEffect">
                                  <p:stCondLst>
                                    <p:cond delay="300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8"/>
                </p:tgtEl>
              </p:cMediaNode>
            </p:video>
            <p:video>
              <p:cMediaNode vol="80000">
                <p:cTn id="57" fill="hold" display="0">
                  <p:stCondLst>
                    <p:cond delay="indefinite"/>
                  </p:stCondLst>
                </p:cTn>
                <p:tgtEl>
                  <p:spTgt spid="14"/>
                </p:tgtEl>
              </p:cMediaNode>
            </p:video>
          </p:childTnLst>
        </p:cTn>
      </p:par>
    </p:tnLst>
    <p:bldLst>
      <p:bldP spid="9" grpId="0" animBg="1"/>
      <p:bldP spid="9" grpId="1" animBg="1"/>
      <p:bldP spid="10" grpId="0"/>
      <p:bldP spid="10" grpId="1"/>
      <p:bldP spid="11" grpId="0"/>
      <p:bldP spid="12" grpId="0" animBg="1"/>
      <p:bldP spid="13" grpId="0" animBg="1"/>
      <p:bldP spid="13" grpId="1"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425631" y="3002907"/>
            <a:ext cx="11315029" cy="3484481"/>
            <a:chOff x="425631" y="3002907"/>
            <a:chExt cx="11315029" cy="3484481"/>
          </a:xfrm>
        </p:grpSpPr>
        <p:sp>
          <p:nvSpPr>
            <p:cNvPr id="16" name="Rettangolo 15"/>
            <p:cNvSpPr/>
            <p:nvPr/>
          </p:nvSpPr>
          <p:spPr>
            <a:xfrm>
              <a:off x="425631" y="3013792"/>
              <a:ext cx="11250432" cy="347359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p:cNvSpPr txBox="1"/>
            <p:nvPr/>
          </p:nvSpPr>
          <p:spPr>
            <a:xfrm>
              <a:off x="5074190" y="3101802"/>
              <a:ext cx="6285406" cy="338554"/>
            </a:xfrm>
            <a:prstGeom prst="rect">
              <a:avLst/>
            </a:prstGeom>
            <a:noFill/>
          </p:spPr>
          <p:txBody>
            <a:bodyPr wrap="square" rtlCol="0">
              <a:spAutoFit/>
            </a:bodyPr>
            <a:lstStyle/>
            <a:p>
              <a:r>
                <a:rPr lang="en-GB" sz="1600" b="1" u="sng" dirty="0">
                  <a:solidFill>
                    <a:schemeClr val="bg1"/>
                  </a:solidFill>
                  <a:latin typeface="Arial" panose="020B0604020202020204" pitchFamily="34" charset="0"/>
                  <a:cs typeface="Arial" panose="020B0604020202020204" pitchFamily="34" charset="0"/>
                </a:rPr>
                <a:t>Table</a:t>
              </a:r>
              <a:r>
                <a:rPr lang="en-GB" sz="1400" dirty="0">
                  <a:solidFill>
                    <a:schemeClr val="bg1"/>
                  </a:solidFill>
                  <a:latin typeface="Arial" panose="020B0604020202020204" pitchFamily="34" charset="0"/>
                  <a:cs typeface="Arial" panose="020B0604020202020204" pitchFamily="34" charset="0"/>
                </a:rPr>
                <a:t> shows fugitive emission contribution from valves. </a:t>
              </a:r>
            </a:p>
          </p:txBody>
        </p:sp>
        <p:sp>
          <p:nvSpPr>
            <p:cNvPr id="7" name="Rettangolo 6"/>
            <p:cNvSpPr/>
            <p:nvPr/>
          </p:nvSpPr>
          <p:spPr>
            <a:xfrm>
              <a:off x="5074190" y="5625812"/>
              <a:ext cx="6666470" cy="276999"/>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Data was collected from monitoring surveys during LDAR program implementation</a:t>
              </a:r>
              <a:endParaRPr lang="en-GB" sz="1200" dirty="0">
                <a:solidFill>
                  <a:schemeClr val="bg1"/>
                </a:solidFill>
                <a:latin typeface="Arial" panose="020B0604020202020204" pitchFamily="34" charset="0"/>
                <a:cs typeface="Arial" panose="020B0604020202020204" pitchFamily="34" charset="0"/>
              </a:endParaRPr>
            </a:p>
          </p:txBody>
        </p:sp>
        <p:sp>
          <p:nvSpPr>
            <p:cNvPr id="8" name="Rettangolo 7"/>
            <p:cNvSpPr/>
            <p:nvPr/>
          </p:nvSpPr>
          <p:spPr>
            <a:xfrm>
              <a:off x="425631" y="6033635"/>
              <a:ext cx="11250432" cy="369332"/>
            </a:xfrm>
            <a:prstGeom prst="rect">
              <a:avLst/>
            </a:prstGeom>
          </p:spPr>
          <p:txBody>
            <a:bodyPr wrap="square">
              <a:spAutoFit/>
            </a:bodyPr>
            <a:lstStyle/>
            <a:p>
              <a:pPr algn="ctr"/>
              <a:r>
                <a:rPr lang="en-US" b="1" i="1" dirty="0">
                  <a:solidFill>
                    <a:schemeClr val="bg1"/>
                  </a:solidFill>
                  <a:latin typeface="Arial" panose="020B0604020202020204" pitchFamily="34" charset="0"/>
                  <a:cs typeface="Arial" panose="020B0604020202020204" pitchFamily="34" charset="0"/>
                </a:rPr>
                <a:t>VALVES  ACCOUNT FOR 30% OF EMISSION SOURCES AND  FOR MORE THAN 60% OF EMISSION </a:t>
              </a:r>
              <a:endParaRPr lang="en-GB" dirty="0">
                <a:solidFill>
                  <a:schemeClr val="bg1"/>
                </a:solidFill>
                <a:latin typeface="Arial" panose="020B0604020202020204" pitchFamily="34" charset="0"/>
                <a:cs typeface="Arial" panose="020B0604020202020204" pitchFamily="34" charset="0"/>
              </a:endParaRPr>
            </a:p>
          </p:txBody>
        </p:sp>
        <p:graphicFrame>
          <p:nvGraphicFramePr>
            <p:cNvPr id="12" name="Grafico 11"/>
            <p:cNvGraphicFramePr/>
            <p:nvPr>
              <p:extLst>
                <p:ext uri="{D42A27DB-BD31-4B8C-83A1-F6EECF244321}">
                  <p14:modId xmlns:p14="http://schemas.microsoft.com/office/powerpoint/2010/main" val="2508375828"/>
                </p:ext>
              </p:extLst>
            </p:nvPr>
          </p:nvGraphicFramePr>
          <p:xfrm>
            <a:off x="525697" y="3002907"/>
            <a:ext cx="4592179" cy="3198307"/>
          </p:xfrm>
          <a:graphic>
            <a:graphicData uri="http://schemas.openxmlformats.org/drawingml/2006/chart">
              <c:chart xmlns:c="http://schemas.openxmlformats.org/drawingml/2006/chart" xmlns:r="http://schemas.openxmlformats.org/officeDocument/2006/relationships" r:id="rId3"/>
            </a:graphicData>
          </a:graphic>
        </p:graphicFrame>
        <p:sp>
          <p:nvSpPr>
            <p:cNvPr id="13" name="CasellaDiTesto 12"/>
            <p:cNvSpPr txBox="1"/>
            <p:nvPr/>
          </p:nvSpPr>
          <p:spPr>
            <a:xfrm>
              <a:off x="425631" y="3101802"/>
              <a:ext cx="4071505" cy="338554"/>
            </a:xfrm>
            <a:prstGeom prst="rect">
              <a:avLst/>
            </a:prstGeom>
            <a:noFill/>
          </p:spPr>
          <p:txBody>
            <a:bodyPr wrap="square" rtlCol="0">
              <a:spAutoFit/>
            </a:bodyPr>
            <a:lstStyle/>
            <a:p>
              <a:r>
                <a:rPr lang="en-GB" sz="1600" b="1" u="sng" dirty="0">
                  <a:solidFill>
                    <a:schemeClr val="bg1"/>
                  </a:solidFill>
                  <a:latin typeface="Arial" panose="020B0604020202020204" pitchFamily="34" charset="0"/>
                  <a:cs typeface="Arial" panose="020B0604020202020204" pitchFamily="34" charset="0"/>
                </a:rPr>
                <a:t>Figure</a:t>
              </a:r>
              <a:r>
                <a:rPr lang="en-GB" sz="1400" dirty="0">
                  <a:solidFill>
                    <a:schemeClr val="bg1"/>
                  </a:solidFill>
                  <a:latin typeface="Arial" panose="020B0604020202020204" pitchFamily="34" charset="0"/>
                  <a:cs typeface="Arial" panose="020B0604020202020204" pitchFamily="34" charset="0"/>
                </a:rPr>
                <a:t> shows fugitive emission distribution</a:t>
              </a:r>
            </a:p>
          </p:txBody>
        </p:sp>
        <p:pic>
          <p:nvPicPr>
            <p:cNvPr id="1028" name="Picture 4" descr="Italia logo Royalty Free Vector Image - VectorStock"/>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33889" b="58148" l="8114" r="90095">
                          <a14:foregroundMark x1="80506" y1="37870" x2="80506" y2="37870"/>
                          <a14:foregroundMark x1="88198" y1="47685" x2="88198" y2="47685"/>
                          <a14:foregroundMark x1="88514" y1="56574" x2="82719" y2="39352"/>
                          <a14:foregroundMark x1="60379" y1="40556" x2="43941" y2="48981"/>
                          <a14:foregroundMark x1="44152" y1="48889" x2="26344" y2="51019"/>
                          <a14:foregroundMark x1="27081" y1="50556" x2="24868" y2="50000"/>
                          <a14:foregroundMark x1="26554" y1="51759" x2="24974" y2="50278"/>
                          <a14:foregroundMark x1="26238" y1="52037" x2="22761" y2="49352"/>
                          <a14:foregroundMark x1="70811" y1="36481" x2="72497" y2="35926"/>
                          <a14:foregroundMark x1="71970" y1="36759" x2="87566" y2="57500"/>
                          <a14:foregroundMark x1="87566" y1="55370" x2="79347" y2="41759"/>
                          <a14:foregroundMark x1="80190" y1="42037" x2="72181" y2="36204"/>
                          <a14:foregroundMark x1="87566" y1="57130" x2="87671" y2="58148"/>
                          <a14:foregroundMark x1="87777" y1="57500" x2="88303" y2="57963"/>
                          <a14:foregroundMark x1="23393" y1="50093" x2="20548" y2="48519"/>
                        </a14:backgroundRemoval>
                      </a14:imgEffect>
                    </a14:imgLayer>
                  </a14:imgProps>
                </a:ext>
                <a:ext uri="{28A0092B-C50C-407E-A947-70E740481C1C}">
                  <a14:useLocalDpi xmlns:a14="http://schemas.microsoft.com/office/drawing/2010/main" val="0"/>
                </a:ext>
              </a:extLst>
            </a:blip>
            <a:srcRect l="8683" t="34115" r="9802" b="41858"/>
            <a:stretch/>
          </p:blipFill>
          <p:spPr bwMode="auto">
            <a:xfrm>
              <a:off x="10799324" y="3123211"/>
              <a:ext cx="776844" cy="2259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olo"/>
          <p:cNvSpPr txBox="1"/>
          <p:nvPr/>
        </p:nvSpPr>
        <p:spPr>
          <a:xfrm>
            <a:off x="361034" y="855224"/>
            <a:ext cx="10445511"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Valves are the main components that influence the overall plant fugitive emission</a:t>
            </a:r>
          </a:p>
        </p:txBody>
      </p:sp>
      <p:graphicFrame>
        <p:nvGraphicFramePr>
          <p:cNvPr id="3" name="Tabella"/>
          <p:cNvGraphicFramePr>
            <a:graphicFrameLocks noGrp="1"/>
          </p:cNvGraphicFramePr>
          <p:nvPr>
            <p:extLst>
              <p:ext uri="{D42A27DB-BD31-4B8C-83A1-F6EECF244321}">
                <p14:modId xmlns:p14="http://schemas.microsoft.com/office/powerpoint/2010/main" val="524026929"/>
              </p:ext>
            </p:extLst>
          </p:nvPr>
        </p:nvGraphicFramePr>
        <p:xfrm>
          <a:off x="5182474" y="3440356"/>
          <a:ext cx="6285406" cy="2154402"/>
        </p:xfrm>
        <a:graphic>
          <a:graphicData uri="http://schemas.openxmlformats.org/drawingml/2006/table">
            <a:tbl>
              <a:tblPr>
                <a:tableStyleId>{5C22544A-7EE6-4342-B048-85BDC9FD1C3A}</a:tableStyleId>
              </a:tblPr>
              <a:tblGrid>
                <a:gridCol w="1666012">
                  <a:extLst>
                    <a:ext uri="{9D8B030D-6E8A-4147-A177-3AD203B41FA5}">
                      <a16:colId xmlns:a16="http://schemas.microsoft.com/office/drawing/2014/main" val="4117386415"/>
                    </a:ext>
                  </a:extLst>
                </a:gridCol>
                <a:gridCol w="1027597">
                  <a:extLst>
                    <a:ext uri="{9D8B030D-6E8A-4147-A177-3AD203B41FA5}">
                      <a16:colId xmlns:a16="http://schemas.microsoft.com/office/drawing/2014/main" val="4091607840"/>
                    </a:ext>
                  </a:extLst>
                </a:gridCol>
                <a:gridCol w="717630">
                  <a:extLst>
                    <a:ext uri="{9D8B030D-6E8A-4147-A177-3AD203B41FA5}">
                      <a16:colId xmlns:a16="http://schemas.microsoft.com/office/drawing/2014/main" val="3468127542"/>
                    </a:ext>
                  </a:extLst>
                </a:gridCol>
                <a:gridCol w="694481">
                  <a:extLst>
                    <a:ext uri="{9D8B030D-6E8A-4147-A177-3AD203B41FA5}">
                      <a16:colId xmlns:a16="http://schemas.microsoft.com/office/drawing/2014/main" val="4247073982"/>
                    </a:ext>
                  </a:extLst>
                </a:gridCol>
                <a:gridCol w="706056">
                  <a:extLst>
                    <a:ext uri="{9D8B030D-6E8A-4147-A177-3AD203B41FA5}">
                      <a16:colId xmlns:a16="http://schemas.microsoft.com/office/drawing/2014/main" val="175103356"/>
                    </a:ext>
                  </a:extLst>
                </a:gridCol>
                <a:gridCol w="717630">
                  <a:extLst>
                    <a:ext uri="{9D8B030D-6E8A-4147-A177-3AD203B41FA5}">
                      <a16:colId xmlns:a16="http://schemas.microsoft.com/office/drawing/2014/main" val="3610729417"/>
                    </a:ext>
                  </a:extLst>
                </a:gridCol>
                <a:gridCol w="756000">
                  <a:extLst>
                    <a:ext uri="{9D8B030D-6E8A-4147-A177-3AD203B41FA5}">
                      <a16:colId xmlns:a16="http://schemas.microsoft.com/office/drawing/2014/main" val="2746980246"/>
                    </a:ext>
                  </a:extLst>
                </a:gridCol>
              </a:tblGrid>
              <a:tr h="535106">
                <a:tc>
                  <a:txBody>
                    <a:bodyPr/>
                    <a:lstStyle/>
                    <a:p>
                      <a:pPr marL="72000" lvl="0" algn="l" fontAlgn="ctr"/>
                      <a:r>
                        <a:rPr lang="it-IT" sz="1050" b="1" u="none" strike="noStrike" dirty="0">
                          <a:effectLst/>
                          <a:latin typeface="Arial" panose="020B0604020202020204" pitchFamily="34" charset="0"/>
                          <a:cs typeface="Arial" panose="020B0604020202020204" pitchFamily="34" charset="0"/>
                        </a:rPr>
                        <a:t>Facilities</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it-IT" sz="1050" b="1" u="none" strike="noStrike" dirty="0" err="1">
                          <a:effectLst/>
                          <a:latin typeface="Arial" panose="020B0604020202020204" pitchFamily="34" charset="0"/>
                          <a:cs typeface="Arial" panose="020B0604020202020204" pitchFamily="34" charset="0"/>
                        </a:rPr>
                        <a:t>Overall</a:t>
                      </a:r>
                      <a:r>
                        <a:rPr lang="it-IT" sz="1050" b="1" u="none" strike="noStrike" dirty="0">
                          <a:effectLst/>
                          <a:latin typeface="Arial" panose="020B0604020202020204" pitchFamily="34" charset="0"/>
                          <a:cs typeface="Arial" panose="020B0604020202020204" pitchFamily="34" charset="0"/>
                        </a:rPr>
                        <a:t> source </a:t>
                      </a:r>
                      <a:r>
                        <a:rPr lang="it-IT" sz="1050" b="1" u="none" strike="noStrike" dirty="0" err="1">
                          <a:effectLst/>
                          <a:latin typeface="Arial" panose="020B0604020202020204" pitchFamily="34" charset="0"/>
                          <a:cs typeface="Arial" panose="020B0604020202020204" pitchFamily="34" charset="0"/>
                        </a:rPr>
                        <a:t>count</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it-IT" sz="1050" b="1" u="none" strike="noStrike" dirty="0">
                          <a:effectLst/>
                          <a:latin typeface="Arial" panose="020B0604020202020204" pitchFamily="34" charset="0"/>
                          <a:cs typeface="Arial" panose="020B0604020202020204" pitchFamily="34" charset="0"/>
                        </a:rPr>
                        <a:t>Valve </a:t>
                      </a:r>
                      <a:r>
                        <a:rPr lang="it-IT" sz="1050" b="1" u="none" strike="noStrike" dirty="0" err="1">
                          <a:effectLst/>
                          <a:latin typeface="Arial" panose="020B0604020202020204" pitchFamily="34" charset="0"/>
                          <a:cs typeface="Arial" panose="020B0604020202020204" pitchFamily="34" charset="0"/>
                        </a:rPr>
                        <a:t>count</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it-IT" sz="1050" b="1" u="none" strike="noStrike" dirty="0">
                          <a:effectLst/>
                          <a:latin typeface="Arial" panose="020B0604020202020204" pitchFamily="34" charset="0"/>
                          <a:cs typeface="Arial" panose="020B0604020202020204" pitchFamily="34" charset="0"/>
                        </a:rPr>
                        <a:t>Relative </a:t>
                      </a:r>
                      <a:r>
                        <a:rPr lang="it-IT" sz="1050" b="1" u="none" strike="noStrike" dirty="0" err="1">
                          <a:effectLst/>
                          <a:latin typeface="Arial" panose="020B0604020202020204" pitchFamily="34" charset="0"/>
                          <a:cs typeface="Arial" panose="020B0604020202020204" pitchFamily="34" charset="0"/>
                        </a:rPr>
                        <a:t>count</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it-IT" sz="1050" b="1" u="none" strike="noStrike" dirty="0" err="1">
                          <a:effectLst/>
                          <a:latin typeface="Arial" panose="020B0604020202020204" pitchFamily="34" charset="0"/>
                          <a:cs typeface="Arial" panose="020B0604020202020204" pitchFamily="34" charset="0"/>
                        </a:rPr>
                        <a:t>Overall</a:t>
                      </a:r>
                      <a:r>
                        <a:rPr lang="it-IT" sz="1050" b="1" u="none" strike="noStrike" dirty="0">
                          <a:effectLst/>
                          <a:latin typeface="Arial" panose="020B0604020202020204" pitchFamily="34" charset="0"/>
                          <a:cs typeface="Arial" panose="020B0604020202020204" pitchFamily="34" charset="0"/>
                        </a:rPr>
                        <a:t> </a:t>
                      </a:r>
                      <a:r>
                        <a:rPr lang="it-IT" sz="1050" b="1" u="none" strike="noStrike" dirty="0" err="1">
                          <a:effectLst/>
                          <a:latin typeface="Arial" panose="020B0604020202020204" pitchFamily="34" charset="0"/>
                          <a:cs typeface="Arial" panose="020B0604020202020204" pitchFamily="34" charset="0"/>
                        </a:rPr>
                        <a:t>Emission</a:t>
                      </a:r>
                      <a:r>
                        <a:rPr lang="it-IT" sz="1050" b="1" u="none" strike="noStrike" dirty="0">
                          <a:effectLst/>
                          <a:latin typeface="Arial" panose="020B0604020202020204" pitchFamily="34" charset="0"/>
                          <a:cs typeface="Arial" panose="020B0604020202020204" pitchFamily="34" charset="0"/>
                        </a:rPr>
                        <a:t> [ton/</a:t>
                      </a:r>
                      <a:r>
                        <a:rPr lang="it-IT" sz="1050" b="1" u="none" strike="noStrike" dirty="0" err="1">
                          <a:effectLst/>
                          <a:latin typeface="Arial" panose="020B0604020202020204" pitchFamily="34" charset="0"/>
                          <a:cs typeface="Arial" panose="020B0604020202020204" pitchFamily="34" charset="0"/>
                        </a:rPr>
                        <a:t>year</a:t>
                      </a:r>
                      <a:r>
                        <a:rPr lang="it-IT" sz="1050" b="1" u="none" strike="noStrike" dirty="0">
                          <a:effectLst/>
                          <a:latin typeface="Arial" panose="020B0604020202020204" pitchFamily="34" charset="0"/>
                          <a:cs typeface="Arial" panose="020B0604020202020204" pitchFamily="34" charset="0"/>
                        </a:rPr>
                        <a:t>]</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it-IT" sz="1050" b="1" u="none" strike="noStrike" dirty="0">
                          <a:effectLst/>
                          <a:latin typeface="Arial" panose="020B0604020202020204" pitchFamily="34" charset="0"/>
                          <a:cs typeface="Arial" panose="020B0604020202020204" pitchFamily="34" charset="0"/>
                        </a:rPr>
                        <a:t>Valve </a:t>
                      </a:r>
                      <a:r>
                        <a:rPr lang="it-IT" sz="1050" b="1" u="none" strike="noStrike" dirty="0" err="1">
                          <a:effectLst/>
                          <a:latin typeface="Arial" panose="020B0604020202020204" pitchFamily="34" charset="0"/>
                          <a:cs typeface="Arial" panose="020B0604020202020204" pitchFamily="34" charset="0"/>
                        </a:rPr>
                        <a:t>Emission</a:t>
                      </a:r>
                      <a:r>
                        <a:rPr lang="it-IT" sz="1050" b="1" u="none" strike="noStrike" dirty="0">
                          <a:effectLst/>
                          <a:latin typeface="Arial" panose="020B0604020202020204" pitchFamily="34" charset="0"/>
                          <a:cs typeface="Arial" panose="020B0604020202020204" pitchFamily="34" charset="0"/>
                        </a:rPr>
                        <a:t> [ton/</a:t>
                      </a:r>
                      <a:r>
                        <a:rPr lang="it-IT" sz="1050" b="1" u="none" strike="noStrike" dirty="0" err="1">
                          <a:effectLst/>
                          <a:latin typeface="Arial" panose="020B0604020202020204" pitchFamily="34" charset="0"/>
                          <a:cs typeface="Arial" panose="020B0604020202020204" pitchFamily="34" charset="0"/>
                        </a:rPr>
                        <a:t>year</a:t>
                      </a:r>
                      <a:r>
                        <a:rPr lang="it-IT" sz="1050" b="1" u="none" strike="noStrike" dirty="0">
                          <a:effectLst/>
                          <a:latin typeface="Arial" panose="020B0604020202020204" pitchFamily="34" charset="0"/>
                          <a:cs typeface="Arial" panose="020B0604020202020204" pitchFamily="34" charset="0"/>
                        </a:rPr>
                        <a:t>]</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ctr"/>
                      <a:r>
                        <a:rPr lang="it-IT" sz="1050" b="1" u="none" strike="noStrike" dirty="0">
                          <a:effectLst/>
                          <a:latin typeface="Arial" panose="020B0604020202020204" pitchFamily="34" charset="0"/>
                          <a:cs typeface="Arial" panose="020B0604020202020204" pitchFamily="34" charset="0"/>
                        </a:rPr>
                        <a:t>Relative </a:t>
                      </a:r>
                      <a:r>
                        <a:rPr lang="it-IT" sz="1050" b="1" u="none" strike="noStrike" dirty="0" err="1">
                          <a:effectLst/>
                          <a:latin typeface="Arial" panose="020B0604020202020204" pitchFamily="34" charset="0"/>
                          <a:cs typeface="Arial" panose="020B0604020202020204" pitchFamily="34" charset="0"/>
                        </a:rPr>
                        <a:t>emission</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49556632"/>
                  </a:ext>
                </a:extLst>
              </a:tr>
              <a:tr h="231328">
                <a:tc>
                  <a:txBody>
                    <a:bodyPr/>
                    <a:lstStyle/>
                    <a:p>
                      <a:pPr marL="72000" lvl="0" algn="l" fontAlgn="b"/>
                      <a:r>
                        <a:rPr lang="it-IT" sz="1050" u="none" strike="noStrike" dirty="0" err="1">
                          <a:effectLst/>
                          <a:latin typeface="Arial" panose="020B0604020202020204" pitchFamily="34" charset="0"/>
                          <a:cs typeface="Arial" panose="020B0604020202020204" pitchFamily="34" charset="0"/>
                        </a:rPr>
                        <a:t>Refinery</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99.000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a:effectLst/>
                          <a:latin typeface="Arial" panose="020B0604020202020204" pitchFamily="34" charset="0"/>
                          <a:cs typeface="Arial" panose="020B0604020202020204" pitchFamily="34" charset="0"/>
                        </a:rPr>
                        <a:t>28.000</a:t>
                      </a:r>
                      <a:endParaRPr lang="it-IT"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28%</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180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133</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74%</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434905"/>
                  </a:ext>
                </a:extLst>
              </a:tr>
              <a:tr h="231328">
                <a:tc>
                  <a:txBody>
                    <a:bodyPr/>
                    <a:lstStyle/>
                    <a:p>
                      <a:pPr marL="72000" lvl="0" algn="l" fontAlgn="b"/>
                      <a:r>
                        <a:rPr lang="it-IT" sz="1050" u="none" strike="noStrike" dirty="0" err="1">
                          <a:effectLst/>
                          <a:latin typeface="Arial" panose="020B0604020202020204" pitchFamily="34" charset="0"/>
                          <a:cs typeface="Arial" panose="020B0604020202020204" pitchFamily="34" charset="0"/>
                        </a:rPr>
                        <a:t>Refinery</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224.000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a:effectLst/>
                          <a:latin typeface="Arial" panose="020B0604020202020204" pitchFamily="34" charset="0"/>
                          <a:cs typeface="Arial" panose="020B0604020202020204" pitchFamily="34" charset="0"/>
                        </a:rPr>
                        <a:t>66.000</a:t>
                      </a:r>
                      <a:endParaRPr lang="it-IT"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a:effectLst/>
                          <a:latin typeface="Arial" panose="020B0604020202020204" pitchFamily="34" charset="0"/>
                          <a:cs typeface="Arial" panose="020B0604020202020204" pitchFamily="34" charset="0"/>
                        </a:rPr>
                        <a:t>29%</a:t>
                      </a:r>
                      <a:endParaRPr lang="it-IT"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539</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a:effectLst/>
                          <a:latin typeface="Arial" panose="020B0604020202020204" pitchFamily="34" charset="0"/>
                          <a:cs typeface="Arial" panose="020B0604020202020204" pitchFamily="34" charset="0"/>
                        </a:rPr>
                        <a:t>300</a:t>
                      </a:r>
                      <a:endParaRPr lang="it-IT"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56%</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8210303"/>
                  </a:ext>
                </a:extLst>
              </a:tr>
              <a:tr h="231328">
                <a:tc>
                  <a:txBody>
                    <a:bodyPr/>
                    <a:lstStyle/>
                    <a:p>
                      <a:pPr marL="72000" lvl="0" algn="l" fontAlgn="b"/>
                      <a:r>
                        <a:rPr lang="it-IT" sz="1050" u="none" strike="noStrike" dirty="0" err="1">
                          <a:effectLst/>
                          <a:latin typeface="Arial" panose="020B0604020202020204" pitchFamily="34" charset="0"/>
                          <a:cs typeface="Arial" panose="020B0604020202020204" pitchFamily="34" charset="0"/>
                        </a:rPr>
                        <a:t>Chemical</a:t>
                      </a:r>
                      <a:r>
                        <a:rPr lang="it-IT" sz="1050" u="none" strike="noStrike" dirty="0">
                          <a:effectLst/>
                          <a:latin typeface="Arial" panose="020B0604020202020204" pitchFamily="34" charset="0"/>
                          <a:cs typeface="Arial" panose="020B0604020202020204" pitchFamily="34" charset="0"/>
                        </a:rPr>
                        <a:t> </a:t>
                      </a:r>
                      <a:r>
                        <a:rPr lang="it-IT" sz="1050" u="none" strike="noStrike" dirty="0" err="1">
                          <a:effectLst/>
                          <a:latin typeface="Arial" panose="020B0604020202020204" pitchFamily="34" charset="0"/>
                          <a:cs typeface="Arial" panose="020B0604020202020204" pitchFamily="34" charset="0"/>
                        </a:rPr>
                        <a:t>plant</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79.000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21.400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27%</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872</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548</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63%</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321713"/>
                  </a:ext>
                </a:extLst>
              </a:tr>
              <a:tr h="231328">
                <a:tc>
                  <a:txBody>
                    <a:bodyPr/>
                    <a:lstStyle/>
                    <a:p>
                      <a:pPr marL="72000" lvl="0" algn="l" fontAlgn="b"/>
                      <a:r>
                        <a:rPr lang="it-IT" sz="1050" u="none" strike="noStrike" dirty="0" err="1">
                          <a:effectLst/>
                          <a:latin typeface="Arial" panose="020B0604020202020204" pitchFamily="34" charset="0"/>
                          <a:cs typeface="Arial" panose="020B0604020202020204" pitchFamily="34" charset="0"/>
                        </a:rPr>
                        <a:t>Chemical</a:t>
                      </a:r>
                      <a:r>
                        <a:rPr lang="it-IT" sz="1050" u="none" strike="noStrike" dirty="0">
                          <a:effectLst/>
                          <a:latin typeface="Arial" panose="020B0604020202020204" pitchFamily="34" charset="0"/>
                          <a:cs typeface="Arial" panose="020B0604020202020204" pitchFamily="34" charset="0"/>
                        </a:rPr>
                        <a:t> </a:t>
                      </a:r>
                      <a:r>
                        <a:rPr lang="it-IT" sz="1050" u="none" strike="noStrike" dirty="0" err="1">
                          <a:effectLst/>
                          <a:latin typeface="Arial" panose="020B0604020202020204" pitchFamily="34" charset="0"/>
                          <a:cs typeface="Arial" panose="020B0604020202020204" pitchFamily="34" charset="0"/>
                        </a:rPr>
                        <a:t>plant</a:t>
                      </a:r>
                      <a:r>
                        <a:rPr lang="it-IT" sz="1050" u="none" strike="noStrike" dirty="0">
                          <a:effectLst/>
                          <a:latin typeface="Arial" panose="020B0604020202020204" pitchFamily="34" charset="0"/>
                          <a:cs typeface="Arial" panose="020B0604020202020204" pitchFamily="34" charset="0"/>
                        </a:rPr>
                        <a:t> </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11.200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2.000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18%</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a:effectLst/>
                          <a:latin typeface="Arial" panose="020B0604020202020204" pitchFamily="34" charset="0"/>
                          <a:cs typeface="Arial" panose="020B0604020202020204" pitchFamily="34" charset="0"/>
                        </a:rPr>
                        <a:t>88</a:t>
                      </a:r>
                      <a:endParaRPr lang="it-IT"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55</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63%</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5475065"/>
                  </a:ext>
                </a:extLst>
              </a:tr>
              <a:tr h="231328">
                <a:tc>
                  <a:txBody>
                    <a:bodyPr/>
                    <a:lstStyle/>
                    <a:p>
                      <a:pPr marL="72000" lvl="0" algn="l" fontAlgn="b"/>
                      <a:r>
                        <a:rPr lang="it-IT" sz="1050" u="none" strike="noStrike" dirty="0" err="1">
                          <a:effectLst/>
                          <a:latin typeface="Arial" panose="020B0604020202020204" pitchFamily="34" charset="0"/>
                          <a:cs typeface="Arial" panose="020B0604020202020204" pitchFamily="34" charset="0"/>
                        </a:rPr>
                        <a:t>Thermoelec</a:t>
                      </a:r>
                      <a:r>
                        <a:rPr lang="it-IT" sz="1050" u="none" strike="noStrike" dirty="0">
                          <a:effectLst/>
                          <a:latin typeface="Arial" panose="020B0604020202020204" pitchFamily="34" charset="0"/>
                          <a:cs typeface="Arial" panose="020B0604020202020204" pitchFamily="34" charset="0"/>
                        </a:rPr>
                        <a:t>. power </a:t>
                      </a:r>
                      <a:r>
                        <a:rPr lang="it-IT" sz="1050" u="none" strike="noStrike" dirty="0" err="1">
                          <a:effectLst/>
                          <a:latin typeface="Arial" panose="020B0604020202020204" pitchFamily="34" charset="0"/>
                          <a:cs typeface="Arial" panose="020B0604020202020204" pitchFamily="34" charset="0"/>
                        </a:rPr>
                        <a:t>plant</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1.800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a:effectLst/>
                          <a:latin typeface="Arial" panose="020B0604020202020204" pitchFamily="34" charset="0"/>
                          <a:cs typeface="Arial" panose="020B0604020202020204" pitchFamily="34" charset="0"/>
                        </a:rPr>
                        <a:t>522</a:t>
                      </a:r>
                      <a:endParaRPr lang="it-IT"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29%</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a:effectLst/>
                          <a:latin typeface="Arial" panose="020B0604020202020204" pitchFamily="34" charset="0"/>
                          <a:cs typeface="Arial" panose="020B0604020202020204" pitchFamily="34" charset="0"/>
                        </a:rPr>
                        <a:t>1,4</a:t>
                      </a:r>
                      <a:endParaRPr lang="it-IT" sz="105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0,86</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61%</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66866702"/>
                  </a:ext>
                </a:extLst>
              </a:tr>
              <a:tr h="231328">
                <a:tc>
                  <a:txBody>
                    <a:bodyPr/>
                    <a:lstStyle/>
                    <a:p>
                      <a:pPr marL="72000" lvl="0" algn="l" fontAlgn="b"/>
                      <a:r>
                        <a:rPr lang="it-IT" sz="1050" u="none" strike="noStrike" dirty="0" err="1">
                          <a:effectLst/>
                          <a:latin typeface="Arial" panose="020B0604020202020204" pitchFamily="34" charset="0"/>
                          <a:cs typeface="Arial" panose="020B0604020202020204" pitchFamily="34" charset="0"/>
                        </a:rPr>
                        <a:t>Thermoelec</a:t>
                      </a:r>
                      <a:r>
                        <a:rPr lang="it-IT" sz="1050" u="none" strike="noStrike" dirty="0">
                          <a:effectLst/>
                          <a:latin typeface="Arial" panose="020B0604020202020204" pitchFamily="34" charset="0"/>
                          <a:cs typeface="Arial" panose="020B0604020202020204" pitchFamily="34" charset="0"/>
                        </a:rPr>
                        <a:t>. power </a:t>
                      </a:r>
                      <a:r>
                        <a:rPr lang="it-IT" sz="1050" u="none" strike="noStrike" dirty="0" err="1">
                          <a:effectLst/>
                          <a:latin typeface="Arial" panose="020B0604020202020204" pitchFamily="34" charset="0"/>
                          <a:cs typeface="Arial" panose="020B0604020202020204" pitchFamily="34" charset="0"/>
                        </a:rPr>
                        <a:t>plant</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2.400</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677</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28%</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1,77</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1,39</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u="none" strike="noStrike" dirty="0">
                          <a:effectLst/>
                          <a:latin typeface="Arial" panose="020B0604020202020204" pitchFamily="34" charset="0"/>
                          <a:cs typeface="Arial" panose="020B0604020202020204" pitchFamily="34" charset="0"/>
                        </a:rPr>
                        <a:t>79%</a:t>
                      </a: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74156821"/>
                  </a:ext>
                </a:extLst>
              </a:tr>
              <a:tr h="231328">
                <a:tc>
                  <a:txBody>
                    <a:bodyPr/>
                    <a:lstStyle/>
                    <a:p>
                      <a:pPr marL="72000" lvl="0" algn="l" fontAlgn="b"/>
                      <a:r>
                        <a:rPr lang="it-IT" sz="1050" b="1" u="none" strike="noStrike" dirty="0">
                          <a:effectLst/>
                          <a:latin typeface="Arial" panose="020B0604020202020204" pitchFamily="34" charset="0"/>
                          <a:cs typeface="Arial" panose="020B0604020202020204" pitchFamily="34" charset="0"/>
                        </a:rPr>
                        <a:t>TOT</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b="1" u="none" strike="noStrike" dirty="0">
                          <a:effectLst/>
                          <a:latin typeface="Arial" panose="020B0604020202020204" pitchFamily="34" charset="0"/>
                          <a:cs typeface="Arial" panose="020B0604020202020204" pitchFamily="34" charset="0"/>
                        </a:rPr>
                        <a:t>417.400</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b="1" u="none" strike="noStrike" dirty="0">
                          <a:effectLst/>
                          <a:latin typeface="Arial" panose="020B0604020202020204" pitchFamily="34" charset="0"/>
                          <a:cs typeface="Arial" panose="020B0604020202020204" pitchFamily="34" charset="0"/>
                        </a:rPr>
                        <a:t>118.599</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b="1" u="none" strike="noStrike" dirty="0">
                          <a:effectLst/>
                          <a:latin typeface="Arial" panose="020B0604020202020204" pitchFamily="34" charset="0"/>
                          <a:cs typeface="Arial" panose="020B0604020202020204" pitchFamily="34" charset="0"/>
                        </a:rPr>
                        <a:t>28%</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b="1" u="none" strike="noStrike" dirty="0">
                          <a:effectLst/>
                          <a:latin typeface="Arial" panose="020B0604020202020204" pitchFamily="34" charset="0"/>
                          <a:cs typeface="Arial" panose="020B0604020202020204" pitchFamily="34" charset="0"/>
                        </a:rPr>
                        <a:t>1.682</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b="1" u="none" strike="noStrike" dirty="0">
                          <a:effectLst/>
                          <a:latin typeface="Arial" panose="020B0604020202020204" pitchFamily="34" charset="0"/>
                          <a:cs typeface="Arial" panose="020B0604020202020204" pitchFamily="34" charset="0"/>
                        </a:rPr>
                        <a:t>1.038</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pPr algn="ctr" fontAlgn="b"/>
                      <a:r>
                        <a:rPr lang="it-IT" sz="1050" b="1" u="none" strike="noStrike" dirty="0">
                          <a:effectLst/>
                          <a:latin typeface="Arial" panose="020B0604020202020204" pitchFamily="34" charset="0"/>
                          <a:cs typeface="Arial" panose="020B0604020202020204" pitchFamily="34" charset="0"/>
                        </a:rPr>
                        <a:t>62%</a:t>
                      </a:r>
                      <a:endParaRPr lang="it-IT" sz="105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44534798"/>
                  </a:ext>
                </a:extLst>
              </a:tr>
            </a:tbl>
          </a:graphicData>
        </a:graphic>
      </p:graphicFrame>
      <p:cxnSp>
        <p:nvCxnSpPr>
          <p:cNvPr id="9" name="Separatore"/>
          <p:cNvCxnSpPr>
            <a:cxnSpLocks/>
          </p:cNvCxnSpPr>
          <p:nvPr/>
        </p:nvCxnSpPr>
        <p:spPr>
          <a:xfrm>
            <a:off x="425631" y="1348771"/>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grpSp>
        <p:nvGrpSpPr>
          <p:cNvPr id="15" name="Gruppo_EPA"/>
          <p:cNvGrpSpPr/>
          <p:nvPr/>
        </p:nvGrpSpPr>
        <p:grpSpPr>
          <a:xfrm>
            <a:off x="425631" y="1783412"/>
            <a:ext cx="11250432" cy="1170220"/>
            <a:chOff x="425631" y="1775848"/>
            <a:chExt cx="11250432" cy="1237944"/>
          </a:xfrm>
        </p:grpSpPr>
        <p:sp>
          <p:nvSpPr>
            <p:cNvPr id="14" name="Rettangolo 13"/>
            <p:cNvSpPr/>
            <p:nvPr/>
          </p:nvSpPr>
          <p:spPr>
            <a:xfrm>
              <a:off x="425631" y="1775848"/>
              <a:ext cx="11250432" cy="1198058"/>
            </a:xfrm>
            <a:prstGeom prst="rect">
              <a:avLst/>
            </a:prstGeom>
            <a:solidFill>
              <a:schemeClr val="accent5">
                <a:lumMod val="20000"/>
                <a:lumOff val="80000"/>
              </a:schemeClr>
            </a:solidFill>
            <a:ln>
              <a:solidFill>
                <a:srgbClr val="28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p:cNvSpPr/>
            <p:nvPr/>
          </p:nvSpPr>
          <p:spPr>
            <a:xfrm>
              <a:off x="546545" y="1874004"/>
              <a:ext cx="4830340" cy="954108"/>
            </a:xfrm>
            <a:prstGeom prst="rect">
              <a:avLst/>
            </a:prstGeom>
          </p:spPr>
          <p:txBody>
            <a:bodyPr wrap="square">
              <a:spAutoFit/>
            </a:bodyPr>
            <a:lstStyle/>
            <a:p>
              <a:r>
                <a:rPr lang="en-US" sz="1400" dirty="0">
                  <a:solidFill>
                    <a:srgbClr val="000000"/>
                  </a:solidFill>
                  <a:latin typeface="Arial" panose="020B0604020202020204" pitchFamily="34" charset="0"/>
                  <a:cs typeface="Arial" panose="020B0604020202020204" pitchFamily="34" charset="0"/>
                </a:rPr>
                <a:t>A typical refinery or chemical plant can emit 600 -700 tons per year of VOCs from leaking equipment, such as valves, connectors, pumps, sampling connections, compressors, pressure-relief devices, and open-ended lines. </a:t>
              </a:r>
              <a:endParaRPr lang="en-GB" sz="1400" dirty="0">
                <a:latin typeface="Arial" panose="020B0604020202020204" pitchFamily="34" charset="0"/>
                <a:cs typeface="Arial" panose="020B0604020202020204" pitchFamily="34" charset="0"/>
              </a:endParaRPr>
            </a:p>
          </p:txBody>
        </p:sp>
        <p:sp>
          <p:nvSpPr>
            <p:cNvPr id="5" name="Rettangolo 4"/>
            <p:cNvSpPr/>
            <p:nvPr/>
          </p:nvSpPr>
          <p:spPr>
            <a:xfrm>
              <a:off x="7722669" y="1924018"/>
              <a:ext cx="3745211" cy="954107"/>
            </a:xfrm>
            <a:prstGeom prst="rect">
              <a:avLst/>
            </a:prstGeom>
          </p:spPr>
          <p:txBody>
            <a:bodyPr wrap="square">
              <a:spAutoFit/>
            </a:bodyPr>
            <a:lstStyle/>
            <a:p>
              <a:r>
                <a:rPr lang="en-US" sz="1400" b="1" i="1" u="sng" dirty="0">
                  <a:solidFill>
                    <a:srgbClr val="000000"/>
                  </a:solidFill>
                  <a:latin typeface="Arial" panose="020B0604020202020204" pitchFamily="34" charset="0"/>
                  <a:cs typeface="Arial" panose="020B0604020202020204" pitchFamily="34" charset="0"/>
                </a:rPr>
                <a:t>EPA</a:t>
              </a:r>
              <a:r>
                <a:rPr lang="en-US" sz="1400" dirty="0">
                  <a:solidFill>
                    <a:srgbClr val="000000"/>
                  </a:solidFill>
                  <a:latin typeface="Arial" panose="020B0604020202020204" pitchFamily="34" charset="0"/>
                  <a:cs typeface="Arial" panose="020B0604020202020204" pitchFamily="34" charset="0"/>
                </a:rPr>
                <a:t> studies have estimated that </a:t>
              </a:r>
              <a:r>
                <a:rPr lang="en-US" sz="1400" b="1" i="1" dirty="0">
                  <a:solidFill>
                    <a:srgbClr val="002060"/>
                  </a:solidFill>
                  <a:latin typeface="Arial" panose="020B0604020202020204" pitchFamily="34" charset="0"/>
                  <a:cs typeface="Arial" panose="020B0604020202020204" pitchFamily="34" charset="0"/>
                </a:rPr>
                <a:t>valves and connectors </a:t>
              </a:r>
              <a:r>
                <a:rPr lang="en-US" sz="1400" dirty="0">
                  <a:solidFill>
                    <a:srgbClr val="000000"/>
                  </a:solidFill>
                  <a:latin typeface="Arial" panose="020B0604020202020204" pitchFamily="34" charset="0"/>
                  <a:cs typeface="Arial" panose="020B0604020202020204" pitchFamily="34" charset="0"/>
                </a:rPr>
                <a:t>account for more than 90% of fugitive emissions from leaking equipment with valves being the most significant source.</a:t>
              </a:r>
              <a:endParaRPr lang="en-GB" sz="1400" dirty="0">
                <a:latin typeface="Arial" panose="020B0604020202020204" pitchFamily="34" charset="0"/>
                <a:cs typeface="Arial" panose="020B0604020202020204" pitchFamily="34" charset="0"/>
              </a:endParaRPr>
            </a:p>
          </p:txBody>
        </p:sp>
        <p:pic>
          <p:nvPicPr>
            <p:cNvPr id="1026" name="Picture 2" descr="Using the EPA Seal and Logo | US EPA"/>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97200" l="0" r="100000">
                          <a14:foregroundMark x1="26400" y1="63600" x2="26400" y2="63600"/>
                          <a14:foregroundMark x1="9333" y1="64800" x2="9333" y2="64800"/>
                          <a14:foregroundMark x1="15733" y1="48800" x2="15733" y2="48800"/>
                          <a14:foregroundMark x1="10933" y1="36000" x2="10933" y2="36000"/>
                          <a14:foregroundMark x1="37600" y1="34800" x2="37600" y2="34800"/>
                          <a14:foregroundMark x1="64000" y1="32800" x2="64000" y2="32800"/>
                        </a14:backgroundRemoval>
                      </a14:imgEffect>
                    </a14:imgLayer>
                  </a14:imgProps>
                </a:ext>
                <a:ext uri="{28A0092B-C50C-407E-A947-70E740481C1C}">
                  <a14:useLocalDpi xmlns:a14="http://schemas.microsoft.com/office/drawing/2010/main" val="0"/>
                </a:ext>
              </a:extLst>
            </a:blip>
            <a:srcRect/>
            <a:stretch>
              <a:fillRect/>
            </a:stretch>
          </p:blipFill>
          <p:spPr bwMode="auto">
            <a:xfrm>
              <a:off x="5566174" y="1828515"/>
              <a:ext cx="1777916" cy="11852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63987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61034" y="950304"/>
            <a:ext cx="11830966"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Fugitive emission impact on the environment</a:t>
            </a:r>
          </a:p>
        </p:txBody>
      </p:sp>
      <p:cxnSp>
        <p:nvCxnSpPr>
          <p:cNvPr id="4"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grpSp>
        <p:nvGrpSpPr>
          <p:cNvPr id="22" name="Box_Alto"/>
          <p:cNvGrpSpPr/>
          <p:nvPr/>
        </p:nvGrpSpPr>
        <p:grpSpPr>
          <a:xfrm>
            <a:off x="425631" y="1548047"/>
            <a:ext cx="11250432" cy="1540367"/>
            <a:chOff x="425631" y="1548047"/>
            <a:chExt cx="11250432" cy="1540367"/>
          </a:xfrm>
        </p:grpSpPr>
        <p:sp>
          <p:nvSpPr>
            <p:cNvPr id="13" name="Rettangolo 12"/>
            <p:cNvSpPr/>
            <p:nvPr/>
          </p:nvSpPr>
          <p:spPr>
            <a:xfrm>
              <a:off x="425631" y="1548047"/>
              <a:ext cx="11250432" cy="1540367"/>
            </a:xfrm>
            <a:prstGeom prst="rect">
              <a:avLst/>
            </a:prstGeom>
            <a:solidFill>
              <a:schemeClr val="accent5">
                <a:lumMod val="20000"/>
                <a:lumOff val="80000"/>
              </a:schemeClr>
            </a:solidFill>
            <a:ln>
              <a:solidFill>
                <a:srgbClr val="28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tangolo 4"/>
            <p:cNvSpPr/>
            <p:nvPr/>
          </p:nvSpPr>
          <p:spPr>
            <a:xfrm>
              <a:off x="425632" y="1612008"/>
              <a:ext cx="11250430" cy="1384995"/>
            </a:xfrm>
            <a:prstGeom prst="rect">
              <a:avLst/>
            </a:prstGeom>
          </p:spPr>
          <p:txBody>
            <a:bodyPr wrap="square">
              <a:spAutoFit/>
            </a:bodyPr>
            <a:lstStyle/>
            <a:p>
              <a:r>
                <a:rPr lang="en-GB" sz="1400" b="1" dirty="0">
                  <a:latin typeface="Arial" panose="020B0604020202020204" pitchFamily="34" charset="0"/>
                  <a:cs typeface="Arial" panose="020B0604020202020204" pitchFamily="34" charset="0"/>
                </a:rPr>
                <a:t>Fugitive emission of VOCs (volatile organic compound)</a:t>
              </a:r>
              <a:r>
                <a:rPr lang="en-US" sz="1400" dirty="0">
                  <a:latin typeface="Arial" panose="020B0604020202020204" pitchFamily="34" charset="0"/>
                  <a:cs typeface="Arial" panose="020B0604020202020204" pitchFamily="34" charset="0"/>
                </a:rPr>
                <a:t> contribute to the formation of ground-level ozone. Ozone is a major component of smog, and causes or aggravates respiratory disease, particularly in children, asthmatics, and healthy adults who participate in moderate exercise. </a:t>
              </a:r>
            </a:p>
            <a:p>
              <a:r>
                <a:rPr lang="en-US" sz="1400" b="1" dirty="0">
                  <a:latin typeface="Arial" panose="020B0604020202020204" pitchFamily="34" charset="0"/>
                  <a:cs typeface="Arial" panose="020B0604020202020204" pitchFamily="34" charset="0"/>
                </a:rPr>
                <a:t>Some species of VOCs are also classified as VHAPs (</a:t>
              </a:r>
              <a:r>
                <a:rPr lang="en-US" sz="1400" b="1" dirty="0">
                  <a:solidFill>
                    <a:srgbClr val="000000"/>
                  </a:solidFill>
                  <a:latin typeface="Arial" panose="020B0604020202020204" pitchFamily="34" charset="0"/>
                  <a:cs typeface="Arial" panose="020B0604020202020204" pitchFamily="34" charset="0"/>
                </a:rPr>
                <a:t>volatile hazardous air pollutants)</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Some known or suspected effects of exposure to VHAPs include cancer, reproductive effects, and birth defects. The highest concentrations of VHAPs tend to be closest to the emission source, where the highest public exposure levels are also often detected.</a:t>
              </a:r>
              <a:endParaRPr lang="en-GB" sz="1400" dirty="0">
                <a:latin typeface="Arial" panose="020B0604020202020204" pitchFamily="34" charset="0"/>
                <a:cs typeface="Arial" panose="020B0604020202020204" pitchFamily="34" charset="0"/>
              </a:endParaRPr>
            </a:p>
          </p:txBody>
        </p:sp>
      </p:grpSp>
      <p:grpSp>
        <p:nvGrpSpPr>
          <p:cNvPr id="10" name="Box_centrale"/>
          <p:cNvGrpSpPr/>
          <p:nvPr/>
        </p:nvGrpSpPr>
        <p:grpSpPr>
          <a:xfrm>
            <a:off x="4201817" y="3269756"/>
            <a:ext cx="3703418" cy="3085352"/>
            <a:chOff x="6263542" y="3361167"/>
            <a:chExt cx="5421838" cy="2323354"/>
          </a:xfrm>
        </p:grpSpPr>
        <p:sp>
          <p:nvSpPr>
            <p:cNvPr id="20" name="Rettangolo 19"/>
            <p:cNvSpPr/>
            <p:nvPr/>
          </p:nvSpPr>
          <p:spPr>
            <a:xfrm>
              <a:off x="6263542" y="3361167"/>
              <a:ext cx="5421838" cy="232335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Il buco dell'ozono sta cambiando l'ecosistema - Green.i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41635" y="4008119"/>
              <a:ext cx="5271284" cy="1624738"/>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p:cNvSpPr/>
            <p:nvPr/>
          </p:nvSpPr>
          <p:spPr>
            <a:xfrm>
              <a:off x="6270896" y="3413421"/>
              <a:ext cx="5342023" cy="625763"/>
            </a:xfrm>
            <a:prstGeom prst="rect">
              <a:avLst/>
            </a:prstGeom>
          </p:spPr>
          <p:txBody>
            <a:bodyPr wrap="square">
              <a:spAutoFit/>
            </a:bodyPr>
            <a:lstStyle/>
            <a:p>
              <a:pPr algn="just"/>
              <a:r>
                <a:rPr lang="fr-FR" sz="1600" dirty="0">
                  <a:solidFill>
                    <a:schemeClr val="bg1"/>
                  </a:solidFill>
                  <a:latin typeface="Arial" panose="020B0604020202020204" pitchFamily="34" charset="0"/>
                  <a:cs typeface="Arial" panose="020B0604020202020204" pitchFamily="34" charset="0"/>
                </a:rPr>
                <a:t>The </a:t>
              </a:r>
              <a:r>
                <a:rPr lang="fr-FR" sz="1600" dirty="0" err="1">
                  <a:solidFill>
                    <a:schemeClr val="bg1"/>
                  </a:solidFill>
                  <a:latin typeface="Arial" panose="020B0604020202020204" pitchFamily="34" charset="0"/>
                  <a:cs typeface="Arial" panose="020B0604020202020204" pitchFamily="34" charset="0"/>
                </a:rPr>
                <a:t>Greenhouse</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Gas</a:t>
              </a:r>
              <a:r>
                <a:rPr lang="fr-FR" sz="1600" dirty="0">
                  <a:solidFill>
                    <a:schemeClr val="bg1"/>
                  </a:solidFill>
                  <a:latin typeface="Arial" panose="020B0604020202020204" pitchFamily="34" charset="0"/>
                  <a:cs typeface="Arial" panose="020B0604020202020204" pitchFamily="34" charset="0"/>
                </a:rPr>
                <a:t> Protocol </a:t>
              </a:r>
              <a:r>
                <a:rPr lang="en-US" sz="1600" dirty="0">
                  <a:solidFill>
                    <a:schemeClr val="bg1"/>
                  </a:solidFill>
                  <a:latin typeface="Arial" panose="020B0604020202020204" pitchFamily="34" charset="0"/>
                  <a:cs typeface="Arial" panose="020B0604020202020204" pitchFamily="34" charset="0"/>
                </a:rPr>
                <a:t>(</a:t>
              </a:r>
              <a:r>
                <a:rPr lang="fr-FR" sz="1600" dirty="0">
                  <a:solidFill>
                    <a:schemeClr val="bg1"/>
                  </a:solidFill>
                  <a:latin typeface="Arial" panose="020B0604020202020204" pitchFamily="34" charset="0"/>
                  <a:cs typeface="Arial" panose="020B0604020202020204" pitchFamily="34" charset="0"/>
                </a:rPr>
                <a:t>Scope 1) </a:t>
              </a:r>
              <a:r>
                <a:rPr lang="fr-FR" sz="1600" dirty="0" err="1">
                  <a:solidFill>
                    <a:schemeClr val="bg1"/>
                  </a:solidFill>
                  <a:latin typeface="Arial" panose="020B0604020202020204" pitchFamily="34" charset="0"/>
                  <a:cs typeface="Arial" panose="020B0604020202020204" pitchFamily="34" charset="0"/>
                </a:rPr>
                <a:t>indicates</a:t>
              </a:r>
              <a:r>
                <a:rPr lang="fr-FR" sz="1600" dirty="0">
                  <a:solidFill>
                    <a:schemeClr val="bg1"/>
                  </a:solidFill>
                  <a:latin typeface="Arial" panose="020B0604020202020204" pitchFamily="34" charset="0"/>
                  <a:cs typeface="Arial" panose="020B0604020202020204" pitchFamily="34" charset="0"/>
                </a:rPr>
                <a:t> fugitive </a:t>
              </a:r>
              <a:r>
                <a:rPr lang="fr-FR" sz="1600" dirty="0" err="1">
                  <a:solidFill>
                    <a:schemeClr val="bg1"/>
                  </a:solidFill>
                  <a:latin typeface="Arial" panose="020B0604020202020204" pitchFamily="34" charset="0"/>
                  <a:cs typeface="Arial" panose="020B0604020202020204" pitchFamily="34" charset="0"/>
                </a:rPr>
                <a:t>emission</a:t>
              </a:r>
              <a:r>
                <a:rPr lang="fr-FR" sz="1600" dirty="0">
                  <a:solidFill>
                    <a:schemeClr val="bg1"/>
                  </a:solidFill>
                  <a:latin typeface="Arial" panose="020B0604020202020204" pitchFamily="34" charset="0"/>
                  <a:cs typeface="Arial" panose="020B0604020202020204" pitchFamily="34" charset="0"/>
                </a:rPr>
                <a:t> as </a:t>
              </a:r>
              <a:r>
                <a:rPr lang="fr-FR" sz="1600" b="1" i="1" dirty="0">
                  <a:solidFill>
                    <a:schemeClr val="bg1"/>
                  </a:solidFill>
                  <a:latin typeface="Arial" panose="020B0604020202020204" pitchFamily="34" charset="0"/>
                  <a:cs typeface="Arial" panose="020B0604020202020204" pitchFamily="34" charset="0"/>
                </a:rPr>
                <a:t>Direct GHG </a:t>
              </a:r>
              <a:r>
                <a:rPr lang="fr-FR" sz="1600" b="1" i="1" dirty="0" err="1">
                  <a:solidFill>
                    <a:schemeClr val="bg1"/>
                  </a:solidFill>
                  <a:latin typeface="Arial" panose="020B0604020202020204" pitchFamily="34" charset="0"/>
                  <a:cs typeface="Arial" panose="020B0604020202020204" pitchFamily="34" charset="0"/>
                </a:rPr>
                <a:t>emissions</a:t>
              </a:r>
              <a:r>
                <a:rPr lang="en-US" sz="1600" dirty="0">
                  <a:solidFill>
                    <a:schemeClr val="bg1"/>
                  </a:solidFill>
                  <a:latin typeface="Arial" panose="020B0604020202020204" pitchFamily="34" charset="0"/>
                  <a:cs typeface="Arial" panose="020B0604020202020204" pitchFamily="34" charset="0"/>
                </a:rPr>
                <a:t>. </a:t>
              </a:r>
              <a:endParaRPr lang="en-GB" sz="1600" dirty="0">
                <a:solidFill>
                  <a:schemeClr val="bg1"/>
                </a:solidFill>
              </a:endParaRPr>
            </a:p>
          </p:txBody>
        </p:sp>
      </p:grpSp>
      <p:grpSp>
        <p:nvGrpSpPr>
          <p:cNvPr id="17" name="Box_Sx"/>
          <p:cNvGrpSpPr/>
          <p:nvPr/>
        </p:nvGrpSpPr>
        <p:grpSpPr>
          <a:xfrm>
            <a:off x="407373" y="3267968"/>
            <a:ext cx="3703418" cy="3085352"/>
            <a:chOff x="407373" y="3267968"/>
            <a:chExt cx="3703418" cy="3085352"/>
          </a:xfrm>
        </p:grpSpPr>
        <p:sp>
          <p:nvSpPr>
            <p:cNvPr id="34" name="Rettangolo 33"/>
            <p:cNvSpPr/>
            <p:nvPr/>
          </p:nvSpPr>
          <p:spPr>
            <a:xfrm>
              <a:off x="407373" y="3267968"/>
              <a:ext cx="3703418" cy="308535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p:cNvSpPr/>
            <p:nvPr/>
          </p:nvSpPr>
          <p:spPr>
            <a:xfrm>
              <a:off x="424968" y="3285829"/>
              <a:ext cx="3685823" cy="1323439"/>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Some common </a:t>
              </a:r>
              <a:r>
                <a:rPr lang="en-US" sz="1600" b="1" i="1" u="sng" dirty="0">
                  <a:solidFill>
                    <a:schemeClr val="bg1"/>
                  </a:solidFill>
                  <a:latin typeface="Arial" panose="020B0604020202020204" pitchFamily="34" charset="0"/>
                  <a:cs typeface="Arial" panose="020B0604020202020204" pitchFamily="34" charset="0"/>
                </a:rPr>
                <a:t>VHAPs</a:t>
              </a:r>
              <a:r>
                <a:rPr lang="en-US" sz="1600" dirty="0">
                  <a:solidFill>
                    <a:schemeClr val="bg1"/>
                  </a:solidFill>
                  <a:latin typeface="Arial" panose="020B0604020202020204" pitchFamily="34" charset="0"/>
                  <a:cs typeface="Arial" panose="020B0604020202020204" pitchFamily="34" charset="0"/>
                </a:rPr>
                <a:t> emitted from refineries and chemical plants include acetaldehyde, </a:t>
              </a:r>
              <a:r>
                <a:rPr lang="en-US" sz="1600" b="1" i="1" dirty="0">
                  <a:solidFill>
                    <a:schemeClr val="bg1"/>
                  </a:solidFill>
                  <a:latin typeface="Arial" panose="020B0604020202020204" pitchFamily="34" charset="0"/>
                  <a:cs typeface="Arial" panose="020B0604020202020204" pitchFamily="34" charset="0"/>
                </a:rPr>
                <a:t>benzene</a:t>
              </a:r>
              <a:r>
                <a:rPr lang="en-US" sz="1600" dirty="0">
                  <a:solidFill>
                    <a:schemeClr val="bg1"/>
                  </a:solidFill>
                  <a:latin typeface="Arial" panose="020B0604020202020204" pitchFamily="34" charset="0"/>
                  <a:cs typeface="Arial" panose="020B0604020202020204" pitchFamily="34" charset="0"/>
                </a:rPr>
                <a:t>, formaldehyde, methylene chloride, naphthalene, toluene, and xylene. </a:t>
              </a:r>
              <a:endParaRPr lang="en-GB" sz="1600" dirty="0">
                <a:solidFill>
                  <a:schemeClr val="bg1"/>
                </a:solidFill>
              </a:endParaRPr>
            </a:p>
          </p:txBody>
        </p:sp>
        <p:grpSp>
          <p:nvGrpSpPr>
            <p:cNvPr id="8" name="Gruppo 7"/>
            <p:cNvGrpSpPr/>
            <p:nvPr/>
          </p:nvGrpSpPr>
          <p:grpSpPr>
            <a:xfrm>
              <a:off x="613522" y="4882963"/>
              <a:ext cx="3319096" cy="1308515"/>
              <a:chOff x="765635" y="4401919"/>
              <a:chExt cx="5727547" cy="2279667"/>
            </a:xfrm>
          </p:grpSpPr>
          <p:pic>
            <p:nvPicPr>
              <p:cNvPr id="7" name="Immagine 6"/>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0" b="100000" l="585" r="100000">
                            <a14:backgroundMark x1="52339" y1="36749" x2="63158" y2="48057"/>
                            <a14:backgroundMark x1="62865" y1="47703" x2="62865" y2="47703"/>
                            <a14:backgroundMark x1="42398" y1="36042" x2="43567" y2="28975"/>
                            <a14:backgroundMark x1="59064" y1="27562" x2="67544" y2="33922"/>
                          </a14:backgroundRemoval>
                        </a14:imgEffect>
                      </a14:imgLayer>
                    </a14:imgProps>
                  </a:ext>
                </a:extLst>
              </a:blip>
              <a:stretch>
                <a:fillRect/>
              </a:stretch>
            </p:blipFill>
            <p:spPr>
              <a:xfrm rot="699111">
                <a:off x="4204136" y="5750144"/>
                <a:ext cx="1125630" cy="931442"/>
              </a:xfrm>
              <a:prstGeom prst="rect">
                <a:avLst/>
              </a:prstGeom>
            </p:spPr>
          </p:pic>
          <p:pic>
            <p:nvPicPr>
              <p:cNvPr id="2050" name="Picture 2" descr="Cartello adesivo di pericolo CLP - Cancerogeno"/>
              <p:cNvPicPr>
                <a:picLocks noChangeAspect="1" noChangeArrowheads="1"/>
              </p:cNvPicPr>
              <p:nvPr/>
            </p:nvPicPr>
            <p: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backgroundRemoval t="0" b="100000" l="0" r="99200">
                            <a14:foregroundMark x1="51800" y1="31200" x2="51800" y2="31200"/>
                            <a14:foregroundMark x1="67400" y1="58000" x2="67400" y2="58000"/>
                            <a14:foregroundMark x1="53800" y1="72000" x2="53800" y2="72000"/>
                            <a14:foregroundMark x1="43800" y1="72400" x2="43800" y2="72400"/>
                            <a14:foregroundMark x1="35400" y1="58800" x2="36200" y2="58800"/>
                            <a14:foregroundMark x1="48600" y1="62600" x2="48600" y2="62600"/>
                            <a14:foregroundMark x1="44800" y1="55400" x2="44800" y2="55400"/>
                            <a14:foregroundMark x1="63600" y1="19000" x2="63600" y2="19000"/>
                            <a14:foregroundMark x1="68600" y1="20800" x2="68600" y2="20800"/>
                            <a14:foregroundMark x1="47600" y1="30200" x2="47600" y2="30200"/>
                            <a14:foregroundMark x1="54000" y1="37400" x2="54000" y2="37400"/>
                            <a14:foregroundMark x1="53600" y1="39600" x2="54000" y2="40600"/>
                            <a14:foregroundMark x1="53400" y1="45400" x2="53600" y2="46400"/>
                            <a14:foregroundMark x1="56000" y1="49400" x2="56000" y2="49400"/>
                            <a14:foregroundMark x1="69200" y1="58600" x2="69200" y2="58600"/>
                            <a14:foregroundMark x1="54000" y1="62400" x2="54000" y2="62400"/>
                            <a14:foregroundMark x1="65000" y1="60200" x2="65000" y2="60200"/>
                            <a14:foregroundMark x1="54000" y1="71000" x2="54000" y2="71000"/>
                            <a14:foregroundMark x1="46200" y1="69800" x2="46200" y2="69800"/>
                            <a14:foregroundMark x1="35000" y1="58200" x2="35000" y2="58200"/>
                            <a14:foregroundMark x1="30000" y1="56000" x2="41000" y2="59800"/>
                            <a14:foregroundMark x1="46200" y1="58000" x2="46200" y2="58000"/>
                            <a14:foregroundMark x1="50000" y1="51600" x2="50000" y2="51600"/>
                            <a14:foregroundMark x1="53800" y1="57000" x2="53800" y2="56600"/>
                            <a14:foregroundMark x1="50000" y1="67600" x2="50000" y2="67600"/>
                          </a14:backgroundRemoval>
                        </a14:imgEffect>
                      </a14:imgLayer>
                    </a14:imgProps>
                  </a:ext>
                  <a:ext uri="{28A0092B-C50C-407E-A947-70E740481C1C}">
                    <a14:useLocalDpi xmlns:a14="http://schemas.microsoft.com/office/drawing/2010/main" val="0"/>
                  </a:ext>
                </a:extLst>
              </a:blip>
              <a:srcRect/>
              <a:stretch>
                <a:fillRect/>
              </a:stretch>
            </p:blipFill>
            <p:spPr bwMode="auto">
              <a:xfrm>
                <a:off x="2912219" y="4499046"/>
                <a:ext cx="1635232" cy="16352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magini Stock - Azulene è Un Composto Organico E Un Isomero Del Naftalene  Considerando Che Il Naftalene è Incolore, Azulene è Blu Scuro. Image  26350726."/>
              <p:cNvPicPr>
                <a:picLocks noChangeAspect="1" noChangeArrowheads="1"/>
              </p:cNvPicPr>
              <p:nvPr/>
            </p:nvPicPr>
            <p:blipFill rotWithShape="1">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backgroundRemoval t="21715" b="83073" l="22615" r="77538"/>
                        </a14:imgEffect>
                        <a14:imgEffect>
                          <a14:colorTemperature colorTemp="11500"/>
                        </a14:imgEffect>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l="22779" t="21691" r="21960" b="19555"/>
              <a:stretch/>
            </p:blipFill>
            <p:spPr bwMode="auto">
              <a:xfrm rot="10800000" flipH="1" flipV="1">
                <a:off x="5003894" y="4713266"/>
                <a:ext cx="1489288" cy="11148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ruttura 3d Di Formaldeide, I Comp. Organici Naturali Illustrazione di  Stock - Illustrazione di realistico, aldeide: 84011807"/>
              <p:cNvPicPr>
                <a:picLocks noChangeAspect="1" noChangeArrowheads="1"/>
              </p:cNvPicPr>
              <p:nvPr/>
            </p:nvPicPr>
            <p:blipFill rotWithShape="1">
              <a:blip r:embed="rId10" cstate="screen">
                <a:duotone>
                  <a:schemeClr val="bg2">
                    <a:shade val="45000"/>
                    <a:satMod val="135000"/>
                  </a:schemeClr>
                  <a:prstClr val="white"/>
                </a:duotone>
                <a:extLst>
                  <a:ext uri="{BEBA8EAE-BF5A-486C-A8C5-ECC9F3942E4B}">
                    <a14:imgProps xmlns:a14="http://schemas.microsoft.com/office/drawing/2010/main">
                      <a14:imgLayer r:embed="rId11">
                        <a14:imgEffect>
                          <a14:backgroundRemoval t="11599" b="66980" l="30846" r="61846"/>
                        </a14:imgEffect>
                      </a14:imgLayer>
                    </a14:imgProps>
                  </a:ext>
                  <a:ext uri="{28A0092B-C50C-407E-A947-70E740481C1C}">
                    <a14:useLocalDpi xmlns:a14="http://schemas.microsoft.com/office/drawing/2010/main" val="0"/>
                  </a:ext>
                </a:extLst>
              </a:blip>
              <a:srcRect l="31065" t="11111" r="37892" b="33481"/>
              <a:stretch/>
            </p:blipFill>
            <p:spPr bwMode="auto">
              <a:xfrm rot="6632603">
                <a:off x="4570516" y="4326592"/>
                <a:ext cx="479777" cy="6304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luene - Wikipedia"/>
              <p:cNvPicPr>
                <a:picLocks noChangeAspect="1" noChangeArrowheads="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18169" y="4734341"/>
                <a:ext cx="963379" cy="12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etaldeide - Wikipedia"/>
              <p:cNvPicPr>
                <a:picLocks noChangeAspect="1" noChangeArrowheads="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7889" y="4413479"/>
                <a:ext cx="772282" cy="6020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ilene - Chimicamo.org"/>
              <p:cNvPicPr>
                <a:picLocks noChangeAspect="1" noChangeArrowheads="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00508" y="5561391"/>
                <a:ext cx="1061638" cy="104495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Box_Dx"/>
          <p:cNvGrpSpPr/>
          <p:nvPr/>
        </p:nvGrpSpPr>
        <p:grpSpPr>
          <a:xfrm>
            <a:off x="7958577" y="3269756"/>
            <a:ext cx="3703418" cy="3085352"/>
            <a:chOff x="7958577" y="3269756"/>
            <a:chExt cx="3703418" cy="3085352"/>
          </a:xfrm>
        </p:grpSpPr>
        <p:sp>
          <p:nvSpPr>
            <p:cNvPr id="30" name="Rettangolo 29"/>
            <p:cNvSpPr/>
            <p:nvPr/>
          </p:nvSpPr>
          <p:spPr>
            <a:xfrm>
              <a:off x="7958577" y="3269756"/>
              <a:ext cx="3703418" cy="308535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Picture 10" descr="Marghera, fiamme in azienda chimica dopo un'esplosione. Allarme a Venezia -  Il Sole 24 ORE"/>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r="24770" b="14129"/>
            <a:stretch/>
          </p:blipFill>
          <p:spPr bwMode="auto">
            <a:xfrm>
              <a:off x="7996261" y="4112511"/>
              <a:ext cx="3616619" cy="2173990"/>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24"/>
            <p:cNvSpPr/>
            <p:nvPr/>
          </p:nvSpPr>
          <p:spPr>
            <a:xfrm>
              <a:off x="7996261" y="3321802"/>
              <a:ext cx="3665734" cy="584775"/>
            </a:xfrm>
            <a:prstGeom prst="rect">
              <a:avLst/>
            </a:prstGeom>
          </p:spPr>
          <p:txBody>
            <a:bodyPr wrap="square">
              <a:spAutoFit/>
            </a:bodyPr>
            <a:lstStyle/>
            <a:p>
              <a:pPr algn="just"/>
              <a:r>
                <a:rPr lang="en-US" sz="1600" dirty="0">
                  <a:solidFill>
                    <a:schemeClr val="bg1">
                      <a:lumMod val="95000"/>
                    </a:schemeClr>
                  </a:solidFill>
                  <a:latin typeface="Arial" panose="020B0604020202020204" pitchFamily="34" charset="0"/>
                  <a:cs typeface="Arial" panose="020B0604020202020204" pitchFamily="34" charset="0"/>
                </a:rPr>
                <a:t>VOCs are flammable increasing fire and explosion risk</a:t>
              </a:r>
              <a:endParaRPr lang="en-GB" sz="1600" dirty="0">
                <a:solidFill>
                  <a:schemeClr val="bg1">
                    <a:lumMod val="95000"/>
                  </a:schemeClr>
                </a:solidFill>
              </a:endParaRPr>
            </a:p>
          </p:txBody>
        </p:sp>
      </p:grpSp>
    </p:spTree>
    <p:extLst>
      <p:ext uri="{BB962C8B-B14F-4D97-AF65-F5344CB8AC3E}">
        <p14:creationId xmlns:p14="http://schemas.microsoft.com/office/powerpoint/2010/main" val="23293565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000" fill="hold"/>
                                        <p:tgtEl>
                                          <p:spTgt spid="18"/>
                                        </p:tgtEl>
                                        <p:attrNameLst>
                                          <p:attrName>ppt_x</p:attrName>
                                        </p:attrNameLst>
                                      </p:cBhvr>
                                      <p:tavLst>
                                        <p:tav tm="0">
                                          <p:val>
                                            <p:strVal val="1+#ppt_w/2"/>
                                          </p:val>
                                        </p:tav>
                                        <p:tav tm="100000">
                                          <p:val>
                                            <p:strVal val="#ppt_x"/>
                                          </p:val>
                                        </p:tav>
                                      </p:tavLst>
                                    </p:anim>
                                    <p:anim calcmode="lin" valueType="num">
                                      <p:cBhvr additive="base">
                                        <p:cTn id="25"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6217044" y="2519680"/>
            <a:ext cx="5459019" cy="389959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p:cNvSpPr txBox="1"/>
          <p:nvPr/>
        </p:nvSpPr>
        <p:spPr>
          <a:xfrm>
            <a:off x="425631" y="765869"/>
            <a:ext cx="11250432"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Reducing fugitive emission by </a:t>
            </a:r>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a:t>
            </a:r>
            <a:r>
              <a:rPr lang="en-GB" sz="2800" b="1" dirty="0">
                <a:solidFill>
                  <a:schemeClr val="accent1">
                    <a:lumMod val="50000"/>
                  </a:schemeClr>
                </a:solidFill>
                <a:latin typeface="Arial" panose="020B0604020202020204" pitchFamily="34" charset="0"/>
                <a:cs typeface="Arial" panose="020B0604020202020204" pitchFamily="34" charset="0"/>
              </a:rPr>
              <a:t>A</a:t>
            </a:r>
            <a:r>
              <a:rPr lang="en-GB" sz="2800" b="1" dirty="0">
                <a:latin typeface="Arial" panose="020B0604020202020204" pitchFamily="34" charset="0"/>
                <a:cs typeface="Arial" panose="020B0604020202020204" pitchFamily="34" charset="0"/>
              </a:rPr>
              <a:t>nd </a:t>
            </a:r>
            <a:r>
              <a:rPr lang="en-GB" sz="2800" b="1" dirty="0">
                <a:solidFill>
                  <a:schemeClr val="accent1">
                    <a:lumMod val="50000"/>
                  </a:schemeClr>
                </a:solidFill>
                <a:latin typeface="Arial" panose="020B0604020202020204" pitchFamily="34" charset="0"/>
                <a:cs typeface="Arial" panose="020B0604020202020204" pitchFamily="34" charset="0"/>
              </a:rPr>
              <a:t>R</a:t>
            </a:r>
            <a:r>
              <a:rPr lang="en-GB" sz="2800" b="1" dirty="0">
                <a:latin typeface="Arial" panose="020B0604020202020204" pitchFamily="34" charset="0"/>
                <a:cs typeface="Arial" panose="020B0604020202020204" pitchFamily="34" charset="0"/>
              </a:rPr>
              <a:t>epair implementation</a:t>
            </a:r>
          </a:p>
        </p:txBody>
      </p:sp>
      <p:cxnSp>
        <p:nvCxnSpPr>
          <p:cNvPr id="3" name="Connettore diritto 20"/>
          <p:cNvCxnSpPr>
            <a:cxnSpLocks/>
          </p:cNvCxnSpPr>
          <p:nvPr/>
        </p:nvCxnSpPr>
        <p:spPr>
          <a:xfrm>
            <a:off x="425631" y="1261039"/>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grpSp>
        <p:nvGrpSpPr>
          <p:cNvPr id="9" name="Gruppo_EPA"/>
          <p:cNvGrpSpPr/>
          <p:nvPr/>
        </p:nvGrpSpPr>
        <p:grpSpPr>
          <a:xfrm>
            <a:off x="425631" y="1630953"/>
            <a:ext cx="11250432" cy="921815"/>
            <a:chOff x="425631" y="1668428"/>
            <a:chExt cx="11250432" cy="1069693"/>
          </a:xfrm>
        </p:grpSpPr>
        <p:sp>
          <p:nvSpPr>
            <p:cNvPr id="10" name="Rettangolo 9"/>
            <p:cNvSpPr/>
            <p:nvPr/>
          </p:nvSpPr>
          <p:spPr>
            <a:xfrm>
              <a:off x="425631" y="1775848"/>
              <a:ext cx="11250432" cy="839244"/>
            </a:xfrm>
            <a:prstGeom prst="rect">
              <a:avLst/>
            </a:prstGeom>
            <a:solidFill>
              <a:schemeClr val="accent5">
                <a:lumMod val="20000"/>
                <a:lumOff val="80000"/>
              </a:schemeClr>
            </a:solidFill>
            <a:ln>
              <a:solidFill>
                <a:srgbClr val="28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p:cNvSpPr/>
            <p:nvPr/>
          </p:nvSpPr>
          <p:spPr>
            <a:xfrm>
              <a:off x="2030171" y="1876428"/>
              <a:ext cx="9645892" cy="646331"/>
            </a:xfrm>
            <a:prstGeom prst="rect">
              <a:avLst/>
            </a:prstGeom>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When the LDAR requirements were developed, </a:t>
              </a:r>
              <a:r>
                <a:rPr lang="en-US" sz="1200" b="1" dirty="0">
                  <a:solidFill>
                    <a:srgbClr val="000000"/>
                  </a:solidFill>
                  <a:latin typeface="Arial" panose="020B0604020202020204" pitchFamily="34" charset="0"/>
                  <a:cs typeface="Arial" panose="020B0604020202020204" pitchFamily="34" charset="0"/>
                </a:rPr>
                <a:t>EPA </a:t>
              </a:r>
              <a:r>
                <a:rPr lang="en-US" sz="1200" dirty="0">
                  <a:solidFill>
                    <a:srgbClr val="000000"/>
                  </a:solidFill>
                  <a:latin typeface="Arial" panose="020B0604020202020204" pitchFamily="34" charset="0"/>
                  <a:cs typeface="Arial" panose="020B0604020202020204" pitchFamily="34" charset="0"/>
                </a:rPr>
                <a:t>estimated that petroleum refineries could reduce emissions from equipment leaks by 63% by implementing a facility LDAR program. Additionally, EPA estimated that chemical facilities could reduce VOC emissions by 56% by implementing such a program.</a:t>
              </a:r>
              <a:endParaRPr lang="en-GB" sz="1200" dirty="0">
                <a:latin typeface="Arial" panose="020B0604020202020204" pitchFamily="34" charset="0"/>
                <a:cs typeface="Arial" panose="020B0604020202020204" pitchFamily="34" charset="0"/>
              </a:endParaRPr>
            </a:p>
          </p:txBody>
        </p:sp>
        <p:pic>
          <p:nvPicPr>
            <p:cNvPr id="13" name="Picture 2" descr="Using the EPA Seal and Logo | US EPA"/>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97200" l="0" r="100000">
                          <a14:foregroundMark x1="26400" y1="63600" x2="26400" y2="63600"/>
                          <a14:foregroundMark x1="9333" y1="64800" x2="9333" y2="64800"/>
                          <a14:foregroundMark x1="15733" y1="48800" x2="15733" y2="48800"/>
                          <a14:foregroundMark x1="10933" y1="36000" x2="10933" y2="36000"/>
                          <a14:foregroundMark x1="37600" y1="34800" x2="37600" y2="34800"/>
                          <a14:foregroundMark x1="64000" y1="32800" x2="64000" y2="32800"/>
                        </a14:backgroundRemoval>
                      </a14:imgEffect>
                    </a14:imgLayer>
                  </a14:imgProps>
                </a:ext>
                <a:ext uri="{28A0092B-C50C-407E-A947-70E740481C1C}">
                  <a14:useLocalDpi xmlns:a14="http://schemas.microsoft.com/office/drawing/2010/main" val="0"/>
                </a:ext>
              </a:extLst>
            </a:blip>
            <a:srcRect/>
            <a:stretch>
              <a:fillRect/>
            </a:stretch>
          </p:blipFill>
          <p:spPr bwMode="auto">
            <a:xfrm>
              <a:off x="425631" y="1668428"/>
              <a:ext cx="1604540" cy="106969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ttangolo 13"/>
          <p:cNvSpPr/>
          <p:nvPr/>
        </p:nvSpPr>
        <p:spPr>
          <a:xfrm>
            <a:off x="425631" y="2529395"/>
            <a:ext cx="5721874" cy="388987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Bandiera" descr="Italia logo Royalty Free Vector Image - VectorStock"/>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33889" b="58148" l="8114" r="90095">
                        <a14:foregroundMark x1="80506" y1="37870" x2="80506" y2="37870"/>
                        <a14:foregroundMark x1="88198" y1="47685" x2="88198" y2="47685"/>
                        <a14:foregroundMark x1="88514" y1="56574" x2="82719" y2="39352"/>
                        <a14:foregroundMark x1="60379" y1="40556" x2="43941" y2="48981"/>
                        <a14:foregroundMark x1="44152" y1="48889" x2="26344" y2="51019"/>
                        <a14:foregroundMark x1="27081" y1="50556" x2="24868" y2="50000"/>
                        <a14:foregroundMark x1="26554" y1="51759" x2="24974" y2="50278"/>
                        <a14:foregroundMark x1="26238" y1="52037" x2="22761" y2="49352"/>
                        <a14:foregroundMark x1="70811" y1="36481" x2="72497" y2="35926"/>
                        <a14:foregroundMark x1="71970" y1="36759" x2="87566" y2="57500"/>
                        <a14:foregroundMark x1="87566" y1="55370" x2="79347" y2="41759"/>
                        <a14:foregroundMark x1="80190" y1="42037" x2="72181" y2="36204"/>
                        <a14:foregroundMark x1="87566" y1="57130" x2="87671" y2="58148"/>
                        <a14:foregroundMark x1="87777" y1="57500" x2="88303" y2="57963"/>
                        <a14:foregroundMark x1="23393" y1="50093" x2="20548" y2="48519"/>
                      </a14:backgroundRemoval>
                    </a14:imgEffect>
                  </a14:imgLayer>
                </a14:imgProps>
              </a:ext>
              <a:ext uri="{28A0092B-C50C-407E-A947-70E740481C1C}">
                <a14:useLocalDpi xmlns:a14="http://schemas.microsoft.com/office/drawing/2010/main" val="0"/>
              </a:ext>
            </a:extLst>
          </a:blip>
          <a:srcRect l="8683" t="34115" r="9802" b="41858"/>
          <a:stretch/>
        </p:blipFill>
        <p:spPr bwMode="auto">
          <a:xfrm>
            <a:off x="599072" y="5521906"/>
            <a:ext cx="903137" cy="298452"/>
          </a:xfrm>
          <a:prstGeom prst="rect">
            <a:avLst/>
          </a:prstGeom>
          <a:noFill/>
          <a:extLst>
            <a:ext uri="{909E8E84-426E-40DD-AFC4-6F175D3DCCD1}">
              <a14:hiddenFill xmlns:a14="http://schemas.microsoft.com/office/drawing/2010/main">
                <a:solidFill>
                  <a:srgbClr val="FFFFFF"/>
                </a:solidFill>
              </a14:hiddenFill>
            </a:ext>
          </a:extLst>
        </p:spPr>
      </p:pic>
      <p:sp>
        <p:nvSpPr>
          <p:cNvPr id="17" name="Didascalia grafico"/>
          <p:cNvSpPr txBox="1"/>
          <p:nvPr/>
        </p:nvSpPr>
        <p:spPr>
          <a:xfrm>
            <a:off x="425631" y="2529395"/>
            <a:ext cx="5721873" cy="52322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Figure</a:t>
            </a:r>
            <a:r>
              <a:rPr lang="en-GB" sz="1400" dirty="0">
                <a:solidFill>
                  <a:schemeClr val="bg1"/>
                </a:solidFill>
                <a:latin typeface="Arial" panose="020B0604020202020204" pitchFamily="34" charset="0"/>
                <a:cs typeface="Arial" panose="020B0604020202020204" pitchFamily="34" charset="0"/>
              </a:rPr>
              <a:t> shows fugitive emission reduction by LDAR implementation in an Italian refinery</a:t>
            </a:r>
          </a:p>
        </p:txBody>
      </p:sp>
      <p:graphicFrame>
        <p:nvGraphicFramePr>
          <p:cNvPr id="18" name="Grafico 17"/>
          <p:cNvGraphicFramePr>
            <a:graphicFrameLocks/>
          </p:cNvGraphicFramePr>
          <p:nvPr>
            <p:extLst>
              <p:ext uri="{D42A27DB-BD31-4B8C-83A1-F6EECF244321}">
                <p14:modId xmlns:p14="http://schemas.microsoft.com/office/powerpoint/2010/main" val="210338001"/>
              </p:ext>
            </p:extLst>
          </p:nvPr>
        </p:nvGraphicFramePr>
        <p:xfrm>
          <a:off x="-71345" y="2899308"/>
          <a:ext cx="6696830" cy="311014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Grafico 18"/>
          <p:cNvGraphicFramePr>
            <a:graphicFrameLocks/>
          </p:cNvGraphicFramePr>
          <p:nvPr>
            <p:extLst>
              <p:ext uri="{D42A27DB-BD31-4B8C-83A1-F6EECF244321}">
                <p14:modId xmlns:p14="http://schemas.microsoft.com/office/powerpoint/2010/main" val="2699337644"/>
              </p:ext>
            </p:extLst>
          </p:nvPr>
        </p:nvGraphicFramePr>
        <p:xfrm>
          <a:off x="-71345" y="2901444"/>
          <a:ext cx="6696830" cy="3110142"/>
        </p:xfrm>
        <a:graphic>
          <a:graphicData uri="http://schemas.openxmlformats.org/drawingml/2006/chart">
            <c:chart xmlns:c="http://schemas.openxmlformats.org/drawingml/2006/chart" xmlns:r="http://schemas.openxmlformats.org/officeDocument/2006/relationships" r:id="rId8"/>
          </a:graphicData>
        </a:graphic>
      </p:graphicFrame>
      <p:sp>
        <p:nvSpPr>
          <p:cNvPr id="4" name="Rettangolo 3"/>
          <p:cNvSpPr/>
          <p:nvPr/>
        </p:nvSpPr>
        <p:spPr>
          <a:xfrm>
            <a:off x="6160970" y="2865218"/>
            <a:ext cx="5612641" cy="338554"/>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Emissions reductions from implementing an LDAR program:</a:t>
            </a:r>
            <a:endParaRPr lang="en-GB" sz="1600" dirty="0">
              <a:solidFill>
                <a:schemeClr val="bg1"/>
              </a:solidFill>
              <a:latin typeface="Arial" panose="020B0604020202020204" pitchFamily="34" charset="0"/>
              <a:cs typeface="Arial" panose="020B0604020202020204" pitchFamily="34" charset="0"/>
            </a:endParaRPr>
          </a:p>
        </p:txBody>
      </p:sp>
      <p:sp>
        <p:nvSpPr>
          <p:cNvPr id="16" name="CasellaDiTesto 15"/>
          <p:cNvSpPr txBox="1"/>
          <p:nvPr/>
        </p:nvSpPr>
        <p:spPr>
          <a:xfrm>
            <a:off x="6188858" y="2524138"/>
            <a:ext cx="5584041"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Benefits of an LDAR Program</a:t>
            </a:r>
            <a:endParaRPr lang="en-GB" sz="2000" b="1" dirty="0">
              <a:solidFill>
                <a:schemeClr val="bg1"/>
              </a:solidFill>
              <a:latin typeface="Arial" panose="020B0604020202020204" pitchFamily="34" charset="0"/>
              <a:cs typeface="Arial" panose="020B0604020202020204" pitchFamily="34" charset="0"/>
            </a:endParaRPr>
          </a:p>
        </p:txBody>
      </p:sp>
      <p:grpSp>
        <p:nvGrpSpPr>
          <p:cNvPr id="7" name="Gruppo 6"/>
          <p:cNvGrpSpPr/>
          <p:nvPr/>
        </p:nvGrpSpPr>
        <p:grpSpPr>
          <a:xfrm>
            <a:off x="6346207" y="4082198"/>
            <a:ext cx="4883589" cy="2209731"/>
            <a:chOff x="8450446" y="3283095"/>
            <a:chExt cx="4883589" cy="2209731"/>
          </a:xfrm>
        </p:grpSpPr>
        <p:pic>
          <p:nvPicPr>
            <p:cNvPr id="1034" name="Omino Pianeta" descr="Omino PNG trasparente e Omino disegno - In bicicletta, in Moto Stick figure  - Bicicletta."/>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90000" l="3846" r="97308">
                          <a14:foregroundMark x1="61154" y1="85278" x2="70769" y2="85000"/>
                          <a14:foregroundMark x1="81154" y1="79444" x2="90385" y2="81667"/>
                          <a14:backgroundMark x1="27308" y1="84722" x2="27308" y2="84722"/>
                        </a14:backgroundRemoval>
                      </a14:imgEffect>
                    </a14:imgLayer>
                  </a14:imgProps>
                </a:ext>
                <a:ext uri="{28A0092B-C50C-407E-A947-70E740481C1C}">
                  <a14:useLocalDpi xmlns:a14="http://schemas.microsoft.com/office/drawing/2010/main" val="0"/>
                </a:ext>
              </a:extLst>
            </a:blip>
            <a:srcRect/>
            <a:stretch>
              <a:fillRect/>
            </a:stretch>
          </p:blipFill>
          <p:spPr bwMode="auto">
            <a:xfrm>
              <a:off x="10336626" y="3283095"/>
              <a:ext cx="1323215" cy="1832144"/>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24"/>
            <p:cNvSpPr/>
            <p:nvPr/>
          </p:nvSpPr>
          <p:spPr>
            <a:xfrm>
              <a:off x="8450446" y="4908051"/>
              <a:ext cx="4883589" cy="584775"/>
            </a:xfrm>
            <a:prstGeom prst="rect">
              <a:avLst/>
            </a:prstGeom>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decrease exposure of the surrounding community, </a:t>
              </a:r>
            </a:p>
            <a:p>
              <a:pPr algn="ctr"/>
              <a:r>
                <a:rPr lang="en-US" sz="1600" dirty="0">
                  <a:solidFill>
                    <a:schemeClr val="bg1"/>
                  </a:solidFill>
                  <a:latin typeface="Arial" panose="020B0604020202020204" pitchFamily="34" charset="0"/>
                  <a:cs typeface="Arial" panose="020B0604020202020204" pitchFamily="34" charset="0"/>
                </a:rPr>
                <a:t>help facilities avoid enforcement actions </a:t>
              </a:r>
              <a:endParaRPr lang="en-GB" sz="1600" dirty="0">
                <a:solidFill>
                  <a:schemeClr val="bg1"/>
                </a:solidFill>
                <a:latin typeface="Arial" panose="020B0604020202020204" pitchFamily="34" charset="0"/>
                <a:cs typeface="Arial" panose="020B0604020202020204" pitchFamily="34" charset="0"/>
              </a:endParaRPr>
            </a:p>
          </p:txBody>
        </p:sp>
      </p:grpSp>
      <p:grpSp>
        <p:nvGrpSpPr>
          <p:cNvPr id="5" name="Gruppo 4"/>
          <p:cNvGrpSpPr/>
          <p:nvPr/>
        </p:nvGrpSpPr>
        <p:grpSpPr>
          <a:xfrm>
            <a:off x="9458960" y="3319087"/>
            <a:ext cx="2237074" cy="1775780"/>
            <a:chOff x="6508963" y="3815894"/>
            <a:chExt cx="2237074" cy="1775780"/>
          </a:xfrm>
        </p:grpSpPr>
        <p:pic>
          <p:nvPicPr>
            <p:cNvPr id="1028" name="Omino_soldi" descr="GMT Project | Impianti elettrici ed efficienza energetica"/>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950285" y="3815894"/>
              <a:ext cx="1216133" cy="1035007"/>
            </a:xfrm>
            <a:prstGeom prst="rect">
              <a:avLst/>
            </a:prstGeom>
            <a:noFill/>
            <a:extLst>
              <a:ext uri="{909E8E84-426E-40DD-AFC4-6F175D3DCCD1}">
                <a14:hiddenFill xmlns:a14="http://schemas.microsoft.com/office/drawing/2010/main">
                  <a:solidFill>
                    <a:srgbClr val="FFFFFF"/>
                  </a:solidFill>
                </a14:hiddenFill>
              </a:ext>
            </a:extLst>
          </p:spPr>
        </p:pic>
        <p:sp>
          <p:nvSpPr>
            <p:cNvPr id="26" name="Rettangolo 25"/>
            <p:cNvSpPr/>
            <p:nvPr/>
          </p:nvSpPr>
          <p:spPr>
            <a:xfrm>
              <a:off x="6508963" y="4760677"/>
              <a:ext cx="2237074" cy="830997"/>
            </a:xfrm>
            <a:prstGeom prst="rect">
              <a:avLst/>
            </a:prstGeom>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reduce product losses</a:t>
              </a:r>
            </a:p>
            <a:p>
              <a:pPr algn="ctr"/>
              <a:r>
                <a:rPr lang="en-US" sz="1600" dirty="0">
                  <a:solidFill>
                    <a:schemeClr val="bg1"/>
                  </a:solidFill>
                  <a:latin typeface="Arial" panose="020B0604020202020204" pitchFamily="34" charset="0"/>
                  <a:cs typeface="Arial" panose="020B0604020202020204" pitchFamily="34" charset="0"/>
                </a:rPr>
                <a:t> reduce emissions fees, </a:t>
              </a:r>
              <a:endParaRPr lang="en-GB" sz="1600" dirty="0">
                <a:solidFill>
                  <a:schemeClr val="bg1"/>
                </a:solidFill>
                <a:latin typeface="Arial" panose="020B0604020202020204" pitchFamily="34" charset="0"/>
                <a:cs typeface="Arial" panose="020B0604020202020204" pitchFamily="34" charset="0"/>
              </a:endParaRPr>
            </a:p>
          </p:txBody>
        </p:sp>
      </p:grpSp>
      <p:grpSp>
        <p:nvGrpSpPr>
          <p:cNvPr id="6" name="Gruppo 5"/>
          <p:cNvGrpSpPr/>
          <p:nvPr/>
        </p:nvGrpSpPr>
        <p:grpSpPr>
          <a:xfrm>
            <a:off x="6203576" y="3319087"/>
            <a:ext cx="2146483" cy="1808181"/>
            <a:chOff x="8495388" y="2783288"/>
            <a:chExt cx="2047136" cy="1808181"/>
          </a:xfrm>
        </p:grpSpPr>
        <p:pic>
          <p:nvPicPr>
            <p:cNvPr id="1032" name="Omino Sicurezza" descr="Via al corso di primo soccorso pediatrico e manovra salvavita – Civonline.it"/>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7000" b="90111" l="8000" r="90000">
                          <a14:foregroundMark x1="49222" y1="11778" x2="52444" y2="11444"/>
                          <a14:foregroundMark x1="51222" y1="10000" x2="53111"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9074225" y="2783288"/>
              <a:ext cx="1055578" cy="1055578"/>
            </a:xfrm>
            <a:prstGeom prst="rect">
              <a:avLst/>
            </a:prstGeom>
            <a:noFill/>
            <a:extLst>
              <a:ext uri="{909E8E84-426E-40DD-AFC4-6F175D3DCCD1}">
                <a14:hiddenFill xmlns:a14="http://schemas.microsoft.com/office/drawing/2010/main">
                  <a:solidFill>
                    <a:srgbClr val="FFFFFF"/>
                  </a:solidFill>
                </a14:hiddenFill>
              </a:ext>
            </a:extLst>
          </p:spPr>
        </p:pic>
        <p:sp>
          <p:nvSpPr>
            <p:cNvPr id="27" name="Rettangolo 26"/>
            <p:cNvSpPr/>
            <p:nvPr/>
          </p:nvSpPr>
          <p:spPr>
            <a:xfrm>
              <a:off x="8495388" y="3760472"/>
              <a:ext cx="2047136" cy="830997"/>
            </a:xfrm>
            <a:prstGeom prst="rect">
              <a:avLst/>
            </a:prstGeom>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increase safety for workers and operators </a:t>
              </a:r>
              <a:endParaRPr lang="en-GB" sz="1600" dirty="0">
                <a:solidFill>
                  <a:schemeClr val="bg1"/>
                </a:solidFill>
                <a:latin typeface="Arial" panose="020B0604020202020204" pitchFamily="34" charset="0"/>
                <a:cs typeface="Arial" panose="020B0604020202020204" pitchFamily="34" charset="0"/>
              </a:endParaRPr>
            </a:p>
          </p:txBody>
        </p:sp>
      </p:grpSp>
      <p:sp>
        <p:nvSpPr>
          <p:cNvPr id="28" name="riduzione"/>
          <p:cNvSpPr/>
          <p:nvPr/>
        </p:nvSpPr>
        <p:spPr>
          <a:xfrm>
            <a:off x="950114" y="5903813"/>
            <a:ext cx="5025735" cy="369332"/>
          </a:xfrm>
          <a:prstGeom prst="rect">
            <a:avLst/>
          </a:prstGeom>
        </p:spPr>
        <p:txBody>
          <a:bodyPr wrap="none">
            <a:spAutoFit/>
          </a:bodyPr>
          <a:lstStyle/>
          <a:p>
            <a:r>
              <a:rPr lang="en-US" u="sng" dirty="0">
                <a:solidFill>
                  <a:schemeClr val="tx2">
                    <a:lumMod val="40000"/>
                    <a:lumOff val="60000"/>
                  </a:schemeClr>
                </a:solidFill>
                <a:latin typeface="Arial" panose="020B0604020202020204" pitchFamily="34" charset="0"/>
                <a:cs typeface="Arial" panose="020B0604020202020204" pitchFamily="34" charset="0"/>
              </a:rPr>
              <a:t>Reduction of 77,2 % = </a:t>
            </a:r>
            <a:r>
              <a:rPr lang="en-US" b="1" u="sng" dirty="0">
                <a:solidFill>
                  <a:schemeClr val="tx2">
                    <a:lumMod val="40000"/>
                    <a:lumOff val="60000"/>
                  </a:schemeClr>
                </a:solidFill>
                <a:latin typeface="Arial" panose="020B0604020202020204" pitchFamily="34" charset="0"/>
                <a:cs typeface="Arial" panose="020B0604020202020204" pitchFamily="34" charset="0"/>
              </a:rPr>
              <a:t>433 tons of VOC saved</a:t>
            </a:r>
            <a:endParaRPr lang="it-IT" u="sng"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2801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0-#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1000" fill="hold"/>
                                        <p:tgtEl>
                                          <p:spTgt spid="17"/>
                                        </p:tgtEl>
                                        <p:attrNameLst>
                                          <p:attrName>ppt_x</p:attrName>
                                        </p:attrNameLst>
                                      </p:cBhvr>
                                      <p:tavLst>
                                        <p:tav tm="0">
                                          <p:val>
                                            <p:strVal val="0-#ppt_w/2"/>
                                          </p:val>
                                        </p:tav>
                                        <p:tav tm="100000">
                                          <p:val>
                                            <p:strVal val="#ppt_x"/>
                                          </p:val>
                                        </p:tav>
                                      </p:tavLst>
                                    </p:anim>
                                    <p:anim calcmode="lin" valueType="num">
                                      <p:cBhvr additive="base">
                                        <p:cTn id="21" dur="10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000" fill="hold"/>
                                        <p:tgtEl>
                                          <p:spTgt spid="18"/>
                                        </p:tgtEl>
                                        <p:attrNameLst>
                                          <p:attrName>ppt_x</p:attrName>
                                        </p:attrNameLst>
                                      </p:cBhvr>
                                      <p:tavLst>
                                        <p:tav tm="0">
                                          <p:val>
                                            <p:strVal val="0-#ppt_w/2"/>
                                          </p:val>
                                        </p:tav>
                                        <p:tav tm="100000">
                                          <p:val>
                                            <p:strVal val="#ppt_x"/>
                                          </p:val>
                                        </p:tav>
                                      </p:tavLst>
                                    </p:anim>
                                    <p:anim calcmode="lin" valueType="num">
                                      <p:cBhvr additive="base">
                                        <p:cTn id="25"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1000" fill="hold"/>
                                        <p:tgtEl>
                                          <p:spTgt spid="16"/>
                                        </p:tgtEl>
                                        <p:attrNameLst>
                                          <p:attrName>ppt_x</p:attrName>
                                        </p:attrNameLst>
                                      </p:cBhvr>
                                      <p:tavLst>
                                        <p:tav tm="0">
                                          <p:val>
                                            <p:strVal val="1+#ppt_w/2"/>
                                          </p:val>
                                        </p:tav>
                                        <p:tav tm="100000">
                                          <p:val>
                                            <p:strVal val="#ppt_x"/>
                                          </p:val>
                                        </p:tav>
                                      </p:tavLst>
                                    </p:anim>
                                    <p:anim calcmode="lin" valueType="num">
                                      <p:cBhvr additive="base">
                                        <p:cTn id="40" dur="10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1+#ppt_w/2"/>
                                          </p:val>
                                        </p:tav>
                                        <p:tav tm="100000">
                                          <p:val>
                                            <p:strVal val="#ppt_x"/>
                                          </p:val>
                                        </p:tav>
                                      </p:tavLst>
                                    </p:anim>
                                    <p:anim calcmode="lin" valueType="num">
                                      <p:cBhvr additive="base">
                                        <p:cTn id="44" dur="10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1000" fill="hold"/>
                                        <p:tgtEl>
                                          <p:spTgt spid="21"/>
                                        </p:tgtEl>
                                        <p:attrNameLst>
                                          <p:attrName>ppt_x</p:attrName>
                                        </p:attrNameLst>
                                      </p:cBhvr>
                                      <p:tavLst>
                                        <p:tav tm="0">
                                          <p:val>
                                            <p:strVal val="1+#ppt_w/2"/>
                                          </p:val>
                                        </p:tav>
                                        <p:tav tm="100000">
                                          <p:val>
                                            <p:strVal val="#ppt_x"/>
                                          </p:val>
                                        </p:tav>
                                      </p:tavLst>
                                    </p:anim>
                                    <p:anim calcmode="lin" valueType="num">
                                      <p:cBhvr additive="base">
                                        <p:cTn id="4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outHorizontal)">
                                      <p:cBhvr>
                                        <p:cTn id="53" dur="10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42"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outHorizontal)">
                                      <p:cBhvr>
                                        <p:cTn id="58" dur="1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arn(outVertical)">
                                      <p:cBhvr>
                                        <p:cTn id="6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17" grpId="0"/>
      <p:bldGraphic spid="18" grpId="0">
        <p:bldAsOne/>
      </p:bldGraphic>
      <p:bldGraphic spid="19" grpId="0">
        <p:bldAsOne/>
      </p:bldGraphic>
      <p:bldP spid="4" grpId="0"/>
      <p:bldP spid="16"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C:\Users\tasca.OIKOS\AppData\Local\Microsoft\Windows\Temporary Internet Files\Content.IE5\5PBYX9V9\REVOLUCIÃ“N_INDUSTRIAL2[1].png"/>
          <p:cNvPicPr/>
          <p:nvPr/>
        </p:nvPicPr>
        <p:blipFill>
          <a:blip r:embed="rId3" cstate="email">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61115" y="1577162"/>
            <a:ext cx="1561302" cy="953147"/>
          </a:xfrm>
          <a:prstGeom prst="rect">
            <a:avLst/>
          </a:prstGeom>
          <a:noFill/>
          <a:ln>
            <a:noFill/>
          </a:ln>
        </p:spPr>
      </p:pic>
      <p:sp>
        <p:nvSpPr>
          <p:cNvPr id="2" name="CasellaDiTesto 1"/>
          <p:cNvSpPr txBox="1"/>
          <p:nvPr/>
        </p:nvSpPr>
        <p:spPr>
          <a:xfrm>
            <a:off x="425631" y="963579"/>
            <a:ext cx="112504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Elements of an </a:t>
            </a:r>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a:t>
            </a:r>
            <a:r>
              <a:rPr lang="en-GB" sz="2800" b="1" dirty="0">
                <a:solidFill>
                  <a:schemeClr val="accent1">
                    <a:lumMod val="50000"/>
                  </a:schemeClr>
                </a:solidFill>
                <a:latin typeface="Arial" panose="020B0604020202020204" pitchFamily="34" charset="0"/>
                <a:cs typeface="Arial" panose="020B0604020202020204" pitchFamily="34" charset="0"/>
              </a:rPr>
              <a:t>A</a:t>
            </a:r>
            <a:r>
              <a:rPr lang="en-GB" sz="2800" b="1" dirty="0">
                <a:latin typeface="Arial" panose="020B0604020202020204" pitchFamily="34" charset="0"/>
                <a:cs typeface="Arial" panose="020B0604020202020204" pitchFamily="34" charset="0"/>
              </a:rPr>
              <a:t>nd </a:t>
            </a:r>
            <a:r>
              <a:rPr lang="en-GB" sz="2800" b="1" dirty="0">
                <a:solidFill>
                  <a:schemeClr val="accent1">
                    <a:lumMod val="50000"/>
                  </a:schemeClr>
                </a:solidFill>
                <a:latin typeface="Arial" panose="020B0604020202020204" pitchFamily="34" charset="0"/>
                <a:cs typeface="Arial" panose="020B0604020202020204" pitchFamily="34" charset="0"/>
              </a:rPr>
              <a:t>R</a:t>
            </a:r>
            <a:r>
              <a:rPr lang="en-GB" sz="2800" b="1" dirty="0">
                <a:latin typeface="Arial" panose="020B0604020202020204" pitchFamily="34" charset="0"/>
                <a:cs typeface="Arial" panose="020B0604020202020204" pitchFamily="34" charset="0"/>
              </a:rPr>
              <a:t>epair program</a:t>
            </a: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35496" y="1140713"/>
            <a:ext cx="413189" cy="27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35496" y="5877272"/>
            <a:ext cx="413189" cy="27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3" name="Forma 22"/>
          <p:cNvSpPr/>
          <p:nvPr/>
        </p:nvSpPr>
        <p:spPr>
          <a:xfrm rot="3603303">
            <a:off x="2038980" y="2053101"/>
            <a:ext cx="5625740" cy="3520667"/>
          </a:xfrm>
          <a:prstGeom prst="swooshArrow">
            <a:avLst>
              <a:gd name="adj1" fmla="val 15644"/>
              <a:gd name="adj2" fmla="val 32505"/>
            </a:avLst>
          </a:prstGeom>
          <a:gradFill flip="none" rotWithShape="0">
            <a:gsLst>
              <a:gs pos="0">
                <a:srgbClr val="1F497D">
                  <a:lumMod val="60000"/>
                  <a:lumOff val="40000"/>
                  <a:tint val="66000"/>
                  <a:satMod val="160000"/>
                </a:srgbClr>
              </a:gs>
              <a:gs pos="50000">
                <a:srgbClr val="1F497D">
                  <a:lumMod val="60000"/>
                  <a:lumOff val="40000"/>
                  <a:tint val="44500"/>
                  <a:satMod val="160000"/>
                </a:srgbClr>
              </a:gs>
              <a:gs pos="100000">
                <a:srgbClr val="1F497D">
                  <a:lumMod val="60000"/>
                  <a:lumOff val="40000"/>
                  <a:tint val="23500"/>
                  <a:satMod val="160000"/>
                </a:srgbClr>
              </a:gs>
            </a:gsLst>
            <a:path path="circle">
              <a:fillToRect l="50000" t="50000" r="50000" b="50000"/>
            </a:path>
            <a:tileRect/>
          </a:gradFill>
          <a:ln w="38100" cap="flat" cmpd="sng" algn="ctr">
            <a:solidFill>
              <a:schemeClr val="accent1">
                <a:lumMod val="50000"/>
              </a:scheme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sp>
      <p:sp>
        <p:nvSpPr>
          <p:cNvPr id="33" name="Ovale 32"/>
          <p:cNvSpPr/>
          <p:nvPr/>
        </p:nvSpPr>
        <p:spPr>
          <a:xfrm>
            <a:off x="6730478" y="4983487"/>
            <a:ext cx="177823" cy="177823"/>
          </a:xfrm>
          <a:prstGeom prst="ellipse">
            <a:avLst/>
          </a:prstGeom>
          <a:solidFill>
            <a:schemeClr val="accent1">
              <a:lumMod val="50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dk1">
              <a:hueOff val="0"/>
              <a:satOff val="0"/>
              <a:lumOff val="0"/>
              <a:alphaOff val="0"/>
            </a:schemeClr>
          </a:fontRef>
        </p:style>
      </p:sp>
      <p:sp>
        <p:nvSpPr>
          <p:cNvPr id="34" name="Figura a mano libera: forma 33"/>
          <p:cNvSpPr/>
          <p:nvPr/>
        </p:nvSpPr>
        <p:spPr>
          <a:xfrm>
            <a:off x="7718468" y="4139266"/>
            <a:ext cx="2211075" cy="613809"/>
          </a:xfrm>
          <a:custGeom>
            <a:avLst/>
            <a:gdLst>
              <a:gd name="connsiteX0" fmla="*/ 0 w 2211075"/>
              <a:gd name="connsiteY0" fmla="*/ 0 h 613809"/>
              <a:gd name="connsiteX1" fmla="*/ 2211075 w 2211075"/>
              <a:gd name="connsiteY1" fmla="*/ 0 h 613809"/>
              <a:gd name="connsiteX2" fmla="*/ 2211075 w 2211075"/>
              <a:gd name="connsiteY2" fmla="*/ 613809 h 613809"/>
              <a:gd name="connsiteX3" fmla="*/ 0 w 2211075"/>
              <a:gd name="connsiteY3" fmla="*/ 613809 h 613809"/>
              <a:gd name="connsiteX4" fmla="*/ 0 w 2211075"/>
              <a:gd name="connsiteY4" fmla="*/ 0 h 61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75" h="613809">
                <a:moveTo>
                  <a:pt x="0" y="0"/>
                </a:moveTo>
                <a:lnTo>
                  <a:pt x="2211075" y="0"/>
                </a:lnTo>
                <a:lnTo>
                  <a:pt x="2211075" y="613809"/>
                </a:lnTo>
                <a:lnTo>
                  <a:pt x="0" y="613809"/>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dirty="0" err="1">
                <a:solidFill>
                  <a:srgbClr val="002060"/>
                </a:solidFill>
                <a:latin typeface="Arial" panose="020B0604020202020204" pitchFamily="34" charset="0"/>
                <a:cs typeface="Arial" panose="020B0604020202020204" pitchFamily="34" charset="0"/>
              </a:rPr>
              <a:t>Recordkeeping</a:t>
            </a:r>
            <a:endParaRPr lang="it-IT" kern="1200" dirty="0">
              <a:solidFill>
                <a:srgbClr val="002060"/>
              </a:solidFill>
              <a:latin typeface="Arial" panose="020B0604020202020204" pitchFamily="34" charset="0"/>
              <a:cs typeface="Arial" panose="020B0604020202020204" pitchFamily="34" charset="0"/>
            </a:endParaRPr>
          </a:p>
        </p:txBody>
      </p:sp>
      <p:grpSp>
        <p:nvGrpSpPr>
          <p:cNvPr id="72" name="Gruppo 71"/>
          <p:cNvGrpSpPr/>
          <p:nvPr/>
        </p:nvGrpSpPr>
        <p:grpSpPr>
          <a:xfrm>
            <a:off x="3075074" y="1602001"/>
            <a:ext cx="3180470" cy="812693"/>
            <a:chOff x="3808377" y="1581917"/>
            <a:chExt cx="3180470" cy="812693"/>
          </a:xfrm>
        </p:grpSpPr>
        <p:sp>
          <p:nvSpPr>
            <p:cNvPr id="24" name="Ovale 23"/>
            <p:cNvSpPr/>
            <p:nvPr/>
          </p:nvSpPr>
          <p:spPr>
            <a:xfrm>
              <a:off x="3808377" y="2261009"/>
              <a:ext cx="133601" cy="133601"/>
            </a:xfrm>
            <a:prstGeom prst="ellipse">
              <a:avLst/>
            </a:prstGeom>
            <a:solidFill>
              <a:schemeClr val="accent1">
                <a:lumMod val="50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dk1">
                <a:hueOff val="0"/>
                <a:satOff val="0"/>
                <a:lumOff val="0"/>
                <a:alphaOff val="0"/>
              </a:schemeClr>
            </a:fontRef>
          </p:style>
        </p:sp>
        <p:sp>
          <p:nvSpPr>
            <p:cNvPr id="28" name="Figura a mano libera: forma 27"/>
            <p:cNvSpPr/>
            <p:nvPr/>
          </p:nvSpPr>
          <p:spPr>
            <a:xfrm>
              <a:off x="4270633" y="1581917"/>
              <a:ext cx="2632892" cy="726759"/>
            </a:xfrm>
            <a:custGeom>
              <a:avLst/>
              <a:gdLst>
                <a:gd name="connsiteX0" fmla="*/ 0 w 4552045"/>
                <a:gd name="connsiteY0" fmla="*/ 0 h 1078618"/>
                <a:gd name="connsiteX1" fmla="*/ 4552045 w 4552045"/>
                <a:gd name="connsiteY1" fmla="*/ 0 h 1078618"/>
                <a:gd name="connsiteX2" fmla="*/ 4552045 w 4552045"/>
                <a:gd name="connsiteY2" fmla="*/ 1078618 h 1078618"/>
                <a:gd name="connsiteX3" fmla="*/ 0 w 4552045"/>
                <a:gd name="connsiteY3" fmla="*/ 1078618 h 1078618"/>
                <a:gd name="connsiteX4" fmla="*/ 0 w 4552045"/>
                <a:gd name="connsiteY4" fmla="*/ 0 h 107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045" h="1078618">
                  <a:moveTo>
                    <a:pt x="0" y="0"/>
                  </a:moveTo>
                  <a:lnTo>
                    <a:pt x="4552045" y="0"/>
                  </a:lnTo>
                  <a:lnTo>
                    <a:pt x="4552045" y="1078618"/>
                  </a:lnTo>
                  <a:lnTo>
                    <a:pt x="0" y="107861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dirty="0" err="1">
                  <a:solidFill>
                    <a:srgbClr val="002060"/>
                  </a:solidFill>
                  <a:latin typeface="Arial" panose="020B0604020202020204" pitchFamily="34" charset="0"/>
                  <a:cs typeface="Arial" panose="020B0604020202020204" pitchFamily="34" charset="0"/>
                </a:rPr>
                <a:t>Identifying</a:t>
              </a:r>
              <a:r>
                <a:rPr lang="it-IT" dirty="0">
                  <a:solidFill>
                    <a:srgbClr val="002060"/>
                  </a:solidFill>
                  <a:latin typeface="Arial" panose="020B0604020202020204" pitchFamily="34" charset="0"/>
                  <a:cs typeface="Arial" panose="020B0604020202020204" pitchFamily="34" charset="0"/>
                </a:rPr>
                <a:t> Components</a:t>
              </a:r>
              <a:endParaRPr lang="it-IT" kern="1200" dirty="0">
                <a:solidFill>
                  <a:srgbClr val="002060"/>
                </a:solidFill>
                <a:latin typeface="Arial" panose="020B0604020202020204" pitchFamily="34" charset="0"/>
                <a:cs typeface="Arial" panose="020B0604020202020204" pitchFamily="34" charset="0"/>
              </a:endParaRPr>
            </a:p>
          </p:txBody>
        </p:sp>
        <p:grpSp>
          <p:nvGrpSpPr>
            <p:cNvPr id="42" name="Gruppo 41"/>
            <p:cNvGrpSpPr/>
            <p:nvPr/>
          </p:nvGrpSpPr>
          <p:grpSpPr>
            <a:xfrm>
              <a:off x="3941978" y="2113280"/>
              <a:ext cx="3046869" cy="214530"/>
              <a:chOff x="3637178" y="2164080"/>
              <a:chExt cx="3046869" cy="214530"/>
            </a:xfrm>
          </p:grpSpPr>
          <p:cxnSp>
            <p:nvCxnSpPr>
              <p:cNvPr id="39" name="Connettore diritto 38"/>
              <p:cNvCxnSpPr/>
              <p:nvPr/>
            </p:nvCxnSpPr>
            <p:spPr>
              <a:xfrm flipV="1">
                <a:off x="4077605" y="2164080"/>
                <a:ext cx="2606442" cy="1016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a:cxnSpLocks/>
                <a:endCxn id="24" idx="6"/>
              </p:cNvCxnSpPr>
              <p:nvPr/>
            </p:nvCxnSpPr>
            <p:spPr>
              <a:xfrm flipH="1">
                <a:off x="3637178" y="2174240"/>
                <a:ext cx="467464" cy="20437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73" name="Gruppo 72"/>
          <p:cNvGrpSpPr/>
          <p:nvPr/>
        </p:nvGrpSpPr>
        <p:grpSpPr>
          <a:xfrm>
            <a:off x="1473231" y="2782106"/>
            <a:ext cx="3099328" cy="573620"/>
            <a:chOff x="2345191" y="2806301"/>
            <a:chExt cx="3099328" cy="573620"/>
          </a:xfrm>
        </p:grpSpPr>
        <p:sp>
          <p:nvSpPr>
            <p:cNvPr id="25" name="Ovale 24"/>
            <p:cNvSpPr/>
            <p:nvPr/>
          </p:nvSpPr>
          <p:spPr>
            <a:xfrm>
              <a:off x="5282862" y="2806301"/>
              <a:ext cx="161657" cy="161657"/>
            </a:xfrm>
            <a:prstGeom prst="ellipse">
              <a:avLst/>
            </a:prstGeom>
            <a:solidFill>
              <a:schemeClr val="accent1">
                <a:lumMod val="50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dk1">
                <a:hueOff val="0"/>
                <a:satOff val="0"/>
                <a:lumOff val="0"/>
                <a:alphaOff val="0"/>
              </a:schemeClr>
            </a:fontRef>
          </p:style>
        </p:sp>
        <p:sp>
          <p:nvSpPr>
            <p:cNvPr id="29" name="Figura a mano libera: forma 28"/>
            <p:cNvSpPr/>
            <p:nvPr/>
          </p:nvSpPr>
          <p:spPr>
            <a:xfrm>
              <a:off x="2345191" y="2877371"/>
              <a:ext cx="2834408" cy="502550"/>
            </a:xfrm>
            <a:custGeom>
              <a:avLst/>
              <a:gdLst>
                <a:gd name="connsiteX0" fmla="*/ 0 w 2447116"/>
                <a:gd name="connsiteY0" fmla="*/ 0 h 502550"/>
                <a:gd name="connsiteX1" fmla="*/ 2447116 w 2447116"/>
                <a:gd name="connsiteY1" fmla="*/ 0 h 502550"/>
                <a:gd name="connsiteX2" fmla="*/ 2447116 w 2447116"/>
                <a:gd name="connsiteY2" fmla="*/ 502550 h 502550"/>
                <a:gd name="connsiteX3" fmla="*/ 0 w 2447116"/>
                <a:gd name="connsiteY3" fmla="*/ 502550 h 502550"/>
                <a:gd name="connsiteX4" fmla="*/ 0 w 2447116"/>
                <a:gd name="connsiteY4" fmla="*/ 0 h 50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116" h="502550">
                  <a:moveTo>
                    <a:pt x="0" y="0"/>
                  </a:moveTo>
                  <a:lnTo>
                    <a:pt x="2447116" y="0"/>
                  </a:lnTo>
                  <a:lnTo>
                    <a:pt x="2447116" y="502550"/>
                  </a:lnTo>
                  <a:lnTo>
                    <a:pt x="0" y="502550"/>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dirty="0">
                  <a:solidFill>
                    <a:srgbClr val="002060"/>
                  </a:solidFill>
                  <a:latin typeface="Arial" panose="020B0604020202020204" pitchFamily="34" charset="0"/>
                  <a:cs typeface="Arial" panose="020B0604020202020204" pitchFamily="34" charset="0"/>
                </a:rPr>
                <a:t>Leak Definition</a:t>
              </a:r>
              <a:endParaRPr lang="it-IT" kern="1200" dirty="0">
                <a:solidFill>
                  <a:srgbClr val="002060"/>
                </a:solidFill>
                <a:latin typeface="Arial" panose="020B0604020202020204" pitchFamily="34" charset="0"/>
                <a:cs typeface="Arial" panose="020B0604020202020204" pitchFamily="34" charset="0"/>
              </a:endParaRPr>
            </a:p>
          </p:txBody>
        </p:sp>
        <p:grpSp>
          <p:nvGrpSpPr>
            <p:cNvPr id="53" name="Gruppo 52"/>
            <p:cNvGrpSpPr/>
            <p:nvPr/>
          </p:nvGrpSpPr>
          <p:grpSpPr>
            <a:xfrm flipH="1" flipV="1">
              <a:off x="2519371" y="2944284"/>
              <a:ext cx="2787165" cy="337237"/>
              <a:chOff x="3686968" y="2164080"/>
              <a:chExt cx="2787165" cy="337237"/>
            </a:xfrm>
          </p:grpSpPr>
          <p:cxnSp>
            <p:nvCxnSpPr>
              <p:cNvPr id="54" name="Connettore diritto 53"/>
              <p:cNvCxnSpPr>
                <a:cxnSpLocks/>
              </p:cNvCxnSpPr>
              <p:nvPr/>
            </p:nvCxnSpPr>
            <p:spPr>
              <a:xfrm flipV="1">
                <a:off x="4104640" y="2164080"/>
                <a:ext cx="2369493" cy="1016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ttore diritto 54"/>
              <p:cNvCxnSpPr>
                <a:cxnSpLocks/>
                <a:endCxn id="25" idx="3"/>
              </p:cNvCxnSpPr>
              <p:nvPr/>
            </p:nvCxnSpPr>
            <p:spPr>
              <a:xfrm flipH="1">
                <a:off x="3686968" y="2174239"/>
                <a:ext cx="417672" cy="32707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76" name="Gruppo 75"/>
          <p:cNvGrpSpPr/>
          <p:nvPr/>
        </p:nvGrpSpPr>
        <p:grpSpPr>
          <a:xfrm>
            <a:off x="2338285" y="4260917"/>
            <a:ext cx="3987101" cy="899146"/>
            <a:chOff x="2652084" y="4635078"/>
            <a:chExt cx="3987101" cy="899146"/>
          </a:xfrm>
        </p:grpSpPr>
        <p:sp>
          <p:nvSpPr>
            <p:cNvPr id="32" name="Figura a mano libera: forma 31"/>
            <p:cNvSpPr/>
            <p:nvPr/>
          </p:nvSpPr>
          <p:spPr>
            <a:xfrm>
              <a:off x="2652084" y="4920415"/>
              <a:ext cx="3073230" cy="613809"/>
            </a:xfrm>
            <a:custGeom>
              <a:avLst/>
              <a:gdLst>
                <a:gd name="connsiteX0" fmla="*/ 0 w 2311783"/>
                <a:gd name="connsiteY0" fmla="*/ 0 h 613809"/>
                <a:gd name="connsiteX1" fmla="*/ 2311783 w 2311783"/>
                <a:gd name="connsiteY1" fmla="*/ 0 h 613809"/>
                <a:gd name="connsiteX2" fmla="*/ 2311783 w 2311783"/>
                <a:gd name="connsiteY2" fmla="*/ 613809 h 613809"/>
                <a:gd name="connsiteX3" fmla="*/ 0 w 2311783"/>
                <a:gd name="connsiteY3" fmla="*/ 613809 h 613809"/>
                <a:gd name="connsiteX4" fmla="*/ 0 w 2311783"/>
                <a:gd name="connsiteY4" fmla="*/ 0 h 61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783" h="613809">
                  <a:moveTo>
                    <a:pt x="0" y="0"/>
                  </a:moveTo>
                  <a:lnTo>
                    <a:pt x="2311783" y="0"/>
                  </a:lnTo>
                  <a:lnTo>
                    <a:pt x="2311783" y="613809"/>
                  </a:lnTo>
                  <a:lnTo>
                    <a:pt x="0" y="613809"/>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dirty="0" err="1">
                  <a:solidFill>
                    <a:srgbClr val="002060"/>
                  </a:solidFill>
                  <a:latin typeface="Arial" panose="020B0604020202020204" pitchFamily="34" charset="0"/>
                  <a:cs typeface="Arial" panose="020B0604020202020204" pitchFamily="34" charset="0"/>
                </a:rPr>
                <a:t>Repairing</a:t>
              </a:r>
              <a:r>
                <a:rPr lang="it-IT" dirty="0">
                  <a:solidFill>
                    <a:srgbClr val="002060"/>
                  </a:solidFill>
                  <a:latin typeface="Arial" panose="020B0604020202020204" pitchFamily="34" charset="0"/>
                  <a:cs typeface="Arial" panose="020B0604020202020204" pitchFamily="34" charset="0"/>
                </a:rPr>
                <a:t> Components</a:t>
              </a:r>
              <a:endParaRPr lang="it-IT" kern="1200" dirty="0">
                <a:solidFill>
                  <a:srgbClr val="002060"/>
                </a:solidFill>
                <a:latin typeface="Arial" panose="020B0604020202020204" pitchFamily="34" charset="0"/>
                <a:cs typeface="Arial" panose="020B0604020202020204" pitchFamily="34" charset="0"/>
              </a:endParaRPr>
            </a:p>
          </p:txBody>
        </p:sp>
        <p:grpSp>
          <p:nvGrpSpPr>
            <p:cNvPr id="75" name="Gruppo 74"/>
            <p:cNvGrpSpPr/>
            <p:nvPr/>
          </p:nvGrpSpPr>
          <p:grpSpPr>
            <a:xfrm>
              <a:off x="2847610" y="4635078"/>
              <a:ext cx="3791575" cy="802989"/>
              <a:chOff x="3546854" y="4123245"/>
              <a:chExt cx="3791575" cy="802989"/>
            </a:xfrm>
          </p:grpSpPr>
          <p:sp>
            <p:nvSpPr>
              <p:cNvPr id="30" name="Ovale 29"/>
              <p:cNvSpPr/>
              <p:nvPr/>
            </p:nvSpPr>
            <p:spPr>
              <a:xfrm>
                <a:off x="7160606" y="4123245"/>
                <a:ext cx="177823" cy="177823"/>
              </a:xfrm>
              <a:prstGeom prst="ellipse">
                <a:avLst/>
              </a:prstGeom>
              <a:solidFill>
                <a:schemeClr val="accent1">
                  <a:lumMod val="50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dk1">
                  <a:hueOff val="0"/>
                  <a:satOff val="0"/>
                  <a:lumOff val="0"/>
                  <a:alphaOff val="0"/>
                </a:schemeClr>
              </a:fontRef>
            </p:style>
          </p:sp>
          <p:grpSp>
            <p:nvGrpSpPr>
              <p:cNvPr id="57" name="Gruppo 56"/>
              <p:cNvGrpSpPr/>
              <p:nvPr/>
            </p:nvGrpSpPr>
            <p:grpSpPr>
              <a:xfrm flipH="1" flipV="1">
                <a:off x="3546854" y="4277298"/>
                <a:ext cx="3639680" cy="648936"/>
                <a:chOff x="3686968" y="1852381"/>
                <a:chExt cx="3639680" cy="648936"/>
              </a:xfrm>
            </p:grpSpPr>
            <p:cxnSp>
              <p:nvCxnSpPr>
                <p:cNvPr id="58" name="Connettore diritto 57"/>
                <p:cNvCxnSpPr>
                  <a:cxnSpLocks/>
                </p:cNvCxnSpPr>
                <p:nvPr/>
              </p:nvCxnSpPr>
              <p:spPr>
                <a:xfrm flipV="1">
                  <a:off x="4720206" y="1852381"/>
                  <a:ext cx="2606442" cy="1016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diritto 58"/>
                <p:cNvCxnSpPr>
                  <a:cxnSpLocks/>
                </p:cNvCxnSpPr>
                <p:nvPr/>
              </p:nvCxnSpPr>
              <p:spPr>
                <a:xfrm flipH="1">
                  <a:off x="3686968" y="1862772"/>
                  <a:ext cx="1043629" cy="63854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74" name="Gruppo 73"/>
          <p:cNvGrpSpPr/>
          <p:nvPr/>
        </p:nvGrpSpPr>
        <p:grpSpPr>
          <a:xfrm>
            <a:off x="5245869" y="2590298"/>
            <a:ext cx="3648570" cy="949476"/>
            <a:chOff x="6296310" y="2641304"/>
            <a:chExt cx="3648570" cy="949476"/>
          </a:xfrm>
        </p:grpSpPr>
        <p:sp>
          <p:nvSpPr>
            <p:cNvPr id="26" name="Ovale 25"/>
            <p:cNvSpPr/>
            <p:nvPr/>
          </p:nvSpPr>
          <p:spPr>
            <a:xfrm>
              <a:off x="6296310" y="3412957"/>
              <a:ext cx="177823" cy="177823"/>
            </a:xfrm>
            <a:prstGeom prst="ellipse">
              <a:avLst/>
            </a:prstGeom>
            <a:solidFill>
              <a:schemeClr val="accent1">
                <a:lumMod val="50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dk1">
                <a:hueOff val="0"/>
                <a:satOff val="0"/>
                <a:lumOff val="0"/>
                <a:alphaOff val="0"/>
              </a:schemeClr>
            </a:fontRef>
          </p:style>
        </p:sp>
        <p:sp>
          <p:nvSpPr>
            <p:cNvPr id="31" name="Figura a mano libera: forma 30"/>
            <p:cNvSpPr/>
            <p:nvPr/>
          </p:nvSpPr>
          <p:spPr>
            <a:xfrm>
              <a:off x="6768862" y="2641304"/>
              <a:ext cx="3176018" cy="618891"/>
            </a:xfrm>
            <a:custGeom>
              <a:avLst/>
              <a:gdLst>
                <a:gd name="connsiteX0" fmla="*/ 0 w 3284323"/>
                <a:gd name="connsiteY0" fmla="*/ 0 h 1078618"/>
                <a:gd name="connsiteX1" fmla="*/ 3284323 w 3284323"/>
                <a:gd name="connsiteY1" fmla="*/ 0 h 1078618"/>
                <a:gd name="connsiteX2" fmla="*/ 3284323 w 3284323"/>
                <a:gd name="connsiteY2" fmla="*/ 1078618 h 1078618"/>
                <a:gd name="connsiteX3" fmla="*/ 0 w 3284323"/>
                <a:gd name="connsiteY3" fmla="*/ 1078618 h 1078618"/>
                <a:gd name="connsiteX4" fmla="*/ 0 w 3284323"/>
                <a:gd name="connsiteY4" fmla="*/ 0 h 107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23" h="1078618">
                  <a:moveTo>
                    <a:pt x="0" y="0"/>
                  </a:moveTo>
                  <a:lnTo>
                    <a:pt x="3284323" y="0"/>
                  </a:lnTo>
                  <a:lnTo>
                    <a:pt x="3284323" y="1078618"/>
                  </a:lnTo>
                  <a:lnTo>
                    <a:pt x="0" y="107861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dirty="0">
                  <a:solidFill>
                    <a:srgbClr val="002060"/>
                  </a:solidFill>
                  <a:latin typeface="Arial" panose="020B0604020202020204" pitchFamily="34" charset="0"/>
                  <a:cs typeface="Arial" panose="020B0604020202020204" pitchFamily="34" charset="0"/>
                </a:rPr>
                <a:t>Monitoring Components</a:t>
              </a:r>
              <a:endParaRPr lang="it-IT" kern="1200" dirty="0">
                <a:solidFill>
                  <a:srgbClr val="002060"/>
                </a:solidFill>
                <a:latin typeface="Arial" panose="020B0604020202020204" pitchFamily="34" charset="0"/>
                <a:cs typeface="Arial" panose="020B0604020202020204" pitchFamily="34" charset="0"/>
              </a:endParaRPr>
            </a:p>
          </p:txBody>
        </p:sp>
        <p:grpSp>
          <p:nvGrpSpPr>
            <p:cNvPr id="61" name="Gruppo 60"/>
            <p:cNvGrpSpPr/>
            <p:nvPr/>
          </p:nvGrpSpPr>
          <p:grpSpPr>
            <a:xfrm>
              <a:off x="6448091" y="3118484"/>
              <a:ext cx="3336670" cy="320515"/>
              <a:chOff x="3629329" y="2164080"/>
              <a:chExt cx="3336670" cy="320515"/>
            </a:xfrm>
          </p:grpSpPr>
          <p:cxnSp>
            <p:nvCxnSpPr>
              <p:cNvPr id="62" name="Connettore diritto 61"/>
              <p:cNvCxnSpPr/>
              <p:nvPr/>
            </p:nvCxnSpPr>
            <p:spPr>
              <a:xfrm flipV="1">
                <a:off x="4098913" y="2164080"/>
                <a:ext cx="2867086" cy="1016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Connettore diritto 62"/>
              <p:cNvCxnSpPr>
                <a:cxnSpLocks/>
                <a:endCxn id="26" idx="7"/>
              </p:cNvCxnSpPr>
              <p:nvPr/>
            </p:nvCxnSpPr>
            <p:spPr>
              <a:xfrm flipH="1">
                <a:off x="3629329" y="2174240"/>
                <a:ext cx="475314" cy="31035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4" name="Gruppo 63"/>
          <p:cNvGrpSpPr/>
          <p:nvPr/>
        </p:nvGrpSpPr>
        <p:grpSpPr>
          <a:xfrm>
            <a:off x="6944565" y="4610715"/>
            <a:ext cx="3003765" cy="416938"/>
            <a:chOff x="3470368" y="2164080"/>
            <a:chExt cx="3003765" cy="416938"/>
          </a:xfrm>
        </p:grpSpPr>
        <p:cxnSp>
          <p:nvCxnSpPr>
            <p:cNvPr id="65" name="Connettore diritto 64"/>
            <p:cNvCxnSpPr/>
            <p:nvPr/>
          </p:nvCxnSpPr>
          <p:spPr>
            <a:xfrm flipV="1">
              <a:off x="4104640" y="2164080"/>
              <a:ext cx="2369493" cy="1016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ttore diritto 65"/>
            <p:cNvCxnSpPr>
              <a:cxnSpLocks/>
            </p:cNvCxnSpPr>
            <p:nvPr/>
          </p:nvCxnSpPr>
          <p:spPr>
            <a:xfrm flipH="1">
              <a:off x="3470368" y="2174240"/>
              <a:ext cx="634274" cy="40677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9" name="1_Box IC"/>
          <p:cNvSpPr/>
          <p:nvPr/>
        </p:nvSpPr>
        <p:spPr>
          <a:xfrm>
            <a:off x="6244297" y="1528937"/>
            <a:ext cx="4847157" cy="1169551"/>
          </a:xfrm>
          <a:prstGeom prst="rect">
            <a:avLst/>
          </a:prstGeom>
          <a:solidFill>
            <a:schemeClr val="accent1">
              <a:lumMod val="50000"/>
            </a:schemeClr>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Physically tag each regulated equipment component with a unique ID number. Institute an electronic data management system for LDAR data and records. Periodically perform a field audit to ensure lists and diagrams accurately represent equipment installed in the plant. </a:t>
            </a:r>
          </a:p>
        </p:txBody>
      </p:sp>
      <p:sp>
        <p:nvSpPr>
          <p:cNvPr id="70" name="2_Box LD"/>
          <p:cNvSpPr/>
          <p:nvPr/>
        </p:nvSpPr>
        <p:spPr>
          <a:xfrm>
            <a:off x="176351" y="3247917"/>
            <a:ext cx="3744972" cy="1384995"/>
          </a:xfrm>
          <a:prstGeom prst="rect">
            <a:avLst/>
          </a:prstGeom>
          <a:solidFill>
            <a:schemeClr val="accent1">
              <a:lumMod val="50000"/>
            </a:schemeClr>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Utilize a leak definition lower than what the regulation requires. Simplify the program by using the lowest leak definition when multiple leak definitions exist. Make the lowest leak definition conservative to provide a margin of safety when monitoring components.</a:t>
            </a:r>
          </a:p>
        </p:txBody>
      </p:sp>
      <p:sp>
        <p:nvSpPr>
          <p:cNvPr id="71" name="3_Box MC"/>
          <p:cNvSpPr/>
          <p:nvPr/>
        </p:nvSpPr>
        <p:spPr>
          <a:xfrm>
            <a:off x="7247192" y="3057087"/>
            <a:ext cx="4560313" cy="1169551"/>
          </a:xfrm>
          <a:prstGeom prst="rect">
            <a:avLst/>
          </a:prstGeom>
          <a:solidFill>
            <a:schemeClr val="accent1">
              <a:lumMod val="50000"/>
            </a:schemeClr>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Use an electronic data logger to save time, improve accuracy, and provide an audit record. Audit the LDAR program to help ensure that Method 21 procedures are being followed properly, and the required records are being kept. </a:t>
            </a:r>
          </a:p>
        </p:txBody>
      </p:sp>
      <p:sp>
        <p:nvSpPr>
          <p:cNvPr id="79" name="4_Box RC"/>
          <p:cNvSpPr/>
          <p:nvPr/>
        </p:nvSpPr>
        <p:spPr>
          <a:xfrm>
            <a:off x="176351" y="5027653"/>
            <a:ext cx="4560313" cy="1384995"/>
          </a:xfrm>
          <a:prstGeom prst="rect">
            <a:avLst/>
          </a:prstGeom>
          <a:solidFill>
            <a:schemeClr val="accent1">
              <a:lumMod val="50000"/>
            </a:schemeClr>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Develop a plan and timetable for repairing components. </a:t>
            </a:r>
          </a:p>
          <a:p>
            <a:r>
              <a:rPr lang="en-US" sz="1400" dirty="0">
                <a:solidFill>
                  <a:schemeClr val="bg1"/>
                </a:solidFill>
                <a:latin typeface="Arial" panose="020B0604020202020204" pitchFamily="34" charset="0"/>
                <a:cs typeface="Arial" panose="020B0604020202020204" pitchFamily="34" charset="0"/>
              </a:rPr>
              <a:t>Make a first attempt at repair as soon as possible after a leak is detected. Monitor components to ensure a leak has been successfully repaired. </a:t>
            </a:r>
          </a:p>
          <a:p>
            <a:r>
              <a:rPr lang="en-US" sz="1400" b="1" u="sng" dirty="0">
                <a:solidFill>
                  <a:schemeClr val="bg1"/>
                </a:solidFill>
                <a:latin typeface="Arial" panose="020B0604020202020204" pitchFamily="34" charset="0"/>
                <a:cs typeface="Arial" panose="020B0604020202020204" pitchFamily="34" charset="0"/>
              </a:rPr>
              <a:t>Replace problem components with “</a:t>
            </a:r>
            <a:r>
              <a:rPr lang="en-US" sz="1400" b="1" u="sng" dirty="0" err="1">
                <a:solidFill>
                  <a:schemeClr val="bg1"/>
                </a:solidFill>
                <a:latin typeface="Arial" panose="020B0604020202020204" pitchFamily="34" charset="0"/>
                <a:cs typeface="Arial" panose="020B0604020202020204" pitchFamily="34" charset="0"/>
              </a:rPr>
              <a:t>leakless</a:t>
            </a:r>
            <a:r>
              <a:rPr lang="en-US" sz="1400" b="1" u="sng" dirty="0">
                <a:solidFill>
                  <a:schemeClr val="bg1"/>
                </a:solidFill>
                <a:latin typeface="Arial" panose="020B0604020202020204" pitchFamily="34" charset="0"/>
                <a:cs typeface="Arial" panose="020B0604020202020204" pitchFamily="34" charset="0"/>
              </a:rPr>
              <a:t>” or other technologies </a:t>
            </a:r>
          </a:p>
        </p:txBody>
      </p:sp>
      <p:pic>
        <p:nvPicPr>
          <p:cNvPr id="8" name="Immagine 7"/>
          <p:cNvPicPr/>
          <p:nvPr/>
        </p:nvPicPr>
        <p:blipFill rotWithShape="1">
          <a:blip r:embed="rId4" cstate="email">
            <a:duotone>
              <a:srgbClr val="4F81BD">
                <a:shade val="45000"/>
                <a:satMod val="135000"/>
              </a:srgbClr>
              <a:prstClr val="white"/>
            </a:duotone>
            <a:extLst>
              <a:ext uri="{BEBA8EAE-BF5A-486C-A8C5-ECC9F3942E4B}">
                <a14:imgProps xmlns:a14="http://schemas.microsoft.com/office/drawing/2010/main">
                  <a14:imgLayer r:embed="rId5">
                    <a14:imgEffect>
                      <a14:brightnessContrast bright="-2000" contrast="75000"/>
                    </a14:imgEffect>
                  </a14:imgLayer>
                </a14:imgProps>
              </a:ext>
              <a:ext uri="{28A0092B-C50C-407E-A947-70E740481C1C}">
                <a14:useLocalDpi xmlns:a14="http://schemas.microsoft.com/office/drawing/2010/main"/>
              </a:ext>
            </a:extLst>
          </a:blip>
          <a:srcRect b="25889"/>
          <a:stretch/>
        </p:blipFill>
        <p:spPr bwMode="auto">
          <a:xfrm>
            <a:off x="5867234" y="5657288"/>
            <a:ext cx="2071595" cy="782051"/>
          </a:xfrm>
          <a:prstGeom prst="rect">
            <a:avLst/>
          </a:prstGeom>
          <a:noFill/>
          <a:ln>
            <a:noFill/>
          </a:ln>
        </p:spPr>
      </p:pic>
      <p:sp>
        <p:nvSpPr>
          <p:cNvPr id="81" name="5_Box R"/>
          <p:cNvSpPr/>
          <p:nvPr/>
        </p:nvSpPr>
        <p:spPr>
          <a:xfrm>
            <a:off x="7817547" y="4606498"/>
            <a:ext cx="4121609" cy="1815882"/>
          </a:xfrm>
          <a:prstGeom prst="rect">
            <a:avLst/>
          </a:prstGeom>
          <a:solidFill>
            <a:schemeClr val="accent1">
              <a:lumMod val="50000"/>
            </a:schemeClr>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Perform internal and third-party audits of LDAR records on a regular basis to ensure compliance. Electronically monitor and store LDAR data. Perform regular records maintenance. Continually search for and update regulatory requirements. Properly record and report first attempts at repair. Keep the proper records for components on Delay</a:t>
            </a:r>
          </a:p>
          <a:p>
            <a:r>
              <a:rPr lang="en-US" sz="1400" dirty="0">
                <a:solidFill>
                  <a:schemeClr val="bg1"/>
                </a:solidFill>
                <a:latin typeface="Arial" panose="020B0604020202020204" pitchFamily="34" charset="0"/>
                <a:cs typeface="Arial" panose="020B0604020202020204" pitchFamily="34" charset="0"/>
              </a:rPr>
              <a:t> of Repair lists. </a:t>
            </a:r>
          </a:p>
        </p:txBody>
      </p:sp>
      <p:grpSp>
        <p:nvGrpSpPr>
          <p:cNvPr id="84" name="Gruppo 83"/>
          <p:cNvGrpSpPr/>
          <p:nvPr/>
        </p:nvGrpSpPr>
        <p:grpSpPr>
          <a:xfrm>
            <a:off x="5331626" y="5291347"/>
            <a:ext cx="1151104" cy="1130208"/>
            <a:chOff x="769978" y="2370731"/>
            <a:chExt cx="899283" cy="796396"/>
          </a:xfrm>
        </p:grpSpPr>
        <p:pic>
          <p:nvPicPr>
            <p:cNvPr id="10" name="Picture 2" descr="http://www.sinform.it/images/omino/omino-web.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41" b="100000" l="4061" r="98477">
                          <a14:foregroundMark x1="54822" y1="8523" x2="59898" y2="8523"/>
                          <a14:foregroundMark x1="56345" y1="6250" x2="59898" y2="6250"/>
                          <a14:foregroundMark x1="84264" y1="21591" x2="84772" y2="24432"/>
                          <a14:foregroundMark x1="87310" y1="25000" x2="93909" y2="25000"/>
                          <a14:foregroundMark x1="11675" y1="30682" x2="9137" y2="39205"/>
                          <a14:foregroundMark x1="17259" y1="27841" x2="20812" y2="27841"/>
                          <a14:foregroundMark x1="31472" y1="32955" x2="34010" y2="44886"/>
                          <a14:foregroundMark x1="15228" y1="51136" x2="15228" y2="51136"/>
                          <a14:backgroundMark x1="58883" y1="90909" x2="57868" y2="86932"/>
                        </a14:backgroundRemoval>
                      </a14:imgEffect>
                    </a14:imgLayer>
                  </a14:imgProps>
                </a:ext>
                <a:ext uri="{28A0092B-C50C-407E-A947-70E740481C1C}">
                  <a14:useLocalDpi xmlns:a14="http://schemas.microsoft.com/office/drawing/2010/main"/>
                </a:ext>
              </a:extLst>
            </a:blip>
            <a:srcRect/>
            <a:stretch>
              <a:fillRect/>
            </a:stretch>
          </p:blipFill>
          <p:spPr bwMode="auto">
            <a:xfrm>
              <a:off x="769978" y="2370731"/>
              <a:ext cx="899283" cy="796396"/>
            </a:xfrm>
            <a:prstGeom prst="rect">
              <a:avLst/>
            </a:prstGeom>
            <a:noFill/>
            <a:extLst>
              <a:ext uri="{909E8E84-426E-40DD-AFC4-6F175D3DCCD1}">
                <a14:hiddenFill xmlns:a14="http://schemas.microsoft.com/office/drawing/2010/main">
                  <a:solidFill>
                    <a:srgbClr val="FFFFFF"/>
                  </a:solidFill>
                </a14:hiddenFill>
              </a:ext>
            </a:extLst>
          </p:spPr>
        </p:pic>
        <p:sp>
          <p:nvSpPr>
            <p:cNvPr id="67" name="Ovale 66"/>
            <p:cNvSpPr/>
            <p:nvPr/>
          </p:nvSpPr>
          <p:spPr>
            <a:xfrm>
              <a:off x="804497" y="2563464"/>
              <a:ext cx="296143" cy="288369"/>
            </a:xfrm>
            <a:prstGeom prst="ellipse">
              <a:avLst/>
            </a:prstGeom>
            <a:solidFill>
              <a:srgbClr val="4472C4">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708595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1000" fill="hold"/>
                                        <p:tgtEl>
                                          <p:spTgt spid="69"/>
                                        </p:tgtEl>
                                        <p:attrNameLst>
                                          <p:attrName>ppt_x</p:attrName>
                                        </p:attrNameLst>
                                      </p:cBhvr>
                                      <p:tavLst>
                                        <p:tav tm="0">
                                          <p:val>
                                            <p:strVal val="1+#ppt_w/2"/>
                                          </p:val>
                                        </p:tav>
                                        <p:tav tm="100000">
                                          <p:val>
                                            <p:strVal val="#ppt_x"/>
                                          </p:val>
                                        </p:tav>
                                      </p:tavLst>
                                    </p:anim>
                                    <p:anim calcmode="lin" valueType="num">
                                      <p:cBhvr additive="base">
                                        <p:cTn id="8" dur="10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1000" fill="hold"/>
                                        <p:tgtEl>
                                          <p:spTgt spid="70"/>
                                        </p:tgtEl>
                                        <p:attrNameLst>
                                          <p:attrName>ppt_x</p:attrName>
                                        </p:attrNameLst>
                                      </p:cBhvr>
                                      <p:tavLst>
                                        <p:tav tm="0">
                                          <p:val>
                                            <p:strVal val="0-#ppt_w/2"/>
                                          </p:val>
                                        </p:tav>
                                        <p:tav tm="100000">
                                          <p:val>
                                            <p:strVal val="#ppt_x"/>
                                          </p:val>
                                        </p:tav>
                                      </p:tavLst>
                                    </p:anim>
                                    <p:anim calcmode="lin" valueType="num">
                                      <p:cBhvr additive="base">
                                        <p:cTn id="14" dur="10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1000" fill="hold"/>
                                        <p:tgtEl>
                                          <p:spTgt spid="71"/>
                                        </p:tgtEl>
                                        <p:attrNameLst>
                                          <p:attrName>ppt_x</p:attrName>
                                        </p:attrNameLst>
                                      </p:cBhvr>
                                      <p:tavLst>
                                        <p:tav tm="0">
                                          <p:val>
                                            <p:strVal val="1+#ppt_w/2"/>
                                          </p:val>
                                        </p:tav>
                                        <p:tav tm="100000">
                                          <p:val>
                                            <p:strVal val="#ppt_x"/>
                                          </p:val>
                                        </p:tav>
                                      </p:tavLst>
                                    </p:anim>
                                    <p:anim calcmode="lin" valueType="num">
                                      <p:cBhvr additive="base">
                                        <p:cTn id="20" dur="10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additive="base">
                                        <p:cTn id="25" dur="1000" fill="hold"/>
                                        <p:tgtEl>
                                          <p:spTgt spid="79"/>
                                        </p:tgtEl>
                                        <p:attrNameLst>
                                          <p:attrName>ppt_x</p:attrName>
                                        </p:attrNameLst>
                                      </p:cBhvr>
                                      <p:tavLst>
                                        <p:tav tm="0">
                                          <p:val>
                                            <p:strVal val="0-#ppt_w/2"/>
                                          </p:val>
                                        </p:tav>
                                        <p:tav tm="100000">
                                          <p:val>
                                            <p:strVal val="#ppt_x"/>
                                          </p:val>
                                        </p:tav>
                                      </p:tavLst>
                                    </p:anim>
                                    <p:anim calcmode="lin" valueType="num">
                                      <p:cBhvr additive="base">
                                        <p:cTn id="26" dur="10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cBhvr additive="base">
                                        <p:cTn id="31" dur="1000" fill="hold"/>
                                        <p:tgtEl>
                                          <p:spTgt spid="81"/>
                                        </p:tgtEl>
                                        <p:attrNameLst>
                                          <p:attrName>ppt_x</p:attrName>
                                        </p:attrNameLst>
                                      </p:cBhvr>
                                      <p:tavLst>
                                        <p:tav tm="0">
                                          <p:val>
                                            <p:strVal val="1+#ppt_w/2"/>
                                          </p:val>
                                        </p:tav>
                                        <p:tav tm="100000">
                                          <p:val>
                                            <p:strVal val="#ppt_x"/>
                                          </p:val>
                                        </p:tav>
                                      </p:tavLst>
                                    </p:anim>
                                    <p:anim calcmode="lin" valueType="num">
                                      <p:cBhvr additive="base">
                                        <p:cTn id="32" dur="10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p:cNvPicPr>
            <a:picLocks noChangeAspect="1"/>
          </p:cNvPicPr>
          <p:nvPr/>
        </p:nvPicPr>
        <p:blipFill>
          <a:blip r:embed="rId3">
            <a:duotone>
              <a:schemeClr val="accent1">
                <a:shade val="45000"/>
                <a:satMod val="135000"/>
              </a:schemeClr>
              <a:prstClr val="white"/>
            </a:duotone>
          </a:blip>
          <a:stretch>
            <a:fillRect/>
          </a:stretch>
        </p:blipFill>
        <p:spPr>
          <a:xfrm>
            <a:off x="1703189" y="1554184"/>
            <a:ext cx="8695315" cy="4891115"/>
          </a:xfrm>
          <a:prstGeom prst="rect">
            <a:avLst/>
          </a:prstGeom>
        </p:spPr>
      </p:pic>
      <p:sp>
        <p:nvSpPr>
          <p:cNvPr id="2" name="CasellaDiTesto 1"/>
          <p:cNvSpPr txBox="1"/>
          <p:nvPr/>
        </p:nvSpPr>
        <p:spPr>
          <a:xfrm>
            <a:off x="425631" y="963579"/>
            <a:ext cx="11250432" cy="523220"/>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a:t>
            </a:r>
          </a:p>
        </p:txBody>
      </p:sp>
      <p:cxnSp>
        <p:nvCxnSpPr>
          <p:cNvPr id="3"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35496" y="1140713"/>
            <a:ext cx="413189" cy="27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5" name="Rettangolo 4"/>
          <p:cNvSpPr/>
          <p:nvPr/>
        </p:nvSpPr>
        <p:spPr>
          <a:xfrm>
            <a:off x="8695315" y="1140713"/>
            <a:ext cx="413189" cy="27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9" name="1_Box IC"/>
          <p:cNvSpPr/>
          <p:nvPr/>
        </p:nvSpPr>
        <p:spPr>
          <a:xfrm>
            <a:off x="1024942" y="2160203"/>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Flame ionization detector</a:t>
            </a:r>
          </a:p>
        </p:txBody>
      </p:sp>
      <p:sp>
        <p:nvSpPr>
          <p:cNvPr id="11" name="1_Box IC"/>
          <p:cNvSpPr/>
          <p:nvPr/>
        </p:nvSpPr>
        <p:spPr>
          <a:xfrm>
            <a:off x="1024942" y="2894695"/>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Photo ionization detector</a:t>
            </a:r>
          </a:p>
        </p:txBody>
      </p:sp>
      <p:sp>
        <p:nvSpPr>
          <p:cNvPr id="13" name="1_Box IC"/>
          <p:cNvSpPr/>
          <p:nvPr/>
        </p:nvSpPr>
        <p:spPr>
          <a:xfrm>
            <a:off x="1024942" y="3650877"/>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Thermal conductivity detector</a:t>
            </a:r>
          </a:p>
        </p:txBody>
      </p:sp>
      <p:sp>
        <p:nvSpPr>
          <p:cNvPr id="14" name="1_Box IC"/>
          <p:cNvSpPr/>
          <p:nvPr/>
        </p:nvSpPr>
        <p:spPr>
          <a:xfrm>
            <a:off x="1024942" y="4396214"/>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Infrared detector</a:t>
            </a:r>
          </a:p>
        </p:txBody>
      </p:sp>
      <p:sp>
        <p:nvSpPr>
          <p:cNvPr id="16" name="1_Box IC"/>
          <p:cNvSpPr/>
          <p:nvPr/>
        </p:nvSpPr>
        <p:spPr>
          <a:xfrm>
            <a:off x="1024942" y="5141551"/>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Low power semiconductor detector </a:t>
            </a:r>
          </a:p>
        </p:txBody>
      </p:sp>
      <p:sp>
        <p:nvSpPr>
          <p:cNvPr id="18" name="1_Box IC"/>
          <p:cNvSpPr/>
          <p:nvPr/>
        </p:nvSpPr>
        <p:spPr>
          <a:xfrm>
            <a:off x="1024942" y="5886889"/>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Catalytic oxidation</a:t>
            </a:r>
          </a:p>
        </p:txBody>
      </p:sp>
      <p:sp>
        <p:nvSpPr>
          <p:cNvPr id="19" name="1_Box IC"/>
          <p:cNvSpPr/>
          <p:nvPr/>
        </p:nvSpPr>
        <p:spPr>
          <a:xfrm>
            <a:off x="7852527" y="2164521"/>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Optical Gas Imaging</a:t>
            </a:r>
          </a:p>
        </p:txBody>
      </p:sp>
      <p:sp>
        <p:nvSpPr>
          <p:cNvPr id="20" name="1_Box IC"/>
          <p:cNvSpPr/>
          <p:nvPr/>
        </p:nvSpPr>
        <p:spPr>
          <a:xfrm>
            <a:off x="7852527" y="2894695"/>
            <a:ext cx="3419736" cy="338554"/>
          </a:xfrm>
          <a:prstGeom prst="rect">
            <a:avLst/>
          </a:prstGeom>
          <a:solidFill>
            <a:schemeClr val="accent1">
              <a:lumMod val="50000"/>
            </a:schemeClr>
          </a:solidFill>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Ultrasound camera</a:t>
            </a:r>
          </a:p>
        </p:txBody>
      </p:sp>
      <p:sp>
        <p:nvSpPr>
          <p:cNvPr id="21" name="1_Box IC"/>
          <p:cNvSpPr/>
          <p:nvPr/>
        </p:nvSpPr>
        <p:spPr>
          <a:xfrm>
            <a:off x="448685" y="1710127"/>
            <a:ext cx="4227336" cy="304060"/>
          </a:xfrm>
          <a:prstGeom prst="rect">
            <a:avLst/>
          </a:prstGeom>
          <a:solidFill>
            <a:schemeClr val="accent5">
              <a:lumMod val="20000"/>
              <a:lumOff val="80000"/>
            </a:schemeClr>
          </a:solidFill>
          <a:ln>
            <a:solidFill>
              <a:srgbClr val="28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lumMod val="50000"/>
                  </a:schemeClr>
                </a:solidFill>
                <a:latin typeface="Arial" panose="020B0604020202020204" pitchFamily="34" charset="0"/>
                <a:cs typeface="Arial" panose="020B0604020202020204" pitchFamily="34" charset="0"/>
              </a:rPr>
              <a:t>EPA 21 Method- accessible sources</a:t>
            </a:r>
            <a:endParaRPr lang="en-US" b="1" dirty="0">
              <a:solidFill>
                <a:schemeClr val="accent1">
                  <a:lumMod val="50000"/>
                </a:schemeClr>
              </a:solidFill>
              <a:latin typeface="Arial" panose="020B0604020202020204" pitchFamily="34" charset="0"/>
              <a:cs typeface="Arial" panose="020B0604020202020204" pitchFamily="34" charset="0"/>
            </a:endParaRPr>
          </a:p>
        </p:txBody>
      </p:sp>
      <p:sp>
        <p:nvSpPr>
          <p:cNvPr id="23" name="1_Box IC"/>
          <p:cNvSpPr/>
          <p:nvPr/>
        </p:nvSpPr>
        <p:spPr>
          <a:xfrm>
            <a:off x="7448727" y="1657448"/>
            <a:ext cx="4227336" cy="304060"/>
          </a:xfrm>
          <a:prstGeom prst="rect">
            <a:avLst/>
          </a:prstGeom>
          <a:solidFill>
            <a:schemeClr val="accent5">
              <a:lumMod val="20000"/>
              <a:lumOff val="80000"/>
            </a:schemeClr>
          </a:solidFill>
          <a:ln>
            <a:solidFill>
              <a:srgbClr val="28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lumMod val="50000"/>
                  </a:schemeClr>
                </a:solidFill>
                <a:latin typeface="Arial" panose="020B0604020202020204" pitchFamily="34" charset="0"/>
                <a:cs typeface="Arial" panose="020B0604020202020204" pitchFamily="34" charset="0"/>
              </a:rPr>
              <a:t>Non-accessible sources</a:t>
            </a: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107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0-#ppt_w/2"/>
                                          </p:val>
                                        </p:tav>
                                        <p:tav tm="100000">
                                          <p:val>
                                            <p:strVal val="#ppt_x"/>
                                          </p:val>
                                        </p:tav>
                                      </p:tavLst>
                                    </p:anim>
                                    <p:anim calcmode="lin" valueType="num">
                                      <p:cBhvr additive="base">
                                        <p:cTn id="24" dur="10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0-#ppt_w/2"/>
                                          </p:val>
                                        </p:tav>
                                        <p:tav tm="100000">
                                          <p:val>
                                            <p:strVal val="#ppt_x"/>
                                          </p:val>
                                        </p:tav>
                                      </p:tavLst>
                                    </p:anim>
                                    <p:anim calcmode="lin" valueType="num">
                                      <p:cBhvr additive="base">
                                        <p:cTn id="2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0" fill="hold"/>
                                        <p:tgtEl>
                                          <p:spTgt spid="19"/>
                                        </p:tgtEl>
                                        <p:attrNameLst>
                                          <p:attrName>ppt_x</p:attrName>
                                        </p:attrNameLst>
                                      </p:cBhvr>
                                      <p:tavLst>
                                        <p:tav tm="0">
                                          <p:val>
                                            <p:strVal val="1+#ppt_w/2"/>
                                          </p:val>
                                        </p:tav>
                                        <p:tav tm="100000">
                                          <p:val>
                                            <p:strVal val="#ppt_x"/>
                                          </p:val>
                                        </p:tav>
                                      </p:tavLst>
                                    </p:anim>
                                    <p:anim calcmode="lin" valueType="num">
                                      <p:cBhvr additive="base">
                                        <p:cTn id="34" dur="1000" fill="hold"/>
                                        <p:tgtEl>
                                          <p:spTgt spid="19"/>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1000" fill="hold"/>
                                        <p:tgtEl>
                                          <p:spTgt spid="20"/>
                                        </p:tgtEl>
                                        <p:attrNameLst>
                                          <p:attrName>ppt_x</p:attrName>
                                        </p:attrNameLst>
                                      </p:cBhvr>
                                      <p:tavLst>
                                        <p:tav tm="0">
                                          <p:val>
                                            <p:strVal val="1+#ppt_w/2"/>
                                          </p:val>
                                        </p:tav>
                                        <p:tav tm="100000">
                                          <p:val>
                                            <p:strVal val="#ppt_x"/>
                                          </p:val>
                                        </p:tav>
                                      </p:tavLst>
                                    </p:anim>
                                    <p:anim calcmode="lin" valueType="num">
                                      <p:cBhvr additive="base">
                                        <p:cTn id="3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6"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5631" y="963579"/>
            <a:ext cx="11250432" cy="1384995"/>
          </a:xfrm>
          <a:prstGeom prst="rect">
            <a:avLst/>
          </a:prstGeom>
          <a:noFill/>
        </p:spPr>
        <p:txBody>
          <a:bodyPr wrap="square" rtlCol="0">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eak </a:t>
            </a:r>
            <a:r>
              <a:rPr lang="en-GB" sz="2800" b="1" dirty="0">
                <a:solidFill>
                  <a:schemeClr val="accent1">
                    <a:lumMod val="50000"/>
                  </a:schemeClr>
                </a:solidFill>
                <a:latin typeface="Arial" panose="020B0604020202020204" pitchFamily="34" charset="0"/>
                <a:cs typeface="Arial" panose="020B0604020202020204" pitchFamily="34" charset="0"/>
              </a:rPr>
              <a:t>D</a:t>
            </a:r>
            <a:r>
              <a:rPr lang="en-GB" sz="2800" b="1" dirty="0">
                <a:latin typeface="Arial" panose="020B0604020202020204" pitchFamily="34" charset="0"/>
                <a:cs typeface="Arial" panose="020B0604020202020204" pitchFamily="34" charset="0"/>
              </a:rPr>
              <a:t>etection – </a:t>
            </a:r>
            <a:r>
              <a:rPr lang="en-US" sz="2800" b="1" dirty="0">
                <a:latin typeface="Arial" panose="020B0604020202020204" pitchFamily="34" charset="0"/>
                <a:cs typeface="Arial" panose="020B0604020202020204" pitchFamily="34" charset="0"/>
              </a:rPr>
              <a:t>CHOOSING THE RIGHT VOC MONITORING DEVICE (EPA21)</a:t>
            </a:r>
          </a:p>
          <a:p>
            <a:endParaRPr lang="en-GB" sz="2800" b="1" dirty="0">
              <a:latin typeface="Arial" panose="020B0604020202020204" pitchFamily="34" charset="0"/>
              <a:cs typeface="Arial" panose="020B0604020202020204" pitchFamily="34" charset="0"/>
            </a:endParaRPr>
          </a:p>
        </p:txBody>
      </p:sp>
      <p:cxnSp>
        <p:nvCxnSpPr>
          <p:cNvPr id="4" name="Connettore diritto 20"/>
          <p:cNvCxnSpPr>
            <a:cxnSpLocks/>
          </p:cNvCxnSpPr>
          <p:nvPr/>
        </p:nvCxnSpPr>
        <p:spPr>
          <a:xfrm>
            <a:off x="425631" y="147110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35496" y="1140713"/>
            <a:ext cx="413189" cy="27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425631" y="2026360"/>
            <a:ext cx="11250431" cy="523220"/>
          </a:xfrm>
          <a:prstGeom prst="rect">
            <a:avLst/>
          </a:prstGeom>
          <a:solidFill>
            <a:schemeClr val="accent5">
              <a:lumMod val="20000"/>
              <a:lumOff val="80000"/>
            </a:schemeClr>
          </a:solidFill>
          <a:ln>
            <a:solidFill>
              <a:schemeClr val="accent1">
                <a:lumMod val="50000"/>
              </a:schemeClr>
            </a:solidFill>
          </a:ln>
        </p:spPr>
        <p:txBody>
          <a:bodyPr wrap="square">
            <a:spAutoFit/>
          </a:bodyPr>
          <a:lstStyle/>
          <a:p>
            <a:pPr algn="just"/>
            <a:r>
              <a:rPr lang="en-US" sz="1400" dirty="0">
                <a:solidFill>
                  <a:schemeClr val="accent1">
                    <a:lumMod val="50000"/>
                  </a:schemeClr>
                </a:solidFill>
                <a:latin typeface="Arial" panose="020B0604020202020204" pitchFamily="34" charset="0"/>
                <a:cs typeface="Arial" panose="020B0604020202020204" pitchFamily="34" charset="0"/>
              </a:rPr>
              <a:t>Instrumental monitoring of </a:t>
            </a:r>
            <a:r>
              <a:rPr lang="en-US" sz="1400" b="1" dirty="0">
                <a:solidFill>
                  <a:schemeClr val="accent1">
                    <a:lumMod val="50000"/>
                  </a:schemeClr>
                </a:solidFill>
                <a:latin typeface="Arial" panose="020B0604020202020204" pitchFamily="34" charset="0"/>
                <a:cs typeface="Arial" panose="020B0604020202020204" pitchFamily="34" charset="0"/>
              </a:rPr>
              <a:t>VOC (Volatile Organic Compounds)</a:t>
            </a:r>
            <a:r>
              <a:rPr lang="en-US" sz="1400" dirty="0">
                <a:solidFill>
                  <a:schemeClr val="accent1">
                    <a:lumMod val="50000"/>
                  </a:schemeClr>
                </a:solidFill>
                <a:latin typeface="Arial" panose="020B0604020202020204" pitchFamily="34" charset="0"/>
                <a:cs typeface="Arial" panose="020B0604020202020204" pitchFamily="34" charset="0"/>
              </a:rPr>
              <a:t> can be carried out with two main devices: the Flame Ionization Detector, (FID), and the Photoionization detector (PID). </a:t>
            </a:r>
          </a:p>
        </p:txBody>
      </p:sp>
      <p:sp>
        <p:nvSpPr>
          <p:cNvPr id="35" name="Rettangolo 34"/>
          <p:cNvSpPr/>
          <p:nvPr/>
        </p:nvSpPr>
        <p:spPr>
          <a:xfrm>
            <a:off x="410932" y="2752105"/>
            <a:ext cx="11265132" cy="1723549"/>
          </a:xfrm>
          <a:prstGeom prst="rect">
            <a:avLst/>
          </a:prstGeom>
          <a:solidFill>
            <a:srgbClr val="002060"/>
          </a:solidFill>
          <a:ln>
            <a:solidFill>
              <a:schemeClr val="accent1">
                <a:lumMod val="50000"/>
              </a:schemeClr>
            </a:solidFill>
          </a:ln>
        </p:spPr>
        <p:txBody>
          <a:bodyPr wrap="square">
            <a:spAutoFit/>
          </a:bodyPr>
          <a:lstStyle/>
          <a:p>
            <a:pPr algn="just"/>
            <a:endParaRPr lang="en-US" sz="1400" dirty="0">
              <a:solidFill>
                <a:schemeClr val="bg1"/>
              </a:solidFill>
              <a:latin typeface="Arial" panose="020B0604020202020204" pitchFamily="34" charset="0"/>
              <a:cs typeface="Arial" panose="020B0604020202020204" pitchFamily="34" charset="0"/>
            </a:endParaRPr>
          </a:p>
          <a:p>
            <a:pPr algn="just"/>
            <a:endParaRPr lang="en-US" sz="1400" dirty="0">
              <a:solidFill>
                <a:schemeClr val="bg1"/>
              </a:solidFill>
              <a:latin typeface="Arial" panose="020B0604020202020204" pitchFamily="34" charset="0"/>
              <a:cs typeface="Arial" panose="020B0604020202020204" pitchFamily="34" charset="0"/>
            </a:endParaRPr>
          </a:p>
          <a:p>
            <a:pPr algn="just"/>
            <a:endParaRPr lang="en-US" sz="1400" dirty="0">
              <a:solidFill>
                <a:schemeClr val="bg1"/>
              </a:solidFill>
              <a:latin typeface="Arial" panose="020B0604020202020204" pitchFamily="34" charset="0"/>
              <a:cs typeface="Arial" panose="020B0604020202020204" pitchFamily="34" charset="0"/>
            </a:endParaRPr>
          </a:p>
          <a:p>
            <a:pPr algn="just"/>
            <a:r>
              <a:rPr lang="en-US" sz="14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A Photoionization detector (PID) uses an ultraviolet (UV) light source to ionize chemicals to 							positive and negative ions that can be easily counted with a detector. Ionization occurs when 						a molecule absorbs the light energy and when molecules </a:t>
            </a:r>
            <a:r>
              <a:rPr lang="en-US" sz="1600" dirty="0" err="1">
                <a:solidFill>
                  <a:schemeClr val="bg1"/>
                </a:solidFill>
                <a:latin typeface="Arial" panose="020B0604020202020204" pitchFamily="34" charset="0"/>
                <a:cs typeface="Arial" panose="020B0604020202020204" pitchFamily="34" charset="0"/>
              </a:rPr>
              <a:t>ionizzation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potenzial</a:t>
            </a:r>
            <a:r>
              <a:rPr lang="en-US" sz="1600" dirty="0">
                <a:solidFill>
                  <a:schemeClr val="bg1"/>
                </a:solidFill>
                <a:latin typeface="Arial" panose="020B0604020202020204" pitchFamily="34" charset="0"/>
                <a:cs typeface="Arial" panose="020B0604020202020204" pitchFamily="34" charset="0"/>
              </a:rPr>
              <a:t> is lower than 						light energy.</a:t>
            </a:r>
            <a:endParaRPr lang="en-US" sz="1400" dirty="0">
              <a:solidFill>
                <a:schemeClr val="bg1"/>
              </a:solidFill>
              <a:latin typeface="Arial" panose="020B0604020202020204" pitchFamily="34" charset="0"/>
              <a:cs typeface="Arial" panose="020B0604020202020204" pitchFamily="34" charset="0"/>
            </a:endParaRPr>
          </a:p>
        </p:txBody>
      </p:sp>
      <p:sp>
        <p:nvSpPr>
          <p:cNvPr id="36" name="Rettangolo 35"/>
          <p:cNvSpPr/>
          <p:nvPr/>
        </p:nvSpPr>
        <p:spPr>
          <a:xfrm>
            <a:off x="425632" y="4596638"/>
            <a:ext cx="11250430" cy="1877437"/>
          </a:xfrm>
          <a:prstGeom prst="rect">
            <a:avLst/>
          </a:prstGeom>
          <a:solidFill>
            <a:srgbClr val="002060"/>
          </a:solidFill>
          <a:ln>
            <a:solidFill>
              <a:schemeClr val="accent1">
                <a:lumMod val="50000"/>
              </a:schemeClr>
            </a:solidFill>
          </a:ln>
        </p:spPr>
        <p:txBody>
          <a:bodyPr wrap="square">
            <a:spAutoFit/>
          </a:bodyPr>
          <a:lstStyle/>
          <a:p>
            <a:pPr algn="just"/>
            <a:r>
              <a:rPr lang="en-US" sz="1400" dirty="0">
                <a:solidFill>
                  <a:schemeClr val="bg1"/>
                </a:solidFill>
                <a:latin typeface="Arial" panose="020B0604020202020204" pitchFamily="34" charset="0"/>
                <a:cs typeface="Arial" panose="020B0604020202020204" pitchFamily="34" charset="0"/>
              </a:rPr>
              <a:t>						</a:t>
            </a:r>
          </a:p>
          <a:p>
            <a:pPr algn="just"/>
            <a:r>
              <a:rPr lang="en-US" sz="1400" dirty="0">
                <a:solidFill>
                  <a:schemeClr val="bg1"/>
                </a:solidFill>
                <a:latin typeface="Arial" panose="020B0604020202020204" pitchFamily="34" charset="0"/>
                <a:cs typeface="Arial" panose="020B0604020202020204" pitchFamily="34" charset="0"/>
              </a:rPr>
              <a:t>						</a:t>
            </a:r>
          </a:p>
          <a:p>
            <a:pPr algn="just"/>
            <a:r>
              <a:rPr lang="en-US" sz="14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A Flame detector (FID) uses a  hydrogen flame to ionize chemicals to positive and negative ions that can be easily 		ions counted with a detector.</a:t>
            </a:r>
          </a:p>
          <a:p>
            <a:pPr algn="just"/>
            <a:endParaRPr lang="en-US" sz="1400" dirty="0">
              <a:solidFill>
                <a:schemeClr val="bg1"/>
              </a:solidFill>
              <a:latin typeface="Arial" panose="020B0604020202020204" pitchFamily="34" charset="0"/>
              <a:cs typeface="Arial" panose="020B0604020202020204" pitchFamily="34" charset="0"/>
            </a:endParaRPr>
          </a:p>
          <a:p>
            <a:pPr algn="just"/>
            <a:endParaRPr lang="en-US" sz="1400" dirty="0">
              <a:solidFill>
                <a:schemeClr val="bg1"/>
              </a:solidFill>
              <a:latin typeface="Arial" panose="020B0604020202020204" pitchFamily="34" charset="0"/>
              <a:cs typeface="Arial" panose="020B0604020202020204" pitchFamily="34" charset="0"/>
            </a:endParaRPr>
          </a:p>
          <a:p>
            <a:pPr algn="just"/>
            <a:endParaRPr lang="en-US" sz="1400" dirty="0">
              <a:solidFill>
                <a:schemeClr val="bg1"/>
              </a:solidFill>
              <a:latin typeface="Arial" panose="020B0604020202020204" pitchFamily="34" charset="0"/>
              <a:cs typeface="Arial" panose="020B0604020202020204" pitchFamily="34" charset="0"/>
            </a:endParaRPr>
          </a:p>
          <a:p>
            <a:pPr algn="just"/>
            <a:endParaRPr lang="en-US" sz="1400" dirty="0">
              <a:solidFill>
                <a:schemeClr val="bg1"/>
              </a:solidFill>
              <a:latin typeface="Arial" panose="020B0604020202020204" pitchFamily="34" charset="0"/>
              <a:cs typeface="Arial" panose="020B0604020202020204" pitchFamily="34" charset="0"/>
            </a:endParaRPr>
          </a:p>
        </p:txBody>
      </p:sp>
      <p:pic>
        <p:nvPicPr>
          <p:cNvPr id="92" name="Immagine 91" descr="Risultati immagini per benzene"/>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863228" y="2885980"/>
            <a:ext cx="435212" cy="399409"/>
          </a:xfrm>
          <a:prstGeom prst="rect">
            <a:avLst/>
          </a:prstGeom>
          <a:noFill/>
          <a:ln>
            <a:noFill/>
          </a:ln>
        </p:spPr>
      </p:pic>
      <p:pic>
        <p:nvPicPr>
          <p:cNvPr id="93" name="Immagine 92" descr="Risultati immagini per pallino"/>
          <p:cNvPicPr>
            <a:picLocks noChangeAspect="1"/>
          </p:cNvPicPr>
          <p:nvPr/>
        </p:nvPicPr>
        <p:blipFill>
          <a:blip r:embed="rId4" cstate="screen">
            <a:duotone>
              <a:schemeClr val="accent6">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544063" y="2892690"/>
            <a:ext cx="156130" cy="159755"/>
          </a:xfrm>
          <a:prstGeom prst="rect">
            <a:avLst/>
          </a:prstGeom>
          <a:noFill/>
          <a:ln>
            <a:noFill/>
          </a:ln>
        </p:spPr>
      </p:pic>
      <p:sp>
        <p:nvSpPr>
          <p:cNvPr id="88" name="Ovale 87"/>
          <p:cNvSpPr/>
          <p:nvPr/>
        </p:nvSpPr>
        <p:spPr>
          <a:xfrm flipH="1">
            <a:off x="5515492" y="2944564"/>
            <a:ext cx="110057" cy="362157"/>
          </a:xfrm>
          <a:prstGeom prst="ellipse">
            <a:avLst/>
          </a:prstGeom>
          <a:solidFill>
            <a:schemeClr val="accent5">
              <a:lumMod val="20000"/>
              <a:lumOff val="8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1000"/>
          </a:p>
        </p:txBody>
      </p:sp>
      <p:cxnSp>
        <p:nvCxnSpPr>
          <p:cNvPr id="89" name="Connettore 1 388"/>
          <p:cNvCxnSpPr/>
          <p:nvPr/>
        </p:nvCxnSpPr>
        <p:spPr>
          <a:xfrm flipH="1">
            <a:off x="5569734" y="2944564"/>
            <a:ext cx="381270" cy="805"/>
          </a:xfrm>
          <a:prstGeom prst="line">
            <a:avLst/>
          </a:prstGeom>
          <a:solidFill>
            <a:schemeClr val="accent4">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0" name="Connettore 1 389"/>
          <p:cNvCxnSpPr/>
          <p:nvPr/>
        </p:nvCxnSpPr>
        <p:spPr>
          <a:xfrm flipH="1">
            <a:off x="5569734" y="3306678"/>
            <a:ext cx="381270" cy="805"/>
          </a:xfrm>
          <a:prstGeom prst="line">
            <a:avLst/>
          </a:prstGeom>
          <a:solidFill>
            <a:schemeClr val="accent4">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91" name="Arco 90"/>
          <p:cNvSpPr/>
          <p:nvPr/>
        </p:nvSpPr>
        <p:spPr>
          <a:xfrm>
            <a:off x="5770196" y="2944564"/>
            <a:ext cx="362402" cy="362114"/>
          </a:xfrm>
          <a:prstGeom prst="arc">
            <a:avLst>
              <a:gd name="adj1" fmla="val 16200000"/>
              <a:gd name="adj2" fmla="val 5850560"/>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1000"/>
          </a:p>
        </p:txBody>
      </p:sp>
      <p:pic>
        <p:nvPicPr>
          <p:cNvPr id="58" name="Immagine 57" descr="Immagine correlata"/>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7364" y="2929999"/>
            <a:ext cx="747542" cy="320270"/>
          </a:xfrm>
          <a:prstGeom prst="rect">
            <a:avLst/>
          </a:prstGeom>
          <a:noFill/>
          <a:ln>
            <a:noFill/>
          </a:ln>
        </p:spPr>
      </p:pic>
      <p:pic>
        <p:nvPicPr>
          <p:cNvPr id="78" name="Immagine 77" descr="Risultati immagini per benzene"/>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7214" y="2931037"/>
            <a:ext cx="435212" cy="399410"/>
          </a:xfrm>
          <a:prstGeom prst="rect">
            <a:avLst/>
          </a:prstGeom>
          <a:noFill/>
          <a:ln>
            <a:noFill/>
          </a:ln>
        </p:spPr>
      </p:pic>
      <p:sp>
        <p:nvSpPr>
          <p:cNvPr id="49" name="Casella di testo 2"/>
          <p:cNvSpPr txBox="1">
            <a:spLocks noChangeArrowheads="1"/>
          </p:cNvSpPr>
          <p:nvPr/>
        </p:nvSpPr>
        <p:spPr bwMode="auto">
          <a:xfrm>
            <a:off x="7891842" y="2958859"/>
            <a:ext cx="414637" cy="232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6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t>
            </a:r>
            <a:r>
              <a:rPr lang="it-IT" sz="600" kern="1200"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a:t>
            </a:r>
            <a:r>
              <a:rPr lang="it-IT" sz="6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t>
            </a:r>
            <a:r>
              <a:rPr lang="it-IT" sz="600" kern="1200"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a:t>
            </a:r>
            <a:r>
              <a:rPr lang="it-IT" sz="600" kern="12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it-IT" sz="6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700" dirty="0">
              <a:solidFill>
                <a:schemeClr val="bg1"/>
              </a:solidFill>
              <a:effectLst/>
              <a:latin typeface="Times New Roman" panose="02020603050405020304" pitchFamily="18" charset="0"/>
              <a:ea typeface="Times New Roman" panose="02020603050405020304" pitchFamily="18" charset="0"/>
            </a:endParaRPr>
          </a:p>
        </p:txBody>
      </p:sp>
      <p:sp>
        <p:nvSpPr>
          <p:cNvPr id="50" name="Casella di testo 2"/>
          <p:cNvSpPr txBox="1">
            <a:spLocks noChangeArrowheads="1"/>
          </p:cNvSpPr>
          <p:nvPr/>
        </p:nvSpPr>
        <p:spPr bwMode="auto">
          <a:xfrm>
            <a:off x="5633020" y="2937426"/>
            <a:ext cx="511378" cy="43410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8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U.V. Lamp</a:t>
            </a:r>
            <a:endParaRPr lang="it-IT" sz="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Freccia destra con strisce 7"/>
          <p:cNvSpPr/>
          <p:nvPr/>
        </p:nvSpPr>
        <p:spPr>
          <a:xfrm>
            <a:off x="7388570" y="2923280"/>
            <a:ext cx="407744" cy="354028"/>
          </a:xfrm>
          <a:prstGeom prst="stripedRightArrow">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40" name="Casella di testo 2"/>
          <p:cNvSpPr txBox="1">
            <a:spLocks noChangeArrowheads="1"/>
          </p:cNvSpPr>
          <p:nvPr/>
        </p:nvSpPr>
        <p:spPr bwMode="auto">
          <a:xfrm>
            <a:off x="8482197" y="2867543"/>
            <a:ext cx="279862" cy="232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t>
            </a:r>
            <a:r>
              <a:rPr lang="it-IT" sz="600" kern="12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700" dirty="0">
              <a:effectLst/>
              <a:latin typeface="Times New Roman" panose="02020603050405020304" pitchFamily="18" charset="0"/>
              <a:ea typeface="Times New Roman" panose="02020603050405020304" pitchFamily="18" charset="0"/>
            </a:endParaRPr>
          </a:p>
        </p:txBody>
      </p:sp>
      <p:sp>
        <p:nvSpPr>
          <p:cNvPr id="11" name="CasellaDiTesto 10"/>
          <p:cNvSpPr txBox="1"/>
          <p:nvPr/>
        </p:nvSpPr>
        <p:spPr>
          <a:xfrm>
            <a:off x="8267023" y="2864052"/>
            <a:ext cx="319318"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a:t>
            </a:r>
          </a:p>
        </p:txBody>
      </p:sp>
      <p:sp>
        <p:nvSpPr>
          <p:cNvPr id="94" name="Casella di testo 2"/>
          <p:cNvSpPr txBox="1">
            <a:spLocks noChangeArrowheads="1"/>
          </p:cNvSpPr>
          <p:nvPr/>
        </p:nvSpPr>
        <p:spPr bwMode="auto">
          <a:xfrm>
            <a:off x="6938213" y="3001397"/>
            <a:ext cx="414637" cy="232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600" b="1" kern="12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t>
            </a:r>
            <a:r>
              <a:rPr lang="it-IT" sz="600" b="1" kern="1200" baseline="-250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a:t>
            </a:r>
            <a:r>
              <a:rPr lang="it-IT" sz="600" b="1" kern="12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a:t>
            </a:r>
            <a:r>
              <a:rPr lang="it-IT" sz="600" b="1" kern="1200" baseline="-250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a:t>
            </a:r>
            <a:endParaRPr lang="it-IT" sz="700" b="1" dirty="0">
              <a:solidFill>
                <a:schemeClr val="tx2">
                  <a:lumMod val="50000"/>
                </a:schemeClr>
              </a:solidFill>
              <a:effectLst/>
              <a:latin typeface="Times New Roman" panose="02020603050405020304" pitchFamily="18" charset="0"/>
              <a:ea typeface="Times New Roman" panose="02020603050405020304" pitchFamily="18" charset="0"/>
            </a:endParaRPr>
          </a:p>
        </p:txBody>
      </p:sp>
      <p:sp>
        <p:nvSpPr>
          <p:cNvPr id="15" name="Fusione 14"/>
          <p:cNvSpPr/>
          <p:nvPr/>
        </p:nvSpPr>
        <p:spPr>
          <a:xfrm rot="16200000">
            <a:off x="6731058" y="3060357"/>
            <a:ext cx="122759" cy="10693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magine 31"/>
          <p:cNvPicPr/>
          <p:nvPr/>
        </p:nvPicPr>
        <p:blipFill>
          <a:blip r:embed="rId7">
            <a:extLst>
              <a:ext uri="{28A0092B-C50C-407E-A947-70E740481C1C}">
                <a14:useLocalDpi xmlns:a14="http://schemas.microsoft.com/office/drawing/2010/main" val="0"/>
              </a:ext>
            </a:extLst>
          </a:blip>
          <a:srcRect/>
          <a:stretch>
            <a:fillRect/>
          </a:stretch>
        </p:blipFill>
        <p:spPr bwMode="auto">
          <a:xfrm>
            <a:off x="493432" y="2822989"/>
            <a:ext cx="2629927" cy="1509948"/>
          </a:xfrm>
          <a:prstGeom prst="rect">
            <a:avLst/>
          </a:prstGeom>
          <a:noFill/>
          <a:ln>
            <a:noFill/>
          </a:ln>
        </p:spPr>
      </p:pic>
      <p:grpSp>
        <p:nvGrpSpPr>
          <p:cNvPr id="95" name="Gruppo 94"/>
          <p:cNvGrpSpPr/>
          <p:nvPr/>
        </p:nvGrpSpPr>
        <p:grpSpPr>
          <a:xfrm>
            <a:off x="510217" y="4704360"/>
            <a:ext cx="2613141" cy="1600438"/>
            <a:chOff x="0" y="0"/>
            <a:chExt cx="2410691" cy="1745673"/>
          </a:xfrm>
        </p:grpSpPr>
        <p:pic>
          <p:nvPicPr>
            <p:cNvPr id="96" name="Immagine 95"/>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0"/>
              <a:ext cx="2410691" cy="1745673"/>
            </a:xfrm>
            <a:prstGeom prst="rect">
              <a:avLst/>
            </a:prstGeom>
            <a:noFill/>
            <a:ln>
              <a:noFill/>
            </a:ln>
          </p:spPr>
        </p:pic>
        <p:pic>
          <p:nvPicPr>
            <p:cNvPr id="97" name="Immagine 96" descr="Risultati immagini per fiamma"/>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59873" y="609600"/>
              <a:ext cx="471055" cy="471055"/>
            </a:xfrm>
            <a:prstGeom prst="rect">
              <a:avLst/>
            </a:prstGeom>
            <a:noFill/>
            <a:ln>
              <a:noFill/>
            </a:ln>
          </p:spPr>
        </p:pic>
      </p:grpSp>
      <p:sp>
        <p:nvSpPr>
          <p:cNvPr id="16" name="CasellaDiTesto 15"/>
          <p:cNvSpPr txBox="1"/>
          <p:nvPr/>
        </p:nvSpPr>
        <p:spPr>
          <a:xfrm>
            <a:off x="4637134" y="4631337"/>
            <a:ext cx="5272597" cy="369332"/>
          </a:xfrm>
          <a:prstGeom prst="rect">
            <a:avLst/>
          </a:prstGeom>
          <a:noFill/>
        </p:spPr>
        <p:txBody>
          <a:bodyPr wrap="none" rtlCol="0">
            <a:spAutoFit/>
          </a:bodyPr>
          <a:lstStyle/>
          <a:p>
            <a:r>
              <a:rPr lang="it-IT" dirty="0">
                <a:solidFill>
                  <a:schemeClr val="bg1"/>
                </a:solidFill>
                <a:latin typeface="Arial" panose="020B0604020202020204" pitchFamily="34" charset="0"/>
                <a:cs typeface="Arial" panose="020B0604020202020204" pitchFamily="34" charset="0"/>
              </a:rPr>
              <a:t>R-C-H </a:t>
            </a:r>
            <a:r>
              <a:rPr lang="it-IT"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it-IT" dirty="0">
                <a:solidFill>
                  <a:schemeClr val="bg1"/>
                </a:solidFill>
                <a:latin typeface="Arial" panose="020B0604020202020204" pitchFamily="34" charset="0"/>
                <a:cs typeface="Arial" panose="020B0604020202020204" pitchFamily="34" charset="0"/>
              </a:rPr>
              <a:t> R-C· + H·     R-C· + O· </a:t>
            </a:r>
            <a:r>
              <a:rPr lang="it-IT"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it-IT" dirty="0">
                <a:solidFill>
                  <a:schemeClr val="bg1"/>
                </a:solidFill>
                <a:latin typeface="Arial" panose="020B0604020202020204" pitchFamily="34" charset="0"/>
                <a:cs typeface="Arial" panose="020B0604020202020204" pitchFamily="34" charset="0"/>
              </a:rPr>
              <a:t> R-C-O</a:t>
            </a:r>
            <a:r>
              <a:rPr lang="it-IT" baseline="30000" dirty="0">
                <a:solidFill>
                  <a:schemeClr val="bg1"/>
                </a:solidFill>
                <a:latin typeface="Arial" panose="020B0604020202020204" pitchFamily="34" charset="0"/>
                <a:cs typeface="Arial" panose="020B0604020202020204" pitchFamily="34" charset="0"/>
              </a:rPr>
              <a:t>(+)</a:t>
            </a:r>
            <a:r>
              <a:rPr lang="it-IT" dirty="0">
                <a:solidFill>
                  <a:schemeClr val="bg1"/>
                </a:solidFill>
                <a:latin typeface="Arial" panose="020B0604020202020204" pitchFamily="34" charset="0"/>
                <a:cs typeface="Arial" panose="020B0604020202020204" pitchFamily="34" charset="0"/>
              </a:rPr>
              <a:t> + e</a:t>
            </a:r>
            <a:r>
              <a:rPr lang="it-IT" baseline="30000" dirty="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03099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nodeType="with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500"/>
                                        <p:tgtEl>
                                          <p:spTgt spid="7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nodeType="with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fade">
                                      <p:cBhvr>
                                        <p:cTn id="68" dur="500"/>
                                        <p:tgtEl>
                                          <p:spTgt spid="9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5" grpId="0" animBg="1"/>
      <p:bldP spid="36" grpId="0" animBg="1"/>
      <p:bldP spid="88" grpId="0" animBg="1"/>
      <p:bldP spid="91" grpId="0" animBg="1"/>
      <p:bldP spid="49" grpId="0"/>
      <p:bldP spid="50" grpId="0"/>
      <p:bldP spid="8" grpId="0" animBg="1"/>
      <p:bldP spid="40" grpId="0"/>
      <p:bldP spid="11" grpId="0"/>
      <p:bldP spid="94" grpId="0"/>
      <p:bldP spid="15" grpId="0" animBg="1"/>
      <p:bldP spid="16" grpId="0"/>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1453</TotalTime>
  <Words>2687</Words>
  <Application>Microsoft Office PowerPoint</Application>
  <PresentationFormat>Widescreen</PresentationFormat>
  <Paragraphs>364</Paragraphs>
  <Slides>21</Slides>
  <Notes>15</Notes>
  <HiddenSlides>0</HiddenSlides>
  <MMClips>2</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21</vt:i4>
      </vt:variant>
    </vt:vector>
  </HeadingPairs>
  <TitlesOfParts>
    <vt:vector size="32" baseType="lpstr">
      <vt:lpstr>Arial</vt:lpstr>
      <vt:lpstr>Bebas Neue</vt:lpstr>
      <vt:lpstr>Calibri</vt:lpstr>
      <vt:lpstr>Calibri Light</vt:lpstr>
      <vt:lpstr>Gill Sans</vt:lpstr>
      <vt:lpstr>Lato Light</vt:lpstr>
      <vt:lpstr>Lato Regular</vt:lpstr>
      <vt:lpstr>Times New Roman</vt:lpstr>
      <vt:lpstr>Univers LT Std 47 Cn Lt</vt:lpstr>
      <vt:lpstr>Wingdings</vt:lpstr>
      <vt:lpstr>Tema di Office</vt:lpstr>
      <vt:lpstr>NICOLAI TASCA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Veniero Facchetti</cp:lastModifiedBy>
  <cp:revision>213</cp:revision>
  <dcterms:created xsi:type="dcterms:W3CDTF">2017-04-05T07:21:29Z</dcterms:created>
  <dcterms:modified xsi:type="dcterms:W3CDTF">2022-05-10T09:48:12Z</dcterms:modified>
</cp:coreProperties>
</file>