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72" r:id="rId1"/>
    <p:sldMasterId id="2147483684" r:id="rId2"/>
  </p:sldMasterIdLst>
  <p:notesMasterIdLst>
    <p:notesMasterId r:id="rId18"/>
  </p:notesMasterIdLst>
  <p:sldIdLst>
    <p:sldId id="266" r:id="rId3"/>
    <p:sldId id="273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74" r:id="rId14"/>
    <p:sldId id="275" r:id="rId15"/>
    <p:sldId id="276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79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816" userDrawn="1">
          <p15:clr>
            <a:srgbClr val="A4A3A4"/>
          </p15:clr>
        </p15:guide>
        <p15:guide id="7" orient="horz" pos="504" userDrawn="1">
          <p15:clr>
            <a:srgbClr val="A4A3A4"/>
          </p15:clr>
        </p15:guide>
        <p15:guide id="8" orient="horz" pos="210" userDrawn="1">
          <p15:clr>
            <a:srgbClr val="A4A3A4"/>
          </p15:clr>
        </p15:guide>
        <p15:guide id="9" orient="horz" pos="1207" userDrawn="1">
          <p15:clr>
            <a:srgbClr val="A4A3A4"/>
          </p15:clr>
        </p15:guide>
        <p15:guide id="10" orient="horz" pos="1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0B7"/>
    <a:srgbClr val="CFD1D9"/>
    <a:srgbClr val="286AA6"/>
    <a:srgbClr val="00A89D"/>
    <a:srgbClr val="715392"/>
    <a:srgbClr val="343433"/>
    <a:srgbClr val="6CB7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0BB338-5422-4EF6-ABFB-389B2C931D6A}" v="2" dt="2022-05-13T05:27:46.8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/>
    <p:restoredTop sz="96939"/>
  </p:normalViewPr>
  <p:slideViewPr>
    <p:cSldViewPr snapToGrid="0" snapToObjects="1">
      <p:cViewPr>
        <p:scale>
          <a:sx n="90" d="100"/>
          <a:sy n="90" d="100"/>
        </p:scale>
        <p:origin x="-66" y="-1164"/>
      </p:cViewPr>
      <p:guideLst>
        <p:guide orient="horz" pos="2160"/>
        <p:guide pos="3840"/>
        <p:guide pos="279"/>
        <p:guide pos="7355"/>
        <p:guide pos="816"/>
        <p:guide orient="horz" pos="504"/>
        <p:guide orient="horz" pos="210"/>
        <p:guide orient="horz" pos="1207"/>
        <p:guide orient="horz" pos="1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niero Facchetti" userId="f2c6c99af91c4974" providerId="LiveId" clId="{130BB338-5422-4EF6-ABFB-389B2C931D6A}"/>
    <pc:docChg chg="modSld">
      <pc:chgData name="Veniero Facchetti" userId="f2c6c99af91c4974" providerId="LiveId" clId="{130BB338-5422-4EF6-ABFB-389B2C931D6A}" dt="2022-05-13T05:28:11.033" v="43" actId="732"/>
      <pc:docMkLst>
        <pc:docMk/>
      </pc:docMkLst>
      <pc:sldChg chg="modSp mod">
        <pc:chgData name="Veniero Facchetti" userId="f2c6c99af91c4974" providerId="LiveId" clId="{130BB338-5422-4EF6-ABFB-389B2C931D6A}" dt="2022-05-13T05:25:39.042" v="3" actId="400"/>
        <pc:sldMkLst>
          <pc:docMk/>
          <pc:sldMk cId="2498219969" sldId="266"/>
        </pc:sldMkLst>
        <pc:spChg chg="mod">
          <ac:chgData name="Veniero Facchetti" userId="f2c6c99af91c4974" providerId="LiveId" clId="{130BB338-5422-4EF6-ABFB-389B2C931D6A}" dt="2022-05-13T05:25:39.042" v="3" actId="400"/>
          <ac:spMkLst>
            <pc:docMk/>
            <pc:sldMk cId="2498219969" sldId="266"/>
            <ac:spMk id="2" creationId="{00000000-0000-0000-0000-000000000000}"/>
          </ac:spMkLst>
        </pc:spChg>
      </pc:sldChg>
      <pc:sldChg chg="modSp mod">
        <pc:chgData name="Veniero Facchetti" userId="f2c6c99af91c4974" providerId="LiveId" clId="{130BB338-5422-4EF6-ABFB-389B2C931D6A}" dt="2022-05-13T05:25:59.783" v="8" actId="20577"/>
        <pc:sldMkLst>
          <pc:docMk/>
          <pc:sldMk cId="3024702567" sldId="273"/>
        </pc:sldMkLst>
        <pc:spChg chg="mod">
          <ac:chgData name="Veniero Facchetti" userId="f2c6c99af91c4974" providerId="LiveId" clId="{130BB338-5422-4EF6-ABFB-389B2C931D6A}" dt="2022-05-13T05:25:59.783" v="8" actId="20577"/>
          <ac:spMkLst>
            <pc:docMk/>
            <pc:sldMk cId="3024702567" sldId="273"/>
            <ac:spMk id="3" creationId="{03B4F088-5471-4374-B288-1616CFEAA28F}"/>
          </ac:spMkLst>
        </pc:spChg>
      </pc:sldChg>
      <pc:sldChg chg="modSp mod">
        <pc:chgData name="Veniero Facchetti" userId="f2c6c99af91c4974" providerId="LiveId" clId="{130BB338-5422-4EF6-ABFB-389B2C931D6A}" dt="2022-05-13T05:28:11.033" v="43" actId="732"/>
        <pc:sldMkLst>
          <pc:docMk/>
          <pc:sldMk cId="1269939223" sldId="274"/>
        </pc:sldMkLst>
        <pc:spChg chg="mod">
          <ac:chgData name="Veniero Facchetti" userId="f2c6c99af91c4974" providerId="LiveId" clId="{130BB338-5422-4EF6-ABFB-389B2C931D6A}" dt="2022-05-13T05:27:37.011" v="11" actId="1076"/>
          <ac:spMkLst>
            <pc:docMk/>
            <pc:sldMk cId="1269939223" sldId="274"/>
            <ac:spMk id="19" creationId="{00000000-0000-0000-0000-000000000000}"/>
          </ac:spMkLst>
        </pc:spChg>
        <pc:spChg chg="mod">
          <ac:chgData name="Veniero Facchetti" userId="f2c6c99af91c4974" providerId="LiveId" clId="{130BB338-5422-4EF6-ABFB-389B2C931D6A}" dt="2022-05-13T05:27:27.057" v="10" actId="1076"/>
          <ac:spMkLst>
            <pc:docMk/>
            <pc:sldMk cId="1269939223" sldId="274"/>
            <ac:spMk id="20" creationId="{00000000-0000-0000-0000-000000000000}"/>
          </ac:spMkLst>
        </pc:spChg>
        <pc:spChg chg="mod">
          <ac:chgData name="Veniero Facchetti" userId="f2c6c99af91c4974" providerId="LiveId" clId="{130BB338-5422-4EF6-ABFB-389B2C931D6A}" dt="2022-05-13T05:28:02.246" v="42" actId="1035"/>
          <ac:spMkLst>
            <pc:docMk/>
            <pc:sldMk cId="1269939223" sldId="274"/>
            <ac:spMk id="21" creationId="{00000000-0000-0000-0000-000000000000}"/>
          </ac:spMkLst>
        </pc:spChg>
        <pc:spChg chg="mod">
          <ac:chgData name="Veniero Facchetti" userId="f2c6c99af91c4974" providerId="LiveId" clId="{130BB338-5422-4EF6-ABFB-389B2C931D6A}" dt="2022-05-13T05:27:58.327" v="28" actId="1035"/>
          <ac:spMkLst>
            <pc:docMk/>
            <pc:sldMk cId="1269939223" sldId="274"/>
            <ac:spMk id="22" creationId="{00000000-0000-0000-0000-000000000000}"/>
          </ac:spMkLst>
        </pc:spChg>
        <pc:picChg chg="mod modCrop">
          <ac:chgData name="Veniero Facchetti" userId="f2c6c99af91c4974" providerId="LiveId" clId="{130BB338-5422-4EF6-ABFB-389B2C931D6A}" dt="2022-05-13T05:28:11.033" v="43" actId="732"/>
          <ac:picMkLst>
            <pc:docMk/>
            <pc:sldMk cId="1269939223" sldId="274"/>
            <ac:picMk id="14" creationId="{00000000-0000-0000-0000-000000000000}"/>
          </ac:picMkLst>
        </pc:picChg>
        <pc:picChg chg="mod">
          <ac:chgData name="Veniero Facchetti" userId="f2c6c99af91c4974" providerId="LiveId" clId="{130BB338-5422-4EF6-ABFB-389B2C931D6A}" dt="2022-05-13T05:27:46.889" v="12" actId="732"/>
          <ac:picMkLst>
            <pc:docMk/>
            <pc:sldMk cId="1269939223" sldId="274"/>
            <ac:picMk id="15" creationId="{00000000-0000-0000-0000-00000000000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79FPKON01.za.if.atcsg.net\DEPARTMENTS\R&amp;D\Projects\LFE%20Class%20A%20project\Test%20results\2.%20ISO15848%20test%20setup\Results\manual%20cycles%20190207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79FPKON01.za.if.atcsg.net\DEPARTMENTS\R&amp;D\Projects\LFE%20Class%20A%20project\Test%20results\2.%20ISO15848%20test%20setup\Results\manual%20cycles%2019020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654968687919996E-2"/>
          <c:y val="4.3413676084875757E-2"/>
          <c:w val="0.76422640329395808"/>
          <c:h val="0.78498390244508809"/>
        </c:manualLayout>
      </c:layout>
      <c:scatterChart>
        <c:scatterStyle val="lineMarker"/>
        <c:varyColors val="0"/>
        <c:ser>
          <c:idx val="0"/>
          <c:order val="0"/>
          <c:tx>
            <c:v>Temperature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Average!$E$7:$E$16</c:f>
              <c:numCache>
                <c:formatCode>General</c:formatCode>
                <c:ptCount val="10"/>
                <c:pt idx="0">
                  <c:v>0</c:v>
                </c:pt>
                <c:pt idx="1">
                  <c:v>50</c:v>
                </c:pt>
                <c:pt idx="2">
                  <c:v>50</c:v>
                </c:pt>
                <c:pt idx="3">
                  <c:v>100</c:v>
                </c:pt>
                <c:pt idx="4">
                  <c:v>100</c:v>
                </c:pt>
                <c:pt idx="5">
                  <c:v>150</c:v>
                </c:pt>
                <c:pt idx="6">
                  <c:v>150</c:v>
                </c:pt>
                <c:pt idx="7">
                  <c:v>200</c:v>
                </c:pt>
                <c:pt idx="8">
                  <c:v>200</c:v>
                </c:pt>
                <c:pt idx="9">
                  <c:v>205</c:v>
                </c:pt>
              </c:numCache>
            </c:numRef>
          </c:xVal>
          <c:yVal>
            <c:numRef>
              <c:f>Average!$C$7:$C$16</c:f>
              <c:numCache>
                <c:formatCode>General</c:formatCode>
                <c:ptCount val="10"/>
                <c:pt idx="0">
                  <c:v>22</c:v>
                </c:pt>
                <c:pt idx="1">
                  <c:v>22</c:v>
                </c:pt>
                <c:pt idx="2">
                  <c:v>-44</c:v>
                </c:pt>
                <c:pt idx="3">
                  <c:v>-44</c:v>
                </c:pt>
                <c:pt idx="4">
                  <c:v>22</c:v>
                </c:pt>
                <c:pt idx="5">
                  <c:v>22</c:v>
                </c:pt>
                <c:pt idx="6">
                  <c:v>-44</c:v>
                </c:pt>
                <c:pt idx="7">
                  <c:v>-44</c:v>
                </c:pt>
                <c:pt idx="8">
                  <c:v>22</c:v>
                </c:pt>
                <c:pt idx="9">
                  <c:v>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788-4E73-808E-D193D8F74A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7167592"/>
        <c:axId val="667166280"/>
      </c:scatterChart>
      <c:scatterChart>
        <c:scatterStyle val="lineMarker"/>
        <c:varyColors val="0"/>
        <c:ser>
          <c:idx val="1"/>
          <c:order val="1"/>
          <c:tx>
            <c:v>Leakage</c:v>
          </c:tx>
          <c:spPr>
            <a:ln w="19050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prstDash val="dash"/>
              </a:ln>
              <a:effectLst/>
            </c:spPr>
          </c:marker>
          <c:xVal>
            <c:numRef>
              <c:f>Average!$E$7:$E$16</c:f>
              <c:numCache>
                <c:formatCode>General</c:formatCode>
                <c:ptCount val="10"/>
                <c:pt idx="0">
                  <c:v>0</c:v>
                </c:pt>
                <c:pt idx="1">
                  <c:v>50</c:v>
                </c:pt>
                <c:pt idx="2">
                  <c:v>50</c:v>
                </c:pt>
                <c:pt idx="3">
                  <c:v>100</c:v>
                </c:pt>
                <c:pt idx="4">
                  <c:v>100</c:v>
                </c:pt>
                <c:pt idx="5">
                  <c:v>150</c:v>
                </c:pt>
                <c:pt idx="6">
                  <c:v>150</c:v>
                </c:pt>
                <c:pt idx="7">
                  <c:v>200</c:v>
                </c:pt>
                <c:pt idx="8">
                  <c:v>200</c:v>
                </c:pt>
                <c:pt idx="9">
                  <c:v>205</c:v>
                </c:pt>
              </c:numCache>
            </c:numRef>
          </c:xVal>
          <c:yVal>
            <c:numRef>
              <c:f>Average!$F$7:$F$16</c:f>
              <c:numCache>
                <c:formatCode>0.00E+00</c:formatCode>
                <c:ptCount val="10"/>
                <c:pt idx="0">
                  <c:v>2.0360666666666666E-7</c:v>
                </c:pt>
                <c:pt idx="1">
                  <c:v>6.58E-10</c:v>
                </c:pt>
                <c:pt idx="2">
                  <c:v>6.0342333333333336E-7</c:v>
                </c:pt>
                <c:pt idx="3">
                  <c:v>9.6166666666666668E-9</c:v>
                </c:pt>
                <c:pt idx="4">
                  <c:v>6.8999999999999997E-9</c:v>
                </c:pt>
                <c:pt idx="5">
                  <c:v>8.199999999999999E-9</c:v>
                </c:pt>
                <c:pt idx="6">
                  <c:v>1.7566666666666665E-8</c:v>
                </c:pt>
                <c:pt idx="7">
                  <c:v>2.9699999999999998E-8</c:v>
                </c:pt>
                <c:pt idx="8">
                  <c:v>2.5533333333333332E-6</c:v>
                </c:pt>
                <c:pt idx="9">
                  <c:v>2.4533333333333337E-6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788-4E73-808E-D193D8F74A91}"/>
            </c:ext>
          </c:extLst>
        </c:ser>
        <c:ser>
          <c:idx val="2"/>
          <c:order val="2"/>
          <c:tx>
            <c:v>Class A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F788-4E73-808E-D193D8F74A91}"/>
              </c:ext>
            </c:extLst>
          </c:dPt>
          <c:xVal>
            <c:numRef>
              <c:f>Average!$E$7:$E$16</c:f>
              <c:numCache>
                <c:formatCode>General</c:formatCode>
                <c:ptCount val="10"/>
                <c:pt idx="0">
                  <c:v>0</c:v>
                </c:pt>
                <c:pt idx="1">
                  <c:v>50</c:v>
                </c:pt>
                <c:pt idx="2">
                  <c:v>50</c:v>
                </c:pt>
                <c:pt idx="3">
                  <c:v>100</c:v>
                </c:pt>
                <c:pt idx="4">
                  <c:v>100</c:v>
                </c:pt>
                <c:pt idx="5">
                  <c:v>150</c:v>
                </c:pt>
                <c:pt idx="6">
                  <c:v>150</c:v>
                </c:pt>
                <c:pt idx="7">
                  <c:v>200</c:v>
                </c:pt>
                <c:pt idx="8">
                  <c:v>200</c:v>
                </c:pt>
                <c:pt idx="9">
                  <c:v>205</c:v>
                </c:pt>
              </c:numCache>
            </c:numRef>
          </c:xVal>
          <c:yVal>
            <c:numRef>
              <c:f>Average!$K$7:$K$16</c:f>
              <c:numCache>
                <c:formatCode>0.00E+00</c:formatCode>
                <c:ptCount val="10"/>
                <c:pt idx="0">
                  <c:v>6.2139799999999996E-6</c:v>
                </c:pt>
                <c:pt idx="1">
                  <c:v>6.2139799999999996E-6</c:v>
                </c:pt>
                <c:pt idx="2">
                  <c:v>6.2139799999999996E-6</c:v>
                </c:pt>
                <c:pt idx="3">
                  <c:v>6.2139799999999996E-6</c:v>
                </c:pt>
                <c:pt idx="4">
                  <c:v>6.2139799999999996E-6</c:v>
                </c:pt>
                <c:pt idx="5">
                  <c:v>6.2139799999999996E-6</c:v>
                </c:pt>
                <c:pt idx="6">
                  <c:v>6.2139799999999996E-6</c:v>
                </c:pt>
                <c:pt idx="7">
                  <c:v>6.2139799999999996E-6</c:v>
                </c:pt>
                <c:pt idx="8">
                  <c:v>6.2139799999999996E-6</c:v>
                </c:pt>
                <c:pt idx="9">
                  <c:v>6.2139799999999996E-6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788-4E73-808E-D193D8F74A91}"/>
            </c:ext>
          </c:extLst>
        </c:ser>
        <c:ser>
          <c:idx val="3"/>
          <c:order val="3"/>
          <c:tx>
            <c:v>Class B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Average!$E$7:$E$16</c:f>
              <c:numCache>
                <c:formatCode>General</c:formatCode>
                <c:ptCount val="10"/>
                <c:pt idx="0">
                  <c:v>0</c:v>
                </c:pt>
                <c:pt idx="1">
                  <c:v>50</c:v>
                </c:pt>
                <c:pt idx="2">
                  <c:v>50</c:v>
                </c:pt>
                <c:pt idx="3">
                  <c:v>100</c:v>
                </c:pt>
                <c:pt idx="4">
                  <c:v>100</c:v>
                </c:pt>
                <c:pt idx="5">
                  <c:v>150</c:v>
                </c:pt>
                <c:pt idx="6">
                  <c:v>150</c:v>
                </c:pt>
                <c:pt idx="7">
                  <c:v>200</c:v>
                </c:pt>
                <c:pt idx="8">
                  <c:v>200</c:v>
                </c:pt>
                <c:pt idx="9">
                  <c:v>205</c:v>
                </c:pt>
              </c:numCache>
            </c:numRef>
          </c:xVal>
          <c:yVal>
            <c:numRef>
              <c:f>Average!$J$7:$J$16</c:f>
              <c:numCache>
                <c:formatCode>0.00E+00</c:formatCode>
                <c:ptCount val="10"/>
                <c:pt idx="0">
                  <c:v>6.2139799999999984E-5</c:v>
                </c:pt>
                <c:pt idx="1">
                  <c:v>6.2139799999999984E-5</c:v>
                </c:pt>
                <c:pt idx="2">
                  <c:v>6.2139799999999984E-5</c:v>
                </c:pt>
                <c:pt idx="3">
                  <c:v>6.2139799999999984E-5</c:v>
                </c:pt>
                <c:pt idx="4">
                  <c:v>6.2139799999999984E-5</c:v>
                </c:pt>
                <c:pt idx="5">
                  <c:v>6.2139799999999984E-5</c:v>
                </c:pt>
                <c:pt idx="6">
                  <c:v>6.2139799999999984E-5</c:v>
                </c:pt>
                <c:pt idx="7">
                  <c:v>6.2139799999999984E-5</c:v>
                </c:pt>
                <c:pt idx="8">
                  <c:v>6.2139799999999984E-5</c:v>
                </c:pt>
                <c:pt idx="9">
                  <c:v>6.2139799999999984E-5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788-4E73-808E-D193D8F74A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7183664"/>
        <c:axId val="667163000"/>
      </c:scatterChart>
      <c:valAx>
        <c:axId val="667167592"/>
        <c:scaling>
          <c:orientation val="minMax"/>
          <c:max val="20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/>
                  <a:t>Cycles, 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67166280"/>
        <c:crossesAt val="-50"/>
        <c:crossBetween val="midCat"/>
      </c:valAx>
      <c:valAx>
        <c:axId val="667166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/>
                  <a:t>Temperature [°C]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67167592"/>
        <c:crossesAt val="0"/>
        <c:crossBetween val="midCat"/>
      </c:valAx>
      <c:valAx>
        <c:axId val="667163000"/>
        <c:scaling>
          <c:logBase val="10"/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/>
                  <a:t>Leakage,</a:t>
                </a:r>
                <a:r>
                  <a:rPr lang="en-IE" baseline="0"/>
                  <a:t> [mbar.l/sec]</a:t>
                </a:r>
                <a:endParaRPr lang="en-I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0.E+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67183664"/>
        <c:crosses val="max"/>
        <c:crossBetween val="midCat"/>
      </c:valAx>
      <c:valAx>
        <c:axId val="667183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671630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925459936869264E-2"/>
          <c:y val="4.2584867953377951E-2"/>
          <c:w val="0.79689017436889564"/>
          <c:h val="0.83941633429944384"/>
        </c:manualLayout>
      </c:layout>
      <c:scatterChart>
        <c:scatterStyle val="lineMarker"/>
        <c:varyColors val="0"/>
        <c:ser>
          <c:idx val="0"/>
          <c:order val="0"/>
          <c:tx>
            <c:v>Temperature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'Sample 5 160° CO3'!$F$7:$F$24</c:f>
              <c:numCache>
                <c:formatCode>General</c:formatCode>
                <c:ptCount val="18"/>
                <c:pt idx="0">
                  <c:v>0</c:v>
                </c:pt>
                <c:pt idx="1">
                  <c:v>50</c:v>
                </c:pt>
                <c:pt idx="2">
                  <c:v>50</c:v>
                </c:pt>
                <c:pt idx="3">
                  <c:v>100</c:v>
                </c:pt>
                <c:pt idx="4">
                  <c:v>100</c:v>
                </c:pt>
                <c:pt idx="5">
                  <c:v>150</c:v>
                </c:pt>
                <c:pt idx="6">
                  <c:v>150</c:v>
                </c:pt>
                <c:pt idx="7">
                  <c:v>200</c:v>
                </c:pt>
                <c:pt idx="8">
                  <c:v>200</c:v>
                </c:pt>
                <c:pt idx="9">
                  <c:v>205</c:v>
                </c:pt>
                <c:pt idx="10">
                  <c:v>205</c:v>
                </c:pt>
                <c:pt idx="11">
                  <c:v>1000</c:v>
                </c:pt>
                <c:pt idx="12">
                  <c:v>1000</c:v>
                </c:pt>
                <c:pt idx="13">
                  <c:v>1500</c:v>
                </c:pt>
                <c:pt idx="14">
                  <c:v>1500</c:v>
                </c:pt>
                <c:pt idx="15">
                  <c:v>2000</c:v>
                </c:pt>
                <c:pt idx="16">
                  <c:v>2000</c:v>
                </c:pt>
                <c:pt idx="17">
                  <c:v>2500</c:v>
                </c:pt>
              </c:numCache>
            </c:numRef>
          </c:xVal>
          <c:yVal>
            <c:numRef>
              <c:f>'Sample 5 160° CO3'!$D$7:$D$24</c:f>
              <c:numCache>
                <c:formatCode>General</c:formatCode>
                <c:ptCount val="18"/>
                <c:pt idx="0">
                  <c:v>22</c:v>
                </c:pt>
                <c:pt idx="1">
                  <c:v>22</c:v>
                </c:pt>
                <c:pt idx="2">
                  <c:v>160</c:v>
                </c:pt>
                <c:pt idx="3">
                  <c:v>160</c:v>
                </c:pt>
                <c:pt idx="4">
                  <c:v>22</c:v>
                </c:pt>
                <c:pt idx="5">
                  <c:v>22</c:v>
                </c:pt>
                <c:pt idx="6">
                  <c:v>160</c:v>
                </c:pt>
                <c:pt idx="7">
                  <c:v>160</c:v>
                </c:pt>
                <c:pt idx="8">
                  <c:v>22</c:v>
                </c:pt>
                <c:pt idx="9">
                  <c:v>22</c:v>
                </c:pt>
                <c:pt idx="10">
                  <c:v>22</c:v>
                </c:pt>
                <c:pt idx="11">
                  <c:v>22</c:v>
                </c:pt>
                <c:pt idx="12">
                  <c:v>160</c:v>
                </c:pt>
                <c:pt idx="13">
                  <c:v>160</c:v>
                </c:pt>
                <c:pt idx="14">
                  <c:v>22</c:v>
                </c:pt>
                <c:pt idx="15">
                  <c:v>22</c:v>
                </c:pt>
                <c:pt idx="16">
                  <c:v>160</c:v>
                </c:pt>
                <c:pt idx="17">
                  <c:v>160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297-4529-9AD3-33B3E97329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7167592"/>
        <c:axId val="667166280"/>
      </c:scatterChart>
      <c:scatterChart>
        <c:scatterStyle val="lineMarker"/>
        <c:varyColors val="0"/>
        <c:ser>
          <c:idx val="1"/>
          <c:order val="1"/>
          <c:tx>
            <c:v>Leakage</c:v>
          </c:tx>
          <c:spPr>
            <a:ln w="19050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prstDash val="dash"/>
              </a:ln>
              <a:effectLst/>
            </c:spPr>
          </c:marker>
          <c:xVal>
            <c:numRef>
              <c:f>'Sample 5 160° CO3'!$F$7:$F$24</c:f>
              <c:numCache>
                <c:formatCode>General</c:formatCode>
                <c:ptCount val="18"/>
                <c:pt idx="0">
                  <c:v>0</c:v>
                </c:pt>
                <c:pt idx="1">
                  <c:v>50</c:v>
                </c:pt>
                <c:pt idx="2">
                  <c:v>50</c:v>
                </c:pt>
                <c:pt idx="3">
                  <c:v>100</c:v>
                </c:pt>
                <c:pt idx="4">
                  <c:v>100</c:v>
                </c:pt>
                <c:pt idx="5">
                  <c:v>150</c:v>
                </c:pt>
                <c:pt idx="6">
                  <c:v>150</c:v>
                </c:pt>
                <c:pt idx="7">
                  <c:v>200</c:v>
                </c:pt>
                <c:pt idx="8">
                  <c:v>200</c:v>
                </c:pt>
                <c:pt idx="9">
                  <c:v>205</c:v>
                </c:pt>
                <c:pt idx="10">
                  <c:v>205</c:v>
                </c:pt>
                <c:pt idx="11">
                  <c:v>1000</c:v>
                </c:pt>
                <c:pt idx="12">
                  <c:v>1000</c:v>
                </c:pt>
                <c:pt idx="13">
                  <c:v>1500</c:v>
                </c:pt>
                <c:pt idx="14">
                  <c:v>1500</c:v>
                </c:pt>
                <c:pt idx="15">
                  <c:v>2000</c:v>
                </c:pt>
                <c:pt idx="16">
                  <c:v>2000</c:v>
                </c:pt>
                <c:pt idx="17">
                  <c:v>2500</c:v>
                </c:pt>
              </c:numCache>
            </c:numRef>
          </c:xVal>
          <c:yVal>
            <c:numRef>
              <c:f>'Sample 5 160° CO3'!$G$7:$G$24</c:f>
              <c:numCache>
                <c:formatCode>0.00E+00</c:formatCode>
                <c:ptCount val="18"/>
                <c:pt idx="0">
                  <c:v>4.3999999999999998E-10</c:v>
                </c:pt>
                <c:pt idx="1">
                  <c:v>3.7000000000000001E-10</c:v>
                </c:pt>
                <c:pt idx="2">
                  <c:v>1.9000000000000001E-7</c:v>
                </c:pt>
                <c:pt idx="3">
                  <c:v>8.4E-7</c:v>
                </c:pt>
                <c:pt idx="4">
                  <c:v>2.6E-7</c:v>
                </c:pt>
                <c:pt idx="5">
                  <c:v>1.6999999999999999E-7</c:v>
                </c:pt>
                <c:pt idx="6">
                  <c:v>6.4000000000000001E-7</c:v>
                </c:pt>
                <c:pt idx="7">
                  <c:v>1.1999999999999999E-6</c:v>
                </c:pt>
                <c:pt idx="8">
                  <c:v>5.2000000000000002E-8</c:v>
                </c:pt>
                <c:pt idx="9">
                  <c:v>1E-8</c:v>
                </c:pt>
                <c:pt idx="10">
                  <c:v>9.5999999999999999E-9</c:v>
                </c:pt>
                <c:pt idx="11">
                  <c:v>1.9999999999999999E-6</c:v>
                </c:pt>
                <c:pt idx="12">
                  <c:v>2.6000000000000001E-6</c:v>
                </c:pt>
                <c:pt idx="13">
                  <c:v>4.6999999999999997E-5</c:v>
                </c:pt>
                <c:pt idx="14">
                  <c:v>2.4E-8</c:v>
                </c:pt>
                <c:pt idx="15">
                  <c:v>7.1E-8</c:v>
                </c:pt>
                <c:pt idx="16">
                  <c:v>3.4999999999999998E-7</c:v>
                </c:pt>
                <c:pt idx="17">
                  <c:v>2.6999999999999999E-5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297-4529-9AD3-33B3E97329BF}"/>
            </c:ext>
          </c:extLst>
        </c:ser>
        <c:ser>
          <c:idx val="2"/>
          <c:order val="2"/>
          <c:tx>
            <c:v>Class A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7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6297-4529-9AD3-33B3E97329BF}"/>
              </c:ext>
            </c:extLst>
          </c:dPt>
          <c:xVal>
            <c:numRef>
              <c:f>'Sample 5 160° CO3'!$F$7:$F$24</c:f>
              <c:numCache>
                <c:formatCode>General</c:formatCode>
                <c:ptCount val="18"/>
                <c:pt idx="0">
                  <c:v>0</c:v>
                </c:pt>
                <c:pt idx="1">
                  <c:v>50</c:v>
                </c:pt>
                <c:pt idx="2">
                  <c:v>50</c:v>
                </c:pt>
                <c:pt idx="3">
                  <c:v>100</c:v>
                </c:pt>
                <c:pt idx="4">
                  <c:v>100</c:v>
                </c:pt>
                <c:pt idx="5">
                  <c:v>150</c:v>
                </c:pt>
                <c:pt idx="6">
                  <c:v>150</c:v>
                </c:pt>
                <c:pt idx="7">
                  <c:v>200</c:v>
                </c:pt>
                <c:pt idx="8">
                  <c:v>200</c:v>
                </c:pt>
                <c:pt idx="9">
                  <c:v>205</c:v>
                </c:pt>
                <c:pt idx="10">
                  <c:v>205</c:v>
                </c:pt>
                <c:pt idx="11">
                  <c:v>1000</c:v>
                </c:pt>
                <c:pt idx="12">
                  <c:v>1000</c:v>
                </c:pt>
                <c:pt idx="13">
                  <c:v>1500</c:v>
                </c:pt>
                <c:pt idx="14">
                  <c:v>1500</c:v>
                </c:pt>
                <c:pt idx="15">
                  <c:v>2000</c:v>
                </c:pt>
                <c:pt idx="16">
                  <c:v>2000</c:v>
                </c:pt>
                <c:pt idx="17">
                  <c:v>2500</c:v>
                </c:pt>
              </c:numCache>
            </c:numRef>
          </c:xVal>
          <c:yVal>
            <c:numRef>
              <c:f>'Sample 5 160° CO3'!$L$7:$L$24</c:f>
              <c:numCache>
                <c:formatCode>0.00E+00</c:formatCode>
                <c:ptCount val="18"/>
                <c:pt idx="0">
                  <c:v>6.2139799999999996E-6</c:v>
                </c:pt>
                <c:pt idx="1">
                  <c:v>6.2139799999999996E-6</c:v>
                </c:pt>
                <c:pt idx="2">
                  <c:v>6.2139799999999996E-6</c:v>
                </c:pt>
                <c:pt idx="3">
                  <c:v>6.2139799999999996E-6</c:v>
                </c:pt>
                <c:pt idx="4">
                  <c:v>6.2139799999999996E-6</c:v>
                </c:pt>
                <c:pt idx="5">
                  <c:v>6.2139799999999996E-6</c:v>
                </c:pt>
                <c:pt idx="6">
                  <c:v>6.2139799999999996E-6</c:v>
                </c:pt>
                <c:pt idx="7">
                  <c:v>6.2139799999999996E-6</c:v>
                </c:pt>
                <c:pt idx="8">
                  <c:v>6.2139799999999996E-6</c:v>
                </c:pt>
                <c:pt idx="9">
                  <c:v>6.2139799999999996E-6</c:v>
                </c:pt>
                <c:pt idx="10">
                  <c:v>6.2139799999999996E-6</c:v>
                </c:pt>
                <c:pt idx="11">
                  <c:v>6.2139799999999996E-6</c:v>
                </c:pt>
                <c:pt idx="12">
                  <c:v>6.2139799999999996E-6</c:v>
                </c:pt>
                <c:pt idx="13">
                  <c:v>6.2139799999999996E-6</c:v>
                </c:pt>
                <c:pt idx="14">
                  <c:v>6.2139799999999996E-6</c:v>
                </c:pt>
                <c:pt idx="15">
                  <c:v>6.2139799999999996E-6</c:v>
                </c:pt>
                <c:pt idx="16">
                  <c:v>6.2139799999999996E-6</c:v>
                </c:pt>
                <c:pt idx="17">
                  <c:v>6.2139799999999996E-6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297-4529-9AD3-33B3E97329BF}"/>
            </c:ext>
          </c:extLst>
        </c:ser>
        <c:ser>
          <c:idx val="3"/>
          <c:order val="3"/>
          <c:tx>
            <c:v>Class B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'Sample 5 160° CO3'!$F$7:$F$24</c:f>
              <c:numCache>
                <c:formatCode>General</c:formatCode>
                <c:ptCount val="18"/>
                <c:pt idx="0">
                  <c:v>0</c:v>
                </c:pt>
                <c:pt idx="1">
                  <c:v>50</c:v>
                </c:pt>
                <c:pt idx="2">
                  <c:v>50</c:v>
                </c:pt>
                <c:pt idx="3">
                  <c:v>100</c:v>
                </c:pt>
                <c:pt idx="4">
                  <c:v>100</c:v>
                </c:pt>
                <c:pt idx="5">
                  <c:v>150</c:v>
                </c:pt>
                <c:pt idx="6">
                  <c:v>150</c:v>
                </c:pt>
                <c:pt idx="7">
                  <c:v>200</c:v>
                </c:pt>
                <c:pt idx="8">
                  <c:v>200</c:v>
                </c:pt>
                <c:pt idx="9">
                  <c:v>205</c:v>
                </c:pt>
                <c:pt idx="10">
                  <c:v>205</c:v>
                </c:pt>
                <c:pt idx="11">
                  <c:v>1000</c:v>
                </c:pt>
                <c:pt idx="12">
                  <c:v>1000</c:v>
                </c:pt>
                <c:pt idx="13">
                  <c:v>1500</c:v>
                </c:pt>
                <c:pt idx="14">
                  <c:v>1500</c:v>
                </c:pt>
                <c:pt idx="15">
                  <c:v>2000</c:v>
                </c:pt>
                <c:pt idx="16">
                  <c:v>2000</c:v>
                </c:pt>
                <c:pt idx="17">
                  <c:v>2500</c:v>
                </c:pt>
              </c:numCache>
            </c:numRef>
          </c:xVal>
          <c:yVal>
            <c:numRef>
              <c:f>'Sample 5 160° CO3'!$K$7:$K$24</c:f>
              <c:numCache>
                <c:formatCode>0.00E+00</c:formatCode>
                <c:ptCount val="18"/>
                <c:pt idx="0">
                  <c:v>6.2139799999999984E-5</c:v>
                </c:pt>
                <c:pt idx="1">
                  <c:v>6.2139799999999984E-5</c:v>
                </c:pt>
                <c:pt idx="2">
                  <c:v>6.2139799999999984E-5</c:v>
                </c:pt>
                <c:pt idx="3">
                  <c:v>6.2139799999999984E-5</c:v>
                </c:pt>
                <c:pt idx="4">
                  <c:v>6.2139799999999984E-5</c:v>
                </c:pt>
                <c:pt idx="5">
                  <c:v>6.2139799999999984E-5</c:v>
                </c:pt>
                <c:pt idx="6">
                  <c:v>6.2139799999999984E-5</c:v>
                </c:pt>
                <c:pt idx="7">
                  <c:v>6.2139799999999984E-5</c:v>
                </c:pt>
                <c:pt idx="8">
                  <c:v>6.2139799999999984E-5</c:v>
                </c:pt>
                <c:pt idx="9">
                  <c:v>6.2139799999999984E-5</c:v>
                </c:pt>
                <c:pt idx="10">
                  <c:v>6.2139799999999984E-5</c:v>
                </c:pt>
                <c:pt idx="11">
                  <c:v>6.2139799999999984E-5</c:v>
                </c:pt>
                <c:pt idx="12">
                  <c:v>6.2139799999999984E-5</c:v>
                </c:pt>
                <c:pt idx="13">
                  <c:v>6.2139799999999984E-5</c:v>
                </c:pt>
                <c:pt idx="14">
                  <c:v>6.2139799999999984E-5</c:v>
                </c:pt>
                <c:pt idx="15">
                  <c:v>6.2139799999999984E-5</c:v>
                </c:pt>
                <c:pt idx="16">
                  <c:v>6.2139799999999984E-5</c:v>
                </c:pt>
                <c:pt idx="17">
                  <c:v>6.2139799999999984E-5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6297-4529-9AD3-33B3E97329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7183664"/>
        <c:axId val="667163000"/>
      </c:scatterChart>
      <c:valAx>
        <c:axId val="667167592"/>
        <c:scaling>
          <c:orientation val="minMax"/>
          <c:max val="20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/>
                  <a:t>Cycles, 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67166280"/>
        <c:crossesAt val="-50"/>
        <c:crossBetween val="midCat"/>
      </c:valAx>
      <c:valAx>
        <c:axId val="667166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/>
                  <a:t>Temperature [°C]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67167592"/>
        <c:crossesAt val="0"/>
        <c:crossBetween val="midCat"/>
      </c:valAx>
      <c:valAx>
        <c:axId val="667163000"/>
        <c:scaling>
          <c:logBase val="10"/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/>
                  <a:t>Leakage,</a:t>
                </a:r>
                <a:r>
                  <a:rPr lang="en-IE" baseline="0"/>
                  <a:t> [mbar.l/sec]</a:t>
                </a:r>
                <a:endParaRPr lang="en-I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0.E+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67183664"/>
        <c:crosses val="max"/>
        <c:crossBetween val="midCat"/>
      </c:valAx>
      <c:valAx>
        <c:axId val="667183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671630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0.08603</cdr:x>
      <cdr:y>0</cdr:y>
    </cdr:from>
    <cdr:to>
      <cdr:x>1</cdr:x>
      <cdr:y>0.15683</cdr:y>
    </cdr:to>
    <cdr:sp macro="" textlink="">
      <cdr:nvSpPr>
        <cdr:cNvPr id="2" name="Espace réservé du contenu 2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586518" y="-1954286"/>
          <a:ext cx="6231279" cy="348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50400" tIns="50400" rIns="50400" bIns="50400" anchor="ctr" anchorCtr="0">
          <a:spAutoFit/>
        </a:bodyPr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ctr" defTabSz="584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defRPr>
          </a:lvl1pPr>
          <a:lvl2pPr marL="0" marR="0" indent="0" algn="ctr" defTabSz="584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defRPr>
          </a:lvl2pPr>
          <a:lvl3pPr marL="0" marR="0" indent="0" algn="ctr" defTabSz="584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defRPr>
          </a:lvl3pPr>
          <a:lvl4pPr marL="0" marR="0" indent="0" algn="ctr" defTabSz="584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defRPr>
          </a:lvl4pPr>
          <a:lvl5pPr marL="0" marR="0" indent="0" algn="ctr" defTabSz="584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defRPr>
          </a:lvl5pPr>
          <a:lvl6pPr marL="0" marR="0" indent="0" algn="ctr" defTabSz="584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defRPr>
          </a:lvl6pPr>
          <a:lvl7pPr marL="0" marR="0" indent="0" algn="ctr" defTabSz="584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defRPr>
          </a:lvl7pPr>
          <a:lvl8pPr marL="0" marR="0" indent="0" algn="ctr" defTabSz="584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defRPr>
          </a:lvl8pPr>
          <a:lvl9pPr marL="0" marR="0" indent="0" algn="ctr" defTabSz="5842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defRPr>
          </a:lvl9pPr>
        </a:lstStyle>
        <a:p xmlns:a="http://schemas.openxmlformats.org/drawingml/2006/main">
          <a:pPr algn="l" hangingPunct="1">
            <a:spcBef>
              <a:spcPts val="0"/>
            </a:spcBef>
            <a:defRPr/>
          </a:pP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CO1/-45°C/25bar He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fld id="{681FA45A-0882-2E42-BB65-D4E30275D77E}" type="datetimeFigureOut">
              <a:rPr lang="it-IT" smtClean="0"/>
              <a:pPr/>
              <a:t>13/05/2022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fld id="{B1370D63-9158-BD4D-9276-0D6B11293BF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096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70D63-9158-BD4D-9276-0D6B11293BFA}" type="slidenum">
              <a:rPr lang="it-IT" smtClean="0"/>
              <a:pPr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53001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2F8B-AFAB-7E42-8432-A5F8E3AC75DC}" type="datetime1">
              <a:rPr lang="it-IT" smtClean="0"/>
              <a:pPr/>
              <a:t>13/05/2022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261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69B7-FCD2-9D4B-8E75-10DF5796BEF1}" type="datetime1">
              <a:rPr lang="it-IT" smtClean="0"/>
              <a:pPr/>
              <a:t>13/05/2022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674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9D0E-62E7-9D41-A949-6C06B82E1EE1}" type="datetime1">
              <a:rPr lang="it-IT" smtClean="0"/>
              <a:pPr/>
              <a:t>13/05/2022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878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12F8B-AFAB-7E42-8432-A5F8E3AC75DC}" type="datetime1">
              <a:rPr lang="it-IT" smtClean="0"/>
              <a:pPr/>
              <a:t>13/05/2022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853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84" y="1260681"/>
            <a:ext cx="11139616" cy="430007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76151"/>
            <a:ext cx="10515600" cy="34008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9F79-F40C-1C42-BBD2-2273A9E9FECE}" type="datetime1">
              <a:rPr lang="it-IT" smtClean="0"/>
              <a:pPr/>
              <a:t>13/05/2022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907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1125-DD4A-BD4C-95A1-F24081310AA1}" type="datetime1">
              <a:rPr lang="it-IT" smtClean="0"/>
              <a:pPr/>
              <a:t>13/05/2022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983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84" y="1260681"/>
            <a:ext cx="11139616" cy="430007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9D0E-62E7-9D41-A949-6C06B82E1EE1}" type="datetime1">
              <a:rPr lang="it-IT" smtClean="0"/>
              <a:pPr/>
              <a:t>13/05/2022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471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5700-0F78-7B49-B17F-4EBCED624A69}" type="datetime1">
              <a:rPr lang="it-IT" smtClean="0"/>
              <a:pPr/>
              <a:t>13/05/2022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256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84" y="1260681"/>
            <a:ext cx="11139616" cy="430007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49B7-2E22-4247-A272-39BC49D836DB}" type="datetime1">
              <a:rPr lang="it-IT" smtClean="0"/>
              <a:pPr/>
              <a:t>13/05/2022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290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14">
            <a:extLst>
              <a:ext uri="{FF2B5EF4-FFF2-40B4-BE49-F238E27FC236}">
                <a16:creationId xmlns:a16="http://schemas.microsoft.com/office/drawing/2014/main" id="{6687FCB6-6C2B-4BDD-BDF1-2E5AFDE44A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07" b="27482"/>
          <a:stretch/>
        </p:blipFill>
        <p:spPr>
          <a:xfrm>
            <a:off x="-1" y="6579704"/>
            <a:ext cx="12191999" cy="278295"/>
          </a:xfrm>
          <a:prstGeom prst="rect">
            <a:avLst/>
          </a:prstGeom>
        </p:spPr>
      </p:pic>
      <p:pic>
        <p:nvPicPr>
          <p:cNvPr id="10" name="Immagine 14">
            <a:extLst>
              <a:ext uri="{FF2B5EF4-FFF2-40B4-BE49-F238E27FC236}">
                <a16:creationId xmlns:a16="http://schemas.microsoft.com/office/drawing/2014/main" id="{F83035ED-2617-492A-BF19-2B61D00B60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07" b="27482"/>
          <a:stretch/>
        </p:blipFill>
        <p:spPr>
          <a:xfrm>
            <a:off x="-1" y="6579704"/>
            <a:ext cx="12191999" cy="278295"/>
          </a:xfrm>
          <a:prstGeom prst="rect">
            <a:avLst/>
          </a:prstGeom>
        </p:spPr>
      </p:pic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E23D5558-1291-45BB-AE33-1EEDDD168C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658087" cy="8640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A2769634-78C8-46C9-BCDB-8C40A027EC6D}"/>
              </a:ext>
            </a:extLst>
          </p:cNvPr>
          <p:cNvSpPr txBox="1"/>
          <p:nvPr userDrawn="1"/>
        </p:nvSpPr>
        <p:spPr>
          <a:xfrm>
            <a:off x="-57551" y="6530932"/>
            <a:ext cx="1218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IVS 2022 |  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Technical Conference</a:t>
            </a:r>
            <a:endParaRPr lang="it-IT" dirty="0"/>
          </a:p>
        </p:txBody>
      </p:sp>
      <p:sp>
        <p:nvSpPr>
          <p:cNvPr id="15" name="Foliennummernplatzhalter 1">
            <a:extLst>
              <a:ext uri="{FF2B5EF4-FFF2-40B4-BE49-F238E27FC236}">
                <a16:creationId xmlns:a16="http://schemas.microsoft.com/office/drawing/2014/main" id="{083B619A-91A7-4544-B8B9-36BEC83F6F54}"/>
              </a:ext>
            </a:extLst>
          </p:cNvPr>
          <p:cNvSpPr txBox="1">
            <a:spLocks/>
          </p:cNvSpPr>
          <p:nvPr userDrawn="1"/>
        </p:nvSpPr>
        <p:spPr>
          <a:xfrm>
            <a:off x="9027555" y="656752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2A8214C-FA1D-6847-9EEC-AC2A1036FCC5}" type="slidenum">
              <a:rPr lang="it-IT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‹N›</a:t>
            </a:fld>
            <a:endParaRPr lang="it-I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pieren 19">
            <a:extLst>
              <a:ext uri="{FF2B5EF4-FFF2-40B4-BE49-F238E27FC236}">
                <a16:creationId xmlns:a16="http://schemas.microsoft.com/office/drawing/2014/main" id="{6C9AEA64-804D-4BF8-AB37-1AEC2CDF45A5}"/>
              </a:ext>
            </a:extLst>
          </p:cNvPr>
          <p:cNvGrpSpPr/>
          <p:nvPr userDrawn="1"/>
        </p:nvGrpSpPr>
        <p:grpSpPr>
          <a:xfrm>
            <a:off x="7634941" y="279245"/>
            <a:ext cx="1757109" cy="534102"/>
            <a:chOff x="7773004" y="383063"/>
            <a:chExt cx="1757109" cy="534102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404111AD-6CC6-45C9-B429-944EC79BD2F3}"/>
                </a:ext>
              </a:extLst>
            </p:cNvPr>
            <p:cNvGrpSpPr/>
            <p:nvPr/>
          </p:nvGrpSpPr>
          <p:grpSpPr>
            <a:xfrm>
              <a:off x="7773004" y="557961"/>
              <a:ext cx="1757109" cy="100583"/>
              <a:chOff x="611187" y="1916113"/>
              <a:chExt cx="7921626" cy="593005"/>
            </a:xfrm>
          </p:grpSpPr>
          <p:cxnSp>
            <p:nvCxnSpPr>
              <p:cNvPr id="20" name="Connettore 1 10">
                <a:extLst>
                  <a:ext uri="{FF2B5EF4-FFF2-40B4-BE49-F238E27FC236}">
                    <a16:creationId xmlns:a16="http://schemas.microsoft.com/office/drawing/2014/main" id="{FE862046-0300-4185-B5F7-1F8A16B00167}"/>
                  </a:ext>
                </a:extLst>
              </p:cNvPr>
              <p:cNvCxnSpPr/>
              <p:nvPr/>
            </p:nvCxnSpPr>
            <p:spPr>
              <a:xfrm flipV="1">
                <a:off x="616952" y="1916113"/>
                <a:ext cx="0" cy="593005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ttore 1 11">
                <a:extLst>
                  <a:ext uri="{FF2B5EF4-FFF2-40B4-BE49-F238E27FC236}">
                    <a16:creationId xmlns:a16="http://schemas.microsoft.com/office/drawing/2014/main" id="{9EA38701-7F6D-4F38-8D8A-9AAFD6580123}"/>
                  </a:ext>
                </a:extLst>
              </p:cNvPr>
              <p:cNvCxnSpPr/>
              <p:nvPr/>
            </p:nvCxnSpPr>
            <p:spPr>
              <a:xfrm flipV="1">
                <a:off x="611187" y="1916113"/>
                <a:ext cx="7921626" cy="3862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ttore 1 15">
                <a:extLst>
                  <a:ext uri="{FF2B5EF4-FFF2-40B4-BE49-F238E27FC236}">
                    <a16:creationId xmlns:a16="http://schemas.microsoft.com/office/drawing/2014/main" id="{2DB8F119-EDB1-4C30-9F63-12766702BC58}"/>
                  </a:ext>
                </a:extLst>
              </p:cNvPr>
              <p:cNvCxnSpPr/>
              <p:nvPr/>
            </p:nvCxnSpPr>
            <p:spPr>
              <a:xfrm flipV="1">
                <a:off x="8529724" y="1916113"/>
                <a:ext cx="0" cy="593005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B158A2BE-10C8-44FF-A767-1DDB173E1E32}"/>
                </a:ext>
              </a:extLst>
            </p:cNvPr>
            <p:cNvSpPr txBox="1"/>
            <p:nvPr/>
          </p:nvSpPr>
          <p:spPr>
            <a:xfrm>
              <a:off x="7773088" y="383063"/>
              <a:ext cx="1598739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800" b="1" dirty="0">
                  <a:solidFill>
                    <a:srgbClr val="343433"/>
                  </a:solidFill>
                  <a:latin typeface="Arial" charset="0"/>
                </a:rPr>
                <a:t>ORGANIZERS</a:t>
              </a:r>
            </a:p>
          </p:txBody>
        </p:sp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F8FA77F6-844E-4337-BA07-9D03C5F0964F}"/>
                </a:ext>
              </a:extLst>
            </p:cNvPr>
            <p:cNvGrpSpPr/>
            <p:nvPr/>
          </p:nvGrpSpPr>
          <p:grpSpPr>
            <a:xfrm>
              <a:off x="7854356" y="676765"/>
              <a:ext cx="1594402" cy="240400"/>
              <a:chOff x="6874403" y="603438"/>
              <a:chExt cx="1594402" cy="240400"/>
            </a:xfrm>
          </p:grpSpPr>
          <p:pic>
            <p:nvPicPr>
              <p:cNvPr id="18" name="Immagine 17">
                <a:extLst>
                  <a:ext uri="{FF2B5EF4-FFF2-40B4-BE49-F238E27FC236}">
                    <a16:creationId xmlns:a16="http://schemas.microsoft.com/office/drawing/2014/main" id="{D8406FC3-5222-4EC2-B7B4-ECAB9506E3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43904" y="603438"/>
                <a:ext cx="724901" cy="240399"/>
              </a:xfrm>
              <a:prstGeom prst="rect">
                <a:avLst/>
              </a:prstGeom>
            </p:spPr>
          </p:pic>
          <p:pic>
            <p:nvPicPr>
              <p:cNvPr id="19" name="Immagine 18">
                <a:extLst>
                  <a:ext uri="{FF2B5EF4-FFF2-40B4-BE49-F238E27FC236}">
                    <a16:creationId xmlns:a16="http://schemas.microsoft.com/office/drawing/2014/main" id="{85C2F3FA-AA53-489B-83D8-172B59AF90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4403" y="616909"/>
                <a:ext cx="789886" cy="226929"/>
              </a:xfrm>
              <a:prstGeom prst="rect">
                <a:avLst/>
              </a:prstGeom>
            </p:spPr>
          </p:pic>
        </p:grpSp>
      </p:grpSp>
      <p:grpSp>
        <p:nvGrpSpPr>
          <p:cNvPr id="23" name="Gruppieren 28">
            <a:extLst>
              <a:ext uri="{FF2B5EF4-FFF2-40B4-BE49-F238E27FC236}">
                <a16:creationId xmlns:a16="http://schemas.microsoft.com/office/drawing/2014/main" id="{AC8C9E71-405F-40BD-914D-087E3424908D}"/>
              </a:ext>
            </a:extLst>
          </p:cNvPr>
          <p:cNvGrpSpPr/>
          <p:nvPr userDrawn="1"/>
        </p:nvGrpSpPr>
        <p:grpSpPr>
          <a:xfrm>
            <a:off x="9876712" y="454143"/>
            <a:ext cx="1757109" cy="100583"/>
            <a:chOff x="10014775" y="557961"/>
            <a:chExt cx="1757109" cy="100583"/>
          </a:xfrm>
        </p:grpSpPr>
        <p:cxnSp>
          <p:nvCxnSpPr>
            <p:cNvPr id="24" name="Connettore 1 10">
              <a:extLst>
                <a:ext uri="{FF2B5EF4-FFF2-40B4-BE49-F238E27FC236}">
                  <a16:creationId xmlns:a16="http://schemas.microsoft.com/office/drawing/2014/main" id="{B9CE54E5-7C47-47B4-ADC9-66441AB60306}"/>
                </a:ext>
              </a:extLst>
            </p:cNvPr>
            <p:cNvCxnSpPr/>
            <p:nvPr/>
          </p:nvCxnSpPr>
          <p:spPr>
            <a:xfrm flipV="1">
              <a:off x="10016054" y="557961"/>
              <a:ext cx="0" cy="100583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11">
              <a:extLst>
                <a:ext uri="{FF2B5EF4-FFF2-40B4-BE49-F238E27FC236}">
                  <a16:creationId xmlns:a16="http://schemas.microsoft.com/office/drawing/2014/main" id="{EBEFE5D9-D42F-4ED9-9E67-69D096B693ED}"/>
                </a:ext>
              </a:extLst>
            </p:cNvPr>
            <p:cNvCxnSpPr/>
            <p:nvPr/>
          </p:nvCxnSpPr>
          <p:spPr>
            <a:xfrm flipV="1">
              <a:off x="10014775" y="557961"/>
              <a:ext cx="1757109" cy="655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15">
              <a:extLst>
                <a:ext uri="{FF2B5EF4-FFF2-40B4-BE49-F238E27FC236}">
                  <a16:creationId xmlns:a16="http://schemas.microsoft.com/office/drawing/2014/main" id="{D3E25A83-083F-432F-A83B-85595F08B8FF}"/>
                </a:ext>
              </a:extLst>
            </p:cNvPr>
            <p:cNvCxnSpPr/>
            <p:nvPr/>
          </p:nvCxnSpPr>
          <p:spPr>
            <a:xfrm flipV="1">
              <a:off x="11771199" y="557961"/>
              <a:ext cx="0" cy="100583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asellaDiTesto 16">
            <a:extLst>
              <a:ext uri="{FF2B5EF4-FFF2-40B4-BE49-F238E27FC236}">
                <a16:creationId xmlns:a16="http://schemas.microsoft.com/office/drawing/2014/main" id="{F060DCB3-1895-42BD-BBDF-F66FAAC8B9D3}"/>
              </a:ext>
            </a:extLst>
          </p:cNvPr>
          <p:cNvSpPr txBox="1"/>
          <p:nvPr userDrawn="1"/>
        </p:nvSpPr>
        <p:spPr>
          <a:xfrm>
            <a:off x="9876796" y="279245"/>
            <a:ext cx="159873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800" b="1" dirty="0">
                <a:solidFill>
                  <a:srgbClr val="343433"/>
                </a:solidFill>
                <a:latin typeface="Arial" charset="0"/>
              </a:rPr>
              <a:t>SCIENTIFIC COMMITTEE</a:t>
            </a:r>
          </a:p>
        </p:txBody>
      </p:sp>
      <p:pic>
        <p:nvPicPr>
          <p:cNvPr id="28" name="Grafik 5">
            <a:extLst>
              <a:ext uri="{FF2B5EF4-FFF2-40B4-BE49-F238E27FC236}">
                <a16:creationId xmlns:a16="http://schemas.microsoft.com/office/drawing/2014/main" id="{4EB0F078-0226-4D14-8CCF-8CBF2FC208A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95266" y="409061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3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33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DC60-1757-E045-A478-19FC60330ECF}" type="datetime1">
              <a:rPr lang="it-IT" smtClean="0"/>
              <a:pPr/>
              <a:t>13/05/2022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164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79F79-F40C-1C42-BBD2-2273A9E9FECE}" type="datetime1">
              <a:rPr lang="it-IT" smtClean="0"/>
              <a:pPr/>
              <a:t>13/05/2022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450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45C5-A38B-CE46-A06F-3B82732EFF6E}" type="datetime1">
              <a:rPr lang="it-IT" smtClean="0"/>
              <a:pPr/>
              <a:t>13/05/2022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191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84" y="1260681"/>
            <a:ext cx="11139616" cy="430007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76151"/>
            <a:ext cx="10515600" cy="34008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69B7-FCD2-9D4B-8E75-10DF5796BEF1}" type="datetime1">
              <a:rPr lang="it-IT" smtClean="0"/>
              <a:pPr/>
              <a:t>13/05/2022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330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9D0E-62E7-9D41-A949-6C06B82E1EE1}" type="datetime1">
              <a:rPr lang="it-IT" smtClean="0"/>
              <a:pPr/>
              <a:t>13/05/2022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708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1125-DD4A-BD4C-95A1-F24081310AA1}" type="datetime1">
              <a:rPr lang="it-IT" smtClean="0"/>
              <a:pPr/>
              <a:t>13/05/2022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393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79D0E-62E7-9D41-A949-6C06B82E1EE1}" type="datetime1">
              <a:rPr lang="it-IT" smtClean="0"/>
              <a:pPr/>
              <a:t>13/05/2022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878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5700-0F78-7B49-B17F-4EBCED624A69}" type="datetime1">
              <a:rPr lang="it-IT" smtClean="0"/>
              <a:pPr/>
              <a:t>13/05/2022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591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49B7-2E22-4247-A272-39BC49D836DB}" type="datetime1">
              <a:rPr lang="it-IT" smtClean="0"/>
              <a:pPr/>
              <a:t>13/05/2022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16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14">
            <a:extLst>
              <a:ext uri="{FF2B5EF4-FFF2-40B4-BE49-F238E27FC236}">
                <a16:creationId xmlns:a16="http://schemas.microsoft.com/office/drawing/2014/main" id="{6687FCB6-6C2B-4BDD-BDF1-2E5AFDE44A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07" b="27482"/>
          <a:stretch/>
        </p:blipFill>
        <p:spPr>
          <a:xfrm>
            <a:off x="-1" y="6579704"/>
            <a:ext cx="12191999" cy="278295"/>
          </a:xfrm>
          <a:prstGeom prst="rect">
            <a:avLst/>
          </a:prstGeom>
        </p:spPr>
      </p:pic>
      <p:pic>
        <p:nvPicPr>
          <p:cNvPr id="10" name="Immagine 14">
            <a:extLst>
              <a:ext uri="{FF2B5EF4-FFF2-40B4-BE49-F238E27FC236}">
                <a16:creationId xmlns:a16="http://schemas.microsoft.com/office/drawing/2014/main" id="{F83035ED-2617-492A-BF19-2B61D00B60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07" b="27482"/>
          <a:stretch/>
        </p:blipFill>
        <p:spPr>
          <a:xfrm>
            <a:off x="-1" y="6579704"/>
            <a:ext cx="12191999" cy="278295"/>
          </a:xfrm>
          <a:prstGeom prst="rect">
            <a:avLst/>
          </a:prstGeom>
        </p:spPr>
      </p:pic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E23D5558-1291-45BB-AE33-1EEDDD168C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658087" cy="8640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A2769634-78C8-46C9-BCDB-8C40A027EC6D}"/>
              </a:ext>
            </a:extLst>
          </p:cNvPr>
          <p:cNvSpPr txBox="1"/>
          <p:nvPr userDrawn="1"/>
        </p:nvSpPr>
        <p:spPr>
          <a:xfrm>
            <a:off x="-57551" y="6530932"/>
            <a:ext cx="1218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IVS 2022 |  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Technical Conference</a:t>
            </a:r>
            <a:endParaRPr lang="it-IT" dirty="0"/>
          </a:p>
        </p:txBody>
      </p:sp>
      <p:sp>
        <p:nvSpPr>
          <p:cNvPr id="15" name="Foliennummernplatzhalter 1">
            <a:extLst>
              <a:ext uri="{FF2B5EF4-FFF2-40B4-BE49-F238E27FC236}">
                <a16:creationId xmlns:a16="http://schemas.microsoft.com/office/drawing/2014/main" id="{083B619A-91A7-4544-B8B9-36BEC83F6F54}"/>
              </a:ext>
            </a:extLst>
          </p:cNvPr>
          <p:cNvSpPr txBox="1">
            <a:spLocks/>
          </p:cNvSpPr>
          <p:nvPr userDrawn="1"/>
        </p:nvSpPr>
        <p:spPr>
          <a:xfrm>
            <a:off x="9027555" y="656752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2A8214C-FA1D-6847-9EEC-AC2A1036FCC5}" type="slidenum">
              <a:rPr lang="it-IT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‹N›</a:t>
            </a:fld>
            <a:endParaRPr lang="it-I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pieren 19">
            <a:extLst>
              <a:ext uri="{FF2B5EF4-FFF2-40B4-BE49-F238E27FC236}">
                <a16:creationId xmlns:a16="http://schemas.microsoft.com/office/drawing/2014/main" id="{6C9AEA64-804D-4BF8-AB37-1AEC2CDF45A5}"/>
              </a:ext>
            </a:extLst>
          </p:cNvPr>
          <p:cNvGrpSpPr/>
          <p:nvPr userDrawn="1"/>
        </p:nvGrpSpPr>
        <p:grpSpPr>
          <a:xfrm>
            <a:off x="7634941" y="279245"/>
            <a:ext cx="1757109" cy="534102"/>
            <a:chOff x="7773004" y="383063"/>
            <a:chExt cx="1757109" cy="534102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404111AD-6CC6-45C9-B429-944EC79BD2F3}"/>
                </a:ext>
              </a:extLst>
            </p:cNvPr>
            <p:cNvGrpSpPr/>
            <p:nvPr/>
          </p:nvGrpSpPr>
          <p:grpSpPr>
            <a:xfrm>
              <a:off x="7773004" y="557961"/>
              <a:ext cx="1757109" cy="100583"/>
              <a:chOff x="611187" y="1916113"/>
              <a:chExt cx="7921626" cy="593005"/>
            </a:xfrm>
          </p:grpSpPr>
          <p:cxnSp>
            <p:nvCxnSpPr>
              <p:cNvPr id="20" name="Connettore 1 10">
                <a:extLst>
                  <a:ext uri="{FF2B5EF4-FFF2-40B4-BE49-F238E27FC236}">
                    <a16:creationId xmlns:a16="http://schemas.microsoft.com/office/drawing/2014/main" id="{FE862046-0300-4185-B5F7-1F8A16B00167}"/>
                  </a:ext>
                </a:extLst>
              </p:cNvPr>
              <p:cNvCxnSpPr/>
              <p:nvPr/>
            </p:nvCxnSpPr>
            <p:spPr>
              <a:xfrm flipV="1">
                <a:off x="616952" y="1916113"/>
                <a:ext cx="0" cy="593005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ttore 1 11">
                <a:extLst>
                  <a:ext uri="{FF2B5EF4-FFF2-40B4-BE49-F238E27FC236}">
                    <a16:creationId xmlns:a16="http://schemas.microsoft.com/office/drawing/2014/main" id="{9EA38701-7F6D-4F38-8D8A-9AAFD6580123}"/>
                  </a:ext>
                </a:extLst>
              </p:cNvPr>
              <p:cNvCxnSpPr/>
              <p:nvPr/>
            </p:nvCxnSpPr>
            <p:spPr>
              <a:xfrm flipV="1">
                <a:off x="611187" y="1916113"/>
                <a:ext cx="7921626" cy="3862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ttore 1 15">
                <a:extLst>
                  <a:ext uri="{FF2B5EF4-FFF2-40B4-BE49-F238E27FC236}">
                    <a16:creationId xmlns:a16="http://schemas.microsoft.com/office/drawing/2014/main" id="{2DB8F119-EDB1-4C30-9F63-12766702BC58}"/>
                  </a:ext>
                </a:extLst>
              </p:cNvPr>
              <p:cNvCxnSpPr/>
              <p:nvPr/>
            </p:nvCxnSpPr>
            <p:spPr>
              <a:xfrm flipV="1">
                <a:off x="8529724" y="1916113"/>
                <a:ext cx="0" cy="593005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B158A2BE-10C8-44FF-A767-1DDB173E1E32}"/>
                </a:ext>
              </a:extLst>
            </p:cNvPr>
            <p:cNvSpPr txBox="1"/>
            <p:nvPr/>
          </p:nvSpPr>
          <p:spPr>
            <a:xfrm>
              <a:off x="7773088" y="383063"/>
              <a:ext cx="1598739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800" b="1" dirty="0">
                  <a:solidFill>
                    <a:srgbClr val="343433"/>
                  </a:solidFill>
                  <a:latin typeface="Arial" charset="0"/>
                </a:rPr>
                <a:t>ORGANIZERS</a:t>
              </a:r>
            </a:p>
          </p:txBody>
        </p:sp>
        <p:grpSp>
          <p:nvGrpSpPr>
            <p:cNvPr id="17" name="Gruppo 16">
              <a:extLst>
                <a:ext uri="{FF2B5EF4-FFF2-40B4-BE49-F238E27FC236}">
                  <a16:creationId xmlns:a16="http://schemas.microsoft.com/office/drawing/2014/main" id="{F8FA77F6-844E-4337-BA07-9D03C5F0964F}"/>
                </a:ext>
              </a:extLst>
            </p:cNvPr>
            <p:cNvGrpSpPr/>
            <p:nvPr/>
          </p:nvGrpSpPr>
          <p:grpSpPr>
            <a:xfrm>
              <a:off x="7854356" y="676765"/>
              <a:ext cx="1594402" cy="240400"/>
              <a:chOff x="6874403" y="603438"/>
              <a:chExt cx="1594402" cy="240400"/>
            </a:xfrm>
          </p:grpSpPr>
          <p:pic>
            <p:nvPicPr>
              <p:cNvPr id="18" name="Immagine 17">
                <a:extLst>
                  <a:ext uri="{FF2B5EF4-FFF2-40B4-BE49-F238E27FC236}">
                    <a16:creationId xmlns:a16="http://schemas.microsoft.com/office/drawing/2014/main" id="{D8406FC3-5222-4EC2-B7B4-ECAB9506E3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43904" y="603438"/>
                <a:ext cx="724901" cy="240399"/>
              </a:xfrm>
              <a:prstGeom prst="rect">
                <a:avLst/>
              </a:prstGeom>
            </p:spPr>
          </p:pic>
          <p:pic>
            <p:nvPicPr>
              <p:cNvPr id="19" name="Immagine 18">
                <a:extLst>
                  <a:ext uri="{FF2B5EF4-FFF2-40B4-BE49-F238E27FC236}">
                    <a16:creationId xmlns:a16="http://schemas.microsoft.com/office/drawing/2014/main" id="{85C2F3FA-AA53-489B-83D8-172B59AF90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4403" y="616909"/>
                <a:ext cx="789886" cy="226929"/>
              </a:xfrm>
              <a:prstGeom prst="rect">
                <a:avLst/>
              </a:prstGeom>
            </p:spPr>
          </p:pic>
        </p:grpSp>
      </p:grpSp>
      <p:grpSp>
        <p:nvGrpSpPr>
          <p:cNvPr id="23" name="Gruppieren 28">
            <a:extLst>
              <a:ext uri="{FF2B5EF4-FFF2-40B4-BE49-F238E27FC236}">
                <a16:creationId xmlns:a16="http://schemas.microsoft.com/office/drawing/2014/main" id="{AC8C9E71-405F-40BD-914D-087E3424908D}"/>
              </a:ext>
            </a:extLst>
          </p:cNvPr>
          <p:cNvGrpSpPr/>
          <p:nvPr userDrawn="1"/>
        </p:nvGrpSpPr>
        <p:grpSpPr>
          <a:xfrm>
            <a:off x="9876712" y="454143"/>
            <a:ext cx="1757109" cy="100583"/>
            <a:chOff x="10014775" y="557961"/>
            <a:chExt cx="1757109" cy="100583"/>
          </a:xfrm>
        </p:grpSpPr>
        <p:cxnSp>
          <p:nvCxnSpPr>
            <p:cNvPr id="24" name="Connettore 1 10">
              <a:extLst>
                <a:ext uri="{FF2B5EF4-FFF2-40B4-BE49-F238E27FC236}">
                  <a16:creationId xmlns:a16="http://schemas.microsoft.com/office/drawing/2014/main" id="{B9CE54E5-7C47-47B4-ADC9-66441AB60306}"/>
                </a:ext>
              </a:extLst>
            </p:cNvPr>
            <p:cNvCxnSpPr/>
            <p:nvPr/>
          </p:nvCxnSpPr>
          <p:spPr>
            <a:xfrm flipV="1">
              <a:off x="10016054" y="557961"/>
              <a:ext cx="0" cy="100583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11">
              <a:extLst>
                <a:ext uri="{FF2B5EF4-FFF2-40B4-BE49-F238E27FC236}">
                  <a16:creationId xmlns:a16="http://schemas.microsoft.com/office/drawing/2014/main" id="{EBEFE5D9-D42F-4ED9-9E67-69D096B693ED}"/>
                </a:ext>
              </a:extLst>
            </p:cNvPr>
            <p:cNvCxnSpPr/>
            <p:nvPr/>
          </p:nvCxnSpPr>
          <p:spPr>
            <a:xfrm flipV="1">
              <a:off x="10014775" y="557961"/>
              <a:ext cx="1757109" cy="655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15">
              <a:extLst>
                <a:ext uri="{FF2B5EF4-FFF2-40B4-BE49-F238E27FC236}">
                  <a16:creationId xmlns:a16="http://schemas.microsoft.com/office/drawing/2014/main" id="{D3E25A83-083F-432F-A83B-85595F08B8FF}"/>
                </a:ext>
              </a:extLst>
            </p:cNvPr>
            <p:cNvCxnSpPr/>
            <p:nvPr/>
          </p:nvCxnSpPr>
          <p:spPr>
            <a:xfrm flipV="1">
              <a:off x="11771199" y="557961"/>
              <a:ext cx="0" cy="100583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asellaDiTesto 16">
            <a:extLst>
              <a:ext uri="{FF2B5EF4-FFF2-40B4-BE49-F238E27FC236}">
                <a16:creationId xmlns:a16="http://schemas.microsoft.com/office/drawing/2014/main" id="{F060DCB3-1895-42BD-BBDF-F66FAAC8B9D3}"/>
              </a:ext>
            </a:extLst>
          </p:cNvPr>
          <p:cNvSpPr txBox="1"/>
          <p:nvPr userDrawn="1"/>
        </p:nvSpPr>
        <p:spPr>
          <a:xfrm>
            <a:off x="9876796" y="279245"/>
            <a:ext cx="159873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800" b="1" dirty="0">
                <a:solidFill>
                  <a:srgbClr val="343433"/>
                </a:solidFill>
                <a:latin typeface="Arial" charset="0"/>
              </a:rPr>
              <a:t>SCIENTIFIC COMMITTEE</a:t>
            </a:r>
          </a:p>
        </p:txBody>
      </p:sp>
      <p:pic>
        <p:nvPicPr>
          <p:cNvPr id="28" name="Grafik 5">
            <a:extLst>
              <a:ext uri="{FF2B5EF4-FFF2-40B4-BE49-F238E27FC236}">
                <a16:creationId xmlns:a16="http://schemas.microsoft.com/office/drawing/2014/main" id="{4EB0F078-0226-4D14-8CCF-8CBF2FC208A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95266" y="409061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7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33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9DC60-1757-E045-A478-19FC60330ECF}" type="datetime1">
              <a:rPr lang="it-IT" smtClean="0"/>
              <a:pPr/>
              <a:t>13/05/2022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850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245C5-A38B-CE46-A06F-3B82732EFF6E}" type="datetime1">
              <a:rPr lang="it-IT" smtClean="0"/>
              <a:pPr/>
              <a:t>13/05/2022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8214C-FA1D-6847-9EEC-AC2A1036FC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692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79D0E-62E7-9D41-A949-6C06B82E1EE1}" type="datetime1">
              <a:rPr lang="it-IT" smtClean="0"/>
              <a:pPr/>
              <a:t>13/05/2022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8214C-FA1D-6847-9EEC-AC2A1036FCC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376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79D0E-62E7-9D41-A949-6C06B82E1EE1}" type="datetime1">
              <a:rPr lang="it-IT" smtClean="0"/>
              <a:pPr/>
              <a:t>13/05/2022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8214C-FA1D-6847-9EEC-AC2A1036FCC5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7" name="Immagine 14">
            <a:extLst>
              <a:ext uri="{FF2B5EF4-FFF2-40B4-BE49-F238E27FC236}">
                <a16:creationId xmlns:a16="http://schemas.microsoft.com/office/drawing/2014/main" id="{6687FCB6-6C2B-4BDD-BDF1-2E5AFDE44A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07" b="27482"/>
          <a:stretch/>
        </p:blipFill>
        <p:spPr>
          <a:xfrm>
            <a:off x="-1" y="6579704"/>
            <a:ext cx="12191999" cy="278295"/>
          </a:xfrm>
          <a:prstGeom prst="rect">
            <a:avLst/>
          </a:prstGeom>
        </p:spPr>
      </p:pic>
      <p:pic>
        <p:nvPicPr>
          <p:cNvPr id="8" name="Immagine 14">
            <a:extLst>
              <a:ext uri="{FF2B5EF4-FFF2-40B4-BE49-F238E27FC236}">
                <a16:creationId xmlns:a16="http://schemas.microsoft.com/office/drawing/2014/main" id="{F83035ED-2617-492A-BF19-2B61D00B60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07" b="27482"/>
          <a:stretch/>
        </p:blipFill>
        <p:spPr>
          <a:xfrm>
            <a:off x="-1" y="6579704"/>
            <a:ext cx="12191999" cy="278295"/>
          </a:xfrm>
          <a:prstGeom prst="rect">
            <a:avLst/>
          </a:prstGeom>
        </p:spPr>
      </p:pic>
      <p:pic>
        <p:nvPicPr>
          <p:cNvPr id="9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E23D5558-1291-45BB-AE33-1EEDDD168CC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4658087" cy="864000"/>
          </a:xfrm>
          <a:prstGeom prst="rect">
            <a:avLst/>
          </a:prstGeom>
        </p:spPr>
      </p:pic>
      <p:sp>
        <p:nvSpPr>
          <p:cNvPr id="10" name="Textfeld 13">
            <a:extLst>
              <a:ext uri="{FF2B5EF4-FFF2-40B4-BE49-F238E27FC236}">
                <a16:creationId xmlns:a16="http://schemas.microsoft.com/office/drawing/2014/main" id="{A2769634-78C8-46C9-BCDB-8C40A027EC6D}"/>
              </a:ext>
            </a:extLst>
          </p:cNvPr>
          <p:cNvSpPr txBox="1"/>
          <p:nvPr userDrawn="1"/>
        </p:nvSpPr>
        <p:spPr>
          <a:xfrm>
            <a:off x="-57551" y="6530932"/>
            <a:ext cx="1218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IVS 2022 |  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Technical Conference</a:t>
            </a:r>
            <a:endParaRPr lang="it-IT" dirty="0"/>
          </a:p>
        </p:txBody>
      </p:sp>
      <p:sp>
        <p:nvSpPr>
          <p:cNvPr id="11" name="Foliennummernplatzhalter 1">
            <a:extLst>
              <a:ext uri="{FF2B5EF4-FFF2-40B4-BE49-F238E27FC236}">
                <a16:creationId xmlns:a16="http://schemas.microsoft.com/office/drawing/2014/main" id="{083B619A-91A7-4544-B8B9-36BEC83F6F54}"/>
              </a:ext>
            </a:extLst>
          </p:cNvPr>
          <p:cNvSpPr txBox="1">
            <a:spLocks/>
          </p:cNvSpPr>
          <p:nvPr userDrawn="1"/>
        </p:nvSpPr>
        <p:spPr>
          <a:xfrm>
            <a:off x="9027555" y="656752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2A8214C-FA1D-6847-9EEC-AC2A1036FCC5}" type="slidenum">
              <a:rPr lang="it-IT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‹N›</a:t>
            </a:fld>
            <a:endParaRPr lang="it-I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uppieren 19">
            <a:extLst>
              <a:ext uri="{FF2B5EF4-FFF2-40B4-BE49-F238E27FC236}">
                <a16:creationId xmlns:a16="http://schemas.microsoft.com/office/drawing/2014/main" id="{6C9AEA64-804D-4BF8-AB37-1AEC2CDF45A5}"/>
              </a:ext>
            </a:extLst>
          </p:cNvPr>
          <p:cNvGrpSpPr/>
          <p:nvPr userDrawn="1"/>
        </p:nvGrpSpPr>
        <p:grpSpPr>
          <a:xfrm>
            <a:off x="7634941" y="279245"/>
            <a:ext cx="1757109" cy="534102"/>
            <a:chOff x="7773004" y="383063"/>
            <a:chExt cx="1757109" cy="534102"/>
          </a:xfrm>
        </p:grpSpPr>
        <p:grpSp>
          <p:nvGrpSpPr>
            <p:cNvPr id="13" name="Gruppo 10">
              <a:extLst>
                <a:ext uri="{FF2B5EF4-FFF2-40B4-BE49-F238E27FC236}">
                  <a16:creationId xmlns:a16="http://schemas.microsoft.com/office/drawing/2014/main" id="{404111AD-6CC6-45C9-B429-944EC79BD2F3}"/>
                </a:ext>
              </a:extLst>
            </p:cNvPr>
            <p:cNvGrpSpPr/>
            <p:nvPr/>
          </p:nvGrpSpPr>
          <p:grpSpPr>
            <a:xfrm>
              <a:off x="7773004" y="557961"/>
              <a:ext cx="1757109" cy="100583"/>
              <a:chOff x="611187" y="1916113"/>
              <a:chExt cx="7921626" cy="593005"/>
            </a:xfrm>
          </p:grpSpPr>
          <p:cxnSp>
            <p:nvCxnSpPr>
              <p:cNvPr id="18" name="Connettore 1 10">
                <a:extLst>
                  <a:ext uri="{FF2B5EF4-FFF2-40B4-BE49-F238E27FC236}">
                    <a16:creationId xmlns:a16="http://schemas.microsoft.com/office/drawing/2014/main" id="{FE862046-0300-4185-B5F7-1F8A16B00167}"/>
                  </a:ext>
                </a:extLst>
              </p:cNvPr>
              <p:cNvCxnSpPr/>
              <p:nvPr/>
            </p:nvCxnSpPr>
            <p:spPr>
              <a:xfrm flipV="1">
                <a:off x="616952" y="1916113"/>
                <a:ext cx="0" cy="593005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ttore 1 11">
                <a:extLst>
                  <a:ext uri="{FF2B5EF4-FFF2-40B4-BE49-F238E27FC236}">
                    <a16:creationId xmlns:a16="http://schemas.microsoft.com/office/drawing/2014/main" id="{9EA38701-7F6D-4F38-8D8A-9AAFD6580123}"/>
                  </a:ext>
                </a:extLst>
              </p:cNvPr>
              <p:cNvCxnSpPr/>
              <p:nvPr/>
            </p:nvCxnSpPr>
            <p:spPr>
              <a:xfrm flipV="1">
                <a:off x="611187" y="1916113"/>
                <a:ext cx="7921626" cy="3862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ttore 1 15">
                <a:extLst>
                  <a:ext uri="{FF2B5EF4-FFF2-40B4-BE49-F238E27FC236}">
                    <a16:creationId xmlns:a16="http://schemas.microsoft.com/office/drawing/2014/main" id="{2DB8F119-EDB1-4C30-9F63-12766702BC58}"/>
                  </a:ext>
                </a:extLst>
              </p:cNvPr>
              <p:cNvCxnSpPr/>
              <p:nvPr/>
            </p:nvCxnSpPr>
            <p:spPr>
              <a:xfrm flipV="1">
                <a:off x="8529724" y="1916113"/>
                <a:ext cx="0" cy="593005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CasellaDiTesto 15">
              <a:extLst>
                <a:ext uri="{FF2B5EF4-FFF2-40B4-BE49-F238E27FC236}">
                  <a16:creationId xmlns:a16="http://schemas.microsoft.com/office/drawing/2014/main" id="{B158A2BE-10C8-44FF-A767-1DDB173E1E32}"/>
                </a:ext>
              </a:extLst>
            </p:cNvPr>
            <p:cNvSpPr txBox="1"/>
            <p:nvPr/>
          </p:nvSpPr>
          <p:spPr>
            <a:xfrm>
              <a:off x="7773088" y="383063"/>
              <a:ext cx="1598739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800" b="1" dirty="0">
                  <a:solidFill>
                    <a:srgbClr val="343433"/>
                  </a:solidFill>
                  <a:latin typeface="Arial" charset="0"/>
                </a:rPr>
                <a:t>ORGANIZERS</a:t>
              </a:r>
            </a:p>
          </p:txBody>
        </p:sp>
        <p:grpSp>
          <p:nvGrpSpPr>
            <p:cNvPr id="15" name="Gruppo 16">
              <a:extLst>
                <a:ext uri="{FF2B5EF4-FFF2-40B4-BE49-F238E27FC236}">
                  <a16:creationId xmlns:a16="http://schemas.microsoft.com/office/drawing/2014/main" id="{F8FA77F6-844E-4337-BA07-9D03C5F0964F}"/>
                </a:ext>
              </a:extLst>
            </p:cNvPr>
            <p:cNvGrpSpPr/>
            <p:nvPr/>
          </p:nvGrpSpPr>
          <p:grpSpPr>
            <a:xfrm>
              <a:off x="7854356" y="676765"/>
              <a:ext cx="1594402" cy="240400"/>
              <a:chOff x="6874403" y="603438"/>
              <a:chExt cx="1594402" cy="240400"/>
            </a:xfrm>
          </p:grpSpPr>
          <p:pic>
            <p:nvPicPr>
              <p:cNvPr id="16" name="Immagine 17">
                <a:extLst>
                  <a:ext uri="{FF2B5EF4-FFF2-40B4-BE49-F238E27FC236}">
                    <a16:creationId xmlns:a16="http://schemas.microsoft.com/office/drawing/2014/main" id="{D8406FC3-5222-4EC2-B7B4-ECAB9506E3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43904" y="603438"/>
                <a:ext cx="724901" cy="240399"/>
              </a:xfrm>
              <a:prstGeom prst="rect">
                <a:avLst/>
              </a:prstGeom>
            </p:spPr>
          </p:pic>
          <p:pic>
            <p:nvPicPr>
              <p:cNvPr id="17" name="Immagine 18">
                <a:extLst>
                  <a:ext uri="{FF2B5EF4-FFF2-40B4-BE49-F238E27FC236}">
                    <a16:creationId xmlns:a16="http://schemas.microsoft.com/office/drawing/2014/main" id="{85C2F3FA-AA53-489B-83D8-172B59AF90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4403" y="616909"/>
                <a:ext cx="789886" cy="226929"/>
              </a:xfrm>
              <a:prstGeom prst="rect">
                <a:avLst/>
              </a:prstGeom>
            </p:spPr>
          </p:pic>
        </p:grpSp>
      </p:grpSp>
      <p:grpSp>
        <p:nvGrpSpPr>
          <p:cNvPr id="21" name="Gruppieren 28">
            <a:extLst>
              <a:ext uri="{FF2B5EF4-FFF2-40B4-BE49-F238E27FC236}">
                <a16:creationId xmlns:a16="http://schemas.microsoft.com/office/drawing/2014/main" id="{AC8C9E71-405F-40BD-914D-087E3424908D}"/>
              </a:ext>
            </a:extLst>
          </p:cNvPr>
          <p:cNvGrpSpPr/>
          <p:nvPr userDrawn="1"/>
        </p:nvGrpSpPr>
        <p:grpSpPr>
          <a:xfrm>
            <a:off x="9876712" y="454143"/>
            <a:ext cx="1757109" cy="100583"/>
            <a:chOff x="10014775" y="557961"/>
            <a:chExt cx="1757109" cy="100583"/>
          </a:xfrm>
        </p:grpSpPr>
        <p:cxnSp>
          <p:nvCxnSpPr>
            <p:cNvPr id="22" name="Connettore 1 10">
              <a:extLst>
                <a:ext uri="{FF2B5EF4-FFF2-40B4-BE49-F238E27FC236}">
                  <a16:creationId xmlns:a16="http://schemas.microsoft.com/office/drawing/2014/main" id="{B9CE54E5-7C47-47B4-ADC9-66441AB60306}"/>
                </a:ext>
              </a:extLst>
            </p:cNvPr>
            <p:cNvCxnSpPr/>
            <p:nvPr/>
          </p:nvCxnSpPr>
          <p:spPr>
            <a:xfrm flipV="1">
              <a:off x="10016054" y="557961"/>
              <a:ext cx="0" cy="100583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11">
              <a:extLst>
                <a:ext uri="{FF2B5EF4-FFF2-40B4-BE49-F238E27FC236}">
                  <a16:creationId xmlns:a16="http://schemas.microsoft.com/office/drawing/2014/main" id="{EBEFE5D9-D42F-4ED9-9E67-69D096B693ED}"/>
                </a:ext>
              </a:extLst>
            </p:cNvPr>
            <p:cNvCxnSpPr/>
            <p:nvPr/>
          </p:nvCxnSpPr>
          <p:spPr>
            <a:xfrm flipV="1">
              <a:off x="10014775" y="557961"/>
              <a:ext cx="1757109" cy="655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15">
              <a:extLst>
                <a:ext uri="{FF2B5EF4-FFF2-40B4-BE49-F238E27FC236}">
                  <a16:creationId xmlns:a16="http://schemas.microsoft.com/office/drawing/2014/main" id="{D3E25A83-083F-432F-A83B-85595F08B8FF}"/>
                </a:ext>
              </a:extLst>
            </p:cNvPr>
            <p:cNvCxnSpPr/>
            <p:nvPr/>
          </p:nvCxnSpPr>
          <p:spPr>
            <a:xfrm flipV="1">
              <a:off x="11771199" y="557961"/>
              <a:ext cx="0" cy="100583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CasellaDiTesto 16">
            <a:extLst>
              <a:ext uri="{FF2B5EF4-FFF2-40B4-BE49-F238E27FC236}">
                <a16:creationId xmlns:a16="http://schemas.microsoft.com/office/drawing/2014/main" id="{F060DCB3-1895-42BD-BBDF-F66FAAC8B9D3}"/>
              </a:ext>
            </a:extLst>
          </p:cNvPr>
          <p:cNvSpPr txBox="1"/>
          <p:nvPr userDrawn="1"/>
        </p:nvSpPr>
        <p:spPr>
          <a:xfrm>
            <a:off x="9876796" y="279245"/>
            <a:ext cx="159873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800" b="1" dirty="0">
                <a:solidFill>
                  <a:srgbClr val="343433"/>
                </a:solidFill>
                <a:latin typeface="Arial" charset="0"/>
              </a:rPr>
              <a:t>SCIENTIFIC COMMITTEE</a:t>
            </a:r>
          </a:p>
        </p:txBody>
      </p:sp>
      <p:pic>
        <p:nvPicPr>
          <p:cNvPr id="26" name="Grafik 5">
            <a:extLst>
              <a:ext uri="{FF2B5EF4-FFF2-40B4-BE49-F238E27FC236}">
                <a16:creationId xmlns:a16="http://schemas.microsoft.com/office/drawing/2014/main" id="{4EB0F078-0226-4D14-8CCF-8CBF2FC208A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395266" y="409061"/>
            <a:ext cx="720000" cy="720000"/>
          </a:xfrm>
          <a:prstGeom prst="rect">
            <a:avLst/>
          </a:prstGeom>
        </p:spPr>
      </p:pic>
      <p:cxnSp>
        <p:nvCxnSpPr>
          <p:cNvPr id="28" name="Connettore diritto 20">
            <a:extLst>
              <a:ext uri="{FF2B5EF4-FFF2-40B4-BE49-F238E27FC236}">
                <a16:creationId xmlns:a16="http://schemas.microsoft.com/office/drawing/2014/main" id="{FFF45459-9F40-4C14-8E6D-5391B777D478}"/>
              </a:ext>
            </a:extLst>
          </p:cNvPr>
          <p:cNvCxnSpPr>
            <a:cxnSpLocks/>
          </p:cNvCxnSpPr>
          <p:nvPr userDrawn="1"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50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90698" y="2087891"/>
            <a:ext cx="7874229" cy="1111055"/>
          </a:xfrm>
        </p:spPr>
        <p:txBody>
          <a:bodyPr vert="horz" lIns="0" tIns="0" rIns="0" bIns="0" rtlCol="0" anchor="b">
            <a:noAutofit/>
          </a:bodyPr>
          <a:lstStyle/>
          <a:p>
            <a:pPr algn="l"/>
            <a:r>
              <a:rPr lang="it-IT" sz="4800" b="1" dirty="0">
                <a:solidFill>
                  <a:srgbClr val="286AA6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Philippe Burlot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5" b="27482"/>
          <a:stretch/>
        </p:blipFill>
        <p:spPr>
          <a:xfrm>
            <a:off x="1240" y="3126528"/>
            <a:ext cx="12191999" cy="2883853"/>
          </a:xfrm>
          <a:prstGeom prst="rect">
            <a:avLst/>
          </a:prstGeom>
        </p:spPr>
      </p:pic>
      <p:sp>
        <p:nvSpPr>
          <p:cNvPr id="21" name="Titolo 1"/>
          <p:cNvSpPr txBox="1">
            <a:spLocks/>
          </p:cNvSpPr>
          <p:nvPr/>
        </p:nvSpPr>
        <p:spPr>
          <a:xfrm>
            <a:off x="590697" y="3753692"/>
            <a:ext cx="11180501" cy="88024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l"/>
            <a:r>
              <a:rPr lang="en-US" sz="4800" b="1" spc="-200" dirty="0">
                <a:solidFill>
                  <a:schemeClr val="bg1"/>
                </a:solidFill>
                <a:ea typeface="Arial" charset="0"/>
                <a:cs typeface="Arial" charset="0"/>
              </a:rPr>
              <a:t>A systematic approach for pre-validation of polymer spring-</a:t>
            </a:r>
            <a:r>
              <a:rPr lang="en-US" sz="4800" b="1" spc="-200" dirty="0" err="1">
                <a:solidFill>
                  <a:schemeClr val="bg1"/>
                </a:solidFill>
                <a:ea typeface="Arial" charset="0"/>
                <a:cs typeface="Arial" charset="0"/>
              </a:rPr>
              <a:t>energised</a:t>
            </a:r>
            <a:r>
              <a:rPr lang="en-US" sz="4800" b="1" spc="-200" dirty="0">
                <a:solidFill>
                  <a:schemeClr val="bg1"/>
                </a:solidFill>
                <a:ea typeface="Arial" charset="0"/>
                <a:cs typeface="Arial" charset="0"/>
              </a:rPr>
              <a:t> seals for critical valve applications</a:t>
            </a:r>
            <a:endParaRPr lang="it-IT" sz="4800" b="1" spc="-200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A77FEA0-2101-4BA5-919E-B2A8A4FE1440}"/>
              </a:ext>
            </a:extLst>
          </p:cNvPr>
          <p:cNvSpPr txBox="1"/>
          <p:nvPr/>
        </p:nvSpPr>
        <p:spPr>
          <a:xfrm>
            <a:off x="506200" y="3213694"/>
            <a:ext cx="8454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R&amp;D Engineer</a:t>
            </a:r>
            <a:endParaRPr lang="it-I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7CF0A007-FE5B-4383-A915-E799E06BFD80}"/>
              </a:ext>
            </a:extLst>
          </p:cNvPr>
          <p:cNvGrpSpPr/>
          <p:nvPr/>
        </p:nvGrpSpPr>
        <p:grpSpPr>
          <a:xfrm>
            <a:off x="7773004" y="383063"/>
            <a:ext cx="1757109" cy="534102"/>
            <a:chOff x="7773004" y="383063"/>
            <a:chExt cx="1757109" cy="534102"/>
          </a:xfrm>
        </p:grpSpPr>
        <p:grpSp>
          <p:nvGrpSpPr>
            <p:cNvPr id="10" name="Gruppo 9"/>
            <p:cNvGrpSpPr/>
            <p:nvPr/>
          </p:nvGrpSpPr>
          <p:grpSpPr>
            <a:xfrm>
              <a:off x="7773004" y="557961"/>
              <a:ext cx="1757109" cy="100583"/>
              <a:chOff x="611187" y="1916113"/>
              <a:chExt cx="7921626" cy="593005"/>
            </a:xfrm>
          </p:grpSpPr>
          <p:cxnSp>
            <p:nvCxnSpPr>
              <p:cNvPr id="11" name="Connettore 1 10"/>
              <p:cNvCxnSpPr/>
              <p:nvPr/>
            </p:nvCxnSpPr>
            <p:spPr>
              <a:xfrm flipV="1">
                <a:off x="616952" y="1916113"/>
                <a:ext cx="0" cy="593005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ttore 1 11"/>
              <p:cNvCxnSpPr/>
              <p:nvPr/>
            </p:nvCxnSpPr>
            <p:spPr>
              <a:xfrm flipV="1">
                <a:off x="611187" y="1916113"/>
                <a:ext cx="7921626" cy="3862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1 15"/>
              <p:cNvCxnSpPr/>
              <p:nvPr/>
            </p:nvCxnSpPr>
            <p:spPr>
              <a:xfrm flipV="1">
                <a:off x="8529724" y="1916113"/>
                <a:ext cx="0" cy="593005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CasellaDiTesto 16"/>
            <p:cNvSpPr txBox="1"/>
            <p:nvPr/>
          </p:nvSpPr>
          <p:spPr>
            <a:xfrm>
              <a:off x="7773088" y="383063"/>
              <a:ext cx="1598739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800" b="1" dirty="0">
                  <a:solidFill>
                    <a:srgbClr val="343433"/>
                  </a:solidFill>
                  <a:latin typeface="Arial" charset="0"/>
                </a:rPr>
                <a:t>ORGANIZERS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7854356" y="676765"/>
              <a:ext cx="1594402" cy="240400"/>
              <a:chOff x="6874403" y="603438"/>
              <a:chExt cx="1594402" cy="240400"/>
            </a:xfrm>
          </p:grpSpPr>
          <p:pic>
            <p:nvPicPr>
              <p:cNvPr id="18" name="Immagine 1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43904" y="603438"/>
                <a:ext cx="724901" cy="240399"/>
              </a:xfrm>
              <a:prstGeom prst="rect">
                <a:avLst/>
              </a:prstGeom>
            </p:spPr>
          </p:pic>
          <p:pic>
            <p:nvPicPr>
              <p:cNvPr id="19" name="Immagine 1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4403" y="616909"/>
                <a:ext cx="789886" cy="226929"/>
              </a:xfrm>
              <a:prstGeom prst="rect">
                <a:avLst/>
              </a:prstGeom>
            </p:spPr>
          </p:pic>
        </p:grpSp>
      </p:grp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6A62DC5C-A03F-493D-B2B1-453052F45D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44" y="40835"/>
            <a:ext cx="7559040" cy="1402080"/>
          </a:xfrm>
          <a:prstGeom prst="rect">
            <a:avLst/>
          </a:prstGeom>
        </p:spPr>
      </p:pic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51FF9981-4EA8-4F26-AF36-44BC6EE10204}"/>
              </a:ext>
            </a:extLst>
          </p:cNvPr>
          <p:cNvGrpSpPr/>
          <p:nvPr/>
        </p:nvGrpSpPr>
        <p:grpSpPr>
          <a:xfrm>
            <a:off x="10014775" y="557961"/>
            <a:ext cx="1757109" cy="100583"/>
            <a:chOff x="10014775" y="557961"/>
            <a:chExt cx="1757109" cy="100583"/>
          </a:xfrm>
        </p:grpSpPr>
        <p:cxnSp>
          <p:nvCxnSpPr>
            <p:cNvPr id="23" name="Connettore 1 10">
              <a:extLst>
                <a:ext uri="{FF2B5EF4-FFF2-40B4-BE49-F238E27FC236}">
                  <a16:creationId xmlns:a16="http://schemas.microsoft.com/office/drawing/2014/main" id="{F4E25FE4-2731-402C-A406-960893A06EBB}"/>
                </a:ext>
              </a:extLst>
            </p:cNvPr>
            <p:cNvCxnSpPr/>
            <p:nvPr/>
          </p:nvCxnSpPr>
          <p:spPr>
            <a:xfrm flipV="1">
              <a:off x="10016054" y="557961"/>
              <a:ext cx="0" cy="100583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11">
              <a:extLst>
                <a:ext uri="{FF2B5EF4-FFF2-40B4-BE49-F238E27FC236}">
                  <a16:creationId xmlns:a16="http://schemas.microsoft.com/office/drawing/2014/main" id="{EC75598E-8003-4B6D-974A-AE6F8945D76A}"/>
                </a:ext>
              </a:extLst>
            </p:cNvPr>
            <p:cNvCxnSpPr/>
            <p:nvPr/>
          </p:nvCxnSpPr>
          <p:spPr>
            <a:xfrm flipV="1">
              <a:off x="10014775" y="557961"/>
              <a:ext cx="1757109" cy="655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15">
              <a:extLst>
                <a:ext uri="{FF2B5EF4-FFF2-40B4-BE49-F238E27FC236}">
                  <a16:creationId xmlns:a16="http://schemas.microsoft.com/office/drawing/2014/main" id="{C6BA1391-56A8-4722-B872-ECB8630CF84B}"/>
                </a:ext>
              </a:extLst>
            </p:cNvPr>
            <p:cNvCxnSpPr/>
            <p:nvPr/>
          </p:nvCxnSpPr>
          <p:spPr>
            <a:xfrm flipV="1">
              <a:off x="11771199" y="557961"/>
              <a:ext cx="0" cy="100583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asellaDiTesto 16">
            <a:extLst>
              <a:ext uri="{FF2B5EF4-FFF2-40B4-BE49-F238E27FC236}">
                <a16:creationId xmlns:a16="http://schemas.microsoft.com/office/drawing/2014/main" id="{767C732D-B4A9-4B91-8A75-597569E323EB}"/>
              </a:ext>
            </a:extLst>
          </p:cNvPr>
          <p:cNvSpPr txBox="1"/>
          <p:nvPr/>
        </p:nvSpPr>
        <p:spPr>
          <a:xfrm>
            <a:off x="10014859" y="383063"/>
            <a:ext cx="159873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800" b="1" dirty="0">
                <a:solidFill>
                  <a:srgbClr val="343433"/>
                </a:solidFill>
                <a:latin typeface="Arial" charset="0"/>
              </a:rPr>
              <a:t>SCIENTIFIC COMMITTEE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DC961A3-104C-4916-A925-E1D3A1E008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3329" y="512879"/>
            <a:ext cx="720000" cy="720000"/>
          </a:xfrm>
          <a:prstGeom prst="rect">
            <a:avLst/>
          </a:prstGeom>
        </p:spPr>
      </p:pic>
      <p:sp>
        <p:nvSpPr>
          <p:cNvPr id="27" name="Titolo 1">
            <a:extLst>
              <a:ext uri="{FF2B5EF4-FFF2-40B4-BE49-F238E27FC236}">
                <a16:creationId xmlns:a16="http://schemas.microsoft.com/office/drawing/2014/main" id="{1C55F4FA-15E9-4ACA-8C27-706AAC8A73F0}"/>
              </a:ext>
            </a:extLst>
          </p:cNvPr>
          <p:cNvSpPr txBox="1">
            <a:spLocks/>
          </p:cNvSpPr>
          <p:nvPr/>
        </p:nvSpPr>
        <p:spPr>
          <a:xfrm>
            <a:off x="506200" y="5913529"/>
            <a:ext cx="8657255" cy="88024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l"/>
            <a:r>
              <a:rPr lang="it-IT" sz="2800" b="1" spc="-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IVS 2022</a:t>
            </a:r>
          </a:p>
          <a:p>
            <a:pPr algn="l"/>
            <a:r>
              <a:rPr lang="it-IT" sz="2400" spc="-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Technical Conference</a:t>
            </a:r>
          </a:p>
        </p:txBody>
      </p:sp>
    </p:spTree>
    <p:extLst>
      <p:ext uri="{BB962C8B-B14F-4D97-AF65-F5344CB8AC3E}">
        <p14:creationId xmlns:p14="http://schemas.microsoft.com/office/powerpoint/2010/main" val="249821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2" y="1008848"/>
            <a:ext cx="12917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Third-party testing on TMBV 2” #1500 to ISO15848-1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0103" y="1947704"/>
          <a:ext cx="5443278" cy="351333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587757">
                  <a:extLst>
                    <a:ext uri="{9D8B030D-6E8A-4147-A177-3AD203B41FA5}">
                      <a16:colId xmlns:a16="http://schemas.microsoft.com/office/drawing/2014/main" val="1253122608"/>
                    </a:ext>
                  </a:extLst>
                </a:gridCol>
                <a:gridCol w="1587757">
                  <a:extLst>
                    <a:ext uri="{9D8B030D-6E8A-4147-A177-3AD203B41FA5}">
                      <a16:colId xmlns:a16="http://schemas.microsoft.com/office/drawing/2014/main" val="570525574"/>
                    </a:ext>
                  </a:extLst>
                </a:gridCol>
                <a:gridCol w="1133882">
                  <a:extLst>
                    <a:ext uri="{9D8B030D-6E8A-4147-A177-3AD203B41FA5}">
                      <a16:colId xmlns:a16="http://schemas.microsoft.com/office/drawing/2014/main" val="2444535836"/>
                    </a:ext>
                  </a:extLst>
                </a:gridCol>
                <a:gridCol w="1133882">
                  <a:extLst>
                    <a:ext uri="{9D8B030D-6E8A-4147-A177-3AD203B41FA5}">
                      <a16:colId xmlns:a16="http://schemas.microsoft.com/office/drawing/2014/main" val="37284231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Descrition</a:t>
                      </a:r>
                      <a:endParaRPr lang="en-IE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Conditions</a:t>
                      </a:r>
                      <a:endParaRPr lang="en-IE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Scope</a:t>
                      </a:r>
                      <a:endParaRPr lang="en-IE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  <a:endParaRPr lang="en-IE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2783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Stem diameter</a:t>
                      </a:r>
                      <a:endParaRPr lang="en-IE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30mm</a:t>
                      </a:r>
                      <a:endParaRPr lang="en-IE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15mm up to 60mm</a:t>
                      </a:r>
                      <a:endParaRPr lang="en-IE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IE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3891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Stem motion</a:t>
                      </a:r>
                      <a:endParaRPr lang="en-IE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turn</a:t>
                      </a:r>
                      <a:endParaRPr lang="en-IE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 turn</a:t>
                      </a:r>
                      <a:endParaRPr lang="en-IE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IE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6541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Pressure class</a:t>
                      </a:r>
                      <a:endParaRPr lang="en-IE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#1500</a:t>
                      </a:r>
                      <a:endParaRPr lang="en-IE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#1500 or below</a:t>
                      </a:r>
                      <a:endParaRPr lang="en-IE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IE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86230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Endurance class</a:t>
                      </a:r>
                      <a:endParaRPr lang="en-IE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CO1</a:t>
                      </a:r>
                      <a:endParaRPr lang="en-IE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CO1</a:t>
                      </a:r>
                      <a:endParaRPr lang="en-IE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IE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072843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T° class</a:t>
                      </a:r>
                      <a:endParaRPr lang="en-IE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t-46°C</a:t>
                      </a:r>
                      <a:endParaRPr lang="en-IE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-46°C up to +40°C</a:t>
                      </a:r>
                      <a:endParaRPr lang="en-IE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Successful Certification completed</a:t>
                      </a:r>
                      <a:endParaRPr lang="en-IE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619771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t+200°C</a:t>
                      </a:r>
                      <a:endParaRPr lang="en-IE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+40°C up to +200°C</a:t>
                      </a:r>
                      <a:endParaRPr lang="en-IE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 in progress this time</a:t>
                      </a:r>
                      <a:endParaRPr lang="en-IE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9427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Tightness class</a:t>
                      </a:r>
                      <a:endParaRPr lang="en-IE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</a:t>
                      </a:r>
                      <a:endParaRPr lang="en-IE" sz="14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 or less stringent</a:t>
                      </a:r>
                      <a:endParaRPr lang="en-IE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E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5116880"/>
                  </a:ext>
                </a:extLst>
              </a:tr>
            </a:tbl>
          </a:graphicData>
        </a:graphic>
      </p:graphicFrame>
      <p:grpSp>
        <p:nvGrpSpPr>
          <p:cNvPr id="8" name="Groupe 195"/>
          <p:cNvGrpSpPr/>
          <p:nvPr/>
        </p:nvGrpSpPr>
        <p:grpSpPr>
          <a:xfrm>
            <a:off x="9834793" y="2088861"/>
            <a:ext cx="1915795" cy="2901950"/>
            <a:chOff x="260350" y="1"/>
            <a:chExt cx="1916429" cy="2902083"/>
          </a:xfrm>
        </p:grpSpPr>
        <p:pic>
          <p:nvPicPr>
            <p:cNvPr id="9" name="Image 19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438" y="1"/>
              <a:ext cx="1640562" cy="2349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Zone de texte 2"/>
            <p:cNvSpPr txBox="1">
              <a:spLocks noChangeArrowheads="1"/>
            </p:cNvSpPr>
            <p:nvPr/>
          </p:nvSpPr>
          <p:spPr bwMode="auto">
            <a:xfrm>
              <a:off x="260350" y="2317250"/>
              <a:ext cx="1916429" cy="584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1" u="sng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Fig. 7 ISO15848-1 Qualification Certificate issued by ITIS B.V.</a:t>
              </a:r>
              <a:endParaRPr kumimoji="0" lang="en-IE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923" y="2347061"/>
            <a:ext cx="3842327" cy="288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8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19" y="1008848"/>
            <a:ext cx="8089887" cy="6251277"/>
          </a:xfrm>
          <a:prstGeom prst="rect">
            <a:avLst/>
          </a:prstGeom>
        </p:spPr>
      </p:pic>
      <p:sp>
        <p:nvSpPr>
          <p:cNvPr id="13" name="Line Callout 1 12"/>
          <p:cNvSpPr/>
          <p:nvPr/>
        </p:nvSpPr>
        <p:spPr>
          <a:xfrm>
            <a:off x="9068233" y="4793308"/>
            <a:ext cx="1818313" cy="841256"/>
          </a:xfrm>
          <a:prstGeom prst="borderCallout1">
            <a:avLst>
              <a:gd name="adj1" fmla="val 18750"/>
              <a:gd name="adj2" fmla="val -8333"/>
              <a:gd name="adj3" fmla="val -68368"/>
              <a:gd name="adj4" fmla="val -74597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Helvetica"/>
              </a:rPr>
              <a:t>Primary Jacket</a:t>
            </a:r>
          </a:p>
        </p:txBody>
      </p:sp>
      <p:sp>
        <p:nvSpPr>
          <p:cNvPr id="14" name="Line Callout 1 13"/>
          <p:cNvSpPr/>
          <p:nvPr/>
        </p:nvSpPr>
        <p:spPr>
          <a:xfrm>
            <a:off x="1028595" y="4227257"/>
            <a:ext cx="2292263" cy="841256"/>
          </a:xfrm>
          <a:prstGeom prst="borderCallout1">
            <a:avLst>
              <a:gd name="adj1" fmla="val 25502"/>
              <a:gd name="adj2" fmla="val 102828"/>
              <a:gd name="adj3" fmla="val -211770"/>
              <a:gd name="adj4" fmla="val 214369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Helvetica"/>
              </a:rPr>
              <a:t>Secondary Jacket</a:t>
            </a:r>
          </a:p>
        </p:txBody>
      </p:sp>
      <p:sp>
        <p:nvSpPr>
          <p:cNvPr id="15" name="Line Callout 1 14"/>
          <p:cNvSpPr/>
          <p:nvPr/>
        </p:nvSpPr>
        <p:spPr>
          <a:xfrm>
            <a:off x="245255" y="5665923"/>
            <a:ext cx="2292263" cy="841256"/>
          </a:xfrm>
          <a:prstGeom prst="borderCallout1">
            <a:avLst>
              <a:gd name="adj1" fmla="val 18751"/>
              <a:gd name="adj2" fmla="val 103689"/>
              <a:gd name="adj3" fmla="val -37935"/>
              <a:gd name="adj4" fmla="val 168335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Helvetica"/>
              </a:rPr>
              <a:t>Multiple Sealing elements</a:t>
            </a:r>
          </a:p>
        </p:txBody>
      </p:sp>
      <p:sp>
        <p:nvSpPr>
          <p:cNvPr id="16" name="Line Callout 1 15"/>
          <p:cNvSpPr/>
          <p:nvPr/>
        </p:nvSpPr>
        <p:spPr>
          <a:xfrm>
            <a:off x="1350021" y="2150833"/>
            <a:ext cx="2292263" cy="471924"/>
          </a:xfrm>
          <a:prstGeom prst="borderCallout1">
            <a:avLst>
              <a:gd name="adj1" fmla="val 13442"/>
              <a:gd name="adj2" fmla="val 103142"/>
              <a:gd name="adj3" fmla="val -20160"/>
              <a:gd name="adj4" fmla="val 169551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Helvetica"/>
              </a:rPr>
              <a:t>Backup element</a:t>
            </a:r>
          </a:p>
        </p:txBody>
      </p:sp>
      <p:sp>
        <p:nvSpPr>
          <p:cNvPr id="17" name="Line Callout 1 16"/>
          <p:cNvSpPr/>
          <p:nvPr/>
        </p:nvSpPr>
        <p:spPr>
          <a:xfrm>
            <a:off x="1391386" y="3220167"/>
            <a:ext cx="2292263" cy="471924"/>
          </a:xfrm>
          <a:prstGeom prst="borderCallout1">
            <a:avLst>
              <a:gd name="adj1" fmla="val 21405"/>
              <a:gd name="adj2" fmla="val 103142"/>
              <a:gd name="adj3" fmla="val -205729"/>
              <a:gd name="adj4" fmla="val 192229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Helvetica"/>
              </a:rPr>
              <a:t>Backup element</a:t>
            </a:r>
          </a:p>
        </p:txBody>
      </p:sp>
      <p:sp>
        <p:nvSpPr>
          <p:cNvPr id="18" name="Line Callout 1 17"/>
          <p:cNvSpPr/>
          <p:nvPr/>
        </p:nvSpPr>
        <p:spPr>
          <a:xfrm>
            <a:off x="9420930" y="2065713"/>
            <a:ext cx="2292263" cy="471924"/>
          </a:xfrm>
          <a:prstGeom prst="borderCallout1">
            <a:avLst>
              <a:gd name="adj1" fmla="val 34676"/>
              <a:gd name="adj2" fmla="val -1776"/>
              <a:gd name="adj3" fmla="val 90301"/>
              <a:gd name="adj4" fmla="val -135516"/>
            </a:avLst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Helvetica"/>
              </a:rPr>
              <a:t>T-spacer</a:t>
            </a:r>
          </a:p>
        </p:txBody>
      </p:sp>
      <p:sp>
        <p:nvSpPr>
          <p:cNvPr id="12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2" y="1008848"/>
            <a:ext cx="12917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OmniSeal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® compliant with ISO 15848-1 class AH leakage requirement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40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3" y="1008848"/>
            <a:ext cx="11143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latin typeface="Arial" panose="020B0604020202020204" pitchFamily="34" charset="0"/>
                <a:cs typeface="Arial" panose="020B0604020202020204" pitchFamily="34" charset="0"/>
              </a:rPr>
              <a:t>Our Sealing &amp; Material solutions for Hydrogen Piping &amp; Valves</a:t>
            </a:r>
            <a:endParaRPr 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èche : pentagone 1">
            <a:extLst>
              <a:ext uri="{FF2B5EF4-FFF2-40B4-BE49-F238E27FC236}">
                <a16:creationId xmlns:a16="http://schemas.microsoft.com/office/drawing/2014/main" id="{2EB36084-9048-4790-B689-2AD874B87D51}"/>
              </a:ext>
            </a:extLst>
          </p:cNvPr>
          <p:cNvSpPr/>
          <p:nvPr/>
        </p:nvSpPr>
        <p:spPr>
          <a:xfrm>
            <a:off x="4976588" y="1678926"/>
            <a:ext cx="3284260" cy="422275"/>
          </a:xfrm>
          <a:prstGeom prst="homePlate">
            <a:avLst>
              <a:gd name="adj" fmla="val 0"/>
            </a:avLst>
          </a:prstGeom>
          <a:gradFill>
            <a:gsLst>
              <a:gs pos="0">
                <a:srgbClr val="67B9B0"/>
              </a:gs>
              <a:gs pos="99000">
                <a:srgbClr val="219CDC"/>
              </a:gs>
            </a:gsLst>
            <a:lin ang="66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OMNISEAL® POLYMER SEALS</a:t>
            </a:r>
          </a:p>
        </p:txBody>
      </p:sp>
      <p:sp>
        <p:nvSpPr>
          <p:cNvPr id="6" name="Rectangle 5"/>
          <p:cNvSpPr/>
          <p:nvPr/>
        </p:nvSpPr>
        <p:spPr>
          <a:xfrm>
            <a:off x="4976588" y="3287491"/>
            <a:ext cx="3270616" cy="90958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17776" y="3308763"/>
            <a:ext cx="3345045" cy="769441"/>
          </a:xfrm>
          <a:prstGeom prst="rect">
            <a:avLst/>
          </a:prstGeom>
          <a:ln w="9525"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88CE"/>
              </a:buClr>
              <a:buSzTx/>
              <a:buFont typeface="Arial" pitchFamily="34" charset="0"/>
              <a:buChar char="◙"/>
              <a:tabLst/>
              <a:defRPr sz="32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88CE"/>
              </a:buClr>
              <a:buSzPct val="80000"/>
              <a:buFont typeface="Arial" pitchFamily="34" charset="0"/>
              <a:buChar char="•"/>
              <a:tabLst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88CE"/>
              </a:buClr>
              <a:buSzPct val="100000"/>
              <a:buFont typeface="Calibri" pitchFamily="34" charset="0"/>
              <a:buChar char="—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7428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Not affected by RGD</a:t>
            </a:r>
          </a:p>
          <a:p>
            <a:pPr marL="51435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7428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Controlled friction</a:t>
            </a:r>
          </a:p>
          <a:p>
            <a:pPr marL="51435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7428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Low heat generation</a:t>
            </a:r>
          </a:p>
          <a:p>
            <a:pPr marL="51435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7428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Wide P/T range from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17428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Cryo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7428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up to +100MPa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8" b="17988"/>
          <a:stretch/>
        </p:blipFill>
        <p:spPr>
          <a:xfrm>
            <a:off x="4976586" y="2101609"/>
            <a:ext cx="3270617" cy="1187665"/>
          </a:xfrm>
          <a:prstGeom prst="rect">
            <a:avLst/>
          </a:prstGeom>
        </p:spPr>
      </p:pic>
      <p:sp>
        <p:nvSpPr>
          <p:cNvPr id="9" name="Flèche : pentagone 4">
            <a:extLst>
              <a:ext uri="{FF2B5EF4-FFF2-40B4-BE49-F238E27FC236}">
                <a16:creationId xmlns:a16="http://schemas.microsoft.com/office/drawing/2014/main" id="{DA4A359B-89A0-4A3C-A8D8-FCBB286133B1}"/>
              </a:ext>
            </a:extLst>
          </p:cNvPr>
          <p:cNvSpPr/>
          <p:nvPr/>
        </p:nvSpPr>
        <p:spPr>
          <a:xfrm>
            <a:off x="8391807" y="1673660"/>
            <a:ext cx="3284257" cy="422275"/>
          </a:xfrm>
          <a:prstGeom prst="homePlate">
            <a:avLst>
              <a:gd name="adj" fmla="val 0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dk1">
                  <a:lumMod val="99000"/>
                  <a:satMod val="120000"/>
                  <a:shade val="78000"/>
                </a:schemeClr>
              </a:gs>
            </a:gsLst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OMNISEAL® METAL SEALS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42"/>
          <a:stretch/>
        </p:blipFill>
        <p:spPr>
          <a:xfrm>
            <a:off x="8391803" y="2096341"/>
            <a:ext cx="3284260" cy="149571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385359" y="3282624"/>
            <a:ext cx="3290704" cy="90958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343773" y="3303896"/>
            <a:ext cx="3345045" cy="769441"/>
          </a:xfrm>
          <a:prstGeom prst="rect">
            <a:avLst/>
          </a:prstGeom>
          <a:ln w="9525"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88CE"/>
              </a:buClr>
              <a:buSzTx/>
              <a:buFont typeface="Arial" pitchFamily="34" charset="0"/>
              <a:buChar char="◙"/>
              <a:tabLst/>
              <a:defRPr sz="32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88CE"/>
              </a:buClr>
              <a:buSzPct val="80000"/>
              <a:buFont typeface="Arial" pitchFamily="34" charset="0"/>
              <a:buChar char="•"/>
              <a:tabLst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88CE"/>
              </a:buClr>
              <a:buSzPct val="100000"/>
              <a:buFont typeface="Calibri" pitchFamily="34" charset="0"/>
              <a:buChar char="—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7428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Not affected by RGD</a:t>
            </a:r>
          </a:p>
          <a:p>
            <a:pPr marL="51435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7428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Extreme low leakage </a:t>
            </a:r>
          </a:p>
          <a:p>
            <a:pPr marL="51435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7428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Chemical inertness</a:t>
            </a:r>
          </a:p>
          <a:p>
            <a:pPr marL="51435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7428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Wide P/T range from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17428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Cryo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7428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up to +100MPa</a:t>
            </a:r>
          </a:p>
        </p:txBody>
      </p:sp>
      <p:sp>
        <p:nvSpPr>
          <p:cNvPr id="13" name="Espace réservé du pied de page 3"/>
          <p:cNvSpPr txBox="1">
            <a:spLocks/>
          </p:cNvSpPr>
          <p:nvPr/>
        </p:nvSpPr>
        <p:spPr>
          <a:xfrm>
            <a:off x="5219354" y="7128195"/>
            <a:ext cx="4877928" cy="248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defRPr/>
            </a:pPr>
            <a:r>
              <a:rPr lang="en-US" sz="1000">
                <a:solidFill>
                  <a:srgbClr val="0618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Precision Sealing &amp; Material Solutions</a:t>
            </a:r>
            <a:endParaRPr lang="en-US" sz="1000" dirty="0">
              <a:solidFill>
                <a:srgbClr val="0618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Placeholder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468"/>
          <a:stretch/>
        </p:blipFill>
        <p:spPr>
          <a:xfrm>
            <a:off x="8439834" y="4753184"/>
            <a:ext cx="3248983" cy="164820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  <a:alpha val="70000"/>
            </a:schemeClr>
          </a:solidFill>
        </p:spPr>
      </p:pic>
      <p:pic>
        <p:nvPicPr>
          <p:cNvPr id="15" name="Picture 2" descr="Image result for rulon product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107" b="12598"/>
          <a:stretch/>
        </p:blipFill>
        <p:spPr bwMode="auto">
          <a:xfrm>
            <a:off x="4976589" y="4753185"/>
            <a:ext cx="3269979" cy="1648208"/>
          </a:xfrm>
          <a:prstGeom prst="roundRect">
            <a:avLst>
              <a:gd name="adj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space réservé du numéro de diapositive 4"/>
          <p:cNvSpPr txBox="1">
            <a:spLocks/>
          </p:cNvSpPr>
          <p:nvPr/>
        </p:nvSpPr>
        <p:spPr>
          <a:xfrm>
            <a:off x="10005841" y="7045899"/>
            <a:ext cx="523305" cy="2468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>
              <a:defRPr/>
            </a:pPr>
            <a:fld id="{B9C4910F-09F0-403A-9130-BEB661C85377}" type="slidenum">
              <a:rPr lang="en-US" sz="1000" smtClean="0">
                <a:solidFill>
                  <a:srgbClr val="0618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914400">
                <a:defRPr/>
              </a:pPr>
              <a:t>11</a:t>
            </a:fld>
            <a:endParaRPr lang="en-US" sz="1000" dirty="0">
              <a:solidFill>
                <a:srgbClr val="0618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lèche : pentagone 1">
            <a:extLst>
              <a:ext uri="{FF2B5EF4-FFF2-40B4-BE49-F238E27FC236}">
                <a16:creationId xmlns:a16="http://schemas.microsoft.com/office/drawing/2014/main" id="{2EB36084-9048-4790-B689-2AD874B87D51}"/>
              </a:ext>
            </a:extLst>
          </p:cNvPr>
          <p:cNvSpPr/>
          <p:nvPr/>
        </p:nvSpPr>
        <p:spPr>
          <a:xfrm>
            <a:off x="4976589" y="4330982"/>
            <a:ext cx="3270614" cy="422275"/>
          </a:xfrm>
          <a:prstGeom prst="homePlate">
            <a:avLst>
              <a:gd name="adj" fmla="val 0"/>
            </a:avLst>
          </a:prstGeom>
          <a:gradFill>
            <a:gsLst>
              <a:gs pos="0">
                <a:srgbClr val="E5531A"/>
              </a:gs>
              <a:gs pos="99000">
                <a:srgbClr val="CE142E"/>
              </a:gs>
            </a:gsLst>
            <a:lin ang="66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RULON® FLUOROPOLYMERS</a:t>
            </a:r>
          </a:p>
        </p:txBody>
      </p:sp>
      <p:sp>
        <p:nvSpPr>
          <p:cNvPr id="18" name="Flèche : pentagone 4">
            <a:extLst>
              <a:ext uri="{FF2B5EF4-FFF2-40B4-BE49-F238E27FC236}">
                <a16:creationId xmlns:a16="http://schemas.microsoft.com/office/drawing/2014/main" id="{DA4A359B-89A0-4A3C-A8D8-FCBB286133B1}"/>
              </a:ext>
            </a:extLst>
          </p:cNvPr>
          <p:cNvSpPr/>
          <p:nvPr/>
        </p:nvSpPr>
        <p:spPr>
          <a:xfrm>
            <a:off x="8439840" y="4336568"/>
            <a:ext cx="3248979" cy="422275"/>
          </a:xfrm>
          <a:prstGeom prst="homePlate">
            <a:avLst>
              <a:gd name="adj" fmla="val 0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MELDIN® THERMOPLASTICS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76589" y="5623280"/>
            <a:ext cx="3270614" cy="77811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964485" y="5659979"/>
            <a:ext cx="3044784" cy="769441"/>
          </a:xfrm>
          <a:prstGeom prst="rect">
            <a:avLst/>
          </a:prstGeom>
          <a:ln w="9525"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88CE"/>
              </a:buClr>
              <a:buSzTx/>
              <a:buFont typeface="Arial" pitchFamily="34" charset="0"/>
              <a:buChar char="◙"/>
              <a:tabLst/>
              <a:defRPr sz="32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88CE"/>
              </a:buClr>
              <a:buSzPct val="80000"/>
              <a:buFont typeface="Arial" pitchFamily="34" charset="0"/>
              <a:buChar char="•"/>
              <a:tabLst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88CE"/>
              </a:buClr>
              <a:buSzPct val="100000"/>
              <a:buFont typeface="Calibri" pitchFamily="34" charset="0"/>
              <a:buChar char="—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7428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Dimensional stability</a:t>
            </a:r>
          </a:p>
          <a:p>
            <a:pPr marL="51435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7428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Creep resistance</a:t>
            </a:r>
          </a:p>
          <a:p>
            <a:pPr marL="51435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7428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Low heat generation</a:t>
            </a:r>
          </a:p>
          <a:p>
            <a:pPr marL="51435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7428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Chemical resistance to KOH solutions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433393" y="5637185"/>
            <a:ext cx="3245438" cy="77260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8391807" y="5650982"/>
            <a:ext cx="3309114" cy="769441"/>
          </a:xfrm>
          <a:prstGeom prst="rect">
            <a:avLst/>
          </a:prstGeom>
          <a:ln w="9525"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88CE"/>
              </a:buClr>
              <a:buSzTx/>
              <a:buFont typeface="Arial" pitchFamily="34" charset="0"/>
              <a:buChar char="◙"/>
              <a:tabLst/>
              <a:defRPr sz="32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marR="0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88CE"/>
              </a:buClr>
              <a:buSzPct val="80000"/>
              <a:buFont typeface="Arial" pitchFamily="34" charset="0"/>
              <a:buChar char="•"/>
              <a:tabLst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88CE"/>
              </a:buClr>
              <a:buSzPct val="100000"/>
              <a:buFont typeface="Calibri" pitchFamily="34" charset="0"/>
              <a:buChar char="—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7428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Excellent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17428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tribologic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7428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performance in H2/LH2 </a:t>
            </a:r>
          </a:p>
          <a:p>
            <a:pPr marL="51435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7428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Low hear generation</a:t>
            </a:r>
          </a:p>
          <a:p>
            <a:pPr marL="51435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7428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Able to cope with extreme pressure</a:t>
            </a:r>
          </a:p>
        </p:txBody>
      </p:sp>
      <p:grpSp>
        <p:nvGrpSpPr>
          <p:cNvPr id="35" name="Groupe 34"/>
          <p:cNvGrpSpPr/>
          <p:nvPr/>
        </p:nvGrpSpPr>
        <p:grpSpPr>
          <a:xfrm>
            <a:off x="120392" y="1918054"/>
            <a:ext cx="4703708" cy="4389430"/>
            <a:chOff x="120392" y="1918054"/>
            <a:chExt cx="4703708" cy="4389430"/>
          </a:xfrm>
        </p:grpSpPr>
        <p:sp>
          <p:nvSpPr>
            <p:cNvPr id="24" name="Rectangle 23"/>
            <p:cNvSpPr/>
            <p:nvPr/>
          </p:nvSpPr>
          <p:spPr>
            <a:xfrm>
              <a:off x="1126194" y="1996648"/>
              <a:ext cx="3594847" cy="3603812"/>
            </a:xfrm>
            <a:prstGeom prst="rect">
              <a:avLst/>
            </a:prstGeom>
            <a:gradFill flip="none" rotWithShape="1">
              <a:gsLst>
                <a:gs pos="0">
                  <a:srgbClr val="219CDC">
                    <a:lumMod val="67000"/>
                  </a:srgbClr>
                </a:gs>
                <a:gs pos="48000">
                  <a:srgbClr val="219CDC">
                    <a:lumMod val="97000"/>
                    <a:lumOff val="3000"/>
                  </a:srgbClr>
                </a:gs>
                <a:gs pos="100000">
                  <a:srgbClr val="219CDC">
                    <a:lumMod val="60000"/>
                    <a:lumOff val="4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Flèche droite 24"/>
            <p:cNvSpPr/>
            <p:nvPr/>
          </p:nvSpPr>
          <p:spPr>
            <a:xfrm>
              <a:off x="1126193" y="5697526"/>
              <a:ext cx="3594847" cy="83532"/>
            </a:xfrm>
            <a:prstGeom prst="rightArrow">
              <a:avLst>
                <a:gd name="adj1" fmla="val 50000"/>
                <a:gd name="adj2" fmla="val 133623"/>
              </a:avLst>
            </a:prstGeom>
            <a:gradFill flip="none" rotWithShape="1">
              <a:gsLst>
                <a:gs pos="0">
                  <a:srgbClr val="67B9B0"/>
                </a:gs>
                <a:gs pos="39000">
                  <a:srgbClr val="219CDC"/>
                </a:gs>
                <a:gs pos="71000">
                  <a:srgbClr val="CE1431"/>
                </a:gs>
                <a:gs pos="100000">
                  <a:srgbClr val="E5531A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Flèche droite 25"/>
            <p:cNvSpPr/>
            <p:nvPr/>
          </p:nvSpPr>
          <p:spPr>
            <a:xfrm rot="16200000">
              <a:off x="-778289" y="3761270"/>
              <a:ext cx="3594847" cy="83532"/>
            </a:xfrm>
            <a:prstGeom prst="rightArrow">
              <a:avLst>
                <a:gd name="adj1" fmla="val 50000"/>
                <a:gd name="adj2" fmla="val 133623"/>
              </a:avLst>
            </a:prstGeom>
            <a:gradFill flip="none" rotWithShape="1">
              <a:gsLst>
                <a:gs pos="0">
                  <a:srgbClr val="67B9B0"/>
                </a:gs>
                <a:gs pos="39000">
                  <a:srgbClr val="219CDC"/>
                </a:gs>
                <a:gs pos="71000">
                  <a:srgbClr val="CE1431"/>
                </a:gs>
                <a:gs pos="100000">
                  <a:srgbClr val="E5531A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955877" y="5750334"/>
              <a:ext cx="59824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9CDC"/>
                  </a:solidFill>
                  <a:effectLst/>
                  <a:uLnTx/>
                  <a:uFillTx/>
                  <a:latin typeface="Montserrat Light" panose="00000400000000000000"/>
                </a:rPr>
                <a:t>LH2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219CDC"/>
                  </a:solidFill>
                  <a:effectLst/>
                  <a:uLnTx/>
                  <a:uFillTx/>
                  <a:latin typeface="Montserrat Light" panose="00000400000000000000"/>
                </a:rPr>
                <a:t>-253°C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219CDC"/>
                  </a:solidFill>
                  <a:effectLst/>
                  <a:uLnTx/>
                  <a:uFillTx/>
                  <a:latin typeface="Montserrat Light" panose="00000400000000000000"/>
                </a:rPr>
                <a:t>-423°F</a:t>
              </a:r>
              <a:endPara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Montserrat Light" panose="00000400000000000000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4225859" y="5753486"/>
              <a:ext cx="59824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E5531A"/>
                  </a:solidFill>
                  <a:effectLst/>
                  <a:uLnTx/>
                  <a:uFillTx/>
                  <a:latin typeface="Montserrat Light" panose="00000400000000000000"/>
                </a:rPr>
                <a:t>H2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E5531A"/>
                  </a:solidFill>
                  <a:effectLst/>
                  <a:uLnTx/>
                  <a:uFillTx/>
                  <a:latin typeface="Montserrat Light" panose="00000400000000000000"/>
                </a:rPr>
                <a:t>+140°C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E5531A"/>
                  </a:solidFill>
                  <a:effectLst/>
                  <a:uLnTx/>
                  <a:uFillTx/>
                  <a:latin typeface="Montserrat Light" panose="00000400000000000000"/>
                </a:rPr>
                <a:t>284°F</a:t>
              </a:r>
              <a:endPara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E5531A"/>
                </a:solidFill>
                <a:effectLst/>
                <a:uLnTx/>
                <a:uFillTx/>
                <a:latin typeface="Montserrat Light" panose="00000400000000000000"/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2923616" y="5781058"/>
              <a:ext cx="5293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Montserrat Light" panose="00000400000000000000"/>
                </a:rPr>
                <a:t>-40°C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Montserrat Light" panose="00000400000000000000"/>
                </a:rPr>
                <a:t>-40°F</a:t>
              </a:r>
              <a:endPara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tserrat Light" panose="00000400000000000000"/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376940" y="5398398"/>
              <a:ext cx="6495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9CDC"/>
                  </a:solidFill>
                  <a:effectLst/>
                  <a:uLnTx/>
                  <a:uFillTx/>
                  <a:latin typeface="Montserrat Light" panose="00000400000000000000"/>
                </a:rPr>
                <a:t>0 </a:t>
              </a:r>
              <a:r>
                <a:rPr kumimoji="0" lang="fr-FR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19CDC"/>
                  </a:solidFill>
                  <a:effectLst/>
                  <a:uLnTx/>
                  <a:uFillTx/>
                  <a:latin typeface="Montserrat Light" panose="00000400000000000000"/>
                </a:rPr>
                <a:t>MPa</a:t>
              </a:r>
              <a:endPara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219CDC"/>
                </a:solidFill>
                <a:effectLst/>
                <a:uLnTx/>
                <a:uFillTx/>
                <a:latin typeface="Montserrat Light" panose="00000400000000000000"/>
              </a:endParaRP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120392" y="1996648"/>
              <a:ext cx="8354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E5531A"/>
                  </a:solidFill>
                  <a:effectLst/>
                  <a:uLnTx/>
                  <a:uFillTx/>
                  <a:latin typeface="Montserrat Light" panose="00000400000000000000"/>
                </a:rPr>
                <a:t>150 </a:t>
              </a:r>
              <a:r>
                <a:rPr kumimoji="0" lang="fr-FR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E5531A"/>
                  </a:solidFill>
                  <a:effectLst/>
                  <a:uLnTx/>
                  <a:uFillTx/>
                  <a:latin typeface="Montserrat Light" panose="00000400000000000000"/>
                </a:rPr>
                <a:t>MPa</a:t>
              </a:r>
              <a:endPara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E5531A"/>
                </a:solidFill>
                <a:effectLst/>
                <a:uLnTx/>
                <a:uFillTx/>
                <a:latin typeface="Montserrat Light" panose="00000400000000000000"/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213365" y="3092907"/>
              <a:ext cx="7425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Montserrat Light" panose="00000400000000000000"/>
                </a:rPr>
                <a:t>90 </a:t>
              </a:r>
              <a:r>
                <a:rPr kumimoji="0" lang="fr-FR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Montserrat Light" panose="00000400000000000000"/>
                </a:rPr>
                <a:t>MPa</a:t>
              </a:r>
              <a:endPara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tserrat Light" panose="00000400000000000000"/>
              </a:endParaRPr>
            </a:p>
          </p:txBody>
        </p:sp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99388">
              <a:off x="935038" y="3245819"/>
              <a:ext cx="3402397" cy="7468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993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3" y="1008848"/>
            <a:ext cx="11143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latin typeface="Arial" panose="020B0604020202020204" pitchFamily="34" charset="0"/>
                <a:cs typeface="Arial" panose="020B0604020202020204" pitchFamily="34" charset="0"/>
              </a:rPr>
              <a:t>Our H2/LH2 material test campain</a:t>
            </a:r>
            <a:endParaRPr 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31" y="2857585"/>
            <a:ext cx="3856887" cy="3271672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300883" y="1954907"/>
            <a:ext cx="4106381" cy="588475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fr-FR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</a:t>
            </a: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fr-FR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Polymer</a:t>
            </a: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Sealing</a:t>
            </a: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Solutions for the </a:t>
            </a:r>
            <a:r>
              <a:rPr lang="fr-FR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</a:t>
            </a: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H2 value Chain</a:t>
            </a:r>
          </a:p>
        </p:txBody>
      </p:sp>
      <p:grpSp>
        <p:nvGrpSpPr>
          <p:cNvPr id="20" name="Groupe 19"/>
          <p:cNvGrpSpPr/>
          <p:nvPr/>
        </p:nvGrpSpPr>
        <p:grpSpPr>
          <a:xfrm>
            <a:off x="4892940" y="2568769"/>
            <a:ext cx="7279799" cy="1497761"/>
            <a:chOff x="4652225" y="1676400"/>
            <a:chExt cx="7279799" cy="1497761"/>
          </a:xfrm>
        </p:grpSpPr>
        <p:sp>
          <p:nvSpPr>
            <p:cNvPr id="21" name="Chevron 20"/>
            <p:cNvSpPr/>
            <p:nvPr/>
          </p:nvSpPr>
          <p:spPr>
            <a:xfrm>
              <a:off x="4652225" y="1676400"/>
              <a:ext cx="1452740" cy="185042"/>
            </a:xfrm>
            <a:prstGeom prst="chevron">
              <a:avLst/>
            </a:prstGeom>
            <a:gradFill flip="none" rotWithShape="1">
              <a:gsLst>
                <a:gs pos="0">
                  <a:srgbClr val="000000">
                    <a:lumMod val="5000"/>
                    <a:lumOff val="95000"/>
                  </a:srgbClr>
                </a:gs>
                <a:gs pos="54000">
                  <a:srgbClr val="000000">
                    <a:lumMod val="45000"/>
                    <a:lumOff val="55000"/>
                  </a:srgbClr>
                </a:gs>
                <a:gs pos="100000">
                  <a:srgbClr val="000000">
                    <a:lumMod val="45000"/>
                    <a:lumOff val="55000"/>
                  </a:srgbClr>
                </a:gs>
                <a:gs pos="100000">
                  <a:srgbClr val="000000">
                    <a:lumMod val="30000"/>
                    <a:lumOff val="70000"/>
                  </a:srgb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panose="00000400000000000000"/>
                  <a:ea typeface="+mn-ea"/>
                  <a:cs typeface="+mn-cs"/>
                </a:rPr>
                <a:t>2021</a:t>
              </a:r>
            </a:p>
          </p:txBody>
        </p:sp>
        <p:sp>
          <p:nvSpPr>
            <p:cNvPr id="22" name="Chevron 21"/>
            <p:cNvSpPr/>
            <p:nvPr/>
          </p:nvSpPr>
          <p:spPr>
            <a:xfrm>
              <a:off x="6104965" y="1676400"/>
              <a:ext cx="5472950" cy="185042"/>
            </a:xfrm>
            <a:prstGeom prst="chevron">
              <a:avLst/>
            </a:prstGeom>
            <a:gradFill flip="none" rotWithShape="1">
              <a:gsLst>
                <a:gs pos="0">
                  <a:srgbClr val="B3B3B3"/>
                </a:gs>
                <a:gs pos="55000">
                  <a:srgbClr val="219CDC"/>
                </a:gs>
                <a:gs pos="0">
                  <a:srgbClr val="67B9B0"/>
                </a:gs>
                <a:gs pos="100000">
                  <a:srgbClr val="17428C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Light" panose="00000400000000000000"/>
                  <a:ea typeface="+mn-ea"/>
                  <a:cs typeface="+mn-cs"/>
                </a:rPr>
                <a:t>2022</a:t>
              </a:r>
            </a:p>
          </p:txBody>
        </p:sp>
        <p:sp>
          <p:nvSpPr>
            <p:cNvPr id="23" name="Double flèche horizontale 22"/>
            <p:cNvSpPr/>
            <p:nvPr/>
          </p:nvSpPr>
          <p:spPr>
            <a:xfrm flipV="1">
              <a:off x="4683560" y="2003096"/>
              <a:ext cx="1753099" cy="45719"/>
            </a:xfrm>
            <a:prstGeom prst="leftRightArrow">
              <a:avLst>
                <a:gd name="adj1" fmla="val 100000"/>
                <a:gd name="adj2" fmla="val 63899"/>
              </a:avLst>
            </a:prstGeom>
            <a:solidFill>
              <a:srgbClr val="E5531A"/>
            </a:solidFill>
            <a:ln w="12700" cap="flat" cmpd="sng" algn="ctr">
              <a:solidFill>
                <a:srgbClr val="CE14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6436659" y="1891368"/>
              <a:ext cx="12843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Tribology</a:t>
              </a: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H2 / LH2 </a:t>
              </a:r>
            </a:p>
          </p:txBody>
        </p:sp>
        <p:sp>
          <p:nvSpPr>
            <p:cNvPr id="25" name="Double flèche horizontale 24"/>
            <p:cNvSpPr/>
            <p:nvPr/>
          </p:nvSpPr>
          <p:spPr>
            <a:xfrm flipV="1">
              <a:off x="5880847" y="2244227"/>
              <a:ext cx="1550894" cy="45719"/>
            </a:xfrm>
            <a:prstGeom prst="leftRightArrow">
              <a:avLst>
                <a:gd name="adj1" fmla="val 100000"/>
                <a:gd name="adj2" fmla="val 63899"/>
              </a:avLst>
            </a:prstGeom>
            <a:solidFill>
              <a:srgbClr val="E5531A"/>
            </a:solidFill>
            <a:ln w="12700" cap="flat" cmpd="sng" algn="ctr">
              <a:solidFill>
                <a:srgbClr val="CE14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7431741" y="2142266"/>
              <a:ext cx="225414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H2 </a:t>
              </a:r>
              <a:r>
                <a:rPr kumimoji="0" lang="fr-FR" sz="1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permeation</a:t>
              </a: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&amp; RGD up to 70MPa </a:t>
              </a: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6436659" y="2394235"/>
              <a:ext cx="207140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Tensile</a:t>
              </a: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tests &amp; CTE down to 4°K </a:t>
              </a:r>
            </a:p>
          </p:txBody>
        </p:sp>
        <p:sp>
          <p:nvSpPr>
            <p:cNvPr id="28" name="Double flèche horizontale 27"/>
            <p:cNvSpPr/>
            <p:nvPr/>
          </p:nvSpPr>
          <p:spPr>
            <a:xfrm flipV="1">
              <a:off x="4683560" y="2487201"/>
              <a:ext cx="1753099" cy="45719"/>
            </a:xfrm>
            <a:prstGeom prst="leftRightArrow">
              <a:avLst>
                <a:gd name="adj1" fmla="val 100000"/>
                <a:gd name="adj2" fmla="val 63899"/>
              </a:avLst>
            </a:prstGeom>
            <a:solidFill>
              <a:srgbClr val="E5531A"/>
            </a:solidFill>
            <a:ln w="12700" cap="flat" cmpd="sng" algn="ctr">
              <a:solidFill>
                <a:srgbClr val="CE14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Double flèche horizontale 28"/>
            <p:cNvSpPr/>
            <p:nvPr/>
          </p:nvSpPr>
          <p:spPr>
            <a:xfrm flipV="1">
              <a:off x="4683560" y="2728332"/>
              <a:ext cx="2138581" cy="45719"/>
            </a:xfrm>
            <a:prstGeom prst="leftRightArrow">
              <a:avLst>
                <a:gd name="adj1" fmla="val 100000"/>
                <a:gd name="adj2" fmla="val 63899"/>
              </a:avLst>
            </a:prstGeom>
            <a:solidFill>
              <a:srgbClr val="E5531A"/>
            </a:solidFill>
            <a:ln w="12700" cap="flat" cmpd="sng" algn="ctr">
              <a:solidFill>
                <a:srgbClr val="CE14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6822141" y="2628080"/>
              <a:ext cx="20265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EN13555 </a:t>
              </a:r>
              <a:r>
                <a:rPr kumimoji="0" lang="fr-FR" sz="1000" b="0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Creep</a:t>
              </a: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relaxation tests </a:t>
              </a:r>
            </a:p>
          </p:txBody>
        </p:sp>
        <p:sp>
          <p:nvSpPr>
            <p:cNvPr id="31" name="Double flèche horizontale 30"/>
            <p:cNvSpPr/>
            <p:nvPr/>
          </p:nvSpPr>
          <p:spPr>
            <a:xfrm flipV="1">
              <a:off x="4683560" y="2946603"/>
              <a:ext cx="4908675" cy="45719"/>
            </a:xfrm>
            <a:prstGeom prst="leftRightArrow">
              <a:avLst>
                <a:gd name="adj1" fmla="val 100000"/>
                <a:gd name="adj2" fmla="val 63899"/>
              </a:avLst>
            </a:prstGeom>
            <a:solidFill>
              <a:srgbClr val="E5531A"/>
            </a:solidFill>
            <a:ln w="12700" cap="flat" cmpd="sng" algn="ctr">
              <a:solidFill>
                <a:srgbClr val="CE14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9592235" y="2774051"/>
              <a:ext cx="23397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H2 diffusion, volume change up to 90MPa </a:t>
              </a:r>
            </a:p>
          </p:txBody>
        </p:sp>
      </p:grpSp>
      <p:sp>
        <p:nvSpPr>
          <p:cNvPr id="33" name="Rectangle à coins arrondis 32"/>
          <p:cNvSpPr/>
          <p:nvPr/>
        </p:nvSpPr>
        <p:spPr>
          <a:xfrm>
            <a:off x="4924276" y="1800463"/>
            <a:ext cx="6894354" cy="588475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H2/LH2 extensive material test campaign aiming at generate data and gain knowledge about our polymer materials </a:t>
            </a: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429" y="4834498"/>
            <a:ext cx="1318005" cy="533923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4"/>
          <a:srcRect l="20963" t="27975" r="22415" b="25189"/>
          <a:stretch/>
        </p:blipFill>
        <p:spPr>
          <a:xfrm>
            <a:off x="5194406" y="5475428"/>
            <a:ext cx="1191801" cy="491618"/>
          </a:xfrm>
          <a:prstGeom prst="rect">
            <a:avLst/>
          </a:prstGeom>
        </p:spPr>
      </p:pic>
      <p:sp>
        <p:nvSpPr>
          <p:cNvPr id="37" name="Rectangle à coins arrondis 36"/>
          <p:cNvSpPr/>
          <p:nvPr/>
        </p:nvSpPr>
        <p:spPr>
          <a:xfrm>
            <a:off x="4924275" y="4239082"/>
            <a:ext cx="6894355" cy="1890175"/>
          </a:xfrm>
          <a:prstGeom prst="round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srgbClr val="219CDC"/>
              </a:solidFill>
              <a:effectLst/>
              <a:uLnTx/>
              <a:uFillTx/>
              <a:latin typeface="Montserrat Light" panose="00000400000000000000"/>
              <a:ea typeface="+mn-ea"/>
              <a:cs typeface="+mn-cs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6593434" y="4854959"/>
            <a:ext cx="4558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Passive member of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Hydrogen Europe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registered in 7 WGs to kick-off in 2022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636034" y="5552349"/>
            <a:ext cx="4617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Active member of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CEN/TC 69/WG 19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 Valves for hydrogen applications and networks 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5320992" y="4280693"/>
            <a:ext cx="6059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participate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strategic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standardization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 initiatives  </a:t>
            </a:r>
          </a:p>
        </p:txBody>
      </p:sp>
    </p:spTree>
    <p:extLst>
      <p:ext uri="{BB962C8B-B14F-4D97-AF65-F5344CB8AC3E}">
        <p14:creationId xmlns:p14="http://schemas.microsoft.com/office/powerpoint/2010/main" val="151678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3" y="1008848"/>
            <a:ext cx="11143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latin typeface="Arial" panose="020B0604020202020204" pitchFamily="34" charset="0"/>
                <a:cs typeface="Arial" panose="020B0604020202020204" pitchFamily="34" charset="0"/>
              </a:rPr>
              <a:t>Our 100% CO</a:t>
            </a:r>
            <a:r>
              <a:rPr lang="da-DK" sz="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a-DK" sz="2800" b="1" dirty="0">
                <a:latin typeface="Arial" panose="020B0604020202020204" pitchFamily="34" charset="0"/>
                <a:cs typeface="Arial" panose="020B0604020202020204" pitchFamily="34" charset="0"/>
              </a:rPr>
              <a:t> I3P certification of proprietary Fluorpolymers </a:t>
            </a:r>
            <a:endParaRPr lang="it-IT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326047" y="1901228"/>
            <a:ext cx="58484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partnership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major,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100% CO</a:t>
            </a:r>
            <a:r>
              <a:rPr lang="fr-FR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certification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consisted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of a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bespoke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immersion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in compliance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pass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fail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Norsok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M-710 Ed.3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Test conditions 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100% CO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(liquid &amp; super-critical)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345 bar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-46 / RT / 97°C / 127°C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All materials passed successfully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Proprietary Custom PTFE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Fluoroloy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A02, A10, A16, A19 , A21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Proprietary Custom FEP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Fluoroloy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A20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Proprietary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Ekonol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-filled PTFE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Fluoroloy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A08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Proprietary Custom UHMW-PE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Fluoroloy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A09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Proprietary Custom PEEK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Meldin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5301</a:t>
            </a:r>
          </a:p>
          <a:p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7002700" y="1800998"/>
            <a:ext cx="4468041" cy="588475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FR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</a:t>
            </a: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Capture &amp; Storage </a:t>
            </a:r>
            <a:r>
              <a:rPr lang="fr-FR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endParaRPr lang="fr-FR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7344545" y="2464507"/>
            <a:ext cx="3784349" cy="1980745"/>
            <a:chOff x="7206559" y="2464507"/>
            <a:chExt cx="4149377" cy="2338077"/>
          </a:xfrm>
        </p:grpSpPr>
        <p:pic>
          <p:nvPicPr>
            <p:cNvPr id="1026" name="Picture 2" descr="Statoil evaluating new CO2 storage project on the Norwegian continental  shelf - equinor.co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6559" y="2464507"/>
              <a:ext cx="4149377" cy="2338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ZoneTexte 5"/>
            <p:cNvSpPr txBox="1"/>
            <p:nvPr/>
          </p:nvSpPr>
          <p:spPr>
            <a:xfrm>
              <a:off x="9388443" y="4445252"/>
              <a:ext cx="166584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i="1" dirty="0">
                  <a:latin typeface="Arial" panose="020B0604020202020204" pitchFamily="34" charset="0"/>
                  <a:cs typeface="Arial" panose="020B0604020202020204" pitchFamily="34" charset="0"/>
                </a:rPr>
                <a:t>Image </a:t>
              </a:r>
              <a:r>
                <a:rPr lang="fr-FR" sz="9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courtesy</a:t>
              </a:r>
              <a:r>
                <a:rPr lang="fr-FR" sz="9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9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from</a:t>
              </a:r>
              <a:r>
                <a:rPr lang="fr-FR" sz="9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9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Equinor</a:t>
              </a:r>
              <a:endParaRPr lang="fr-FR" sz="9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6875848" y="4664135"/>
            <a:ext cx="4721741" cy="1600438"/>
          </a:xfrm>
          <a:prstGeom prst="rect">
            <a:avLst/>
          </a:prstGeo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Valves &amp;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</a:rPr>
              <a:t>Wellheads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100% CO</a:t>
            </a:r>
            <a:r>
              <a:rPr kumimoji="0" lang="fr-FR" sz="1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Arial"/>
              </a:rPr>
              <a:t>2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 / up to 350 bar / </a:t>
            </a:r>
            <a:r>
              <a:rPr kumimoji="0" lang="fr-FR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</a:rPr>
              <a:t>from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 -30°C to 130°C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</a:rPr>
              <a:t>Liquid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 CO</a:t>
            </a:r>
            <a:r>
              <a:rPr kumimoji="0" lang="fr-FR" sz="1400" b="1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Arial"/>
              </a:rPr>
              <a:t>2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</a:rPr>
              <a:t>loading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 &amp;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</a:rPr>
              <a:t>unloading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100% CO</a:t>
            </a:r>
            <a:r>
              <a:rPr kumimoji="0" lang="fr-FR" sz="1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Arial"/>
              </a:rPr>
              <a:t>2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 / 15 bar &amp; -30°C (design 48 bar / -46°C)</a:t>
            </a:r>
          </a:p>
        </p:txBody>
      </p:sp>
    </p:spTree>
    <p:extLst>
      <p:ext uri="{BB962C8B-B14F-4D97-AF65-F5344CB8AC3E}">
        <p14:creationId xmlns:p14="http://schemas.microsoft.com/office/powerpoint/2010/main" val="28710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magine 28">
            <a:extLst>
              <a:ext uri="{FF2B5EF4-FFF2-40B4-BE49-F238E27FC236}">
                <a16:creationId xmlns:a16="http://schemas.microsoft.com/office/drawing/2014/main" id="{BDC810A2-AC76-45EB-95D4-842012D073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5" b="27482"/>
          <a:stretch/>
        </p:blipFill>
        <p:spPr>
          <a:xfrm>
            <a:off x="1240" y="3126528"/>
            <a:ext cx="12191999" cy="288385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90698" y="2125991"/>
            <a:ext cx="7874229" cy="1111055"/>
          </a:xfrm>
        </p:spPr>
        <p:txBody>
          <a:bodyPr vert="horz" lIns="0" tIns="0" rIns="0" bIns="0" rtlCol="0" anchor="b">
            <a:noAutofit/>
          </a:bodyPr>
          <a:lstStyle/>
          <a:p>
            <a:pPr algn="l"/>
            <a:r>
              <a:rPr lang="it-IT" sz="7200" b="1" spc="-500" dirty="0">
                <a:solidFill>
                  <a:srgbClr val="286AA6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 &amp; A  SESSION</a:t>
            </a: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FA0D6B01-06CB-40C5-8670-B3331875621F}"/>
              </a:ext>
            </a:extLst>
          </p:cNvPr>
          <p:cNvGrpSpPr/>
          <p:nvPr/>
        </p:nvGrpSpPr>
        <p:grpSpPr>
          <a:xfrm>
            <a:off x="7773004" y="383063"/>
            <a:ext cx="1757109" cy="534102"/>
            <a:chOff x="9797761" y="496391"/>
            <a:chExt cx="1757109" cy="534102"/>
          </a:xfrm>
        </p:grpSpPr>
        <p:grpSp>
          <p:nvGrpSpPr>
            <p:cNvPr id="10" name="Gruppo 9"/>
            <p:cNvGrpSpPr/>
            <p:nvPr/>
          </p:nvGrpSpPr>
          <p:grpSpPr>
            <a:xfrm>
              <a:off x="9797761" y="671289"/>
              <a:ext cx="1757109" cy="100583"/>
              <a:chOff x="611187" y="1916113"/>
              <a:chExt cx="7921626" cy="593005"/>
            </a:xfrm>
          </p:grpSpPr>
          <p:cxnSp>
            <p:nvCxnSpPr>
              <p:cNvPr id="11" name="Connettore 1 10"/>
              <p:cNvCxnSpPr/>
              <p:nvPr/>
            </p:nvCxnSpPr>
            <p:spPr>
              <a:xfrm flipV="1">
                <a:off x="616952" y="1916113"/>
                <a:ext cx="0" cy="593005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ttore 1 11"/>
              <p:cNvCxnSpPr/>
              <p:nvPr/>
            </p:nvCxnSpPr>
            <p:spPr>
              <a:xfrm flipV="1">
                <a:off x="611187" y="1916113"/>
                <a:ext cx="7921626" cy="3862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1 15"/>
              <p:cNvCxnSpPr/>
              <p:nvPr/>
            </p:nvCxnSpPr>
            <p:spPr>
              <a:xfrm flipV="1">
                <a:off x="8529724" y="1916113"/>
                <a:ext cx="0" cy="593005"/>
              </a:xfrm>
              <a:prstGeom prst="line">
                <a:avLst/>
              </a:prstGeom>
              <a:ln w="12700">
                <a:solidFill>
                  <a:srgbClr val="3434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CasellaDiTesto 16"/>
            <p:cNvSpPr txBox="1"/>
            <p:nvPr/>
          </p:nvSpPr>
          <p:spPr>
            <a:xfrm>
              <a:off x="9797845" y="496391"/>
              <a:ext cx="1598739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800" b="1" dirty="0">
                  <a:solidFill>
                    <a:srgbClr val="343433"/>
                  </a:solidFill>
                  <a:latin typeface="Arial" charset="0"/>
                </a:rPr>
                <a:t>ORGANIZERS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9879113" y="790093"/>
              <a:ext cx="1594402" cy="240400"/>
              <a:chOff x="6874403" y="603438"/>
              <a:chExt cx="1594402" cy="240400"/>
            </a:xfrm>
          </p:grpSpPr>
          <p:pic>
            <p:nvPicPr>
              <p:cNvPr id="18" name="Immagine 1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43904" y="603438"/>
                <a:ext cx="724901" cy="240399"/>
              </a:xfrm>
              <a:prstGeom prst="rect">
                <a:avLst/>
              </a:prstGeom>
            </p:spPr>
          </p:pic>
          <p:pic>
            <p:nvPicPr>
              <p:cNvPr id="19" name="Immagine 1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4403" y="616909"/>
                <a:ext cx="789886" cy="226929"/>
              </a:xfrm>
              <a:prstGeom prst="rect">
                <a:avLst/>
              </a:prstGeom>
            </p:spPr>
          </p:pic>
        </p:grpSp>
      </p:grp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6A62DC5C-A03F-493D-B2B1-453052F45D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44" y="40835"/>
            <a:ext cx="7559040" cy="1402080"/>
          </a:xfrm>
          <a:prstGeom prst="rect">
            <a:avLst/>
          </a:prstGeom>
        </p:spPr>
      </p:pic>
      <p:grpSp>
        <p:nvGrpSpPr>
          <p:cNvPr id="22" name="Gruppo 9">
            <a:extLst>
              <a:ext uri="{FF2B5EF4-FFF2-40B4-BE49-F238E27FC236}">
                <a16:creationId xmlns:a16="http://schemas.microsoft.com/office/drawing/2014/main" id="{BC2D4515-7E22-40AE-8593-9F7D9A585239}"/>
              </a:ext>
            </a:extLst>
          </p:cNvPr>
          <p:cNvGrpSpPr/>
          <p:nvPr/>
        </p:nvGrpSpPr>
        <p:grpSpPr>
          <a:xfrm>
            <a:off x="10014775" y="557961"/>
            <a:ext cx="1757109" cy="100583"/>
            <a:chOff x="611187" y="1916113"/>
            <a:chExt cx="7921626" cy="593005"/>
          </a:xfrm>
        </p:grpSpPr>
        <p:cxnSp>
          <p:nvCxnSpPr>
            <p:cNvPr id="23" name="Connettore 1 10">
              <a:extLst>
                <a:ext uri="{FF2B5EF4-FFF2-40B4-BE49-F238E27FC236}">
                  <a16:creationId xmlns:a16="http://schemas.microsoft.com/office/drawing/2014/main" id="{F4E25FE4-2731-402C-A406-960893A06EBB}"/>
                </a:ext>
              </a:extLst>
            </p:cNvPr>
            <p:cNvCxnSpPr/>
            <p:nvPr/>
          </p:nvCxnSpPr>
          <p:spPr>
            <a:xfrm flipV="1">
              <a:off x="616952" y="1916113"/>
              <a:ext cx="0" cy="593005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11">
              <a:extLst>
                <a:ext uri="{FF2B5EF4-FFF2-40B4-BE49-F238E27FC236}">
                  <a16:creationId xmlns:a16="http://schemas.microsoft.com/office/drawing/2014/main" id="{EC75598E-8003-4B6D-974A-AE6F8945D76A}"/>
                </a:ext>
              </a:extLst>
            </p:cNvPr>
            <p:cNvCxnSpPr/>
            <p:nvPr/>
          </p:nvCxnSpPr>
          <p:spPr>
            <a:xfrm flipV="1">
              <a:off x="611187" y="1916113"/>
              <a:ext cx="7921626" cy="3862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15">
              <a:extLst>
                <a:ext uri="{FF2B5EF4-FFF2-40B4-BE49-F238E27FC236}">
                  <a16:creationId xmlns:a16="http://schemas.microsoft.com/office/drawing/2014/main" id="{C6BA1391-56A8-4722-B872-ECB8630CF84B}"/>
                </a:ext>
              </a:extLst>
            </p:cNvPr>
            <p:cNvCxnSpPr/>
            <p:nvPr/>
          </p:nvCxnSpPr>
          <p:spPr>
            <a:xfrm flipV="1">
              <a:off x="8529724" y="1916113"/>
              <a:ext cx="0" cy="593005"/>
            </a:xfrm>
            <a:prstGeom prst="line">
              <a:avLst/>
            </a:prstGeom>
            <a:ln w="12700">
              <a:solidFill>
                <a:srgbClr val="3434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asellaDiTesto 16">
            <a:extLst>
              <a:ext uri="{FF2B5EF4-FFF2-40B4-BE49-F238E27FC236}">
                <a16:creationId xmlns:a16="http://schemas.microsoft.com/office/drawing/2014/main" id="{767C732D-B4A9-4B91-8A75-597569E323EB}"/>
              </a:ext>
            </a:extLst>
          </p:cNvPr>
          <p:cNvSpPr txBox="1"/>
          <p:nvPr/>
        </p:nvSpPr>
        <p:spPr>
          <a:xfrm>
            <a:off x="10014859" y="383063"/>
            <a:ext cx="159873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800" b="1" dirty="0">
                <a:solidFill>
                  <a:srgbClr val="343433"/>
                </a:solidFill>
                <a:latin typeface="Arial" charset="0"/>
              </a:rPr>
              <a:t>SCIENTIFIC COMMITTEE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C4C7C0B-5809-4CFF-AAF8-BC7DD94C14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4436" y="590774"/>
            <a:ext cx="917787" cy="644152"/>
          </a:xfrm>
          <a:prstGeom prst="rect">
            <a:avLst/>
          </a:prstGeom>
        </p:spPr>
      </p:pic>
      <p:sp>
        <p:nvSpPr>
          <p:cNvPr id="28" name="Titolo 1">
            <a:extLst>
              <a:ext uri="{FF2B5EF4-FFF2-40B4-BE49-F238E27FC236}">
                <a16:creationId xmlns:a16="http://schemas.microsoft.com/office/drawing/2014/main" id="{F41DB3D2-224A-4ECD-8EEA-46409D221DCD}"/>
              </a:ext>
            </a:extLst>
          </p:cNvPr>
          <p:cNvSpPr txBox="1">
            <a:spLocks/>
          </p:cNvSpPr>
          <p:nvPr/>
        </p:nvSpPr>
        <p:spPr>
          <a:xfrm>
            <a:off x="630026" y="3310184"/>
            <a:ext cx="9674180" cy="88024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l"/>
            <a:r>
              <a:rPr lang="it-IT" sz="5400" b="1" spc="-200" dirty="0">
                <a:solidFill>
                  <a:schemeClr val="bg1"/>
                </a:solidFill>
                <a:ea typeface="Arial" charset="0"/>
                <a:cs typeface="Arial" charset="0"/>
              </a:rPr>
              <a:t>Thank </a:t>
            </a:r>
            <a:r>
              <a:rPr lang="it-IT" sz="5400" b="1" spc="-200" dirty="0" err="1">
                <a:solidFill>
                  <a:schemeClr val="bg1"/>
                </a:solidFill>
                <a:ea typeface="Arial" charset="0"/>
                <a:cs typeface="Arial" charset="0"/>
              </a:rPr>
              <a:t>you</a:t>
            </a:r>
            <a:r>
              <a:rPr lang="it-IT" sz="5400" b="1" spc="-200" dirty="0">
                <a:solidFill>
                  <a:schemeClr val="bg1"/>
                </a:solidFill>
                <a:ea typeface="Arial" charset="0"/>
                <a:cs typeface="Arial" charset="0"/>
              </a:rPr>
              <a:t> for </a:t>
            </a:r>
            <a:r>
              <a:rPr lang="it-IT" sz="5400" b="1" spc="-200" dirty="0" err="1">
                <a:solidFill>
                  <a:schemeClr val="bg1"/>
                </a:solidFill>
                <a:ea typeface="Arial" charset="0"/>
                <a:cs typeface="Arial" charset="0"/>
              </a:rPr>
              <a:t>your</a:t>
            </a:r>
            <a:r>
              <a:rPr lang="it-IT" sz="5400" b="1" spc="-200" dirty="0">
                <a:solidFill>
                  <a:schemeClr val="bg1"/>
                </a:solidFill>
                <a:ea typeface="Arial" charset="0"/>
                <a:cs typeface="Arial" charset="0"/>
              </a:rPr>
              <a:t> </a:t>
            </a:r>
            <a:r>
              <a:rPr lang="it-IT" sz="5400" b="1" spc="-200" dirty="0" err="1">
                <a:solidFill>
                  <a:schemeClr val="bg1"/>
                </a:solidFill>
                <a:ea typeface="Arial" charset="0"/>
                <a:cs typeface="Arial" charset="0"/>
              </a:rPr>
              <a:t>attention</a:t>
            </a:r>
            <a:r>
              <a:rPr lang="it-IT" sz="5400" b="1" spc="-200" dirty="0">
                <a:solidFill>
                  <a:schemeClr val="bg1"/>
                </a:solidFill>
                <a:ea typeface="Arial" charset="0"/>
                <a:cs typeface="Arial" charset="0"/>
              </a:rPr>
              <a:t>!</a:t>
            </a:r>
          </a:p>
        </p:txBody>
      </p:sp>
      <p:sp>
        <p:nvSpPr>
          <p:cNvPr id="31" name="Titolo 1">
            <a:extLst>
              <a:ext uri="{FF2B5EF4-FFF2-40B4-BE49-F238E27FC236}">
                <a16:creationId xmlns:a16="http://schemas.microsoft.com/office/drawing/2014/main" id="{59C9008D-8B36-4B54-A289-98729AC43C00}"/>
              </a:ext>
            </a:extLst>
          </p:cNvPr>
          <p:cNvSpPr txBox="1">
            <a:spLocks/>
          </p:cNvSpPr>
          <p:nvPr/>
        </p:nvSpPr>
        <p:spPr>
          <a:xfrm>
            <a:off x="506200" y="5913529"/>
            <a:ext cx="8657255" cy="88024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l"/>
            <a:r>
              <a:rPr lang="it-IT" sz="2800" b="1" spc="-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IVS 2022</a:t>
            </a:r>
          </a:p>
          <a:p>
            <a:pPr algn="l"/>
            <a:r>
              <a:rPr lang="it-IT" sz="2400" spc="-6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Technical Conference</a:t>
            </a:r>
          </a:p>
        </p:txBody>
      </p:sp>
    </p:spTree>
    <p:extLst>
      <p:ext uri="{BB962C8B-B14F-4D97-AF65-F5344CB8AC3E}">
        <p14:creationId xmlns:p14="http://schemas.microsoft.com/office/powerpoint/2010/main" val="234835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4" y="1008848"/>
            <a:ext cx="2320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25">
            <a:extLst>
              <a:ext uri="{FF2B5EF4-FFF2-40B4-BE49-F238E27FC236}">
                <a16:creationId xmlns:a16="http://schemas.microsoft.com/office/drawing/2014/main" id="{19FB97B9-E909-4B3B-933B-0EC2382E6AC1}"/>
              </a:ext>
            </a:extLst>
          </p:cNvPr>
          <p:cNvSpPr txBox="1"/>
          <p:nvPr/>
        </p:nvSpPr>
        <p:spPr>
          <a:xfrm>
            <a:off x="349431" y="1925246"/>
            <a:ext cx="114044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After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on fracture mechanics on pipeline steel, Philippe joined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Saing-Gobain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Omniseal Solution in 2015 as an R&amp;D Engineer.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 participated to the design evolutions and internal testing of seals for cryogenic applications, mostly for the energy sector.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 is currently the R&amp;D expert on cryogenic and hydrogen applications at Saint-Gobain.</a:t>
            </a:r>
          </a:p>
          <a:p>
            <a:pPr algn="just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70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3" y="1008848"/>
            <a:ext cx="7048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Spring </a:t>
            </a: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energised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seals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general</a:t>
            </a:r>
          </a:p>
        </p:txBody>
      </p:sp>
      <p:cxnSp>
        <p:nvCxnSpPr>
          <p:cNvPr id="4" name="Connettore diritto 20">
            <a:extLst>
              <a:ext uri="{FF2B5EF4-FFF2-40B4-BE49-F238E27FC236}">
                <a16:creationId xmlns:a16="http://schemas.microsoft.com/office/drawing/2014/main" id="{DBD0480C-E0BE-403E-81E5-5EA4D6457E29}"/>
              </a:ext>
            </a:extLst>
          </p:cNvPr>
          <p:cNvCxnSpPr>
            <a:cxnSpLocks/>
          </p:cNvCxnSpPr>
          <p:nvPr/>
        </p:nvCxnSpPr>
        <p:spPr>
          <a:xfrm>
            <a:off x="425631" y="1608268"/>
            <a:ext cx="11250432" cy="0"/>
          </a:xfrm>
          <a:prstGeom prst="line">
            <a:avLst/>
          </a:prstGeom>
          <a:ln w="38100">
            <a:solidFill>
              <a:srgbClr val="1B70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25">
            <a:extLst>
              <a:ext uri="{FF2B5EF4-FFF2-40B4-BE49-F238E27FC236}">
                <a16:creationId xmlns:a16="http://schemas.microsoft.com/office/drawing/2014/main" id="{19FB97B9-E909-4B3B-933B-0EC2382E6AC1}"/>
              </a:ext>
            </a:extLst>
          </p:cNvPr>
          <p:cNvSpPr txBox="1"/>
          <p:nvPr/>
        </p:nvSpPr>
        <p:spPr>
          <a:xfrm>
            <a:off x="5671929" y="2474372"/>
            <a:ext cx="1140441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Simplified hardware design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Self-energised solution, no need to be compressed axially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Reduced length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need for a secondary sealing arrangement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Low operating torques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Long life time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2" descr="C:\Users\G7508601\Documents\Projects\LFE\LFE II Engineering\230302788-LF4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6" t="9596" r="19920" b="7259"/>
          <a:stretch>
            <a:fillRect/>
          </a:stretch>
        </p:blipFill>
        <p:spPr bwMode="auto">
          <a:xfrm>
            <a:off x="747346" y="1897978"/>
            <a:ext cx="3376483" cy="374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6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25" y="1643306"/>
            <a:ext cx="11139616" cy="430007"/>
          </a:xfrm>
        </p:spPr>
        <p:txBody>
          <a:bodyPr>
            <a:normAutofit/>
          </a:bodyPr>
          <a:lstStyle/>
          <a:p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Compliance with ISO-15848-1 (2015) class AH – C01 from -50°C / +160°C (-58°F / +320°F)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7070" y="2201867"/>
            <a:ext cx="6578622" cy="4117975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buFont typeface="Wingdings" panose="05000000000000000000" pitchFamily="2" charset="2"/>
              <a:buChar char="§"/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Project Scope:</a:t>
            </a:r>
          </a:p>
          <a:p>
            <a:pPr lvl="1">
              <a:spcBef>
                <a:spcPts val="2400"/>
              </a:spcBef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Temp: -50°C / +160°C (-50°F / +320°F)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defRPr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Pressure: up to #2500 (6000psi)</a:t>
            </a:r>
          </a:p>
          <a:p>
            <a:pPr lvl="1">
              <a:spcBef>
                <a:spcPts val="0"/>
              </a:spcBef>
              <a:defRPr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Quarter-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turn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motion</a:t>
            </a:r>
          </a:p>
          <a:p>
            <a:pPr lvl="1">
              <a:spcBef>
                <a:spcPts val="0"/>
              </a:spcBef>
              <a:defRPr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Endurance class ISO15848-1 CO1 (205 cycles) / SHELL MESC SPE 77-300 </a:t>
            </a:r>
          </a:p>
          <a:p>
            <a:pPr lvl="1">
              <a:spcBef>
                <a:spcPts val="0"/>
              </a:spcBef>
              <a:defRPr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Focus on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tightness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§"/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There is a need for fundamental understanding of material behaviors and further design optimizations.</a:t>
            </a:r>
          </a:p>
          <a:p>
            <a:pPr lvl="1">
              <a:spcBef>
                <a:spcPts val="0"/>
              </a:spcBef>
              <a:defRPr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defRPr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Simulation (FEA)</a:t>
            </a:r>
          </a:p>
          <a:p>
            <a:pPr lvl="1">
              <a:spcBef>
                <a:spcPts val="0"/>
              </a:spcBef>
              <a:defRPr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Internal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mockup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defRPr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Basic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defRPr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Qualification on real valve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fr-FR" sz="3200" dirty="0"/>
          </a:p>
          <a:p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8070" y="5423697"/>
            <a:ext cx="4749801" cy="1039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i="1" dirty="0">
                <a:latin typeface="Arial" panose="020B0604020202020204" pitchFamily="34" charset="0"/>
                <a:cs typeface="Arial" panose="020B0604020202020204" pitchFamily="34" charset="0"/>
              </a:rPr>
              <a:t>Class BH stem sealing solution developed for quarter-turn valves (2014). There is an increasing demand for a Class AH solution.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6" name="Picture 3" descr="C:\Users\c5200449\Documents\Marketing\Exhibitions\2018\VW2018\OmniSeal 103_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2" r="8731"/>
          <a:stretch/>
        </p:blipFill>
        <p:spPr bwMode="auto">
          <a:xfrm>
            <a:off x="408070" y="2201867"/>
            <a:ext cx="4749801" cy="322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3" y="1008848"/>
            <a:ext cx="11143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Low-emission stem sealing solutions;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7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9" r="15229"/>
          <a:stretch/>
        </p:blipFill>
        <p:spPr>
          <a:xfrm rot="5400000">
            <a:off x="7584052" y="2066831"/>
            <a:ext cx="4374386" cy="3622101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248792" y="2217545"/>
            <a:ext cx="6648398" cy="4117975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buFont typeface="Wingdings" panose="05000000000000000000" pitchFamily="2" charset="2"/>
              <a:buChar char="§"/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Data acquisition:</a:t>
            </a:r>
          </a:p>
          <a:p>
            <a:pPr lvl="1">
              <a:spcBef>
                <a:spcPts val="2400"/>
              </a:spcBef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Leakage rate (full vacuum + mass spectrometer)</a:t>
            </a:r>
          </a:p>
          <a:p>
            <a:pPr lvl="1">
              <a:spcBef>
                <a:spcPts val="0"/>
              </a:spcBef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Pressure </a:t>
            </a:r>
          </a:p>
          <a:p>
            <a:pPr lvl="1">
              <a:spcBef>
                <a:spcPts val="0"/>
              </a:spcBef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</a:p>
          <a:p>
            <a:pPr lvl="1">
              <a:spcBef>
                <a:spcPts val="0"/>
              </a:spcBef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Torque</a:t>
            </a:r>
          </a:p>
          <a:p>
            <a:pPr lvl="1">
              <a:spcBef>
                <a:spcPts val="0"/>
              </a:spcBef>
              <a:defRPr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§"/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Test parameters:</a:t>
            </a:r>
          </a:p>
          <a:p>
            <a:pPr lvl="1">
              <a:spcBef>
                <a:spcPts val="2400"/>
              </a:spcBef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Pressure: up to 100 bar (1500PSI) Helium</a:t>
            </a:r>
          </a:p>
          <a:p>
            <a:pPr lvl="1">
              <a:spcBef>
                <a:spcPts val="0"/>
              </a:spcBef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Temperature: -50 °C (-58 °F) to +160 °C (320 °F) </a:t>
            </a:r>
          </a:p>
          <a:p>
            <a:pPr lvl="1">
              <a:spcBef>
                <a:spcPts val="0"/>
              </a:spcBef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205 up to 2500 ¼ turn cycles</a:t>
            </a:r>
          </a:p>
          <a:p>
            <a:pPr lvl="1">
              <a:spcBef>
                <a:spcPts val="0"/>
              </a:spcBef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Gland ID 34.8 mm (1.37”) x OD 46.0mm (1.81”)</a:t>
            </a:r>
          </a:p>
          <a:p>
            <a:pPr lvl="1">
              <a:spcBef>
                <a:spcPts val="0"/>
              </a:spcBef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3" y="1008848"/>
            <a:ext cx="11143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Internal testing capabilities ISO 15848-1 compliant: 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6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222666" y="1864582"/>
            <a:ext cx="11677597" cy="1688251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buFont typeface="Wingdings" panose="05000000000000000000" pitchFamily="2" charset="2"/>
              <a:buChar char="§"/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Leakage measurement of Helium:</a:t>
            </a:r>
          </a:p>
          <a:p>
            <a:pPr lvl="1">
              <a:spcBef>
                <a:spcPts val="2400"/>
              </a:spcBef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Helium is the 2nd smallest molecule to be sealed</a:t>
            </a:r>
          </a:p>
          <a:p>
            <a:pPr lvl="1">
              <a:spcBef>
                <a:spcPts val="0"/>
              </a:spcBef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Accuracy of the measurement will depend on the measurement technique</a:t>
            </a:r>
          </a:p>
          <a:p>
            <a:pPr lvl="1">
              <a:spcBef>
                <a:spcPts val="0"/>
              </a:spcBef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Two main methods to measure Helium leakage for class AH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fr-FR" sz="3200" dirty="0"/>
          </a:p>
        </p:txBody>
      </p:sp>
      <p:graphicFrame>
        <p:nvGraphicFramePr>
          <p:cNvPr id="7" name="Table 4"/>
          <p:cNvGraphicFramePr>
            <a:graphicFrameLocks noGrp="1"/>
          </p:cNvGraphicFramePr>
          <p:nvPr/>
        </p:nvGraphicFramePr>
        <p:xfrm>
          <a:off x="851263" y="3472903"/>
          <a:ext cx="10152184" cy="286852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76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6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916">
                <a:tc gridSpan="2"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Testing methods used to qualify valves for Fugitive Emissions</a:t>
                      </a:r>
                    </a:p>
                  </a:txBody>
                  <a:tcPr marL="91436" marR="91436" marT="45703" marB="45703"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483">
                <a:tc>
                  <a:txBody>
                    <a:bodyPr/>
                    <a:lstStyle/>
                    <a:p>
                      <a:pPr algn="ctr"/>
                      <a:r>
                        <a:rPr lang="en-IE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Helvetica Neue Light"/>
                        </a:rPr>
                        <a:t>Vacuum method (ISO15848)</a:t>
                      </a:r>
                    </a:p>
                  </a:txBody>
                  <a:tcPr marL="91436" marR="91436"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Sniffing Method (Shell MESC</a:t>
                      </a:r>
                      <a:r>
                        <a:rPr lang="en-IE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77-300</a:t>
                      </a:r>
                      <a:r>
                        <a:rPr lang="en-I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36" marR="91436" marT="45703" marB="4570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4126">
                <a:tc>
                  <a:txBody>
                    <a:bodyPr/>
                    <a:lstStyle/>
                    <a:p>
                      <a:endParaRPr lang="en-IE" sz="1800" dirty="0"/>
                    </a:p>
                  </a:txBody>
                  <a:tcPr marL="91436" marR="91436" marT="45703" marB="45703"/>
                </a:tc>
                <a:tc>
                  <a:txBody>
                    <a:bodyPr/>
                    <a:lstStyle/>
                    <a:p>
                      <a:endParaRPr lang="en-IE" sz="1800" dirty="0"/>
                    </a:p>
                  </a:txBody>
                  <a:tcPr marL="91436" marR="91436" marT="45703" marB="4570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276" y="4497056"/>
            <a:ext cx="1790096" cy="1675729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734" y="4508441"/>
            <a:ext cx="1794035" cy="1496958"/>
          </a:xfrm>
          <a:prstGeom prst="rect">
            <a:avLst/>
          </a:prstGeom>
        </p:spPr>
      </p:pic>
      <p:sp>
        <p:nvSpPr>
          <p:cNvPr id="10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2" y="1008848"/>
            <a:ext cx="1197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Class AH Measurement techniques used in ISO and SHELL spec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52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96540" y="2008537"/>
            <a:ext cx="6648398" cy="4117975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buFont typeface="Wingdings" panose="05000000000000000000" pitchFamily="2" charset="2"/>
              <a:buChar char="§"/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Simulation platform:</a:t>
            </a:r>
          </a:p>
          <a:p>
            <a:pPr marL="0" indent="0">
              <a:spcBef>
                <a:spcPts val="2400"/>
              </a:spcBef>
              <a:buNone/>
              <a:defRPr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Advanced material constitutive models developed by Saint-Gobain: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Viscoelastic</a:t>
            </a:r>
          </a:p>
          <a:p>
            <a:pPr lvl="1">
              <a:spcBef>
                <a:spcPts val="0"/>
              </a:spcBef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Plastic</a:t>
            </a:r>
          </a:p>
          <a:p>
            <a:pPr lvl="1">
              <a:spcBef>
                <a:spcPts val="0"/>
              </a:spcBef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Creep</a:t>
            </a:r>
          </a:p>
          <a:p>
            <a:pPr lvl="1">
              <a:spcBef>
                <a:spcPts val="0"/>
              </a:spcBef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Relaxation</a:t>
            </a:r>
          </a:p>
          <a:p>
            <a:pPr lvl="1">
              <a:spcBef>
                <a:spcPts val="0"/>
              </a:spcBef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Large deformation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§"/>
              <a:defRPr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FEA design optimization:</a:t>
            </a:r>
          </a:p>
          <a:p>
            <a:pPr lvl="1">
              <a:spcBef>
                <a:spcPts val="0"/>
              </a:spcBef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Optimization of contact length and load distribution as a function of pressure and temperature</a:t>
            </a:r>
          </a:p>
          <a:p>
            <a:pPr lvl="1">
              <a:spcBef>
                <a:spcPts val="0"/>
              </a:spcBef>
              <a:defRPr/>
            </a:pPr>
            <a:endParaRPr lang="en-US" sz="2800" dirty="0"/>
          </a:p>
          <a:p>
            <a:pPr lvl="1">
              <a:spcBef>
                <a:spcPts val="0"/>
              </a:spcBef>
              <a:defRPr/>
            </a:pPr>
            <a:endParaRPr lang="fr-FR" sz="28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fr-FR" sz="3200" dirty="0"/>
          </a:p>
          <a:p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55" b="41331"/>
          <a:stretch/>
        </p:blipFill>
        <p:spPr>
          <a:xfrm>
            <a:off x="4896765" y="1893565"/>
            <a:ext cx="2509616" cy="43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46" b="35222"/>
          <a:stretch/>
        </p:blipFill>
        <p:spPr>
          <a:xfrm>
            <a:off x="3145669" y="1860822"/>
            <a:ext cx="1466791" cy="432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087092" y="2215806"/>
            <a:ext cx="5706976" cy="2732848"/>
            <a:chOff x="4058126" y="2358801"/>
            <a:chExt cx="7092474" cy="295906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58126" y="2483259"/>
              <a:ext cx="6729818" cy="283460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8704239" y="2358801"/>
              <a:ext cx="2446361" cy="21336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851672" y="3578002"/>
              <a:ext cx="1117600" cy="16637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Helvetica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t="122"/>
          <a:stretch/>
        </p:blipFill>
        <p:spPr>
          <a:xfrm>
            <a:off x="8914434" y="3247041"/>
            <a:ext cx="3261643" cy="1644056"/>
          </a:xfrm>
          <a:prstGeom prst="rect">
            <a:avLst/>
          </a:prstGeom>
          <a:ln w="19050"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2991" y="1724459"/>
            <a:ext cx="2488917" cy="117080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903" y="4948102"/>
            <a:ext cx="2761329" cy="153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197" y="4948654"/>
            <a:ext cx="1987187" cy="153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2" y="1008848"/>
            <a:ext cx="12917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Solution development supported by Design Assessment Simulation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06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-238472" y="5818197"/>
            <a:ext cx="5255004" cy="1039803"/>
          </a:xfrm>
        </p:spPr>
        <p:txBody>
          <a:bodyPr>
            <a:normAutofit/>
          </a:bodyPr>
          <a:lstStyle/>
          <a:p>
            <a:pPr marL="444500" lvl="1" indent="0">
              <a:spcBef>
                <a:spcPts val="0"/>
              </a:spcBef>
              <a:buNone/>
              <a:defRPr/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Gland ID 34.8 mm (1.37”) x OD 46.0mm (1.81”)</a:t>
            </a:r>
          </a:p>
          <a:p>
            <a:pPr marL="444500" lvl="1" indent="0">
              <a:spcBef>
                <a:spcPts val="0"/>
              </a:spcBef>
              <a:buNone/>
              <a:defRPr/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Stem and gland roughness +- 0.2µRa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0963"/>
            <a:ext cx="4774324" cy="3957359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5305275" y="1954286"/>
          <a:ext cx="6817816" cy="2218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5305275" y="4173241"/>
          <a:ext cx="6525189" cy="221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Espace réservé du contenu 2"/>
          <p:cNvSpPr txBox="1">
            <a:spLocks/>
          </p:cNvSpPr>
          <p:nvPr/>
        </p:nvSpPr>
        <p:spPr>
          <a:xfrm>
            <a:off x="5891793" y="4126608"/>
            <a:ext cx="6231298" cy="348006"/>
          </a:xfrm>
          <a:prstGeom prst="rect">
            <a:avLst/>
          </a:prstGeom>
        </p:spPr>
        <p:txBody>
          <a:bodyPr wrap="square" lIns="50400" tIns="50400" rIns="50400" bIns="50400" anchor="ctr" anchorCtr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CO1/160°C/25bar He</a:t>
            </a:r>
          </a:p>
        </p:txBody>
      </p:sp>
      <p:sp>
        <p:nvSpPr>
          <p:cNvPr id="9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2" y="1008848"/>
            <a:ext cx="12917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ISO 15848-1 class AH stem sealing solution tested on mock-up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72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12"/>
          <p:cNvGraphicFramePr>
            <a:graphicFrameLocks noGrp="1"/>
          </p:cNvGraphicFramePr>
          <p:nvPr/>
        </p:nvGraphicFramePr>
        <p:xfrm>
          <a:off x="216131" y="1986741"/>
          <a:ext cx="9274012" cy="3840480"/>
        </p:xfrm>
        <a:graphic>
          <a:graphicData uri="http://schemas.openxmlformats.org/drawingml/2006/table">
            <a:tbl>
              <a:tblPr firstRow="1" firstCol="1" bandRow="1"/>
              <a:tblGrid>
                <a:gridCol w="1053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0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88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266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380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86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Test </a:t>
                      </a:r>
                      <a:r>
                        <a:rPr lang="fr-FR" sz="1200" b="1" dirty="0" err="1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sequence</a:t>
                      </a:r>
                      <a:endParaRPr lang="fr-FR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1622" marR="6162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Conditions</a:t>
                      </a:r>
                      <a:endParaRPr lang="fr-FR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1622" marR="616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Pressure</a:t>
                      </a:r>
                      <a:endParaRPr lang="fr-FR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1622" marR="616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 err="1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Measured</a:t>
                      </a:r>
                      <a:r>
                        <a:rPr lang="fr-FR" sz="12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fr-FR" sz="1200" b="1" dirty="0" err="1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leakage</a:t>
                      </a:r>
                      <a:r>
                        <a:rPr lang="fr-FR" sz="12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 rate</a:t>
                      </a:r>
                      <a:endParaRPr lang="fr-FR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(</a:t>
                      </a:r>
                      <a:r>
                        <a:rPr lang="fr-FR" sz="1200" b="1" dirty="0" err="1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mbar.l</a:t>
                      </a:r>
                      <a:r>
                        <a:rPr lang="fr-FR" sz="12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/s)</a:t>
                      </a:r>
                      <a:endParaRPr lang="fr-FR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1622" marR="616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Acceptance criteria for FE stem seal</a:t>
                      </a:r>
                      <a:endParaRPr lang="fr-FR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 </a:t>
                      </a:r>
                      <a:endParaRPr lang="fr-FR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SPE 77-300 Table C.7 &amp; C.9</a:t>
                      </a:r>
                      <a:endParaRPr lang="fr-FR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 </a:t>
                      </a:r>
                      <a:endParaRPr lang="fr-FR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Stem </a:t>
                      </a:r>
                      <a:r>
                        <a:rPr lang="en-US" sz="1200" b="1" dirty="0" err="1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dia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 = 81.80 mm</a:t>
                      </a:r>
                      <a:endParaRPr lang="fr-FR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Performance level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1F497D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1</a:t>
                      </a:r>
                      <a:endParaRPr lang="fr-FR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1622" marR="6162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1F497D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RT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1" dirty="0" err="1">
                          <a:solidFill>
                            <a:srgbClr val="1F497D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Static</a:t>
                      </a:r>
                      <a:endParaRPr lang="fr-FR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1622" marR="6162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1F497D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250 bar</a:t>
                      </a:r>
                      <a:endParaRPr lang="fr-FR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1622" marR="616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2.00 E-06</a:t>
                      </a:r>
                      <a:endParaRPr lang="fr-FR" sz="1200" dirty="0">
                        <a:solidFill>
                          <a:schemeClr val="accent6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1622" marR="616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Class A  ≤ 1.46 E-05 mbar.l/sec.mm</a:t>
                      </a:r>
                      <a:endParaRPr lang="fr-FR" sz="1200" dirty="0">
                        <a:solidFill>
                          <a:schemeClr val="accent6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 </a:t>
                      </a:r>
                      <a:endParaRPr lang="fr-FR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 </a:t>
                      </a:r>
                      <a:endParaRPr lang="fr-FR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 </a:t>
                      </a:r>
                      <a:endParaRPr lang="fr-FR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Tightness classes for helium expressed in atm.cm3/s are equivalent to 1.013 </a:t>
                      </a:r>
                      <a:r>
                        <a:rPr lang="en-US" sz="1200" i="1" dirty="0" err="1">
                          <a:effectLst/>
                          <a:latin typeface="+mj-lt"/>
                          <a:ea typeface="Times New Roman"/>
                          <a:cs typeface="Calibri"/>
                        </a:rPr>
                        <a:t>mbar.l</a:t>
                      </a:r>
                      <a:r>
                        <a:rPr lang="en-US" sz="1200" i="1" dirty="0">
                          <a:effectLst/>
                          <a:latin typeface="+mj-lt"/>
                          <a:ea typeface="Times New Roman"/>
                          <a:cs typeface="Calibri"/>
                        </a:rPr>
                        <a:t>/s per mm of stem external diameter</a:t>
                      </a:r>
                      <a:endParaRPr lang="fr-FR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CLASS A</a:t>
                      </a:r>
                      <a:endParaRPr lang="fr-FR" sz="1200" dirty="0">
                        <a:solidFill>
                          <a:schemeClr val="accent6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F497D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2</a:t>
                      </a:r>
                      <a:endParaRPr lang="fr-FR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1622" marR="6162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E" sz="1200" b="1" dirty="0">
                          <a:solidFill>
                            <a:srgbClr val="1F497D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RT</a:t>
                      </a:r>
                      <a:endParaRPr lang="fr-FR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F497D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Dynamic 17 cycles</a:t>
                      </a:r>
                      <a:endParaRPr lang="fr-FR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1622" marR="6162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F497D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250bar</a:t>
                      </a:r>
                      <a:endParaRPr lang="fr-FR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1622" marR="616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2.00 E-06</a:t>
                      </a:r>
                      <a:endParaRPr lang="fr-FR" sz="1200" dirty="0">
                        <a:solidFill>
                          <a:schemeClr val="accent6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1622" marR="616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CLASS A</a:t>
                      </a:r>
                      <a:endParaRPr lang="fr-FR" sz="1200" dirty="0">
                        <a:solidFill>
                          <a:schemeClr val="accent6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F497D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3</a:t>
                      </a:r>
                      <a:endParaRPr lang="fr-FR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1622" marR="6162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F497D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- 196°C</a:t>
                      </a:r>
                      <a:endParaRPr lang="fr-FR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F497D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Static</a:t>
                      </a:r>
                      <a:endParaRPr lang="fr-FR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1622" marR="6162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F497D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250 bar</a:t>
                      </a:r>
                      <a:endParaRPr lang="fr-FR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1622" marR="616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5.45 E-06</a:t>
                      </a:r>
                      <a:endParaRPr lang="fr-FR" sz="1200" dirty="0">
                        <a:solidFill>
                          <a:schemeClr val="accent6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1622" marR="616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CLASS A</a:t>
                      </a:r>
                      <a:endParaRPr lang="fr-FR" sz="1200" dirty="0">
                        <a:solidFill>
                          <a:schemeClr val="accent6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F497D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4</a:t>
                      </a:r>
                      <a:endParaRPr lang="fr-FR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1622" marR="6162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F497D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- 196°C</a:t>
                      </a:r>
                      <a:endParaRPr lang="fr-FR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1F497D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Dynam</a:t>
                      </a:r>
                      <a:r>
                        <a:rPr lang="fr-FR" sz="1200" b="1" dirty="0" err="1">
                          <a:solidFill>
                            <a:srgbClr val="1F497D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ic</a:t>
                      </a:r>
                      <a:r>
                        <a:rPr lang="fr-FR" sz="1200" b="1" dirty="0">
                          <a:solidFill>
                            <a:srgbClr val="1F497D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 17 cycles</a:t>
                      </a:r>
                      <a:endParaRPr lang="fr-FR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1622" marR="6162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1F497D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250 bar</a:t>
                      </a:r>
                      <a:endParaRPr lang="fr-FR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1622" marR="616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6.87 E-06</a:t>
                      </a:r>
                      <a:endParaRPr lang="fr-FR" sz="1200" dirty="0">
                        <a:solidFill>
                          <a:schemeClr val="accent6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1622" marR="616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CLASS A</a:t>
                      </a:r>
                      <a:endParaRPr lang="fr-FR" sz="1200" dirty="0">
                        <a:solidFill>
                          <a:schemeClr val="accent6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1F497D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5</a:t>
                      </a:r>
                      <a:endParaRPr lang="fr-FR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1622" marR="6162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1F497D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- 80°C</a:t>
                      </a:r>
                      <a:endParaRPr lang="fr-FR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1" dirty="0" err="1">
                          <a:solidFill>
                            <a:srgbClr val="1F497D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Static</a:t>
                      </a:r>
                      <a:endParaRPr lang="fr-FR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1622" marR="6162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1F497D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250 bar</a:t>
                      </a:r>
                      <a:endParaRPr lang="fr-FR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1622" marR="616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2.00 E-06</a:t>
                      </a:r>
                      <a:endParaRPr lang="fr-FR" sz="1200" dirty="0">
                        <a:solidFill>
                          <a:schemeClr val="accent6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1622" marR="616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CLASS A</a:t>
                      </a:r>
                      <a:endParaRPr lang="fr-FR" sz="1200" dirty="0">
                        <a:solidFill>
                          <a:schemeClr val="accent6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1F497D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6</a:t>
                      </a:r>
                      <a:endParaRPr lang="fr-FR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1622" marR="6162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1F497D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- 80°C</a:t>
                      </a:r>
                      <a:endParaRPr lang="fr-FR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1" dirty="0" err="1">
                          <a:solidFill>
                            <a:srgbClr val="1F497D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Dynamic</a:t>
                      </a:r>
                      <a:r>
                        <a:rPr lang="fr-FR" sz="1200" b="1" dirty="0">
                          <a:solidFill>
                            <a:srgbClr val="1F497D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 17 cycles</a:t>
                      </a:r>
                      <a:endParaRPr lang="fr-FR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1622" marR="6162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1F497D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250 bar</a:t>
                      </a:r>
                      <a:endParaRPr lang="fr-FR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1622" marR="616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2.48 E-06</a:t>
                      </a:r>
                      <a:endParaRPr lang="fr-FR" sz="1200" dirty="0">
                        <a:solidFill>
                          <a:schemeClr val="accent6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1622" marR="616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CLASS A</a:t>
                      </a:r>
                      <a:endParaRPr lang="fr-FR" sz="1200" dirty="0">
                        <a:solidFill>
                          <a:schemeClr val="accent6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1F497D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7</a:t>
                      </a:r>
                      <a:endParaRPr lang="fr-FR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1622" marR="6162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1F497D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RT</a:t>
                      </a:r>
                      <a:endParaRPr lang="fr-FR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1" dirty="0" err="1">
                          <a:solidFill>
                            <a:srgbClr val="1F497D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Static</a:t>
                      </a:r>
                      <a:endParaRPr lang="fr-FR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1622" marR="6162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1F497D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250 bar</a:t>
                      </a:r>
                      <a:endParaRPr lang="fr-FR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1622" marR="616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2.00 E-06</a:t>
                      </a:r>
                      <a:endParaRPr lang="fr-FR" sz="1200" dirty="0">
                        <a:solidFill>
                          <a:schemeClr val="accent6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1622" marR="616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CLASS A</a:t>
                      </a:r>
                      <a:endParaRPr lang="fr-FR" sz="1200" dirty="0">
                        <a:solidFill>
                          <a:schemeClr val="accent6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1F497D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8</a:t>
                      </a:r>
                      <a:endParaRPr lang="fr-FR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1622" marR="6162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1F497D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RT</a:t>
                      </a:r>
                      <a:endParaRPr lang="fr-FR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1" dirty="0" err="1">
                          <a:solidFill>
                            <a:srgbClr val="1F497D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Dynamic</a:t>
                      </a:r>
                      <a:r>
                        <a:rPr lang="fr-FR" sz="1200" b="1" dirty="0">
                          <a:solidFill>
                            <a:srgbClr val="1F497D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 17 cycles</a:t>
                      </a:r>
                      <a:endParaRPr lang="fr-FR" sz="1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1622" marR="61622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1F497D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250 bar</a:t>
                      </a:r>
                      <a:endParaRPr lang="fr-FR" sz="1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1622" marR="616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2.61 E-06</a:t>
                      </a:r>
                      <a:endParaRPr lang="fr-FR" sz="1200" dirty="0">
                        <a:solidFill>
                          <a:schemeClr val="accent6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1622" marR="616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Times New Roman"/>
                          <a:cs typeface="Calibri"/>
                        </a:rPr>
                        <a:t>CLASS A</a:t>
                      </a:r>
                      <a:endParaRPr lang="fr-FR" sz="1200" dirty="0">
                        <a:solidFill>
                          <a:schemeClr val="accent6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7"/>
          <a:stretch/>
        </p:blipFill>
        <p:spPr>
          <a:xfrm rot="5400000">
            <a:off x="9553581" y="1960953"/>
            <a:ext cx="2216081" cy="18699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14992" y="4315623"/>
            <a:ext cx="2493258" cy="1869943"/>
          </a:xfrm>
          <a:prstGeom prst="rect">
            <a:avLst/>
          </a:prstGeom>
        </p:spPr>
      </p:pic>
      <p:sp>
        <p:nvSpPr>
          <p:cNvPr id="6" name="CasellaDiTesto 18">
            <a:extLst>
              <a:ext uri="{FF2B5EF4-FFF2-40B4-BE49-F238E27FC236}">
                <a16:creationId xmlns:a16="http://schemas.microsoft.com/office/drawing/2014/main" id="{03B4F088-5471-4374-B288-1616CFEAA28F}"/>
              </a:ext>
            </a:extLst>
          </p:cNvPr>
          <p:cNvSpPr txBox="1"/>
          <p:nvPr/>
        </p:nvSpPr>
        <p:spPr>
          <a:xfrm>
            <a:off x="327192" y="1008848"/>
            <a:ext cx="12917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Third-party testing on TMBV 10 #1500 to SHELL MESC SPE 77-300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86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</TotalTime>
  <Words>1255</Words>
  <Application>Microsoft Office PowerPoint</Application>
  <PresentationFormat>Widescreen</PresentationFormat>
  <Paragraphs>267</Paragraphs>
  <Slides>15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Montserrat Light</vt:lpstr>
      <vt:lpstr>Wingdings</vt:lpstr>
      <vt:lpstr>Tema di Office</vt:lpstr>
      <vt:lpstr>1_Tema di Office</vt:lpstr>
      <vt:lpstr>Philippe Burlot</vt:lpstr>
      <vt:lpstr>Presentazione standard di PowerPoint</vt:lpstr>
      <vt:lpstr>Presentazione standard di PowerPoint</vt:lpstr>
      <vt:lpstr>Compliance with ISO-15848-1 (2015) class AH – C01 from -50°C / +160°C (-58°F / +320°F)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Q &amp; A 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Veniero Facchetti</cp:lastModifiedBy>
  <cp:revision>86</cp:revision>
  <dcterms:created xsi:type="dcterms:W3CDTF">2017-04-05T07:21:29Z</dcterms:created>
  <dcterms:modified xsi:type="dcterms:W3CDTF">2022-05-13T05:28:14Z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ed06422-c515-4a4e-a1f2-e6a0c0200eae_Enabled">
    <vt:lpwstr>true</vt:lpwstr>
  </property>
  <property fmtid="{D5CDD505-2E9C-101B-9397-08002B2CF9AE}" pid="3" name="MSIP_Label_ced06422-c515-4a4e-a1f2-e6a0c0200eae_SetDate">
    <vt:lpwstr>2022-05-09T09:57:55Z</vt:lpwstr>
  </property>
  <property fmtid="{D5CDD505-2E9C-101B-9397-08002B2CF9AE}" pid="4" name="MSIP_Label_ced06422-c515-4a4e-a1f2-e6a0c0200eae_Method">
    <vt:lpwstr>Standard</vt:lpwstr>
  </property>
  <property fmtid="{D5CDD505-2E9C-101B-9397-08002B2CF9AE}" pid="5" name="MSIP_Label_ced06422-c515-4a4e-a1f2-e6a0c0200eae_Name">
    <vt:lpwstr>Unclassifed</vt:lpwstr>
  </property>
  <property fmtid="{D5CDD505-2E9C-101B-9397-08002B2CF9AE}" pid="6" name="MSIP_Label_ced06422-c515-4a4e-a1f2-e6a0c0200eae_SiteId">
    <vt:lpwstr>e339bd4b-2e3b-4035-a452-2112d502f2ff</vt:lpwstr>
  </property>
  <property fmtid="{D5CDD505-2E9C-101B-9397-08002B2CF9AE}" pid="7" name="MSIP_Label_ced06422-c515-4a4e-a1f2-e6a0c0200eae_ActionId">
    <vt:lpwstr>5a560332-9668-44a7-b641-c72cfe3cbee0</vt:lpwstr>
  </property>
  <property fmtid="{D5CDD505-2E9C-101B-9397-08002B2CF9AE}" pid="8" name="MSIP_Label_ced06422-c515-4a4e-a1f2-e6a0c0200eae_ContentBits">
    <vt:lpwstr>0</vt:lpwstr>
  </property>
</Properties>
</file>