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18"/>
  </p:notesMasterIdLst>
  <p:sldIdLst>
    <p:sldId id="266" r:id="rId2"/>
    <p:sldId id="272" r:id="rId3"/>
    <p:sldId id="273" r:id="rId4"/>
    <p:sldId id="274" r:id="rId5"/>
    <p:sldId id="276" r:id="rId6"/>
    <p:sldId id="280" r:id="rId7"/>
    <p:sldId id="277" r:id="rId8"/>
    <p:sldId id="278" r:id="rId9"/>
    <p:sldId id="281" r:id="rId10"/>
    <p:sldId id="282" r:id="rId11"/>
    <p:sldId id="275" r:id="rId12"/>
    <p:sldId id="283" r:id="rId13"/>
    <p:sldId id="284" r:id="rId14"/>
    <p:sldId id="285" r:id="rId15"/>
    <p:sldId id="286"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9" userDrawn="1">
          <p15:clr>
            <a:srgbClr val="A4A3A4"/>
          </p15:clr>
        </p15:guide>
        <p15:guide id="4" pos="7355" userDrawn="1">
          <p15:clr>
            <a:srgbClr val="A4A3A4"/>
          </p15:clr>
        </p15:guide>
        <p15:guide id="5" pos="824" userDrawn="1">
          <p15:clr>
            <a:srgbClr val="A4A3A4"/>
          </p15:clr>
        </p15:guide>
        <p15:guide id="7" orient="horz" pos="504" userDrawn="1">
          <p15:clr>
            <a:srgbClr val="A4A3A4"/>
          </p15:clr>
        </p15:guide>
        <p15:guide id="8" orient="horz" pos="210" userDrawn="1">
          <p15:clr>
            <a:srgbClr val="A4A3A4"/>
          </p15:clr>
        </p15:guide>
        <p15:guide id="9" orient="horz" pos="1207" userDrawn="1">
          <p15:clr>
            <a:srgbClr val="A4A3A4"/>
          </p15:clr>
        </p15:guide>
        <p15:guide id="10" orient="horz" pos="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E4"/>
    <a:srgbClr val="A12384"/>
    <a:srgbClr val="1D70B8"/>
    <a:srgbClr val="343433"/>
    <a:srgbClr val="1B70B7"/>
    <a:srgbClr val="CFD1D9"/>
    <a:srgbClr val="286AA6"/>
    <a:srgbClr val="00A89D"/>
    <a:srgbClr val="715392"/>
    <a:srgbClr val="6CB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4"/>
    <p:restoredTop sz="95748"/>
  </p:normalViewPr>
  <p:slideViewPr>
    <p:cSldViewPr snapToGrid="0" snapToObjects="1">
      <p:cViewPr varScale="1">
        <p:scale>
          <a:sx n="102" d="100"/>
          <a:sy n="102" d="100"/>
        </p:scale>
        <p:origin x="804" y="72"/>
      </p:cViewPr>
      <p:guideLst>
        <p:guide orient="horz" pos="2160"/>
        <p:guide pos="3840"/>
        <p:guide pos="279"/>
        <p:guide pos="7355"/>
        <p:guide pos="824"/>
        <p:guide orient="horz" pos="504"/>
        <p:guide orient="horz" pos="210"/>
        <p:guide orient="horz" pos="1207"/>
        <p:guide orient="horz" pos="1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a:solidFill>
                  <a:schemeClr val="tx1"/>
                </a:solidFill>
              </a:rPr>
              <a:t>CapEx</a:t>
            </a:r>
            <a:r>
              <a:rPr lang="en-US" dirty="0">
                <a:solidFill>
                  <a:schemeClr val="tx1"/>
                </a:solidFill>
              </a:rPr>
              <a:t> per daily </a:t>
            </a:r>
            <a:r>
              <a:rPr lang="en-US" dirty="0" err="1">
                <a:solidFill>
                  <a:schemeClr val="tx1"/>
                </a:solidFill>
              </a:rPr>
              <a:t>tonne</a:t>
            </a:r>
            <a:r>
              <a:rPr lang="en-US" dirty="0">
                <a:solidFill>
                  <a:schemeClr val="tx1"/>
                </a:solidFill>
              </a:rPr>
              <a:t> of CO</a:t>
            </a:r>
            <a:r>
              <a:rPr lang="en-US" baseline="-25000" dirty="0">
                <a:solidFill>
                  <a:schemeClr val="tx1"/>
                </a:solidFill>
              </a:rPr>
              <a:t>2</a:t>
            </a:r>
            <a:r>
              <a:rPr lang="en-US" dirty="0">
                <a:solidFill>
                  <a:schemeClr val="tx1"/>
                </a:solidFill>
              </a:rPr>
              <a:t> Capture</a:t>
            </a:r>
          </a:p>
          <a:p>
            <a:pPr>
              <a:defRPr sz="1862" b="0" i="0" u="none" strike="noStrike" kern="1200" spc="0" baseline="0">
                <a:solidFill>
                  <a:schemeClr val="tx1"/>
                </a:solidFill>
                <a:latin typeface="+mn-lt"/>
                <a:ea typeface="+mn-ea"/>
                <a:cs typeface="+mn-cs"/>
              </a:defRPr>
            </a:pPr>
            <a:r>
              <a:rPr lang="en-US" sz="1200" dirty="0">
                <a:solidFill>
                  <a:schemeClr val="tx1"/>
                </a:solidFill>
              </a:rPr>
              <a:t>(11,000 </a:t>
            </a:r>
            <a:r>
              <a:rPr lang="en-US" sz="1200" dirty="0" err="1">
                <a:solidFill>
                  <a:schemeClr val="tx1"/>
                </a:solidFill>
              </a:rPr>
              <a:t>tonnes</a:t>
            </a:r>
            <a:r>
              <a:rPr lang="en-US" sz="1200" dirty="0">
                <a:solidFill>
                  <a:schemeClr val="tx1"/>
                </a:solidFill>
              </a:rPr>
              <a:t> of CO</a:t>
            </a:r>
            <a:r>
              <a:rPr lang="en-US" sz="1200" baseline="-25000" dirty="0">
                <a:solidFill>
                  <a:schemeClr val="tx1"/>
                </a:solidFill>
              </a:rPr>
              <a:t>2</a:t>
            </a:r>
            <a:r>
              <a:rPr lang="en-US" sz="1200" dirty="0">
                <a:solidFill>
                  <a:schemeClr val="tx1"/>
                </a:solidFill>
              </a:rPr>
              <a:t> per day)</a:t>
            </a:r>
          </a:p>
        </c:rich>
      </c:tx>
      <c:layout>
        <c:manualLayout>
          <c:xMode val="edge"/>
          <c:yMode val="edge"/>
          <c:x val="0.34976032484633318"/>
          <c:y val="2.52138712027810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Sheet1!$B$1</c:f>
              <c:strCache>
                <c:ptCount val="1"/>
                <c:pt idx="0">
                  <c:v>Cost per daily ton of Capture</c:v>
                </c:pt>
              </c:strCache>
            </c:strRef>
          </c:tx>
          <c:spPr>
            <a:solidFill>
              <a:schemeClr val="accent2">
                <a:lumMod val="60000"/>
                <a:lumOff val="40000"/>
              </a:schemeClr>
            </a:solidFill>
            <a:ln>
              <a:noFill/>
            </a:ln>
            <a:effectLst/>
          </c:spPr>
          <c:invertIfNegative val="0"/>
          <c:cat>
            <c:strRef>
              <c:f>Sheet1!$A$2:$A$6</c:f>
              <c:strCache>
                <c:ptCount val="5"/>
                <c:pt idx="0">
                  <c:v>NGCC - 3%</c:v>
                </c:pt>
                <c:pt idx="1">
                  <c:v>Nat. Gas Boiler - 8%</c:v>
                </c:pt>
                <c:pt idx="2">
                  <c:v>Coal - 11%</c:v>
                </c:pt>
                <c:pt idx="3">
                  <c:v>Cement - 16%</c:v>
                </c:pt>
                <c:pt idx="4">
                  <c:v>H2 - SMR - 22%</c:v>
                </c:pt>
              </c:strCache>
            </c:strRef>
          </c:cat>
          <c:val>
            <c:numRef>
              <c:f>Sheet1!$B$2:$B$6</c:f>
              <c:numCache>
                <c:formatCode>"$"#,##0</c:formatCode>
                <c:ptCount val="5"/>
                <c:pt idx="0">
                  <c:v>212666.66666666666</c:v>
                </c:pt>
                <c:pt idx="1">
                  <c:v>132916.66666666666</c:v>
                </c:pt>
                <c:pt idx="2">
                  <c:v>96666.666666666657</c:v>
                </c:pt>
                <c:pt idx="3">
                  <c:v>66458.333333333328</c:v>
                </c:pt>
                <c:pt idx="4">
                  <c:v>48333.333333333328</c:v>
                </c:pt>
              </c:numCache>
            </c:numRef>
          </c:val>
          <c:extLst>
            <c:ext xmlns:c16="http://schemas.microsoft.com/office/drawing/2014/chart" uri="{C3380CC4-5D6E-409C-BE32-E72D297353CC}">
              <c16:uniqueId val="{00000000-B41D-8B46-9147-16D63758B793}"/>
            </c:ext>
          </c:extLst>
        </c:ser>
        <c:dLbls>
          <c:showLegendKey val="0"/>
          <c:showVal val="0"/>
          <c:showCatName val="0"/>
          <c:showSerName val="0"/>
          <c:showPercent val="0"/>
          <c:showBubbleSize val="0"/>
        </c:dLbls>
        <c:gapWidth val="219"/>
        <c:overlap val="-27"/>
        <c:axId val="1823950751"/>
        <c:axId val="1823894159"/>
      </c:barChart>
      <c:catAx>
        <c:axId val="182395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crossAx val="1823894159"/>
        <c:crosses val="autoZero"/>
        <c:auto val="1"/>
        <c:lblAlgn val="ctr"/>
        <c:lblOffset val="100"/>
        <c:noMultiLvlLbl val="0"/>
      </c:catAx>
      <c:valAx>
        <c:axId val="182389415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crossAx val="1823950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Relative Costs of Typical Carbon</a:t>
            </a:r>
            <a:r>
              <a:rPr lang="en-US" baseline="0" dirty="0">
                <a:solidFill>
                  <a:schemeClr val="tx1"/>
                </a:solidFill>
              </a:rPr>
              <a:t> Capture System</a:t>
            </a:r>
            <a:endParaRPr lang="en-US" dirty="0">
              <a:solidFill>
                <a:schemeClr val="tx1"/>
              </a:solidFill>
            </a:endParaRPr>
          </a:p>
          <a:p>
            <a:pPr>
              <a:defRPr sz="1862" b="0" i="0" u="none" strike="noStrike" kern="1200" spc="0" baseline="0">
                <a:solidFill>
                  <a:schemeClr val="tx1"/>
                </a:solidFill>
                <a:latin typeface="+mn-lt"/>
                <a:ea typeface="+mn-ea"/>
                <a:cs typeface="+mn-cs"/>
              </a:defRPr>
            </a:pPr>
            <a:r>
              <a:rPr lang="en-US" dirty="0">
                <a:solidFill>
                  <a:schemeClr val="tx1"/>
                </a:solidFill>
              </a:rPr>
              <a:t>Ethanol vs. Power</a:t>
            </a:r>
          </a:p>
          <a:p>
            <a:pPr>
              <a:defRPr sz="1862" b="0" i="0" u="none" strike="noStrike" kern="1200" spc="0" baseline="0">
                <a:solidFill>
                  <a:schemeClr val="tx1"/>
                </a:solidFill>
                <a:latin typeface="+mn-lt"/>
                <a:ea typeface="+mn-ea"/>
                <a:cs typeface="+mn-cs"/>
              </a:defRPr>
            </a:pPr>
            <a:r>
              <a:rPr lang="en-US" dirty="0">
                <a:solidFill>
                  <a:schemeClr val="tx1"/>
                </a:solidFill>
              </a:rPr>
              <a:t>($/</a:t>
            </a:r>
            <a:r>
              <a:rPr lang="en-US" dirty="0" err="1">
                <a:solidFill>
                  <a:schemeClr val="tx1"/>
                </a:solidFill>
              </a:rPr>
              <a:t>tonne</a:t>
            </a:r>
            <a:r>
              <a:rPr lang="en-US" dirty="0">
                <a:solidFill>
                  <a:schemeClr val="tx1"/>
                </a:solidFill>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6.5692959205259124E-2"/>
          <c:y val="0.17473295115892196"/>
          <c:w val="0.91412120977427702"/>
          <c:h val="0.64335760446777857"/>
        </c:manualLayout>
      </c:layout>
      <c:barChart>
        <c:barDir val="col"/>
        <c:grouping val="stacked"/>
        <c:varyColors val="0"/>
        <c:ser>
          <c:idx val="0"/>
          <c:order val="0"/>
          <c:tx>
            <c:strRef>
              <c:f>Sheet1!$B$1</c:f>
              <c:strCache>
                <c:ptCount val="1"/>
                <c:pt idx="0">
                  <c:v>Energy Costs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Ethanol CCS Costs</c:v>
                </c:pt>
                <c:pt idx="1">
                  <c:v>Ethanol Uplift</c:v>
                </c:pt>
                <c:pt idx="2">
                  <c:v>Power Plant Uplift</c:v>
                </c:pt>
                <c:pt idx="3">
                  <c:v>Power Plant CCS Cost (Avg.)</c:v>
                </c:pt>
              </c:strCache>
            </c:strRef>
          </c:cat>
          <c:val>
            <c:numRef>
              <c:f>Sheet1!$B$2:$B$5</c:f>
              <c:numCache>
                <c:formatCode>General</c:formatCode>
                <c:ptCount val="4"/>
                <c:pt idx="0" formatCode="0">
                  <c:v>11</c:v>
                </c:pt>
                <c:pt idx="3" formatCode="0">
                  <c:v>30</c:v>
                </c:pt>
              </c:numCache>
            </c:numRef>
          </c:val>
          <c:extLst>
            <c:ext xmlns:c16="http://schemas.microsoft.com/office/drawing/2014/chart" uri="{C3380CC4-5D6E-409C-BE32-E72D297353CC}">
              <c16:uniqueId val="{00000000-BA9F-E344-86DD-37A22306A456}"/>
            </c:ext>
          </c:extLst>
        </c:ser>
        <c:ser>
          <c:idx val="1"/>
          <c:order val="1"/>
          <c:tx>
            <c:strRef>
              <c:f>Sheet1!$C$1</c:f>
              <c:strCache>
                <c:ptCount val="1"/>
                <c:pt idx="0">
                  <c:v>O&amp;M</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Ethanol CCS Costs</c:v>
                </c:pt>
                <c:pt idx="1">
                  <c:v>Ethanol Uplift</c:v>
                </c:pt>
                <c:pt idx="2">
                  <c:v>Power Plant Uplift</c:v>
                </c:pt>
                <c:pt idx="3">
                  <c:v>Power Plant CCS Cost (Avg.)</c:v>
                </c:pt>
              </c:strCache>
            </c:strRef>
          </c:cat>
          <c:val>
            <c:numRef>
              <c:f>Sheet1!$C$2:$C$5</c:f>
              <c:numCache>
                <c:formatCode>General</c:formatCode>
                <c:ptCount val="4"/>
                <c:pt idx="0" formatCode="0">
                  <c:v>11</c:v>
                </c:pt>
                <c:pt idx="3" formatCode="0">
                  <c:v>29.5</c:v>
                </c:pt>
              </c:numCache>
            </c:numRef>
          </c:val>
          <c:extLst>
            <c:ext xmlns:c16="http://schemas.microsoft.com/office/drawing/2014/chart" uri="{C3380CC4-5D6E-409C-BE32-E72D297353CC}">
              <c16:uniqueId val="{00000001-BA9F-E344-86DD-37A22306A456}"/>
            </c:ext>
          </c:extLst>
        </c:ser>
        <c:ser>
          <c:idx val="2"/>
          <c:order val="2"/>
          <c:tx>
            <c:strRef>
              <c:f>Sheet1!$D$1</c:f>
              <c:strCache>
                <c:ptCount val="1"/>
                <c:pt idx="0">
                  <c:v>Capital</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Ethanol CCS Costs</c:v>
                </c:pt>
                <c:pt idx="1">
                  <c:v>Ethanol Uplift</c:v>
                </c:pt>
                <c:pt idx="2">
                  <c:v>Power Plant Uplift</c:v>
                </c:pt>
                <c:pt idx="3">
                  <c:v>Power Plant CCS Cost (Avg.)</c:v>
                </c:pt>
              </c:strCache>
            </c:strRef>
          </c:cat>
          <c:val>
            <c:numRef>
              <c:f>Sheet1!$D$2:$D$5</c:f>
              <c:numCache>
                <c:formatCode>General</c:formatCode>
                <c:ptCount val="4"/>
                <c:pt idx="0" formatCode="0">
                  <c:v>8</c:v>
                </c:pt>
                <c:pt idx="3" formatCode="0">
                  <c:v>44</c:v>
                </c:pt>
              </c:numCache>
            </c:numRef>
          </c:val>
          <c:extLst>
            <c:ext xmlns:c16="http://schemas.microsoft.com/office/drawing/2014/chart" uri="{C3380CC4-5D6E-409C-BE32-E72D297353CC}">
              <c16:uniqueId val="{00000002-BA9F-E344-86DD-37A22306A456}"/>
            </c:ext>
          </c:extLst>
        </c:ser>
        <c:ser>
          <c:idx val="3"/>
          <c:order val="3"/>
          <c:tx>
            <c:strRef>
              <c:f>Sheet1!$E$1</c:f>
              <c:strCache>
                <c:ptCount val="1"/>
                <c:pt idx="0">
                  <c:v>45Q Tax Credit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Ethanol CCS Costs</c:v>
                </c:pt>
                <c:pt idx="1">
                  <c:v>Ethanol Uplift</c:v>
                </c:pt>
                <c:pt idx="2">
                  <c:v>Power Plant Uplift</c:v>
                </c:pt>
                <c:pt idx="3">
                  <c:v>Power Plant CCS Cost (Avg.)</c:v>
                </c:pt>
              </c:strCache>
            </c:strRef>
          </c:cat>
          <c:val>
            <c:numRef>
              <c:f>Sheet1!$E$2:$E$5</c:f>
              <c:numCache>
                <c:formatCode>0</c:formatCode>
                <c:ptCount val="4"/>
                <c:pt idx="1">
                  <c:v>50</c:v>
                </c:pt>
                <c:pt idx="2">
                  <c:v>50</c:v>
                </c:pt>
              </c:numCache>
            </c:numRef>
          </c:val>
          <c:extLst>
            <c:ext xmlns:c16="http://schemas.microsoft.com/office/drawing/2014/chart" uri="{C3380CC4-5D6E-409C-BE32-E72D297353CC}">
              <c16:uniqueId val="{00000003-BA9F-E344-86DD-37A22306A456}"/>
            </c:ext>
          </c:extLst>
        </c:ser>
        <c:ser>
          <c:idx val="4"/>
          <c:order val="4"/>
          <c:tx>
            <c:strRef>
              <c:f>Sheet1!$F$1</c:f>
              <c:strCache>
                <c:ptCount val="1"/>
                <c:pt idx="0">
                  <c:v>LCFS ($150/tonne)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Ethanol CCS Costs</c:v>
                </c:pt>
                <c:pt idx="1">
                  <c:v>Ethanol Uplift</c:v>
                </c:pt>
                <c:pt idx="2">
                  <c:v>Power Plant Uplift</c:v>
                </c:pt>
                <c:pt idx="3">
                  <c:v>Power Plant CCS Cost (Avg.)</c:v>
                </c:pt>
              </c:strCache>
            </c:strRef>
          </c:cat>
          <c:val>
            <c:numRef>
              <c:f>Sheet1!$F$2:$F$5</c:f>
              <c:numCache>
                <c:formatCode>0</c:formatCode>
                <c:ptCount val="4"/>
                <c:pt idx="1">
                  <c:v>150</c:v>
                </c:pt>
              </c:numCache>
            </c:numRef>
          </c:val>
          <c:extLst>
            <c:ext xmlns:c16="http://schemas.microsoft.com/office/drawing/2014/chart" uri="{C3380CC4-5D6E-409C-BE32-E72D297353CC}">
              <c16:uniqueId val="{00000004-BA9F-E344-86DD-37A22306A456}"/>
            </c:ext>
          </c:extLst>
        </c:ser>
        <c:dLbls>
          <c:showLegendKey val="0"/>
          <c:showVal val="0"/>
          <c:showCatName val="0"/>
          <c:showSerName val="0"/>
          <c:showPercent val="0"/>
          <c:showBubbleSize val="0"/>
        </c:dLbls>
        <c:gapWidth val="181"/>
        <c:overlap val="100"/>
        <c:axId val="193530320"/>
        <c:axId val="200222912"/>
      </c:barChart>
      <c:catAx>
        <c:axId val="19353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t-IT"/>
          </a:p>
        </c:txPr>
        <c:crossAx val="200222912"/>
        <c:crosses val="autoZero"/>
        <c:auto val="1"/>
        <c:lblAlgn val="ctr"/>
        <c:lblOffset val="100"/>
        <c:noMultiLvlLbl val="0"/>
      </c:catAx>
      <c:valAx>
        <c:axId val="200222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93530320"/>
        <c:crosses val="autoZero"/>
        <c:crossBetween val="between"/>
      </c:valAx>
      <c:spPr>
        <a:noFill/>
        <a:ln>
          <a:noFill/>
        </a:ln>
        <a:effectLst/>
      </c:spPr>
    </c:plotArea>
    <c:legend>
      <c:legendPos val="b"/>
      <c:layout>
        <c:manualLayout>
          <c:xMode val="edge"/>
          <c:yMode val="edge"/>
          <c:x val="0.24024635672481495"/>
          <c:y val="0.89520238338102442"/>
          <c:w val="0.51830422836084689"/>
          <c:h val="9.07176631575678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0.01554</cdr:x>
      <cdr:y>0.09239</cdr:y>
    </cdr:from>
    <cdr:to>
      <cdr:x>0.0704</cdr:x>
      <cdr:y>0.1795</cdr:y>
    </cdr:to>
    <cdr:sp macro="" textlink="">
      <cdr:nvSpPr>
        <cdr:cNvPr id="2" name="TextBox 1">
          <a:extLst xmlns:a="http://schemas.openxmlformats.org/drawingml/2006/main">
            <a:ext uri="{FF2B5EF4-FFF2-40B4-BE49-F238E27FC236}">
              <a16:creationId xmlns:a16="http://schemas.microsoft.com/office/drawing/2014/main" id="{EED870F6-34DF-DD6B-2F9F-6868F7082218}"/>
            </a:ext>
          </a:extLst>
        </cdr:cNvPr>
        <cdr:cNvSpPr txBox="1"/>
      </cdr:nvSpPr>
      <cdr:spPr>
        <a:xfrm xmlns:a="http://schemas.openxmlformats.org/drawingml/2006/main">
          <a:off x="158262" y="363668"/>
          <a:ext cx="558800"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$USD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681FA45A-0882-2E42-BB65-D4E30275D77E}" type="datetimeFigureOut">
              <a:rPr lang="it-IT" smtClean="0"/>
              <a:pPr/>
              <a:t>17/05/2022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B1370D63-9158-BD4D-9276-0D6B11293BFA}" type="slidenum">
              <a:rPr lang="it-IT" smtClean="0"/>
              <a:pPr/>
              <a:t>‹N›</a:t>
            </a:fld>
            <a:endParaRPr lang="it-IT" dirty="0"/>
          </a:p>
        </p:txBody>
      </p:sp>
    </p:spTree>
    <p:extLst>
      <p:ext uri="{BB962C8B-B14F-4D97-AF65-F5344CB8AC3E}">
        <p14:creationId xmlns:p14="http://schemas.microsoft.com/office/powerpoint/2010/main" val="10909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512F8B-AFAB-7E42-8432-A5F8E3AC75DC}"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3226151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4069B7-FCD2-9D4B-8E75-10DF5796BEF1}"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42667480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F79D0E-62E7-9D41-A949-6C06B82E1EE1}" type="datetime1">
              <a:rPr lang="it-IT" smtClean="0"/>
              <a:pPr/>
              <a:t>17/05/2022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28887848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B79F79-F40C-1C42-BBD2-2273A9E9FECE}"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934507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8B1125-DD4A-BD4C-95A1-F24081310AA1}"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0139349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9F79D0E-62E7-9D41-A949-6C06B82E1EE1}" type="datetime1">
              <a:rPr lang="it-IT" smtClean="0"/>
              <a:pPr/>
              <a:t>17/05/2022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1618788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65700-0F78-7B49-B17F-4EBCED624A69}" type="datetime1">
              <a:rPr lang="it-IT" smtClean="0"/>
              <a:pPr/>
              <a:t>17/05/2022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8959176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4DE49B7-2E22-4247-A272-39BC49D836DB}" type="datetime1">
              <a:rPr lang="it-IT" smtClean="0"/>
              <a:pPr/>
              <a:t>17/05/2022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1181677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8" name="Immagine 14">
            <a:extLst>
              <a:ext uri="{FF2B5EF4-FFF2-40B4-BE49-F238E27FC236}">
                <a16:creationId xmlns:a16="http://schemas.microsoft.com/office/drawing/2014/main" id="{6687FCB6-6C2B-4BDD-BDF1-2E5AFDE44A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0" name="Immagine 14">
            <a:extLst>
              <a:ext uri="{FF2B5EF4-FFF2-40B4-BE49-F238E27FC236}">
                <a16:creationId xmlns:a16="http://schemas.microsoft.com/office/drawing/2014/main" id="{F83035ED-2617-492A-BF19-2B61D00B60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23D5558-1291-45BB-AE33-1EEDDD168CCA}"/>
              </a:ext>
            </a:extLst>
          </p:cNvPr>
          <p:cNvPicPr>
            <a:picLocks noChangeAspect="1"/>
          </p:cNvPicPr>
          <p:nvPr userDrawn="1"/>
        </p:nvPicPr>
        <p:blipFill>
          <a:blip r:embed="rId3"/>
          <a:stretch>
            <a:fillRect/>
          </a:stretch>
        </p:blipFill>
        <p:spPr>
          <a:xfrm>
            <a:off x="0" y="0"/>
            <a:ext cx="4658087" cy="864000"/>
          </a:xfrm>
          <a:prstGeom prst="rect">
            <a:avLst/>
          </a:prstGeom>
        </p:spPr>
      </p:pic>
      <p:sp>
        <p:nvSpPr>
          <p:cNvPr id="14" name="Textfeld 13">
            <a:extLst>
              <a:ext uri="{FF2B5EF4-FFF2-40B4-BE49-F238E27FC236}">
                <a16:creationId xmlns:a16="http://schemas.microsoft.com/office/drawing/2014/main" id="{A2769634-78C8-46C9-BCDB-8C40A027EC6D}"/>
              </a:ext>
            </a:extLst>
          </p:cNvPr>
          <p:cNvSpPr txBox="1"/>
          <p:nvPr userDrawn="1"/>
        </p:nvSpPr>
        <p:spPr>
          <a:xfrm>
            <a:off x="-57551" y="6530932"/>
            <a:ext cx="12184232" cy="369332"/>
          </a:xfrm>
          <a:prstGeom prst="rect">
            <a:avLst/>
          </a:prstGeom>
          <a:noFill/>
        </p:spPr>
        <p:txBody>
          <a:bodyPr wrap="square" rtlCol="0">
            <a:spAutoFit/>
          </a:bodyPr>
          <a:lstStyle/>
          <a:p>
            <a:pPr algn="ctr"/>
            <a:r>
              <a:rPr lang="de-DE" b="1" dirty="0">
                <a:solidFill>
                  <a:schemeClr val="bg1"/>
                </a:solidFill>
                <a:latin typeface="Arial" panose="020B0604020202020204" pitchFamily="34" charset="0"/>
                <a:cs typeface="Arial" panose="020B0604020202020204" pitchFamily="34" charset="0"/>
              </a:rPr>
              <a:t>IVS 2022 |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Technical Conference</a:t>
            </a:r>
            <a:endParaRPr lang="it-IT" dirty="0"/>
          </a:p>
        </p:txBody>
      </p:sp>
      <p:sp>
        <p:nvSpPr>
          <p:cNvPr id="15" name="Foliennummernplatzhalter 1">
            <a:extLst>
              <a:ext uri="{FF2B5EF4-FFF2-40B4-BE49-F238E27FC236}">
                <a16:creationId xmlns:a16="http://schemas.microsoft.com/office/drawing/2014/main" id="{083B619A-91A7-4544-B8B9-36BEC83F6F54}"/>
              </a:ext>
            </a:extLst>
          </p:cNvPr>
          <p:cNvSpPr txBox="1">
            <a:spLocks/>
          </p:cNvSpPr>
          <p:nvPr userDrawn="1"/>
        </p:nvSpPr>
        <p:spPr>
          <a:xfrm>
            <a:off x="9027555" y="65675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A8214C-FA1D-6847-9EEC-AC2A1036FCC5}" type="slidenum">
              <a:rPr lang="it-IT" sz="1400" b="1" smtClean="0">
                <a:solidFill>
                  <a:schemeClr val="bg1"/>
                </a:solidFill>
                <a:latin typeface="Arial" panose="020B0604020202020204" pitchFamily="34" charset="0"/>
                <a:cs typeface="Arial" panose="020B0604020202020204" pitchFamily="34" charset="0"/>
              </a:rPr>
              <a:pPr algn="r"/>
              <a:t>‹N›</a:t>
            </a:fld>
            <a:endParaRPr lang="it-IT" sz="1400" b="1" dirty="0">
              <a:solidFill>
                <a:schemeClr val="bg1"/>
              </a:solidFill>
              <a:latin typeface="Arial" panose="020B0604020202020204" pitchFamily="34" charset="0"/>
              <a:cs typeface="Arial" panose="020B0604020202020204" pitchFamily="34" charset="0"/>
            </a:endParaRPr>
          </a:p>
        </p:txBody>
      </p:sp>
      <p:grpSp>
        <p:nvGrpSpPr>
          <p:cNvPr id="9" name="Gruppieren 19">
            <a:extLst>
              <a:ext uri="{FF2B5EF4-FFF2-40B4-BE49-F238E27FC236}">
                <a16:creationId xmlns:a16="http://schemas.microsoft.com/office/drawing/2014/main" id="{6C9AEA64-804D-4BF8-AB37-1AEC2CDF45A5}"/>
              </a:ext>
            </a:extLst>
          </p:cNvPr>
          <p:cNvGrpSpPr/>
          <p:nvPr userDrawn="1"/>
        </p:nvGrpSpPr>
        <p:grpSpPr>
          <a:xfrm>
            <a:off x="7634941" y="279245"/>
            <a:ext cx="1757109" cy="534102"/>
            <a:chOff x="7773004" y="383063"/>
            <a:chExt cx="1757109" cy="534102"/>
          </a:xfrm>
        </p:grpSpPr>
        <p:grpSp>
          <p:nvGrpSpPr>
            <p:cNvPr id="11" name="Gruppo 10">
              <a:extLst>
                <a:ext uri="{FF2B5EF4-FFF2-40B4-BE49-F238E27FC236}">
                  <a16:creationId xmlns:a16="http://schemas.microsoft.com/office/drawing/2014/main" id="{404111AD-6CC6-45C9-B429-944EC79BD2F3}"/>
                </a:ext>
              </a:extLst>
            </p:cNvPr>
            <p:cNvGrpSpPr/>
            <p:nvPr/>
          </p:nvGrpSpPr>
          <p:grpSpPr>
            <a:xfrm>
              <a:off x="7773004" y="557961"/>
              <a:ext cx="1757109" cy="100583"/>
              <a:chOff x="611187" y="1916113"/>
              <a:chExt cx="7921626" cy="593005"/>
            </a:xfrm>
          </p:grpSpPr>
          <p:cxnSp>
            <p:nvCxnSpPr>
              <p:cNvPr id="20" name="Connettore 1 10">
                <a:extLst>
                  <a:ext uri="{FF2B5EF4-FFF2-40B4-BE49-F238E27FC236}">
                    <a16:creationId xmlns:a16="http://schemas.microsoft.com/office/drawing/2014/main" id="{FE862046-0300-4185-B5F7-1F8A16B00167}"/>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1" name="Connettore 1 11">
                <a:extLst>
                  <a:ext uri="{FF2B5EF4-FFF2-40B4-BE49-F238E27FC236}">
                    <a16:creationId xmlns:a16="http://schemas.microsoft.com/office/drawing/2014/main" id="{9EA38701-7F6D-4F38-8D8A-9AAFD6580123}"/>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2" name="Connettore 1 15">
                <a:extLst>
                  <a:ext uri="{FF2B5EF4-FFF2-40B4-BE49-F238E27FC236}">
                    <a16:creationId xmlns:a16="http://schemas.microsoft.com/office/drawing/2014/main" id="{2DB8F119-EDB1-4C30-9F63-12766702BC58}"/>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B158A2BE-10C8-44FF-A767-1DDB173E1E32}"/>
                </a:ext>
              </a:extLst>
            </p:cNvPr>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17" name="Gruppo 16">
              <a:extLst>
                <a:ext uri="{FF2B5EF4-FFF2-40B4-BE49-F238E27FC236}">
                  <a16:creationId xmlns:a16="http://schemas.microsoft.com/office/drawing/2014/main" id="{F8FA77F6-844E-4337-BA07-9D03C5F0964F}"/>
                </a:ext>
              </a:extLst>
            </p:cNvPr>
            <p:cNvGrpSpPr/>
            <p:nvPr/>
          </p:nvGrpSpPr>
          <p:grpSpPr>
            <a:xfrm>
              <a:off x="7854356" y="676765"/>
              <a:ext cx="1594402" cy="240400"/>
              <a:chOff x="6874403" y="603438"/>
              <a:chExt cx="1594402" cy="240400"/>
            </a:xfrm>
          </p:grpSpPr>
          <p:pic>
            <p:nvPicPr>
              <p:cNvPr id="18" name="Immagine 17">
                <a:extLst>
                  <a:ext uri="{FF2B5EF4-FFF2-40B4-BE49-F238E27FC236}">
                    <a16:creationId xmlns:a16="http://schemas.microsoft.com/office/drawing/2014/main" id="{D8406FC3-5222-4EC2-B7B4-ECAB9506E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a:extLst>
                  <a:ext uri="{FF2B5EF4-FFF2-40B4-BE49-F238E27FC236}">
                    <a16:creationId xmlns:a16="http://schemas.microsoft.com/office/drawing/2014/main" id="{85C2F3FA-AA53-489B-83D8-172B59A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grpSp>
        <p:nvGrpSpPr>
          <p:cNvPr id="23" name="Gruppieren 28">
            <a:extLst>
              <a:ext uri="{FF2B5EF4-FFF2-40B4-BE49-F238E27FC236}">
                <a16:creationId xmlns:a16="http://schemas.microsoft.com/office/drawing/2014/main" id="{AC8C9E71-405F-40BD-914D-087E3424908D}"/>
              </a:ext>
            </a:extLst>
          </p:cNvPr>
          <p:cNvGrpSpPr/>
          <p:nvPr userDrawn="1"/>
        </p:nvGrpSpPr>
        <p:grpSpPr>
          <a:xfrm>
            <a:off x="9876712" y="454143"/>
            <a:ext cx="1757109" cy="100583"/>
            <a:chOff x="10014775" y="557961"/>
            <a:chExt cx="1757109" cy="100583"/>
          </a:xfrm>
        </p:grpSpPr>
        <p:cxnSp>
          <p:nvCxnSpPr>
            <p:cNvPr id="24" name="Connettore 1 10">
              <a:extLst>
                <a:ext uri="{FF2B5EF4-FFF2-40B4-BE49-F238E27FC236}">
                  <a16:creationId xmlns:a16="http://schemas.microsoft.com/office/drawing/2014/main" id="{B9CE54E5-7C47-47B4-ADC9-66441AB60306}"/>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1">
              <a:extLst>
                <a:ext uri="{FF2B5EF4-FFF2-40B4-BE49-F238E27FC236}">
                  <a16:creationId xmlns:a16="http://schemas.microsoft.com/office/drawing/2014/main" id="{EBEFE5D9-D42F-4ED9-9E67-69D096B693ED}"/>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6" name="Connettore 1 15">
              <a:extLst>
                <a:ext uri="{FF2B5EF4-FFF2-40B4-BE49-F238E27FC236}">
                  <a16:creationId xmlns:a16="http://schemas.microsoft.com/office/drawing/2014/main" id="{D3E25A83-083F-432F-A83B-85595F08B8FF}"/>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7" name="CasellaDiTesto 16">
            <a:extLst>
              <a:ext uri="{FF2B5EF4-FFF2-40B4-BE49-F238E27FC236}">
                <a16:creationId xmlns:a16="http://schemas.microsoft.com/office/drawing/2014/main" id="{F060DCB3-1895-42BD-BBDF-F66FAAC8B9D3}"/>
              </a:ext>
            </a:extLst>
          </p:cNvPr>
          <p:cNvSpPr txBox="1"/>
          <p:nvPr userDrawn="1"/>
        </p:nvSpPr>
        <p:spPr>
          <a:xfrm>
            <a:off x="9876796" y="279245"/>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28" name="Grafik 5">
            <a:extLst>
              <a:ext uri="{FF2B5EF4-FFF2-40B4-BE49-F238E27FC236}">
                <a16:creationId xmlns:a16="http://schemas.microsoft.com/office/drawing/2014/main" id="{4EB0F078-0226-4D14-8CCF-8CBF2FC208AC}"/>
              </a:ext>
            </a:extLst>
          </p:cNvPr>
          <p:cNvPicPr>
            <a:picLocks noChangeAspect="1"/>
          </p:cNvPicPr>
          <p:nvPr userDrawn="1"/>
        </p:nvPicPr>
        <p:blipFill>
          <a:blip r:embed="rId6"/>
          <a:stretch>
            <a:fillRect/>
          </a:stretch>
        </p:blipFill>
        <p:spPr>
          <a:xfrm>
            <a:off x="10395266" y="409061"/>
            <a:ext cx="720000" cy="720000"/>
          </a:xfrm>
          <a:prstGeom prst="rect">
            <a:avLst/>
          </a:prstGeom>
        </p:spPr>
      </p:pic>
    </p:spTree>
    <p:extLst>
      <p:ext uri="{BB962C8B-B14F-4D97-AF65-F5344CB8AC3E}">
        <p14:creationId xmlns:p14="http://schemas.microsoft.com/office/powerpoint/2010/main" val="22201753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extLst>
    <p:ext uri="{DCECCB84-F9BA-43D5-87BE-67443E8EF086}">
      <p15:sldGuideLst xmlns:p15="http://schemas.microsoft.com/office/powerpoint/2012/main">
        <p15:guide id="1" orient="horz" pos="2160" userDrawn="1">
          <p15:clr>
            <a:srgbClr val="FBAE40"/>
          </p15:clr>
        </p15:guide>
        <p15:guide id="2" pos="7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B9DC60-1757-E045-A478-19FC60330ECF}" type="datetime1">
              <a:rPr lang="it-IT" smtClean="0"/>
              <a:pPr/>
              <a:t>17/05/2022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19385067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A245C5-A38B-CE46-A06F-3B82732EFF6E}" type="datetime1">
              <a:rPr lang="it-IT" smtClean="0"/>
              <a:pPr/>
              <a:t>17/05/2022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7469295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79D0E-62E7-9D41-A949-6C06B82E1EE1}" type="datetime1">
              <a:rPr lang="it-IT" smtClean="0"/>
              <a:pPr/>
              <a:t>17/05/2022</a:t>
            </a:fld>
            <a:endParaRPr lang="it-I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573765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David@davidgreeson.com"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90698" y="2087891"/>
            <a:ext cx="7874229" cy="1111055"/>
          </a:xfrm>
        </p:spPr>
        <p:txBody>
          <a:bodyPr vert="horz" lIns="0" tIns="0" rIns="0" bIns="0" rtlCol="0" anchor="b">
            <a:noAutofit/>
          </a:bodyPr>
          <a:lstStyle/>
          <a:p>
            <a:pPr algn="l"/>
            <a:r>
              <a:rPr lang="it-IT" sz="4800" b="1" dirty="0">
                <a:solidFill>
                  <a:srgbClr val="286AA6"/>
                </a:solidFill>
                <a:latin typeface="Arial" panose="020B0604020202020204" pitchFamily="34" charset="0"/>
                <a:ea typeface="Arial" charset="0"/>
                <a:cs typeface="Arial" panose="020B0604020202020204" pitchFamily="34" charset="0"/>
              </a:rPr>
              <a:t>David Greeson</a:t>
            </a:r>
          </a:p>
        </p:txBody>
      </p:sp>
      <p:pic>
        <p:nvPicPr>
          <p:cNvPr id="15" name="Immagine 14"/>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1" name="Titolo 1"/>
          <p:cNvSpPr txBox="1">
            <a:spLocks/>
          </p:cNvSpPr>
          <p:nvPr/>
        </p:nvSpPr>
        <p:spPr>
          <a:xfrm>
            <a:off x="590698" y="3760313"/>
            <a:ext cx="11180502" cy="1872195"/>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en-US" sz="4800" b="1" dirty="0">
                <a:solidFill>
                  <a:schemeClr val="bg1"/>
                </a:solidFill>
              </a:rPr>
              <a:t>Carbon Capture Utilization </a:t>
            </a:r>
          </a:p>
          <a:p>
            <a:pPr algn="l"/>
            <a:r>
              <a:rPr lang="en-US" sz="4800" b="1" dirty="0">
                <a:solidFill>
                  <a:schemeClr val="bg1"/>
                </a:solidFill>
              </a:rPr>
              <a:t>and Storage: </a:t>
            </a:r>
          </a:p>
          <a:p>
            <a:pPr algn="l"/>
            <a:r>
              <a:rPr lang="en-US" sz="4800" b="1" dirty="0">
                <a:solidFill>
                  <a:schemeClr val="bg1"/>
                </a:solidFill>
              </a:rPr>
              <a:t>a practical guideline to CCUS</a:t>
            </a:r>
            <a:endParaRPr lang="it-IT" sz="4800" b="1" spc="-200" dirty="0">
              <a:solidFill>
                <a:schemeClr val="bg1"/>
              </a:solidFill>
              <a:ea typeface="Arial" charset="0"/>
              <a:cs typeface="Arial" charset="0"/>
            </a:endParaRPr>
          </a:p>
        </p:txBody>
      </p:sp>
      <p:sp>
        <p:nvSpPr>
          <p:cNvPr id="3" name="CasellaDiTesto 2">
            <a:extLst>
              <a:ext uri="{FF2B5EF4-FFF2-40B4-BE49-F238E27FC236}">
                <a16:creationId xmlns:a16="http://schemas.microsoft.com/office/drawing/2014/main" id="{AA77FEA0-2101-4BA5-919E-B2A8A4FE1440}"/>
              </a:ext>
            </a:extLst>
          </p:cNvPr>
          <p:cNvSpPr txBox="1"/>
          <p:nvPr/>
        </p:nvSpPr>
        <p:spPr>
          <a:xfrm>
            <a:off x="506200" y="3131474"/>
            <a:ext cx="845461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 Proven Project Development Group</a:t>
            </a:r>
            <a:endParaRPr lang="it-IT" sz="2400" dirty="0">
              <a:solidFill>
                <a:schemeClr val="bg1"/>
              </a:solidFill>
              <a:latin typeface="Arial" panose="020B0604020202020204" pitchFamily="34" charset="0"/>
              <a:cs typeface="Arial" panose="020B0604020202020204" pitchFamily="34" charset="0"/>
            </a:endParaRPr>
          </a:p>
        </p:txBody>
      </p:sp>
      <p:grpSp>
        <p:nvGrpSpPr>
          <p:cNvPr id="20" name="Gruppieren 19">
            <a:extLst>
              <a:ext uri="{FF2B5EF4-FFF2-40B4-BE49-F238E27FC236}">
                <a16:creationId xmlns:a16="http://schemas.microsoft.com/office/drawing/2014/main" id="{7CF0A007-FE5B-4383-A915-E799E06BFD80}"/>
              </a:ext>
            </a:extLst>
          </p:cNvPr>
          <p:cNvGrpSpPr/>
          <p:nvPr/>
        </p:nvGrpSpPr>
        <p:grpSpPr>
          <a:xfrm>
            <a:off x="7773004" y="383063"/>
            <a:ext cx="1757109" cy="534102"/>
            <a:chOff x="7773004" y="383063"/>
            <a:chExt cx="1757109" cy="534102"/>
          </a:xfrm>
        </p:grpSpPr>
        <p:grpSp>
          <p:nvGrpSpPr>
            <p:cNvPr id="10" name="Gruppo 9"/>
            <p:cNvGrpSpPr/>
            <p:nvPr/>
          </p:nvGrpSpPr>
          <p:grpSpPr>
            <a:xfrm>
              <a:off x="7773004" y="557961"/>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7854356" y="676765"/>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9" name="Gruppieren 28">
            <a:extLst>
              <a:ext uri="{FF2B5EF4-FFF2-40B4-BE49-F238E27FC236}">
                <a16:creationId xmlns:a16="http://schemas.microsoft.com/office/drawing/2014/main" id="{51FF9981-4EA8-4F26-AF36-44BC6EE10204}"/>
              </a:ext>
            </a:extLst>
          </p:cNvPr>
          <p:cNvGrpSpPr/>
          <p:nvPr/>
        </p:nvGrpSpPr>
        <p:grpSpPr>
          <a:xfrm>
            <a:off x="10014775" y="557961"/>
            <a:ext cx="1757109" cy="100583"/>
            <a:chOff x="10014775" y="557961"/>
            <a:chExt cx="1757109" cy="100583"/>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6" name="Grafik 5">
            <a:extLst>
              <a:ext uri="{FF2B5EF4-FFF2-40B4-BE49-F238E27FC236}">
                <a16:creationId xmlns:a16="http://schemas.microsoft.com/office/drawing/2014/main" id="{7DC961A3-104C-4916-A925-E1D3A1E008AE}"/>
              </a:ext>
            </a:extLst>
          </p:cNvPr>
          <p:cNvPicPr>
            <a:picLocks noChangeAspect="1"/>
          </p:cNvPicPr>
          <p:nvPr/>
        </p:nvPicPr>
        <p:blipFill>
          <a:blip r:embed="rId6"/>
          <a:stretch>
            <a:fillRect/>
          </a:stretch>
        </p:blipFill>
        <p:spPr>
          <a:xfrm>
            <a:off x="10533329" y="512879"/>
            <a:ext cx="720000" cy="720000"/>
          </a:xfrm>
          <a:prstGeom prst="rect">
            <a:avLst/>
          </a:prstGeom>
        </p:spPr>
      </p:pic>
      <p:sp>
        <p:nvSpPr>
          <p:cNvPr id="27" name="Titolo 1">
            <a:extLst>
              <a:ext uri="{FF2B5EF4-FFF2-40B4-BE49-F238E27FC236}">
                <a16:creationId xmlns:a16="http://schemas.microsoft.com/office/drawing/2014/main" id="{1C55F4FA-15E9-4ACA-8C27-706AAC8A73F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498219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383B18EF-4D50-076C-CBAC-67D8B6AF5712}"/>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0D58F73-7C5B-386A-1695-64366F628E05}"/>
              </a:ext>
            </a:extLst>
          </p:cNvPr>
          <p:cNvSpPr txBox="1">
            <a:spLocks/>
          </p:cNvSpPr>
          <p:nvPr/>
        </p:nvSpPr>
        <p:spPr>
          <a:xfrm>
            <a:off x="325677" y="669926"/>
            <a:ext cx="9669223" cy="938342"/>
          </a:xfrm>
          <a:prstGeom prst="rect">
            <a:avLst/>
          </a:prstGeom>
        </p:spPr>
        <p:txBody>
          <a:bodyPr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Geologic storage – large-scale, permanent</a:t>
            </a:r>
          </a:p>
        </p:txBody>
      </p:sp>
      <p:sp>
        <p:nvSpPr>
          <p:cNvPr id="4" name="Content Placeholder 2">
            <a:extLst>
              <a:ext uri="{FF2B5EF4-FFF2-40B4-BE49-F238E27FC236}">
                <a16:creationId xmlns:a16="http://schemas.microsoft.com/office/drawing/2014/main" id="{9BFC5644-B076-9886-3673-4DBE104F2BEC}"/>
              </a:ext>
            </a:extLst>
          </p:cNvPr>
          <p:cNvSpPr txBox="1">
            <a:spLocks/>
          </p:cNvSpPr>
          <p:nvPr/>
        </p:nvSpPr>
        <p:spPr>
          <a:xfrm>
            <a:off x="1100567" y="2081456"/>
            <a:ext cx="9406666" cy="39573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Saline formation – at or near TRL-9</a:t>
            </a:r>
          </a:p>
          <a:p>
            <a:pPr lvl="1"/>
            <a:r>
              <a:rPr lang="en-US" dirty="0"/>
              <a:t>demonstrated secure</a:t>
            </a:r>
          </a:p>
          <a:p>
            <a:pPr lvl="1"/>
            <a:r>
              <a:rPr lang="en-US" dirty="0"/>
              <a:t>good candidates on all continents</a:t>
            </a:r>
          </a:p>
          <a:p>
            <a:pPr lvl="1"/>
            <a:r>
              <a:rPr lang="en-US" dirty="0"/>
              <a:t>massive volumes for significant impact</a:t>
            </a:r>
          </a:p>
          <a:p>
            <a:r>
              <a:rPr lang="en-US" dirty="0"/>
              <a:t>Enhanced oil recovery (“EOR”) – TRL-9 for over 40 years</a:t>
            </a:r>
          </a:p>
          <a:p>
            <a:pPr lvl="1"/>
            <a:r>
              <a:rPr lang="en-US" dirty="0"/>
              <a:t>demonstrated secure</a:t>
            </a:r>
          </a:p>
          <a:p>
            <a:pPr lvl="1"/>
            <a:r>
              <a:rPr lang="en-US" dirty="0"/>
              <a:t>good candidates in many locations (on-shore oil fields)</a:t>
            </a:r>
          </a:p>
          <a:p>
            <a:pPr lvl="1"/>
            <a:r>
              <a:rPr lang="en-US" dirty="0"/>
              <a:t>massive volumes for significant impact</a:t>
            </a:r>
          </a:p>
          <a:p>
            <a:pPr lvl="1"/>
            <a:r>
              <a:rPr lang="en-US" dirty="0"/>
              <a:t>economic value and displaces oil produced without CO</a:t>
            </a:r>
            <a:r>
              <a:rPr lang="en-US" baseline="-25000" dirty="0"/>
              <a:t>2</a:t>
            </a:r>
            <a:r>
              <a:rPr lang="en-US" dirty="0"/>
              <a:t> storage</a:t>
            </a:r>
          </a:p>
        </p:txBody>
      </p:sp>
      <p:sp>
        <p:nvSpPr>
          <p:cNvPr id="5" name="TextBox 4">
            <a:extLst>
              <a:ext uri="{FF2B5EF4-FFF2-40B4-BE49-F238E27FC236}">
                <a16:creationId xmlns:a16="http://schemas.microsoft.com/office/drawing/2014/main" id="{C245BC82-E24B-7AE9-4147-3712A78751BB}"/>
              </a:ext>
            </a:extLst>
          </p:cNvPr>
          <p:cNvSpPr txBox="1"/>
          <p:nvPr/>
        </p:nvSpPr>
        <p:spPr>
          <a:xfrm>
            <a:off x="9728200" y="1946445"/>
            <a:ext cx="1746250" cy="1200329"/>
          </a:xfrm>
          <a:prstGeom prst="rect">
            <a:avLst/>
          </a:prstGeom>
          <a:noFill/>
          <a:ln>
            <a:solidFill>
              <a:schemeClr val="tx1"/>
            </a:solidFill>
          </a:ln>
        </p:spPr>
        <p:txBody>
          <a:bodyPr wrap="square" rtlCol="0">
            <a:spAutoFit/>
          </a:bodyPr>
          <a:lstStyle/>
          <a:p>
            <a:pPr algn="r"/>
            <a:r>
              <a:rPr lang="en-US" dirty="0"/>
              <a:t>Storing CO</a:t>
            </a:r>
            <a:r>
              <a:rPr lang="en-US" baseline="-25000" dirty="0"/>
              <a:t>2</a:t>
            </a:r>
            <a:r>
              <a:rPr lang="en-US" dirty="0"/>
              <a:t> in sandstone is like injecting water into a sponge</a:t>
            </a:r>
          </a:p>
        </p:txBody>
      </p:sp>
    </p:spTree>
    <p:extLst>
      <p:ext uri="{BB962C8B-B14F-4D97-AF65-F5344CB8AC3E}">
        <p14:creationId xmlns:p14="http://schemas.microsoft.com/office/powerpoint/2010/main" val="41680401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C6FC08C2-E1B8-AF37-F633-E40BE969029B}"/>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FF69FDF-D0C6-0823-6FA4-1A0129483DCD}"/>
              </a:ext>
            </a:extLst>
          </p:cNvPr>
          <p:cNvSpPr txBox="1">
            <a:spLocks/>
          </p:cNvSpPr>
          <p:nvPr/>
        </p:nvSpPr>
        <p:spPr>
          <a:xfrm>
            <a:off x="317927" y="1034068"/>
            <a:ext cx="10515600" cy="668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Petra Nova successful demonstration</a:t>
            </a:r>
          </a:p>
        </p:txBody>
      </p:sp>
      <p:sp>
        <p:nvSpPr>
          <p:cNvPr id="4" name="Content Placeholder 2">
            <a:extLst>
              <a:ext uri="{FF2B5EF4-FFF2-40B4-BE49-F238E27FC236}">
                <a16:creationId xmlns:a16="http://schemas.microsoft.com/office/drawing/2014/main" id="{06788D88-B4A1-F2B2-532A-9809A058F874}"/>
              </a:ext>
            </a:extLst>
          </p:cNvPr>
          <p:cNvSpPr txBox="1">
            <a:spLocks/>
          </p:cNvSpPr>
          <p:nvPr/>
        </p:nvSpPr>
        <p:spPr>
          <a:xfrm>
            <a:off x="1160463" y="1957247"/>
            <a:ext cx="10515600" cy="2943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400" dirty="0"/>
          </a:p>
          <a:p>
            <a:pPr marL="0" indent="0">
              <a:buFont typeface="Arial" panose="020B0604020202020204" pitchFamily="34" charset="0"/>
              <a:buNone/>
            </a:pPr>
            <a:r>
              <a:rPr lang="en-US" sz="4400" dirty="0"/>
              <a:t>First three years of operations typical of a</a:t>
            </a:r>
          </a:p>
          <a:p>
            <a:pPr marL="0" indent="0">
              <a:buFont typeface="Arial" panose="020B0604020202020204" pitchFamily="34" charset="0"/>
              <a:buNone/>
            </a:pPr>
            <a:r>
              <a:rPr lang="en-US" sz="4400" u="sng" dirty="0"/>
              <a:t>first of a kind</a:t>
            </a:r>
            <a:r>
              <a:rPr lang="en-US" sz="4400" dirty="0"/>
              <a:t> (“FOAK”) </a:t>
            </a:r>
          </a:p>
          <a:p>
            <a:pPr marL="0" indent="0">
              <a:buFont typeface="Arial" panose="020B0604020202020204" pitchFamily="34" charset="0"/>
              <a:buNone/>
            </a:pPr>
            <a:r>
              <a:rPr lang="en-US" sz="4400" dirty="0"/>
              <a:t>scale-up</a:t>
            </a:r>
          </a:p>
        </p:txBody>
      </p:sp>
    </p:spTree>
    <p:extLst>
      <p:ext uri="{BB962C8B-B14F-4D97-AF65-F5344CB8AC3E}">
        <p14:creationId xmlns:p14="http://schemas.microsoft.com/office/powerpoint/2010/main" val="1516785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B1976E2C-BBA2-D5E4-E1FA-3233F88F4167}"/>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3C51E49-6CCD-3A12-96CD-D2F347C0982A}"/>
              </a:ext>
            </a:extLst>
          </p:cNvPr>
          <p:cNvSpPr txBox="1">
            <a:spLocks/>
          </p:cNvSpPr>
          <p:nvPr/>
        </p:nvSpPr>
        <p:spPr>
          <a:xfrm>
            <a:off x="392597" y="1055483"/>
            <a:ext cx="10453688" cy="684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Petra Nova site photo</a:t>
            </a:r>
          </a:p>
        </p:txBody>
      </p:sp>
      <p:grpSp>
        <p:nvGrpSpPr>
          <p:cNvPr id="5" name="Group 4">
            <a:extLst>
              <a:ext uri="{FF2B5EF4-FFF2-40B4-BE49-F238E27FC236}">
                <a16:creationId xmlns:a16="http://schemas.microsoft.com/office/drawing/2014/main" id="{FEFBDDCE-D38C-3977-1CCC-881FB5E83A69}"/>
              </a:ext>
            </a:extLst>
          </p:cNvPr>
          <p:cNvGrpSpPr/>
          <p:nvPr/>
        </p:nvGrpSpPr>
        <p:grpSpPr>
          <a:xfrm>
            <a:off x="2425700" y="1028708"/>
            <a:ext cx="8839201" cy="5270290"/>
            <a:chOff x="797354" y="245887"/>
            <a:chExt cx="10532350" cy="6019845"/>
          </a:xfrm>
        </p:grpSpPr>
        <p:grpSp>
          <p:nvGrpSpPr>
            <p:cNvPr id="6" name="Group 5">
              <a:extLst>
                <a:ext uri="{FF2B5EF4-FFF2-40B4-BE49-F238E27FC236}">
                  <a16:creationId xmlns:a16="http://schemas.microsoft.com/office/drawing/2014/main" id="{CBA2F89E-B5B5-D9A6-8B1F-D572616860BF}"/>
                </a:ext>
              </a:extLst>
            </p:cNvPr>
            <p:cNvGrpSpPr/>
            <p:nvPr/>
          </p:nvGrpSpPr>
          <p:grpSpPr>
            <a:xfrm>
              <a:off x="797354" y="245887"/>
              <a:ext cx="10532350" cy="6019845"/>
              <a:chOff x="567782" y="143606"/>
              <a:chExt cx="10780638" cy="6122126"/>
            </a:xfrm>
          </p:grpSpPr>
          <p:grpSp>
            <p:nvGrpSpPr>
              <p:cNvPr id="8" name="Group 7">
                <a:extLst>
                  <a:ext uri="{FF2B5EF4-FFF2-40B4-BE49-F238E27FC236}">
                    <a16:creationId xmlns:a16="http://schemas.microsoft.com/office/drawing/2014/main" id="{58EB2A18-91B7-E473-6E10-DC851DEFC015}"/>
                  </a:ext>
                </a:extLst>
              </p:cNvPr>
              <p:cNvGrpSpPr/>
              <p:nvPr/>
            </p:nvGrpSpPr>
            <p:grpSpPr>
              <a:xfrm>
                <a:off x="2976325" y="143606"/>
                <a:ext cx="8372095" cy="6122126"/>
                <a:chOff x="2811999" y="-35055"/>
                <a:chExt cx="8842843" cy="6592190"/>
              </a:xfrm>
            </p:grpSpPr>
            <p:grpSp>
              <p:nvGrpSpPr>
                <p:cNvPr id="27" name="Group 26">
                  <a:extLst>
                    <a:ext uri="{FF2B5EF4-FFF2-40B4-BE49-F238E27FC236}">
                      <a16:creationId xmlns:a16="http://schemas.microsoft.com/office/drawing/2014/main" id="{B4CFD1A2-FA62-3716-24FE-46ECA2467008}"/>
                    </a:ext>
                  </a:extLst>
                </p:cNvPr>
                <p:cNvGrpSpPr/>
                <p:nvPr/>
              </p:nvGrpSpPr>
              <p:grpSpPr>
                <a:xfrm>
                  <a:off x="2811999" y="1120354"/>
                  <a:ext cx="8842843" cy="5436781"/>
                  <a:chOff x="2837750" y="1148502"/>
                  <a:chExt cx="8842843" cy="5436781"/>
                </a:xfrm>
              </p:grpSpPr>
              <p:pic>
                <p:nvPicPr>
                  <p:cNvPr id="29" name="Picture 2">
                    <a:extLst>
                      <a:ext uri="{FF2B5EF4-FFF2-40B4-BE49-F238E27FC236}">
                        <a16:creationId xmlns:a16="http://schemas.microsoft.com/office/drawing/2014/main" id="{64FBE0DC-3527-696F-143A-2542F270A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50" y="1148502"/>
                    <a:ext cx="6130839" cy="5436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a:extLst>
                      <a:ext uri="{FF2B5EF4-FFF2-40B4-BE49-F238E27FC236}">
                        <a16:creationId xmlns:a16="http://schemas.microsoft.com/office/drawing/2014/main" id="{B4B1A950-08A8-30E4-9247-9A1152557FBB}"/>
                      </a:ext>
                    </a:extLst>
                  </p:cNvPr>
                  <p:cNvSpPr txBox="1"/>
                  <p:nvPr/>
                </p:nvSpPr>
                <p:spPr>
                  <a:xfrm>
                    <a:off x="9508667" y="2767505"/>
                    <a:ext cx="2171926" cy="1169107"/>
                  </a:xfrm>
                  <a:prstGeom prst="rect">
                    <a:avLst/>
                  </a:prstGeom>
                  <a:noFill/>
                </p:spPr>
                <p:txBody>
                  <a:bodyPr wrap="none" lIns="121917" tIns="60958" rIns="121917" bIns="60958" rtlCol="0">
                    <a:spAutoFit/>
                  </a:bodyPr>
                  <a:lstStyle/>
                  <a:p>
                    <a:r>
                      <a:rPr lang="en-US" dirty="0">
                        <a:solidFill>
                          <a:schemeClr val="bg1"/>
                        </a:solidFill>
                      </a:rPr>
                      <a:t>Petra Nova</a:t>
                    </a:r>
                  </a:p>
                  <a:p>
                    <a:r>
                      <a:rPr lang="en-US" dirty="0">
                        <a:solidFill>
                          <a:schemeClr val="bg1"/>
                        </a:solidFill>
                      </a:rPr>
                      <a:t>Carbon Capture</a:t>
                    </a:r>
                  </a:p>
                  <a:p>
                    <a:r>
                      <a:rPr lang="en-US" dirty="0">
                        <a:solidFill>
                          <a:schemeClr val="bg1"/>
                        </a:solidFill>
                      </a:rPr>
                      <a:t>Site</a:t>
                    </a:r>
                  </a:p>
                </p:txBody>
              </p:sp>
            </p:grpSp>
            <p:sp>
              <p:nvSpPr>
                <p:cNvPr id="28" name="TextBox 27">
                  <a:extLst>
                    <a:ext uri="{FF2B5EF4-FFF2-40B4-BE49-F238E27FC236}">
                      <a16:creationId xmlns:a16="http://schemas.microsoft.com/office/drawing/2014/main" id="{F395B1B2-501C-014D-77FC-5A64A00E7AB8}"/>
                    </a:ext>
                  </a:extLst>
                </p:cNvPr>
                <p:cNvSpPr txBox="1"/>
                <p:nvPr/>
              </p:nvSpPr>
              <p:spPr>
                <a:xfrm>
                  <a:off x="6011563" y="-35055"/>
                  <a:ext cx="1607022" cy="452555"/>
                </a:xfrm>
                <a:prstGeom prst="rect">
                  <a:avLst/>
                </a:prstGeom>
                <a:solidFill>
                  <a:srgbClr val="15A0E4"/>
                </a:solidFill>
                <a:ln>
                  <a:solidFill>
                    <a:srgbClr val="00B0F0"/>
                  </a:solidFill>
                </a:ln>
              </p:spPr>
              <p:txBody>
                <a:bodyPr wrap="none" lIns="121917" tIns="60958" rIns="121917" bIns="60958" rtlCol="0">
                  <a:spAutoFit/>
                </a:bodyPr>
                <a:lstStyle/>
                <a:p>
                  <a:pPr algn="ctr"/>
                  <a:r>
                    <a:rPr lang="en-US" sz="1600" dirty="0">
                      <a:solidFill>
                        <a:schemeClr val="bg1"/>
                      </a:solidFill>
                      <a:ea typeface="ＭＳ Ｐゴシック" pitchFamily="34" charset="-128"/>
                    </a:rPr>
                    <a:t>Regenerator</a:t>
                  </a:r>
                </a:p>
              </p:txBody>
            </p:sp>
          </p:grpSp>
          <p:grpSp>
            <p:nvGrpSpPr>
              <p:cNvPr id="9" name="Group 8">
                <a:extLst>
                  <a:ext uri="{FF2B5EF4-FFF2-40B4-BE49-F238E27FC236}">
                    <a16:creationId xmlns:a16="http://schemas.microsoft.com/office/drawing/2014/main" id="{5BF39C3A-1269-99BB-968B-4FB6DA82B65C}"/>
                  </a:ext>
                </a:extLst>
              </p:cNvPr>
              <p:cNvGrpSpPr/>
              <p:nvPr/>
            </p:nvGrpSpPr>
            <p:grpSpPr>
              <a:xfrm>
                <a:off x="7653004" y="1245589"/>
                <a:ext cx="3448139" cy="792506"/>
                <a:chOff x="7751640" y="1151540"/>
                <a:chExt cx="3642022" cy="853355"/>
              </a:xfrm>
            </p:grpSpPr>
            <p:sp>
              <p:nvSpPr>
                <p:cNvPr id="25" name="TextBox 24">
                  <a:extLst>
                    <a:ext uri="{FF2B5EF4-FFF2-40B4-BE49-F238E27FC236}">
                      <a16:creationId xmlns:a16="http://schemas.microsoft.com/office/drawing/2014/main" id="{E33B8A2D-4A92-9511-9DD5-0BD2455D7232}"/>
                    </a:ext>
                  </a:extLst>
                </p:cNvPr>
                <p:cNvSpPr txBox="1"/>
                <p:nvPr/>
              </p:nvSpPr>
              <p:spPr>
                <a:xfrm>
                  <a:off x="9647290" y="1151540"/>
                  <a:ext cx="1746372" cy="584551"/>
                </a:xfrm>
                <a:prstGeom prst="rect">
                  <a:avLst/>
                </a:prstGeom>
                <a:solidFill>
                  <a:srgbClr val="15A0E4"/>
                </a:solidFill>
                <a:ln>
                  <a:solidFill>
                    <a:srgbClr val="00B0F0"/>
                  </a:solidFill>
                </a:ln>
              </p:spPr>
              <p:txBody>
                <a:bodyPr wrap="none" lIns="121917" tIns="60958" rIns="121917" bIns="60958" rtlCol="0">
                  <a:spAutoFit/>
                </a:bodyPr>
                <a:lstStyle/>
                <a:p>
                  <a:pPr algn="ctr"/>
                  <a:r>
                    <a:rPr lang="en-US" sz="1600" dirty="0">
                      <a:solidFill>
                        <a:schemeClr val="bg1"/>
                      </a:solidFill>
                      <a:ea typeface="ＭＳ Ｐゴシック" pitchFamily="34" charset="-128"/>
                    </a:rPr>
                    <a:t>Cogeneration</a:t>
                  </a:r>
                </a:p>
                <a:p>
                  <a:pPr algn="ctr"/>
                  <a:r>
                    <a:rPr lang="en-US" sz="700" dirty="0">
                      <a:solidFill>
                        <a:schemeClr val="bg1"/>
                      </a:solidFill>
                      <a:ea typeface="ＭＳ Ｐゴシック" pitchFamily="34" charset="-128"/>
                    </a:rPr>
                    <a:t>(steam &amp; power)</a:t>
                  </a:r>
                </a:p>
              </p:txBody>
            </p:sp>
            <p:cxnSp>
              <p:nvCxnSpPr>
                <p:cNvPr id="26" name="Straight Arrow Connector 25">
                  <a:extLst>
                    <a:ext uri="{FF2B5EF4-FFF2-40B4-BE49-F238E27FC236}">
                      <a16:creationId xmlns:a16="http://schemas.microsoft.com/office/drawing/2014/main" id="{B3611161-EBF2-0131-0A20-0382C8D61212}"/>
                    </a:ext>
                  </a:extLst>
                </p:cNvPr>
                <p:cNvCxnSpPr>
                  <a:cxnSpLocks/>
                  <a:stCxn id="25" idx="1"/>
                </p:cNvCxnSpPr>
                <p:nvPr/>
              </p:nvCxnSpPr>
              <p:spPr>
                <a:xfrm flipH="1">
                  <a:off x="7751640" y="1443815"/>
                  <a:ext cx="1895650" cy="561080"/>
                </a:xfrm>
                <a:prstGeom prst="straightConnector1">
                  <a:avLst/>
                </a:prstGeom>
                <a:solidFill>
                  <a:srgbClr val="15A0E4"/>
                </a:solidFill>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0B1D3B3-56F7-AE50-F416-042128835869}"/>
                  </a:ext>
                </a:extLst>
              </p:cNvPr>
              <p:cNvGrpSpPr/>
              <p:nvPr/>
            </p:nvGrpSpPr>
            <p:grpSpPr>
              <a:xfrm>
                <a:off x="597042" y="3306500"/>
                <a:ext cx="3865952" cy="697862"/>
                <a:chOff x="298933" y="3370690"/>
                <a:chExt cx="4083328" cy="751445"/>
              </a:xfrm>
            </p:grpSpPr>
            <p:sp>
              <p:nvSpPr>
                <p:cNvPr id="23" name="TextBox 22">
                  <a:extLst>
                    <a:ext uri="{FF2B5EF4-FFF2-40B4-BE49-F238E27FC236}">
                      <a16:creationId xmlns:a16="http://schemas.microsoft.com/office/drawing/2014/main" id="{38271C57-9911-E98B-921D-1A51219A7E6D}"/>
                    </a:ext>
                  </a:extLst>
                </p:cNvPr>
                <p:cNvSpPr txBox="1"/>
                <p:nvPr/>
              </p:nvSpPr>
              <p:spPr>
                <a:xfrm>
                  <a:off x="298933" y="3370690"/>
                  <a:ext cx="1623196" cy="448183"/>
                </a:xfrm>
                <a:prstGeom prst="rect">
                  <a:avLst/>
                </a:prstGeom>
                <a:solidFill>
                  <a:srgbClr val="15A0E4"/>
                </a:solidFill>
                <a:ln>
                  <a:solidFill>
                    <a:srgbClr val="00B0F0"/>
                  </a:solidFill>
                </a:ln>
              </p:spPr>
              <p:txBody>
                <a:bodyPr wrap="none" lIns="121917" tIns="60958" rIns="121917" bIns="60958" rtlCol="0">
                  <a:spAutoFit/>
                </a:bodyPr>
                <a:lstStyle/>
                <a:p>
                  <a:pPr algn="ctr"/>
                  <a:r>
                    <a:rPr lang="en-US" sz="1600" dirty="0">
                      <a:solidFill>
                        <a:schemeClr val="bg1"/>
                      </a:solidFill>
                      <a:ea typeface="ＭＳ Ｐゴシック" pitchFamily="34" charset="-128"/>
                    </a:rPr>
                    <a:t>Compressor</a:t>
                  </a:r>
                </a:p>
              </p:txBody>
            </p:sp>
            <p:cxnSp>
              <p:nvCxnSpPr>
                <p:cNvPr id="24" name="Straight Arrow Connector 23">
                  <a:extLst>
                    <a:ext uri="{FF2B5EF4-FFF2-40B4-BE49-F238E27FC236}">
                      <a16:creationId xmlns:a16="http://schemas.microsoft.com/office/drawing/2014/main" id="{CCDBCF9C-7E2A-EA92-97B4-557454D2BB1C}"/>
                    </a:ext>
                  </a:extLst>
                </p:cNvPr>
                <p:cNvCxnSpPr>
                  <a:stCxn id="23" idx="3"/>
                </p:cNvCxnSpPr>
                <p:nvPr/>
              </p:nvCxnSpPr>
              <p:spPr>
                <a:xfrm>
                  <a:off x="1922129" y="3594781"/>
                  <a:ext cx="2460132" cy="527354"/>
                </a:xfrm>
                <a:prstGeom prst="straightConnector1">
                  <a:avLst/>
                </a:prstGeom>
                <a:solidFill>
                  <a:srgbClr val="15A0E4"/>
                </a:solidFill>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46A426F-E6B2-89D1-75C7-28486280B299}"/>
                  </a:ext>
                </a:extLst>
              </p:cNvPr>
              <p:cNvGrpSpPr/>
              <p:nvPr/>
            </p:nvGrpSpPr>
            <p:grpSpPr>
              <a:xfrm>
                <a:off x="567782" y="2392272"/>
                <a:ext cx="3269880" cy="1085725"/>
                <a:chOff x="268028" y="2386267"/>
                <a:chExt cx="3453740" cy="1169088"/>
              </a:xfrm>
            </p:grpSpPr>
            <p:sp>
              <p:nvSpPr>
                <p:cNvPr id="21" name="TextBox 20">
                  <a:extLst>
                    <a:ext uri="{FF2B5EF4-FFF2-40B4-BE49-F238E27FC236}">
                      <a16:creationId xmlns:a16="http://schemas.microsoft.com/office/drawing/2014/main" id="{DAAB6735-62C5-D639-0A22-EB45DD0C5BAC}"/>
                    </a:ext>
                  </a:extLst>
                </p:cNvPr>
                <p:cNvSpPr txBox="1"/>
                <p:nvPr/>
              </p:nvSpPr>
              <p:spPr>
                <a:xfrm>
                  <a:off x="268028" y="2386267"/>
                  <a:ext cx="1599515" cy="452555"/>
                </a:xfrm>
                <a:prstGeom prst="rect">
                  <a:avLst/>
                </a:prstGeom>
                <a:solidFill>
                  <a:srgbClr val="15A0E4"/>
                </a:solidFill>
                <a:ln>
                  <a:solidFill>
                    <a:srgbClr val="00B0F0"/>
                  </a:solidFill>
                </a:ln>
              </p:spPr>
              <p:txBody>
                <a:bodyPr wrap="none" lIns="121917" tIns="60958" rIns="121917" bIns="60958" rtlCol="0">
                  <a:spAutoFit/>
                </a:bodyPr>
                <a:lstStyle/>
                <a:p>
                  <a:pPr algn="ctr"/>
                  <a:r>
                    <a:rPr lang="en-US" sz="1600" dirty="0">
                      <a:solidFill>
                        <a:schemeClr val="bg1"/>
                      </a:solidFill>
                      <a:ea typeface="ＭＳ Ｐゴシック" pitchFamily="34" charset="-128"/>
                    </a:rPr>
                    <a:t>CO</a:t>
                  </a:r>
                  <a:r>
                    <a:rPr lang="en-US" sz="1600" baseline="-25000" dirty="0">
                      <a:solidFill>
                        <a:schemeClr val="bg1"/>
                      </a:solidFill>
                      <a:ea typeface="ＭＳ Ｐゴシック" pitchFamily="34" charset="-128"/>
                    </a:rPr>
                    <a:t>2</a:t>
                  </a:r>
                  <a:r>
                    <a:rPr lang="en-US" sz="1600" dirty="0">
                      <a:solidFill>
                        <a:schemeClr val="bg1"/>
                      </a:solidFill>
                      <a:ea typeface="ＭＳ Ｐゴシック" pitchFamily="34" charset="-128"/>
                    </a:rPr>
                    <a:t> Pipeline</a:t>
                  </a:r>
                  <a:endParaRPr lang="en-US" sz="700" dirty="0">
                    <a:solidFill>
                      <a:schemeClr val="bg1"/>
                    </a:solidFill>
                    <a:ea typeface="ＭＳ Ｐゴシック" pitchFamily="34" charset="-128"/>
                  </a:endParaRPr>
                </a:p>
              </p:txBody>
            </p:sp>
            <p:cxnSp>
              <p:nvCxnSpPr>
                <p:cNvPr id="22" name="Straight Arrow Connector 21">
                  <a:extLst>
                    <a:ext uri="{FF2B5EF4-FFF2-40B4-BE49-F238E27FC236}">
                      <a16:creationId xmlns:a16="http://schemas.microsoft.com/office/drawing/2014/main" id="{72918E58-D5EE-4FD7-DBDA-FD186CFC16B3}"/>
                    </a:ext>
                  </a:extLst>
                </p:cNvPr>
                <p:cNvCxnSpPr>
                  <a:stCxn id="21" idx="3"/>
                </p:cNvCxnSpPr>
                <p:nvPr/>
              </p:nvCxnSpPr>
              <p:spPr>
                <a:xfrm>
                  <a:off x="1867543" y="2612545"/>
                  <a:ext cx="1854225" cy="942810"/>
                </a:xfrm>
                <a:prstGeom prst="straightConnector1">
                  <a:avLst/>
                </a:prstGeom>
                <a:solidFill>
                  <a:srgbClr val="15A0E4"/>
                </a:solidFill>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C191A3D-824F-FA25-C5A9-F8975624EF80}"/>
                  </a:ext>
                </a:extLst>
              </p:cNvPr>
              <p:cNvGrpSpPr/>
              <p:nvPr/>
            </p:nvGrpSpPr>
            <p:grpSpPr>
              <a:xfrm>
                <a:off x="860920" y="1467107"/>
                <a:ext cx="4099387" cy="1119452"/>
                <a:chOff x="577649" y="1390066"/>
                <a:chExt cx="4329888" cy="1205405"/>
              </a:xfrm>
            </p:grpSpPr>
            <p:sp>
              <p:nvSpPr>
                <p:cNvPr id="19" name="TextBox 18">
                  <a:extLst>
                    <a:ext uri="{FF2B5EF4-FFF2-40B4-BE49-F238E27FC236}">
                      <a16:creationId xmlns:a16="http://schemas.microsoft.com/office/drawing/2014/main" id="{56A20D81-2018-7C50-6C93-24D20E9E5155}"/>
                    </a:ext>
                  </a:extLst>
                </p:cNvPr>
                <p:cNvSpPr txBox="1"/>
                <p:nvPr/>
              </p:nvSpPr>
              <p:spPr>
                <a:xfrm>
                  <a:off x="577649" y="1390066"/>
                  <a:ext cx="1297785" cy="448183"/>
                </a:xfrm>
                <a:prstGeom prst="rect">
                  <a:avLst/>
                </a:prstGeom>
                <a:solidFill>
                  <a:srgbClr val="15A0E4"/>
                </a:solidFill>
                <a:ln>
                  <a:solidFill>
                    <a:srgbClr val="00B0F0"/>
                  </a:solidFill>
                </a:ln>
              </p:spPr>
              <p:txBody>
                <a:bodyPr wrap="none" lIns="121917" tIns="60958" rIns="121917" bIns="60958" rtlCol="0">
                  <a:spAutoFit/>
                </a:bodyPr>
                <a:lstStyle/>
                <a:p>
                  <a:pPr algn="ctr"/>
                  <a:r>
                    <a:rPr lang="en-US" sz="1600" dirty="0">
                      <a:solidFill>
                        <a:schemeClr val="bg1"/>
                      </a:solidFill>
                      <a:ea typeface="ＭＳ Ｐゴシック" pitchFamily="34" charset="-128"/>
                    </a:rPr>
                    <a:t>Absorber</a:t>
                  </a:r>
                </a:p>
              </p:txBody>
            </p:sp>
            <p:cxnSp>
              <p:nvCxnSpPr>
                <p:cNvPr id="20" name="Straight Arrow Connector 19">
                  <a:extLst>
                    <a:ext uri="{FF2B5EF4-FFF2-40B4-BE49-F238E27FC236}">
                      <a16:creationId xmlns:a16="http://schemas.microsoft.com/office/drawing/2014/main" id="{8EBF339D-9B09-1AEA-6ECA-3FA890A8A4E3}"/>
                    </a:ext>
                  </a:extLst>
                </p:cNvPr>
                <p:cNvCxnSpPr>
                  <a:stCxn id="19" idx="3"/>
                </p:cNvCxnSpPr>
                <p:nvPr/>
              </p:nvCxnSpPr>
              <p:spPr>
                <a:xfrm>
                  <a:off x="1875434" y="1614158"/>
                  <a:ext cx="3032103" cy="981313"/>
                </a:xfrm>
                <a:prstGeom prst="straightConnector1">
                  <a:avLst/>
                </a:prstGeom>
                <a:solidFill>
                  <a:srgbClr val="15A0E4"/>
                </a:solidFill>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351476F-75B1-4081-61AA-CF93AD7D5AD3}"/>
                  </a:ext>
                </a:extLst>
              </p:cNvPr>
              <p:cNvGrpSpPr/>
              <p:nvPr/>
            </p:nvGrpSpPr>
            <p:grpSpPr>
              <a:xfrm>
                <a:off x="755572" y="4220729"/>
                <a:ext cx="3294229" cy="617634"/>
                <a:chOff x="466377" y="4355113"/>
                <a:chExt cx="3479458" cy="665056"/>
              </a:xfrm>
            </p:grpSpPr>
            <p:sp>
              <p:nvSpPr>
                <p:cNvPr id="17" name="TextBox 16">
                  <a:extLst>
                    <a:ext uri="{FF2B5EF4-FFF2-40B4-BE49-F238E27FC236}">
                      <a16:creationId xmlns:a16="http://schemas.microsoft.com/office/drawing/2014/main" id="{B98453CD-81D0-6CDF-A413-AACAE788BAE9}"/>
                    </a:ext>
                  </a:extLst>
                </p:cNvPr>
                <p:cNvSpPr txBox="1"/>
                <p:nvPr/>
              </p:nvSpPr>
              <p:spPr>
                <a:xfrm>
                  <a:off x="466377" y="4355113"/>
                  <a:ext cx="1455489" cy="448182"/>
                </a:xfrm>
                <a:prstGeom prst="rect">
                  <a:avLst/>
                </a:prstGeom>
                <a:solidFill>
                  <a:srgbClr val="15A0E4"/>
                </a:solidFill>
                <a:ln>
                  <a:solidFill>
                    <a:srgbClr val="00B0F0"/>
                  </a:solidFill>
                </a:ln>
              </p:spPr>
              <p:txBody>
                <a:bodyPr wrap="square" lIns="121917" tIns="60958" rIns="121917" bIns="60958" rtlCol="0">
                  <a:spAutoFit/>
                </a:bodyPr>
                <a:lstStyle/>
                <a:p>
                  <a:pPr algn="ctr"/>
                  <a:r>
                    <a:rPr lang="en-US" sz="1600" dirty="0">
                      <a:solidFill>
                        <a:schemeClr val="bg1"/>
                      </a:solidFill>
                      <a:ea typeface="ＭＳ Ｐゴシック" pitchFamily="34" charset="-128"/>
                    </a:rPr>
                    <a:t>Quencher</a:t>
                  </a:r>
                </a:p>
              </p:txBody>
            </p:sp>
            <p:cxnSp>
              <p:nvCxnSpPr>
                <p:cNvPr id="18" name="Straight Arrow Connector 17">
                  <a:extLst>
                    <a:ext uri="{FF2B5EF4-FFF2-40B4-BE49-F238E27FC236}">
                      <a16:creationId xmlns:a16="http://schemas.microsoft.com/office/drawing/2014/main" id="{3417615B-2FFA-DB0E-E981-E56DA92125E9}"/>
                    </a:ext>
                  </a:extLst>
                </p:cNvPr>
                <p:cNvCxnSpPr>
                  <a:cxnSpLocks/>
                  <a:stCxn id="17" idx="3"/>
                </p:cNvCxnSpPr>
                <p:nvPr/>
              </p:nvCxnSpPr>
              <p:spPr>
                <a:xfrm>
                  <a:off x="1921866" y="4579204"/>
                  <a:ext cx="2023969" cy="440965"/>
                </a:xfrm>
                <a:prstGeom prst="straightConnector1">
                  <a:avLst/>
                </a:prstGeom>
                <a:solidFill>
                  <a:srgbClr val="15A0E4"/>
                </a:solidFill>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93EEDEC-AC72-2819-85D4-FC138C1F3D55}"/>
                  </a:ext>
                </a:extLst>
              </p:cNvPr>
              <p:cNvGrpSpPr/>
              <p:nvPr/>
            </p:nvGrpSpPr>
            <p:grpSpPr>
              <a:xfrm>
                <a:off x="827639" y="5134953"/>
                <a:ext cx="4338984" cy="1016514"/>
                <a:chOff x="542496" y="5339534"/>
                <a:chExt cx="4582957" cy="1094563"/>
              </a:xfrm>
            </p:grpSpPr>
            <p:sp>
              <p:nvSpPr>
                <p:cNvPr id="15" name="TextBox 14">
                  <a:extLst>
                    <a:ext uri="{FF2B5EF4-FFF2-40B4-BE49-F238E27FC236}">
                      <a16:creationId xmlns:a16="http://schemas.microsoft.com/office/drawing/2014/main" id="{ECDAD5D0-9005-2930-5E97-7748717C87AC}"/>
                    </a:ext>
                  </a:extLst>
                </p:cNvPr>
                <p:cNvSpPr txBox="1"/>
                <p:nvPr/>
              </p:nvSpPr>
              <p:spPr>
                <a:xfrm>
                  <a:off x="542496" y="5339534"/>
                  <a:ext cx="1331449" cy="448183"/>
                </a:xfrm>
                <a:prstGeom prst="rect">
                  <a:avLst/>
                </a:prstGeom>
                <a:solidFill>
                  <a:srgbClr val="15A0E4"/>
                </a:solidFill>
                <a:ln>
                  <a:solidFill>
                    <a:srgbClr val="00B0F0"/>
                  </a:solidFill>
                </a:ln>
              </p:spPr>
              <p:txBody>
                <a:bodyPr wrap="none" lIns="121917" tIns="60958" rIns="121917" bIns="60958" rtlCol="0">
                  <a:spAutoFit/>
                </a:bodyPr>
                <a:lstStyle/>
                <a:p>
                  <a:pPr algn="ctr"/>
                  <a:r>
                    <a:rPr lang="en-US" sz="1600" dirty="0">
                      <a:solidFill>
                        <a:schemeClr val="bg1"/>
                      </a:solidFill>
                      <a:ea typeface="ＭＳ Ｐゴシック" pitchFamily="34" charset="-128"/>
                    </a:rPr>
                    <a:t>Flue Duct</a:t>
                  </a:r>
                </a:p>
              </p:txBody>
            </p:sp>
            <p:cxnSp>
              <p:nvCxnSpPr>
                <p:cNvPr id="16" name="Straight Arrow Connector 15">
                  <a:extLst>
                    <a:ext uri="{FF2B5EF4-FFF2-40B4-BE49-F238E27FC236}">
                      <a16:creationId xmlns:a16="http://schemas.microsoft.com/office/drawing/2014/main" id="{DB153655-E7A0-7D2C-CFEB-3B802F577E90}"/>
                    </a:ext>
                  </a:extLst>
                </p:cNvPr>
                <p:cNvCxnSpPr>
                  <a:stCxn id="15" idx="3"/>
                </p:cNvCxnSpPr>
                <p:nvPr/>
              </p:nvCxnSpPr>
              <p:spPr>
                <a:xfrm>
                  <a:off x="1873945" y="5563625"/>
                  <a:ext cx="3251508" cy="870472"/>
                </a:xfrm>
                <a:prstGeom prst="straightConnector1">
                  <a:avLst/>
                </a:prstGeom>
                <a:solidFill>
                  <a:srgbClr val="15A0E4"/>
                </a:solidFill>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7" name="Straight Arrow Connector 6">
              <a:extLst>
                <a:ext uri="{FF2B5EF4-FFF2-40B4-BE49-F238E27FC236}">
                  <a16:creationId xmlns:a16="http://schemas.microsoft.com/office/drawing/2014/main" id="{1959F9E3-CE44-7D50-9280-E5C63397E854}"/>
                </a:ext>
              </a:extLst>
            </p:cNvPr>
            <p:cNvCxnSpPr>
              <a:cxnSpLocks/>
              <a:stCxn id="28" idx="2"/>
            </p:cNvCxnSpPr>
            <p:nvPr/>
          </p:nvCxnSpPr>
          <p:spPr>
            <a:xfrm flipH="1">
              <a:off x="6289115" y="659150"/>
              <a:ext cx="563995" cy="2318212"/>
            </a:xfrm>
            <a:prstGeom prst="straightConnector1">
              <a:avLst/>
            </a:prstGeom>
            <a:solidFill>
              <a:srgbClr val="15A0E4"/>
            </a:solidFill>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28034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3B60E69B-B179-819C-4F96-E20141225D25}"/>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3D79718A-303F-4F49-BDFB-3470B387A898}"/>
              </a:ext>
            </a:extLst>
          </p:cNvPr>
          <p:cNvSpPr txBox="1">
            <a:spLocks/>
          </p:cNvSpPr>
          <p:nvPr/>
        </p:nvSpPr>
        <p:spPr>
          <a:xfrm>
            <a:off x="321936" y="1082499"/>
            <a:ext cx="10453688" cy="684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Petra Nova Current Status</a:t>
            </a:r>
          </a:p>
        </p:txBody>
      </p:sp>
      <p:sp>
        <p:nvSpPr>
          <p:cNvPr id="4" name="Content Placeholder 2">
            <a:extLst>
              <a:ext uri="{FF2B5EF4-FFF2-40B4-BE49-F238E27FC236}">
                <a16:creationId xmlns:a16="http://schemas.microsoft.com/office/drawing/2014/main" id="{2557DA31-44B9-95EE-6F3C-FF81B5077A40}"/>
              </a:ext>
            </a:extLst>
          </p:cNvPr>
          <p:cNvSpPr txBox="1">
            <a:spLocks/>
          </p:cNvSpPr>
          <p:nvPr/>
        </p:nvSpPr>
        <p:spPr>
          <a:xfrm>
            <a:off x="1100566" y="2081456"/>
            <a:ext cx="10164333" cy="395739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Project to demonstrate CCS at industrial scale was very successful</a:t>
            </a:r>
          </a:p>
          <a:p>
            <a:pPr lvl="1"/>
            <a:r>
              <a:rPr lang="en-US" dirty="0"/>
              <a:t>Constructed on-time in 30 months</a:t>
            </a:r>
          </a:p>
          <a:p>
            <a:pPr lvl="1"/>
            <a:r>
              <a:rPr lang="en-US" dirty="0"/>
              <a:t>Completed under budget</a:t>
            </a:r>
          </a:p>
          <a:p>
            <a:pPr lvl="1"/>
            <a:r>
              <a:rPr lang="en-US" dirty="0"/>
              <a:t>Performance exceeded guarantees</a:t>
            </a:r>
          </a:p>
          <a:p>
            <a:pPr marL="457200" lvl="1" indent="0">
              <a:buNone/>
            </a:pPr>
            <a:endParaRPr lang="en-US" dirty="0"/>
          </a:p>
          <a:p>
            <a:r>
              <a:rPr lang="en-US" b="1" dirty="0"/>
              <a:t>The enhanced oil recovery (“EOR”) project was not a profitable as expected </a:t>
            </a:r>
          </a:p>
          <a:p>
            <a:pPr lvl="1"/>
            <a:r>
              <a:rPr lang="en-US" dirty="0"/>
              <a:t>Production was 50% of expected</a:t>
            </a:r>
          </a:p>
          <a:p>
            <a:pPr lvl="1"/>
            <a:r>
              <a:rPr lang="en-US" dirty="0"/>
              <a:t>Oil price was less than half of forward projection</a:t>
            </a:r>
          </a:p>
          <a:p>
            <a:pPr lvl="1"/>
            <a:r>
              <a:rPr lang="en-US" u="sng" dirty="0"/>
              <a:t>After the 3-year demonstration period – commercial decision to suspend</a:t>
            </a:r>
          </a:p>
          <a:p>
            <a:pPr lvl="1"/>
            <a:r>
              <a:rPr lang="en-US" dirty="0"/>
              <a:t>New low-carbon programs in the USA have owners working on re-start</a:t>
            </a:r>
          </a:p>
        </p:txBody>
      </p:sp>
    </p:spTree>
    <p:extLst>
      <p:ext uri="{BB962C8B-B14F-4D97-AF65-F5344CB8AC3E}">
        <p14:creationId xmlns:p14="http://schemas.microsoft.com/office/powerpoint/2010/main" val="2732021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383B18EF-4D50-076C-CBAC-67D8B6AF5712}"/>
              </a:ext>
            </a:extLst>
          </p:cNvPr>
          <p:cNvCxnSpPr>
            <a:cxnSpLocks/>
          </p:cNvCxnSpPr>
          <p:nvPr/>
        </p:nvCxnSpPr>
        <p:spPr>
          <a:xfrm>
            <a:off x="425631" y="15701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712BA59-9338-61EB-6022-5D317A385BA5}"/>
              </a:ext>
            </a:extLst>
          </p:cNvPr>
          <p:cNvSpPr txBox="1">
            <a:spLocks/>
          </p:cNvSpPr>
          <p:nvPr/>
        </p:nvSpPr>
        <p:spPr>
          <a:xfrm>
            <a:off x="321936" y="1082857"/>
            <a:ext cx="10515600" cy="538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Petra Nova Operating Record</a:t>
            </a:r>
          </a:p>
        </p:txBody>
      </p:sp>
      <p:pic>
        <p:nvPicPr>
          <p:cNvPr id="6" name="Picture 5" descr="A screenshot of a cell phone&#10;&#10;Description automatically generated">
            <a:extLst>
              <a:ext uri="{FF2B5EF4-FFF2-40B4-BE49-F238E27FC236}">
                <a16:creationId xmlns:a16="http://schemas.microsoft.com/office/drawing/2014/main" id="{19AA2B3F-4AB4-DABA-074F-58A12A280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39" y="2282326"/>
            <a:ext cx="5651793" cy="3939534"/>
          </a:xfrm>
          <a:prstGeom prst="rect">
            <a:avLst/>
          </a:prstGeom>
        </p:spPr>
      </p:pic>
      <p:cxnSp>
        <p:nvCxnSpPr>
          <p:cNvPr id="7" name="Straight Arrow Connector 6">
            <a:extLst>
              <a:ext uri="{FF2B5EF4-FFF2-40B4-BE49-F238E27FC236}">
                <a16:creationId xmlns:a16="http://schemas.microsoft.com/office/drawing/2014/main" id="{CF012806-95B6-FD82-BB71-2C27BEE9926B}"/>
              </a:ext>
            </a:extLst>
          </p:cNvPr>
          <p:cNvCxnSpPr>
            <a:cxnSpLocks/>
            <a:stCxn id="8" idx="1"/>
            <a:endCxn id="11" idx="7"/>
          </p:cNvCxnSpPr>
          <p:nvPr/>
        </p:nvCxnSpPr>
        <p:spPr>
          <a:xfrm flipH="1">
            <a:off x="5297851" y="2905420"/>
            <a:ext cx="2001822" cy="396597"/>
          </a:xfrm>
          <a:prstGeom prst="straightConnector1">
            <a:avLst/>
          </a:prstGeom>
          <a:ln w="381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EC2272-6D1B-D870-BF2E-004114F85F67}"/>
              </a:ext>
            </a:extLst>
          </p:cNvPr>
          <p:cNvSpPr txBox="1"/>
          <p:nvPr/>
        </p:nvSpPr>
        <p:spPr>
          <a:xfrm>
            <a:off x="7299673" y="2212922"/>
            <a:ext cx="4200988" cy="1384995"/>
          </a:xfrm>
          <a:prstGeom prst="rect">
            <a:avLst/>
          </a:prstGeom>
          <a:noFill/>
          <a:ln w="76200">
            <a:solidFill>
              <a:srgbClr val="FF9300"/>
            </a:solidFill>
          </a:ln>
        </p:spPr>
        <p:txBody>
          <a:bodyPr wrap="square" rtlCol="0">
            <a:spAutoFit/>
          </a:bodyPr>
          <a:lstStyle/>
          <a:p>
            <a:pPr algn="ctr"/>
            <a:r>
              <a:rPr lang="en-US" sz="2800" dirty="0"/>
              <a:t>By the 3</a:t>
            </a:r>
            <a:r>
              <a:rPr lang="en-US" sz="2800" baseline="30000" dirty="0"/>
              <a:t>rd</a:t>
            </a:r>
            <a:r>
              <a:rPr lang="en-US" sz="2800" dirty="0"/>
              <a:t> year </a:t>
            </a:r>
          </a:p>
          <a:p>
            <a:pPr algn="ctr"/>
            <a:r>
              <a:rPr lang="en-US" sz="2800" dirty="0"/>
              <a:t>Carbon Capture achieved</a:t>
            </a:r>
          </a:p>
          <a:p>
            <a:pPr algn="ctr"/>
            <a:r>
              <a:rPr lang="en-US" sz="2800" b="1" dirty="0"/>
              <a:t>90+% online factor</a:t>
            </a:r>
          </a:p>
        </p:txBody>
      </p:sp>
      <p:sp>
        <p:nvSpPr>
          <p:cNvPr id="9" name="TextBox 8">
            <a:extLst>
              <a:ext uri="{FF2B5EF4-FFF2-40B4-BE49-F238E27FC236}">
                <a16:creationId xmlns:a16="http://schemas.microsoft.com/office/drawing/2014/main" id="{6E1A2954-0A05-C079-7BD5-E30E4541B521}"/>
              </a:ext>
            </a:extLst>
          </p:cNvPr>
          <p:cNvSpPr txBox="1"/>
          <p:nvPr/>
        </p:nvSpPr>
        <p:spPr>
          <a:xfrm>
            <a:off x="7812280" y="5130621"/>
            <a:ext cx="3667897" cy="1200329"/>
          </a:xfrm>
          <a:prstGeom prst="rect">
            <a:avLst/>
          </a:prstGeom>
          <a:noFill/>
          <a:ln>
            <a:solidFill>
              <a:schemeClr val="tx1"/>
            </a:solidFill>
          </a:ln>
        </p:spPr>
        <p:txBody>
          <a:bodyPr wrap="square" rtlCol="0">
            <a:spAutoFit/>
          </a:bodyPr>
          <a:lstStyle/>
          <a:p>
            <a:pPr algn="ctr"/>
            <a:r>
              <a:rPr lang="en-US" sz="1200" b="1" dirty="0"/>
              <a:t>Source:  </a:t>
            </a:r>
          </a:p>
          <a:p>
            <a:pPr algn="ctr"/>
            <a:r>
              <a:rPr lang="en-US" sz="1200" b="1" dirty="0"/>
              <a:t>W.A. Parish Post-Combustion CO2 Capture and Sequestration Demonstration Project </a:t>
            </a:r>
            <a:endParaRPr lang="en-US" sz="1200" dirty="0"/>
          </a:p>
          <a:p>
            <a:pPr algn="ctr"/>
            <a:r>
              <a:rPr lang="en-US" sz="1200" b="1" dirty="0"/>
              <a:t>DOE Award Number DE-FE0003311 </a:t>
            </a:r>
            <a:endParaRPr lang="en-US" sz="1200" dirty="0"/>
          </a:p>
          <a:p>
            <a:pPr algn="ctr"/>
            <a:r>
              <a:rPr lang="en-US" sz="1200" b="1" dirty="0"/>
              <a:t>Final Scientific/Technical Report </a:t>
            </a:r>
          </a:p>
          <a:p>
            <a:pPr algn="ctr"/>
            <a:r>
              <a:rPr lang="en-US" sz="1200" b="1" dirty="0"/>
              <a:t>March 31, 2020</a:t>
            </a:r>
            <a:endParaRPr lang="en-US" sz="1200" dirty="0"/>
          </a:p>
        </p:txBody>
      </p:sp>
      <p:sp>
        <p:nvSpPr>
          <p:cNvPr id="10" name="Rectangle 9">
            <a:extLst>
              <a:ext uri="{FF2B5EF4-FFF2-40B4-BE49-F238E27FC236}">
                <a16:creationId xmlns:a16="http://schemas.microsoft.com/office/drawing/2014/main" id="{56252649-4EB4-355F-AD0F-7307913E03E0}"/>
              </a:ext>
            </a:extLst>
          </p:cNvPr>
          <p:cNvSpPr/>
          <p:nvPr/>
        </p:nvSpPr>
        <p:spPr>
          <a:xfrm>
            <a:off x="691338" y="3317457"/>
            <a:ext cx="5725099" cy="261787"/>
          </a:xfrm>
          <a:prstGeom prst="rect">
            <a:avLst/>
          </a:prstGeom>
          <a:solidFill>
            <a:srgbClr val="FF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94C61598-156E-4F36-75C6-3163BA9B3314}"/>
              </a:ext>
            </a:extLst>
          </p:cNvPr>
          <p:cNvSpPr/>
          <p:nvPr/>
        </p:nvSpPr>
        <p:spPr>
          <a:xfrm>
            <a:off x="4843537" y="3252050"/>
            <a:ext cx="532262" cy="341195"/>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93891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C6FC08C2-E1B8-AF37-F633-E40BE969029B}"/>
              </a:ext>
            </a:extLst>
          </p:cNvPr>
          <p:cNvCxnSpPr>
            <a:cxnSpLocks/>
          </p:cNvCxnSpPr>
          <p:nvPr/>
        </p:nvCxnSpPr>
        <p:spPr>
          <a:xfrm>
            <a:off x="425631" y="1608268"/>
            <a:ext cx="4590869" cy="9479"/>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7C23233-E828-D46F-0D4C-16DAA4C17D15}"/>
              </a:ext>
            </a:extLst>
          </p:cNvPr>
          <p:cNvSpPr txBox="1">
            <a:spLocks/>
          </p:cNvSpPr>
          <p:nvPr/>
        </p:nvSpPr>
        <p:spPr>
          <a:xfrm>
            <a:off x="335927" y="1181324"/>
            <a:ext cx="3831383" cy="6415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CCS Cost Differ</a:t>
            </a:r>
          </a:p>
        </p:txBody>
      </p:sp>
      <p:graphicFrame>
        <p:nvGraphicFramePr>
          <p:cNvPr id="4" name="Content Placeholder 3">
            <a:extLst>
              <a:ext uri="{FF2B5EF4-FFF2-40B4-BE49-F238E27FC236}">
                <a16:creationId xmlns:a16="http://schemas.microsoft.com/office/drawing/2014/main" id="{AF5A0435-7648-AFB3-9698-5FD55CB78DAC}"/>
              </a:ext>
            </a:extLst>
          </p:cNvPr>
          <p:cNvGraphicFramePr>
            <a:graphicFrameLocks/>
          </p:cNvGraphicFramePr>
          <p:nvPr>
            <p:extLst>
              <p:ext uri="{D42A27DB-BD31-4B8C-83A1-F6EECF244321}">
                <p14:modId xmlns:p14="http://schemas.microsoft.com/office/powerpoint/2010/main" val="102027552"/>
              </p:ext>
            </p:extLst>
          </p:nvPr>
        </p:nvGraphicFramePr>
        <p:xfrm>
          <a:off x="5106204" y="944438"/>
          <a:ext cx="6402859" cy="56448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0B965BF-E900-3E83-7780-B3333B507202}"/>
              </a:ext>
            </a:extLst>
          </p:cNvPr>
          <p:cNvSpPr txBox="1"/>
          <p:nvPr/>
        </p:nvSpPr>
        <p:spPr>
          <a:xfrm>
            <a:off x="277792" y="4659636"/>
            <a:ext cx="3447418" cy="1292662"/>
          </a:xfrm>
          <a:prstGeom prst="rect">
            <a:avLst/>
          </a:prstGeom>
          <a:noFill/>
          <a:ln>
            <a:solidFill>
              <a:schemeClr val="tx1"/>
            </a:solidFill>
          </a:ln>
        </p:spPr>
        <p:txBody>
          <a:bodyPr wrap="square" rtlCol="0">
            <a:spAutoFit/>
          </a:bodyPr>
          <a:lstStyle/>
          <a:p>
            <a:r>
              <a:rPr lang="en-US" dirty="0"/>
              <a:t>Sources:</a:t>
            </a:r>
          </a:p>
          <a:p>
            <a:pPr marL="342900" indent="-342900">
              <a:buFont typeface="+mj-lt"/>
              <a:buAutoNum type="arabicPeriod"/>
            </a:pPr>
            <a:r>
              <a:rPr lang="en-US" sz="1200" dirty="0"/>
              <a:t>Costs from National Petroleum Council report “Meeting the Dual Challenge” 2019</a:t>
            </a:r>
          </a:p>
          <a:p>
            <a:pPr marL="342900" indent="-342900">
              <a:buFont typeface="+mj-lt"/>
              <a:buAutoNum type="arabicPeriod"/>
            </a:pPr>
            <a:r>
              <a:rPr lang="en-US" sz="1200" dirty="0"/>
              <a:t>LCFS amount from California Air Resources Board Weekly LCFS Credit Transfer Activity Report 12</a:t>
            </a:r>
            <a:r>
              <a:rPr lang="en-US" sz="1200" baseline="30000" dirty="0"/>
              <a:t>th</a:t>
            </a:r>
            <a:r>
              <a:rPr lang="en-US" sz="1200" dirty="0"/>
              <a:t> April 2021 – 18</a:t>
            </a:r>
            <a:r>
              <a:rPr lang="en-US" sz="1200" baseline="30000" dirty="0"/>
              <a:t>th</a:t>
            </a:r>
            <a:r>
              <a:rPr lang="en-US" sz="1200" dirty="0"/>
              <a:t> April 2021</a:t>
            </a:r>
          </a:p>
        </p:txBody>
      </p:sp>
      <p:sp>
        <p:nvSpPr>
          <p:cNvPr id="6" name="Rounded Rectangle 5">
            <a:extLst>
              <a:ext uri="{FF2B5EF4-FFF2-40B4-BE49-F238E27FC236}">
                <a16:creationId xmlns:a16="http://schemas.microsoft.com/office/drawing/2014/main" id="{31D694C4-99B5-25E4-CBFF-932491BE4745}"/>
              </a:ext>
            </a:extLst>
          </p:cNvPr>
          <p:cNvSpPr/>
          <p:nvPr/>
        </p:nvSpPr>
        <p:spPr>
          <a:xfrm>
            <a:off x="1173812" y="2684762"/>
            <a:ext cx="3158837" cy="1145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Ethanol has lower costs</a:t>
            </a:r>
          </a:p>
          <a:p>
            <a:pPr algn="ctr"/>
            <a:r>
              <a:rPr lang="en-US" dirty="0">
                <a:solidFill>
                  <a:schemeClr val="bg1"/>
                </a:solidFill>
              </a:rPr>
              <a:t>and</a:t>
            </a:r>
          </a:p>
          <a:p>
            <a:pPr algn="ctr"/>
            <a:r>
              <a:rPr lang="en-US" dirty="0">
                <a:solidFill>
                  <a:schemeClr val="bg1"/>
                </a:solidFill>
              </a:rPr>
              <a:t>higher revenue opportunity</a:t>
            </a:r>
          </a:p>
        </p:txBody>
      </p:sp>
      <p:cxnSp>
        <p:nvCxnSpPr>
          <p:cNvPr id="7" name="Straight Arrow Connector 6">
            <a:extLst>
              <a:ext uri="{FF2B5EF4-FFF2-40B4-BE49-F238E27FC236}">
                <a16:creationId xmlns:a16="http://schemas.microsoft.com/office/drawing/2014/main" id="{32EC9838-085D-BCBA-94A9-127C6661D18F}"/>
              </a:ext>
            </a:extLst>
          </p:cNvPr>
          <p:cNvCxnSpPr>
            <a:cxnSpLocks/>
            <a:stCxn id="6" idx="3"/>
          </p:cNvCxnSpPr>
          <p:nvPr/>
        </p:nvCxnSpPr>
        <p:spPr>
          <a:xfrm>
            <a:off x="4332649" y="3257293"/>
            <a:ext cx="1763351" cy="18481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2261AA0-46B8-0E48-C7D6-024E55F7E7E4}"/>
              </a:ext>
            </a:extLst>
          </p:cNvPr>
          <p:cNvCxnSpPr>
            <a:cxnSpLocks/>
            <a:stCxn id="6" idx="3"/>
          </p:cNvCxnSpPr>
          <p:nvPr/>
        </p:nvCxnSpPr>
        <p:spPr>
          <a:xfrm flipV="1">
            <a:off x="4332649" y="2609227"/>
            <a:ext cx="3124200" cy="6480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704DFF-9754-3B3A-E759-0905A93515CB}"/>
              </a:ext>
            </a:extLst>
          </p:cNvPr>
          <p:cNvCxnSpPr>
            <a:cxnSpLocks/>
            <a:stCxn id="11" idx="2"/>
          </p:cNvCxnSpPr>
          <p:nvPr/>
        </p:nvCxnSpPr>
        <p:spPr>
          <a:xfrm>
            <a:off x="10396682" y="2975970"/>
            <a:ext cx="168950" cy="111713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5E8CBA-B243-E258-B2FD-1FA58DAE7A01}"/>
              </a:ext>
            </a:extLst>
          </p:cNvPr>
          <p:cNvCxnSpPr>
            <a:cxnSpLocks/>
            <a:stCxn id="11" idx="2"/>
          </p:cNvCxnSpPr>
          <p:nvPr/>
        </p:nvCxnSpPr>
        <p:spPr>
          <a:xfrm flipH="1">
            <a:off x="9220200" y="2975970"/>
            <a:ext cx="1176482" cy="189148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7E69EC8D-9352-D1F7-B39A-D71BEB474A67}"/>
              </a:ext>
            </a:extLst>
          </p:cNvPr>
          <p:cNvSpPr/>
          <p:nvPr/>
        </p:nvSpPr>
        <p:spPr>
          <a:xfrm>
            <a:off x="8817263" y="2061570"/>
            <a:ext cx="3158837"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Tundra costs are close to $50/</a:t>
            </a:r>
            <a:r>
              <a:rPr lang="en-US" dirty="0" err="1">
                <a:solidFill>
                  <a:schemeClr val="bg1"/>
                </a:solidFill>
              </a:rPr>
              <a:t>tonne</a:t>
            </a:r>
            <a:endParaRPr lang="en-US" dirty="0">
              <a:solidFill>
                <a:schemeClr val="bg1"/>
              </a:solidFill>
            </a:endParaRPr>
          </a:p>
        </p:txBody>
      </p:sp>
    </p:spTree>
    <p:extLst>
      <p:ext uri="{BB962C8B-B14F-4D97-AF65-F5344CB8AC3E}">
        <p14:creationId xmlns:p14="http://schemas.microsoft.com/office/powerpoint/2010/main" val="2670959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BDC810A2-AC76-45EB-95D4-842012D07374}"/>
              </a:ext>
            </a:extLst>
          </p:cNvPr>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 name="Titolo 1"/>
          <p:cNvSpPr>
            <a:spLocks noGrp="1"/>
          </p:cNvSpPr>
          <p:nvPr>
            <p:ph type="ctrTitle"/>
          </p:nvPr>
        </p:nvSpPr>
        <p:spPr>
          <a:xfrm>
            <a:off x="590698" y="2125991"/>
            <a:ext cx="7874229" cy="1111055"/>
          </a:xfrm>
        </p:spPr>
        <p:txBody>
          <a:bodyPr vert="horz" lIns="0" tIns="0" rIns="0" bIns="0" rtlCol="0" anchor="b">
            <a:noAutofit/>
          </a:bodyPr>
          <a:lstStyle/>
          <a:p>
            <a:pPr algn="l"/>
            <a:r>
              <a:rPr lang="it-IT" sz="7200" b="1" spc="-500" dirty="0">
                <a:solidFill>
                  <a:srgbClr val="286AA6"/>
                </a:solidFill>
                <a:latin typeface="Arial" panose="020B0604020202020204" pitchFamily="34" charset="0"/>
                <a:ea typeface="Arial" charset="0"/>
                <a:cs typeface="Arial" panose="020B0604020202020204" pitchFamily="34" charset="0"/>
              </a:rPr>
              <a:t>Q &amp; A  SESSION</a:t>
            </a:r>
          </a:p>
        </p:txBody>
      </p:sp>
      <p:grpSp>
        <p:nvGrpSpPr>
          <p:cNvPr id="27" name="Gruppieren 26">
            <a:extLst>
              <a:ext uri="{FF2B5EF4-FFF2-40B4-BE49-F238E27FC236}">
                <a16:creationId xmlns:a16="http://schemas.microsoft.com/office/drawing/2014/main" id="{FA0D6B01-06CB-40C5-8670-B3331875621F}"/>
              </a:ext>
            </a:extLst>
          </p:cNvPr>
          <p:cNvGrpSpPr/>
          <p:nvPr/>
        </p:nvGrpSpPr>
        <p:grpSpPr>
          <a:xfrm>
            <a:off x="7773004" y="383063"/>
            <a:ext cx="1757109" cy="534102"/>
            <a:chOff x="9797761" y="496391"/>
            <a:chExt cx="1757109" cy="534102"/>
          </a:xfrm>
        </p:grpSpPr>
        <p:grpSp>
          <p:nvGrpSpPr>
            <p:cNvPr id="10" name="Gruppo 9"/>
            <p:cNvGrpSpPr/>
            <p:nvPr/>
          </p:nvGrpSpPr>
          <p:grpSpPr>
            <a:xfrm>
              <a:off x="9797761" y="671289"/>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9797845" y="496391"/>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9879113" y="790093"/>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2" name="Gruppo 9">
            <a:extLst>
              <a:ext uri="{FF2B5EF4-FFF2-40B4-BE49-F238E27FC236}">
                <a16:creationId xmlns:a16="http://schemas.microsoft.com/office/drawing/2014/main" id="{BC2D4515-7E22-40AE-8593-9F7D9A585239}"/>
              </a:ext>
            </a:extLst>
          </p:cNvPr>
          <p:cNvGrpSpPr/>
          <p:nvPr/>
        </p:nvGrpSpPr>
        <p:grpSpPr>
          <a:xfrm>
            <a:off x="10014775" y="557961"/>
            <a:ext cx="1757109" cy="100583"/>
            <a:chOff x="611187" y="1916113"/>
            <a:chExt cx="7921626" cy="593005"/>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14" name="Grafik 13">
            <a:extLst>
              <a:ext uri="{FF2B5EF4-FFF2-40B4-BE49-F238E27FC236}">
                <a16:creationId xmlns:a16="http://schemas.microsoft.com/office/drawing/2014/main" id="{0C4C7C0B-5809-4CFF-AAF8-BC7DD94C14E2}"/>
              </a:ext>
            </a:extLst>
          </p:cNvPr>
          <p:cNvPicPr>
            <a:picLocks noChangeAspect="1"/>
          </p:cNvPicPr>
          <p:nvPr/>
        </p:nvPicPr>
        <p:blipFill>
          <a:blip r:embed="rId6"/>
          <a:stretch>
            <a:fillRect/>
          </a:stretch>
        </p:blipFill>
        <p:spPr>
          <a:xfrm>
            <a:off x="10434436" y="590774"/>
            <a:ext cx="917787" cy="644152"/>
          </a:xfrm>
          <a:prstGeom prst="rect">
            <a:avLst/>
          </a:prstGeom>
        </p:spPr>
      </p:pic>
      <p:sp>
        <p:nvSpPr>
          <p:cNvPr id="28" name="Titolo 1">
            <a:extLst>
              <a:ext uri="{FF2B5EF4-FFF2-40B4-BE49-F238E27FC236}">
                <a16:creationId xmlns:a16="http://schemas.microsoft.com/office/drawing/2014/main" id="{F41DB3D2-224A-4ECD-8EEA-46409D221DCD}"/>
              </a:ext>
            </a:extLst>
          </p:cNvPr>
          <p:cNvSpPr txBox="1">
            <a:spLocks/>
          </p:cNvSpPr>
          <p:nvPr/>
        </p:nvSpPr>
        <p:spPr>
          <a:xfrm>
            <a:off x="630026" y="3310184"/>
            <a:ext cx="9674180"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5400" b="1" spc="-200" dirty="0">
                <a:solidFill>
                  <a:schemeClr val="bg1"/>
                </a:solidFill>
                <a:ea typeface="Arial" charset="0"/>
                <a:cs typeface="Arial" charset="0"/>
              </a:rPr>
              <a:t>Thank </a:t>
            </a:r>
            <a:r>
              <a:rPr lang="it-IT" sz="5400" b="1" spc="-200" dirty="0" err="1">
                <a:solidFill>
                  <a:schemeClr val="bg1"/>
                </a:solidFill>
                <a:ea typeface="Arial" charset="0"/>
                <a:cs typeface="Arial" charset="0"/>
              </a:rPr>
              <a:t>you</a:t>
            </a:r>
            <a:r>
              <a:rPr lang="it-IT" sz="5400" b="1" spc="-200" dirty="0">
                <a:solidFill>
                  <a:schemeClr val="bg1"/>
                </a:solidFill>
                <a:ea typeface="Arial" charset="0"/>
                <a:cs typeface="Arial" charset="0"/>
              </a:rPr>
              <a:t> for </a:t>
            </a:r>
            <a:r>
              <a:rPr lang="it-IT" sz="5400" b="1" spc="-200" dirty="0" err="1">
                <a:solidFill>
                  <a:schemeClr val="bg1"/>
                </a:solidFill>
                <a:ea typeface="Arial" charset="0"/>
                <a:cs typeface="Arial" charset="0"/>
              </a:rPr>
              <a:t>your</a:t>
            </a:r>
            <a:r>
              <a:rPr lang="it-IT" sz="5400" b="1" spc="-200" dirty="0">
                <a:solidFill>
                  <a:schemeClr val="bg1"/>
                </a:solidFill>
                <a:ea typeface="Arial" charset="0"/>
                <a:cs typeface="Arial" charset="0"/>
              </a:rPr>
              <a:t> </a:t>
            </a:r>
            <a:r>
              <a:rPr lang="it-IT" sz="5400" b="1" spc="-200" dirty="0" err="1">
                <a:solidFill>
                  <a:schemeClr val="bg1"/>
                </a:solidFill>
                <a:ea typeface="Arial" charset="0"/>
                <a:cs typeface="Arial" charset="0"/>
              </a:rPr>
              <a:t>attention</a:t>
            </a:r>
            <a:r>
              <a:rPr lang="it-IT" sz="5400" b="1" spc="-200" dirty="0">
                <a:solidFill>
                  <a:schemeClr val="bg1"/>
                </a:solidFill>
                <a:ea typeface="Arial" charset="0"/>
                <a:cs typeface="Arial" charset="0"/>
              </a:rPr>
              <a:t>!</a:t>
            </a:r>
          </a:p>
        </p:txBody>
      </p:sp>
      <p:sp>
        <p:nvSpPr>
          <p:cNvPr id="31" name="Titolo 1">
            <a:extLst>
              <a:ext uri="{FF2B5EF4-FFF2-40B4-BE49-F238E27FC236}">
                <a16:creationId xmlns:a16="http://schemas.microsoft.com/office/drawing/2014/main" id="{59C9008D-8B36-4B54-A289-98729AC43C0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348355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C8D38555-879E-448D-835D-74923D654CE5}"/>
              </a:ext>
            </a:extLst>
          </p:cNvPr>
          <p:cNvSpPr txBox="1"/>
          <p:nvPr/>
        </p:nvSpPr>
        <p:spPr>
          <a:xfrm>
            <a:off x="327194" y="1008848"/>
            <a:ext cx="2320756"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Biography</a:t>
            </a:r>
          </a:p>
        </p:txBody>
      </p:sp>
      <p:cxnSp>
        <p:nvCxnSpPr>
          <p:cNvPr id="4" name="Connettore diritto 20">
            <a:extLst>
              <a:ext uri="{FF2B5EF4-FFF2-40B4-BE49-F238E27FC236}">
                <a16:creationId xmlns:a16="http://schemas.microsoft.com/office/drawing/2014/main" id="{FFF45459-9F40-4C14-8E6D-5391B777D478}"/>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15B5E19-5BC7-24E8-9C06-72EB9480FC52}"/>
              </a:ext>
            </a:extLst>
          </p:cNvPr>
          <p:cNvSpPr txBox="1">
            <a:spLocks/>
          </p:cNvSpPr>
          <p:nvPr/>
        </p:nvSpPr>
        <p:spPr>
          <a:xfrm>
            <a:off x="425631" y="1838021"/>
            <a:ext cx="6254496" cy="64371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David Greeson</a:t>
            </a:r>
          </a:p>
        </p:txBody>
      </p:sp>
      <p:sp>
        <p:nvSpPr>
          <p:cNvPr id="7" name="Content Placeholder 2">
            <a:extLst>
              <a:ext uri="{FF2B5EF4-FFF2-40B4-BE49-F238E27FC236}">
                <a16:creationId xmlns:a16="http://schemas.microsoft.com/office/drawing/2014/main" id="{F5CB891B-B766-5AC0-2A4A-C5D8719CDB8E}"/>
              </a:ext>
            </a:extLst>
          </p:cNvPr>
          <p:cNvSpPr txBox="1">
            <a:spLocks/>
          </p:cNvSpPr>
          <p:nvPr/>
        </p:nvSpPr>
        <p:spPr>
          <a:xfrm>
            <a:off x="695365" y="2756271"/>
            <a:ext cx="7149224" cy="29271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Advising process industries and electric utilities in developing CCUS projects to decarbonize fossil fuels. </a:t>
            </a:r>
          </a:p>
          <a:p>
            <a:r>
              <a:rPr lang="en-US" sz="2400" dirty="0"/>
              <a:t>Developed developed the Petra Nova Carbon Capture project from inception through commissioning.</a:t>
            </a:r>
          </a:p>
          <a:p>
            <a:r>
              <a:rPr lang="en-US" sz="2400" dirty="0"/>
              <a:t>Over 40 years experience with electric utilities and independent power companies. Developed 4 major power stations in the USA.  </a:t>
            </a:r>
          </a:p>
        </p:txBody>
      </p:sp>
      <p:pic>
        <p:nvPicPr>
          <p:cNvPr id="8" name="Picture 7" descr="A person wearing glasses and smiling at the camera&#10;&#10;Description automatically generated">
            <a:extLst>
              <a:ext uri="{FF2B5EF4-FFF2-40B4-BE49-F238E27FC236}">
                <a16:creationId xmlns:a16="http://schemas.microsoft.com/office/drawing/2014/main" id="{EEF40DFB-A562-A04B-8832-14CA86A5069F}"/>
              </a:ext>
            </a:extLst>
          </p:cNvPr>
          <p:cNvPicPr>
            <a:picLocks noChangeAspect="1"/>
          </p:cNvPicPr>
          <p:nvPr/>
        </p:nvPicPr>
        <p:blipFill rotWithShape="1">
          <a:blip r:embed="rId2"/>
          <a:srcRect l="16923" r="15423"/>
          <a:stretch/>
        </p:blipFill>
        <p:spPr>
          <a:xfrm>
            <a:off x="8843216" y="1626057"/>
            <a:ext cx="3348784" cy="4949839"/>
          </a:xfrm>
          <a:prstGeom prst="rect">
            <a:avLst/>
          </a:prstGeom>
        </p:spPr>
      </p:pic>
      <p:sp>
        <p:nvSpPr>
          <p:cNvPr id="2" name="TextBox 1">
            <a:extLst>
              <a:ext uri="{FF2B5EF4-FFF2-40B4-BE49-F238E27FC236}">
                <a16:creationId xmlns:a16="http://schemas.microsoft.com/office/drawing/2014/main" id="{E5EC0B6E-3788-3D52-6132-8F369FF0D18E}"/>
              </a:ext>
            </a:extLst>
          </p:cNvPr>
          <p:cNvSpPr txBox="1"/>
          <p:nvPr/>
        </p:nvSpPr>
        <p:spPr>
          <a:xfrm>
            <a:off x="3090006" y="5887967"/>
            <a:ext cx="2359941" cy="584775"/>
          </a:xfrm>
          <a:prstGeom prst="rect">
            <a:avLst/>
          </a:prstGeom>
          <a:noFill/>
        </p:spPr>
        <p:txBody>
          <a:bodyPr wrap="none" rtlCol="0">
            <a:spAutoFit/>
          </a:bodyPr>
          <a:lstStyle/>
          <a:p>
            <a:pPr algn="ctr"/>
            <a:r>
              <a:rPr lang="en-US" sz="1600" dirty="0">
                <a:hlinkClick r:id="rId3"/>
              </a:rPr>
              <a:t>David@davidgreeson.com</a:t>
            </a:r>
            <a:endParaRPr lang="en-US" sz="1600" dirty="0"/>
          </a:p>
          <a:p>
            <a:pPr algn="ctr"/>
            <a:r>
              <a:rPr lang="en-US" sz="1600" dirty="0"/>
              <a:t>+1 281 220 7623</a:t>
            </a:r>
          </a:p>
        </p:txBody>
      </p:sp>
    </p:spTree>
    <p:extLst>
      <p:ext uri="{BB962C8B-B14F-4D97-AF65-F5344CB8AC3E}">
        <p14:creationId xmlns:p14="http://schemas.microsoft.com/office/powerpoint/2010/main" val="17526120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4" y="1008848"/>
            <a:ext cx="3222122"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We </a:t>
            </a:r>
            <a:r>
              <a:rPr lang="it-IT" sz="2800" b="1" dirty="0" err="1">
                <a:latin typeface="Arial" panose="020B0604020202020204" pitchFamily="34" charset="0"/>
                <a:cs typeface="Arial" panose="020B0604020202020204" pitchFamily="34" charset="0"/>
              </a:rPr>
              <a:t>need</a:t>
            </a:r>
            <a:r>
              <a:rPr lang="it-IT" sz="2800" b="1" dirty="0">
                <a:latin typeface="Arial" panose="020B0604020202020204" pitchFamily="34" charset="0"/>
                <a:cs typeface="Arial" panose="020B0604020202020204" pitchFamily="34" charset="0"/>
              </a:rPr>
              <a:t> CCUS</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5"/>
            <a:ext cx="10864669" cy="3046988"/>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Fossil fuels are not the problem - carbon dioxide is the issue.  We use technology to solve problems in medicine, manufacturing, agriculture, etc. and technology is the solution for managing the cabon doxide from fossil fuels.  It is morally wrong to deny the billions of people on this plant who do not have acces to the affordable, reliable, and life-saving energy that can be produced from fossil fuels.  It is incumbent on the industrialized nations of the world to develop and improve the technologies that provide a pathway out of energy poverty for these people.</a:t>
            </a:r>
          </a:p>
        </p:txBody>
      </p:sp>
    </p:spTree>
    <p:extLst>
      <p:ext uri="{BB962C8B-B14F-4D97-AF65-F5344CB8AC3E}">
        <p14:creationId xmlns:p14="http://schemas.microsoft.com/office/powerpoint/2010/main" val="30247025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5BDD-B766-8F54-5399-092E46C523A0}"/>
              </a:ext>
            </a:extLst>
          </p:cNvPr>
          <p:cNvSpPr txBox="1">
            <a:spLocks/>
          </p:cNvSpPr>
          <p:nvPr/>
        </p:nvSpPr>
        <p:spPr>
          <a:xfrm>
            <a:off x="370628" y="892554"/>
            <a:ext cx="8170225" cy="715714"/>
          </a:xfrm>
          <a:prstGeom prst="rect">
            <a:avLst/>
          </a:prstGeom>
        </p:spPr>
        <p:txBody>
          <a:bodyPr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Industrial carbon capture technologies</a:t>
            </a:r>
          </a:p>
        </p:txBody>
      </p:sp>
      <p:sp>
        <p:nvSpPr>
          <p:cNvPr id="3" name="Content Placeholder 2">
            <a:extLst>
              <a:ext uri="{FF2B5EF4-FFF2-40B4-BE49-F238E27FC236}">
                <a16:creationId xmlns:a16="http://schemas.microsoft.com/office/drawing/2014/main" id="{8040F021-CB28-56C3-2261-D85BDD644CC3}"/>
              </a:ext>
            </a:extLst>
          </p:cNvPr>
          <p:cNvSpPr txBox="1">
            <a:spLocks/>
          </p:cNvSpPr>
          <p:nvPr/>
        </p:nvSpPr>
        <p:spPr>
          <a:xfrm>
            <a:off x="335626" y="2040275"/>
            <a:ext cx="6370768" cy="16889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Stages of technical readiness </a:t>
            </a:r>
            <a:br>
              <a:rPr lang="en-US" dirty="0"/>
            </a:br>
            <a:r>
              <a:rPr lang="en-US" sz="2000" dirty="0"/>
              <a:t>(Technology Readiness Level, AKA “TRL”)</a:t>
            </a:r>
          </a:p>
          <a:p>
            <a:r>
              <a:rPr lang="en-US" dirty="0"/>
              <a:t>Many technologies</a:t>
            </a:r>
            <a:br>
              <a:rPr lang="en-US" dirty="0"/>
            </a:br>
            <a:r>
              <a:rPr lang="en-US" dirty="0"/>
              <a:t>    – few are at TRL 9</a:t>
            </a:r>
          </a:p>
          <a:p>
            <a:pPr marL="0" indent="0">
              <a:buFont typeface="Arial" panose="020B0604020202020204" pitchFamily="34" charset="0"/>
              <a:buNone/>
            </a:pPr>
            <a:endParaRPr lang="en-US" dirty="0"/>
          </a:p>
          <a:p>
            <a:pPr lvl="1"/>
            <a:endParaRPr lang="en-US" dirty="0"/>
          </a:p>
        </p:txBody>
      </p:sp>
      <p:pic>
        <p:nvPicPr>
          <p:cNvPr id="4" name="Picture 2">
            <a:extLst>
              <a:ext uri="{FF2B5EF4-FFF2-40B4-BE49-F238E27FC236}">
                <a16:creationId xmlns:a16="http://schemas.microsoft.com/office/drawing/2014/main" id="{5DAFFE33-F5BB-A2F4-2DAD-96E157C43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908" y="1685207"/>
            <a:ext cx="3394817" cy="307230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33687A3-9EBF-4FDC-DEA6-521C502F8F33}"/>
              </a:ext>
            </a:extLst>
          </p:cNvPr>
          <p:cNvSpPr txBox="1">
            <a:spLocks/>
          </p:cNvSpPr>
          <p:nvPr/>
        </p:nvSpPr>
        <p:spPr>
          <a:xfrm>
            <a:off x="262574" y="3995701"/>
            <a:ext cx="8386334" cy="19415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Caution</a:t>
            </a:r>
            <a:r>
              <a:rPr lang="en-US" dirty="0"/>
              <a:t> when talking about “Carbon Utilization”</a:t>
            </a:r>
          </a:p>
          <a:p>
            <a:pPr lvl="1"/>
            <a:r>
              <a:rPr lang="en-US" sz="2000" dirty="0"/>
              <a:t>Volume is the challenge </a:t>
            </a:r>
          </a:p>
          <a:p>
            <a:r>
              <a:rPr lang="en-US" u="sng" dirty="0"/>
              <a:t>Caution</a:t>
            </a:r>
            <a:r>
              <a:rPr lang="en-US" dirty="0"/>
              <a:t> when relying on TRL</a:t>
            </a:r>
          </a:p>
          <a:p>
            <a:pPr lvl="1"/>
            <a:r>
              <a:rPr lang="en-US" sz="2000" dirty="0"/>
              <a:t>TRL makes no judgement on ability to actually reduce CO2 emissions </a:t>
            </a:r>
          </a:p>
          <a:p>
            <a:pPr lvl="1"/>
            <a:r>
              <a:rPr lang="en-US" sz="2000" dirty="0"/>
              <a:t>Life Cycle Analysis (”LCA”) perspective not considered</a:t>
            </a:r>
          </a:p>
          <a:p>
            <a:pPr lvl="1"/>
            <a:endParaRPr lang="en-US" dirty="0"/>
          </a:p>
        </p:txBody>
      </p:sp>
      <p:sp>
        <p:nvSpPr>
          <p:cNvPr id="6" name="TextBox 5">
            <a:extLst>
              <a:ext uri="{FF2B5EF4-FFF2-40B4-BE49-F238E27FC236}">
                <a16:creationId xmlns:a16="http://schemas.microsoft.com/office/drawing/2014/main" id="{889C592F-D5DD-E446-4481-832FB4487DDB}"/>
              </a:ext>
            </a:extLst>
          </p:cNvPr>
          <p:cNvSpPr txBox="1"/>
          <p:nvPr/>
        </p:nvSpPr>
        <p:spPr>
          <a:xfrm>
            <a:off x="8936247" y="4800360"/>
            <a:ext cx="2704891" cy="1277273"/>
          </a:xfrm>
          <a:prstGeom prst="rect">
            <a:avLst/>
          </a:prstGeom>
          <a:noFill/>
          <a:ln>
            <a:solidFill>
              <a:schemeClr val="bg1">
                <a:lumMod val="65000"/>
              </a:schemeClr>
            </a:solidFill>
          </a:ln>
        </p:spPr>
        <p:txBody>
          <a:bodyPr wrap="square" rtlCol="0">
            <a:spAutoFit/>
          </a:bodyPr>
          <a:lstStyle/>
          <a:p>
            <a:r>
              <a:rPr lang="en-US" sz="1100" dirty="0"/>
              <a:t>See also:</a:t>
            </a:r>
          </a:p>
          <a:p>
            <a:r>
              <a:rPr lang="en-US" sz="1100" i="1" dirty="0"/>
              <a:t>Technology Readiness and Costs of CCS </a:t>
            </a:r>
            <a:r>
              <a:rPr lang="en-US" sz="1100" dirty="0"/>
              <a:t>by Kearns, Liu, and </a:t>
            </a:r>
            <a:r>
              <a:rPr lang="en-US" sz="1100" dirty="0" err="1"/>
              <a:t>Consoli</a:t>
            </a:r>
            <a:endParaRPr lang="en-US" sz="1100" i="1" dirty="0"/>
          </a:p>
          <a:p>
            <a:endParaRPr lang="en-US" sz="1100" dirty="0"/>
          </a:p>
          <a:p>
            <a:r>
              <a:rPr lang="en-US" sz="1100" dirty="0"/>
              <a:t>https://</a:t>
            </a:r>
            <a:r>
              <a:rPr lang="en-US" sz="1100" dirty="0" err="1"/>
              <a:t>www.globalccsinstitute.com</a:t>
            </a:r>
            <a:r>
              <a:rPr lang="en-US" sz="1100" dirty="0"/>
              <a:t>/wp-content/uploads/2021/03/Technology-Readiness-and-Costs-for-CCS-2021-1.pdf</a:t>
            </a:r>
          </a:p>
        </p:txBody>
      </p:sp>
      <p:cxnSp>
        <p:nvCxnSpPr>
          <p:cNvPr id="7" name="Connettore diritto 20">
            <a:extLst>
              <a:ext uri="{FF2B5EF4-FFF2-40B4-BE49-F238E27FC236}">
                <a16:creationId xmlns:a16="http://schemas.microsoft.com/office/drawing/2014/main" id="{2D3139A9-671A-D04C-21A8-64922C147E61}"/>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9392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6CF42C-C5F2-078E-622D-F3C829FFE505}"/>
              </a:ext>
            </a:extLst>
          </p:cNvPr>
          <p:cNvSpPr/>
          <p:nvPr/>
        </p:nvSpPr>
        <p:spPr>
          <a:xfrm>
            <a:off x="10566400" y="4279556"/>
            <a:ext cx="1340646" cy="91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428B-594B-E16A-4B51-CC2130D5F128}"/>
              </a:ext>
            </a:extLst>
          </p:cNvPr>
          <p:cNvSpPr/>
          <p:nvPr/>
        </p:nvSpPr>
        <p:spPr>
          <a:xfrm>
            <a:off x="9855199" y="5295900"/>
            <a:ext cx="1016001" cy="358860"/>
          </a:xfrm>
          <a:prstGeom prst="rect">
            <a:avLst/>
          </a:prstGeom>
          <a:solidFill>
            <a:srgbClr val="A123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7709AD-CE12-866A-389F-4CCEC27831B4}"/>
              </a:ext>
            </a:extLst>
          </p:cNvPr>
          <p:cNvSpPr/>
          <p:nvPr/>
        </p:nvSpPr>
        <p:spPr>
          <a:xfrm>
            <a:off x="8851900" y="3724352"/>
            <a:ext cx="2641600" cy="411581"/>
          </a:xfrm>
          <a:prstGeom prst="rect">
            <a:avLst/>
          </a:prstGeom>
          <a:solidFill>
            <a:srgbClr val="15A0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C2A1A-0447-BF76-7DD8-DDE7129D4E6B}"/>
              </a:ext>
            </a:extLst>
          </p:cNvPr>
          <p:cNvSpPr txBox="1">
            <a:spLocks/>
          </p:cNvSpPr>
          <p:nvPr/>
        </p:nvSpPr>
        <p:spPr>
          <a:xfrm>
            <a:off x="381165" y="1025526"/>
            <a:ext cx="11294897" cy="562115"/>
          </a:xfrm>
          <a:prstGeom prst="rect">
            <a:avLst/>
          </a:prstGeom>
        </p:spPr>
        <p:txBody>
          <a:bodyPr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Technology providers are making progress</a:t>
            </a:r>
          </a:p>
        </p:txBody>
      </p:sp>
      <p:sp>
        <p:nvSpPr>
          <p:cNvPr id="3" name="Content Placeholder 2">
            <a:extLst>
              <a:ext uri="{FF2B5EF4-FFF2-40B4-BE49-F238E27FC236}">
                <a16:creationId xmlns:a16="http://schemas.microsoft.com/office/drawing/2014/main" id="{3A19663C-7B92-7868-48D3-B42AFEC3FC71}"/>
              </a:ext>
            </a:extLst>
          </p:cNvPr>
          <p:cNvSpPr txBox="1">
            <a:spLocks/>
          </p:cNvSpPr>
          <p:nvPr/>
        </p:nvSpPr>
        <p:spPr>
          <a:xfrm>
            <a:off x="800914" y="1961280"/>
            <a:ext cx="6987245" cy="35261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Commercially ready – in cost optimization phase:</a:t>
            </a:r>
          </a:p>
          <a:p>
            <a:pPr lvl="1"/>
            <a:r>
              <a:rPr lang="en-US" sz="1600" dirty="0"/>
              <a:t>Liquid amine</a:t>
            </a:r>
          </a:p>
          <a:p>
            <a:pPr lvl="1"/>
            <a:r>
              <a:rPr lang="en-US" sz="1600" dirty="0"/>
              <a:t>Cryogenic</a:t>
            </a:r>
          </a:p>
          <a:p>
            <a:r>
              <a:rPr lang="en-US" sz="2000" dirty="0"/>
              <a:t>Near ready – addressing with real world conditions at scale:</a:t>
            </a:r>
          </a:p>
          <a:p>
            <a:pPr lvl="1"/>
            <a:r>
              <a:rPr lang="en-US" sz="1600" dirty="0"/>
              <a:t>Solid adsorbents</a:t>
            </a:r>
          </a:p>
          <a:p>
            <a:pPr lvl="1"/>
            <a:r>
              <a:rPr lang="en-US" sz="1600" dirty="0"/>
              <a:t>Membranes</a:t>
            </a:r>
          </a:p>
          <a:p>
            <a:pPr lvl="1"/>
            <a:r>
              <a:rPr lang="en-US" sz="1600" dirty="0"/>
              <a:t>Direct Air Capture </a:t>
            </a:r>
          </a:p>
          <a:p>
            <a:r>
              <a:rPr lang="en-US" sz="2000" dirty="0"/>
              <a:t>Utilization - working on scale and costs in commodity markets:</a:t>
            </a:r>
          </a:p>
          <a:p>
            <a:pPr lvl="1"/>
            <a:r>
              <a:rPr lang="en-US" sz="1600" dirty="0"/>
              <a:t>mineralization – cement products</a:t>
            </a:r>
          </a:p>
          <a:p>
            <a:pPr lvl="1"/>
            <a:r>
              <a:rPr lang="en-US" sz="1600" dirty="0"/>
              <a:t>conversion – catalytic-based for fuels and petrochemicals</a:t>
            </a:r>
          </a:p>
          <a:p>
            <a:pPr lvl="1"/>
            <a:r>
              <a:rPr lang="en-US" sz="1600" dirty="0"/>
              <a:t>photosynthesis – algae to food protein or plastics</a:t>
            </a:r>
          </a:p>
          <a:p>
            <a:pPr lvl="1"/>
            <a:endParaRPr lang="en-US" sz="1600" dirty="0"/>
          </a:p>
        </p:txBody>
      </p:sp>
      <p:pic>
        <p:nvPicPr>
          <p:cNvPr id="4" name="Picture 2" descr="Svante">
            <a:extLst>
              <a:ext uri="{FF2B5EF4-FFF2-40B4-BE49-F238E27FC236}">
                <a16:creationId xmlns:a16="http://schemas.microsoft.com/office/drawing/2014/main" id="{3D1E66CE-1645-C5B6-C145-FB4E7383E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793" y="2928590"/>
            <a:ext cx="1590235" cy="530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EF1089-E6EE-22E1-B9FA-3D2E6C29A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557" y="3724352"/>
            <a:ext cx="2743200" cy="432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arbon Engineering">
            <a:extLst>
              <a:ext uri="{FF2B5EF4-FFF2-40B4-BE49-F238E27FC236}">
                <a16:creationId xmlns:a16="http://schemas.microsoft.com/office/drawing/2014/main" id="{06BE2118-4E73-5374-4B60-23A11835E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506" y="5058604"/>
            <a:ext cx="1732827" cy="596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3ECE8D52-F4B0-0C3F-F5D3-63D0D2A5EA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688" y="1624314"/>
            <a:ext cx="1416424" cy="1082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8C35762D-AF6C-2311-2950-04030A216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9738" y="5620180"/>
            <a:ext cx="945019" cy="945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D5A49C6E-2A55-7588-2EEF-20ABD55EED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425" y="4416454"/>
            <a:ext cx="2046150" cy="581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EA182603-4287-69BD-9B79-CA3B925CDD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5128" y="2536913"/>
            <a:ext cx="1725706" cy="703065"/>
          </a:xfrm>
          <a:prstGeom prst="rect">
            <a:avLst/>
          </a:prstGeom>
        </p:spPr>
      </p:pic>
      <p:cxnSp>
        <p:nvCxnSpPr>
          <p:cNvPr id="14" name="Connettore diritto 20">
            <a:extLst>
              <a:ext uri="{FF2B5EF4-FFF2-40B4-BE49-F238E27FC236}">
                <a16:creationId xmlns:a16="http://schemas.microsoft.com/office/drawing/2014/main" id="{B9C921F9-511F-CED9-19BD-E947F085CD0B}"/>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7820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1966B288-1340-CD7B-38F3-7239C570E74C}"/>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97F55F2-5301-5256-97AB-F3BBF65DC5DF}"/>
              </a:ext>
            </a:extLst>
          </p:cNvPr>
          <p:cNvSpPr txBox="1">
            <a:spLocks/>
          </p:cNvSpPr>
          <p:nvPr/>
        </p:nvSpPr>
        <p:spPr>
          <a:xfrm>
            <a:off x="455721" y="943084"/>
            <a:ext cx="9094679" cy="665183"/>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CCS cost should come down</a:t>
            </a:r>
          </a:p>
        </p:txBody>
      </p:sp>
      <p:pic>
        <p:nvPicPr>
          <p:cNvPr id="4" name="Content Placeholder 5" descr="Chart, bar chart&#10;&#10;Description automatically generated">
            <a:extLst>
              <a:ext uri="{FF2B5EF4-FFF2-40B4-BE49-F238E27FC236}">
                <a16:creationId xmlns:a16="http://schemas.microsoft.com/office/drawing/2014/main" id="{66F4DA29-FFCF-164F-8CBB-C6568664A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45" y="1968653"/>
            <a:ext cx="8262393" cy="4255097"/>
          </a:xfrm>
          <a:prstGeom prst="rect">
            <a:avLst/>
          </a:prstGeom>
        </p:spPr>
      </p:pic>
      <p:sp>
        <p:nvSpPr>
          <p:cNvPr id="5" name="Content Placeholder 2">
            <a:extLst>
              <a:ext uri="{FF2B5EF4-FFF2-40B4-BE49-F238E27FC236}">
                <a16:creationId xmlns:a16="http://schemas.microsoft.com/office/drawing/2014/main" id="{68609BA5-E6EA-9045-5B70-F0526B2306A7}"/>
              </a:ext>
            </a:extLst>
          </p:cNvPr>
          <p:cNvSpPr txBox="1">
            <a:spLocks/>
          </p:cNvSpPr>
          <p:nvPr/>
        </p:nvSpPr>
        <p:spPr>
          <a:xfrm>
            <a:off x="8766187" y="1834716"/>
            <a:ext cx="2909876" cy="3257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Solar technology was not even close to economic just 10 years ago</a:t>
            </a:r>
          </a:p>
          <a:p>
            <a:r>
              <a:rPr lang="en-US" sz="2400" dirty="0"/>
              <a:t>Today, costs are close to the value of </a:t>
            </a:r>
            <a:r>
              <a:rPr lang="en-US" sz="2400" i="1" u="sng" dirty="0"/>
              <a:t>intermittent </a:t>
            </a:r>
            <a:r>
              <a:rPr lang="en-US" sz="2400" dirty="0"/>
              <a:t>power</a:t>
            </a:r>
          </a:p>
        </p:txBody>
      </p:sp>
      <p:sp>
        <p:nvSpPr>
          <p:cNvPr id="6" name="Content Placeholder 2">
            <a:extLst>
              <a:ext uri="{FF2B5EF4-FFF2-40B4-BE49-F238E27FC236}">
                <a16:creationId xmlns:a16="http://schemas.microsoft.com/office/drawing/2014/main" id="{28AE9799-FC43-FF9F-6FFD-06153CA4EBEA}"/>
              </a:ext>
            </a:extLst>
          </p:cNvPr>
          <p:cNvSpPr txBox="1">
            <a:spLocks/>
          </p:cNvSpPr>
          <p:nvPr/>
        </p:nvSpPr>
        <p:spPr>
          <a:xfrm>
            <a:off x="8993079" y="5502556"/>
            <a:ext cx="2529650" cy="94166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Source: </a:t>
            </a:r>
            <a:r>
              <a:rPr lang="en-US" sz="1200" i="1" dirty="0"/>
              <a:t>Solar Energy Cost Trends Over Time </a:t>
            </a:r>
            <a:r>
              <a:rPr lang="en-US" sz="1200" dirty="0"/>
              <a:t>by Ryan Austin</a:t>
            </a:r>
          </a:p>
          <a:p>
            <a:pPr marL="0" indent="0" algn="ctr">
              <a:buNone/>
            </a:pPr>
            <a:r>
              <a:rPr lang="en-US" sz="1200" dirty="0"/>
              <a:t> https://</a:t>
            </a:r>
            <a:r>
              <a:rPr lang="en-US" sz="1200" dirty="0" err="1"/>
              <a:t>earthtechling.com</a:t>
            </a:r>
            <a:r>
              <a:rPr lang="en-US" sz="1200" dirty="0"/>
              <a:t>/solar-energy-costs-trends/</a:t>
            </a:r>
          </a:p>
        </p:txBody>
      </p:sp>
    </p:spTree>
    <p:extLst>
      <p:ext uri="{BB962C8B-B14F-4D97-AF65-F5344CB8AC3E}">
        <p14:creationId xmlns:p14="http://schemas.microsoft.com/office/powerpoint/2010/main" val="20100158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DF0B3921-9814-5C45-4A8D-FE9E2F5AE63B}"/>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8384B13-F23E-3E7F-DAA4-87E009A64686}"/>
              </a:ext>
            </a:extLst>
          </p:cNvPr>
          <p:cNvSpPr txBox="1">
            <a:spLocks/>
          </p:cNvSpPr>
          <p:nvPr/>
        </p:nvSpPr>
        <p:spPr>
          <a:xfrm>
            <a:off x="425631" y="800100"/>
            <a:ext cx="10966269" cy="808168"/>
          </a:xfrm>
          <a:prstGeom prst="rect">
            <a:avLst/>
          </a:prstGeom>
        </p:spPr>
        <p:txBody>
          <a:bodyPr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What are the Economics of Carbon Capture?</a:t>
            </a:r>
          </a:p>
        </p:txBody>
      </p:sp>
      <p:sp>
        <p:nvSpPr>
          <p:cNvPr id="4" name="Content Placeholder 2">
            <a:extLst>
              <a:ext uri="{FF2B5EF4-FFF2-40B4-BE49-F238E27FC236}">
                <a16:creationId xmlns:a16="http://schemas.microsoft.com/office/drawing/2014/main" id="{D0394BBE-D93A-F5BF-254A-BF9A87EEFF61}"/>
              </a:ext>
            </a:extLst>
          </p:cNvPr>
          <p:cNvSpPr txBox="1">
            <a:spLocks/>
          </p:cNvSpPr>
          <p:nvPr/>
        </p:nvSpPr>
        <p:spPr>
          <a:xfrm>
            <a:off x="838200" y="2310056"/>
            <a:ext cx="10088133" cy="25667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Capital (“</a:t>
            </a:r>
            <a:r>
              <a:rPr lang="en-US" b="1" dirty="0" err="1"/>
              <a:t>CapEx</a:t>
            </a:r>
            <a:r>
              <a:rPr lang="en-US" b="1" dirty="0"/>
              <a:t>”) – what does it cost to build a capture system?</a:t>
            </a:r>
          </a:p>
          <a:p>
            <a:endParaRPr lang="en-US" b="1" dirty="0"/>
          </a:p>
          <a:p>
            <a:r>
              <a:rPr lang="en-US" b="1" dirty="0"/>
              <a:t>Operations Costs (“</a:t>
            </a:r>
            <a:r>
              <a:rPr lang="en-US" b="1" dirty="0" err="1"/>
              <a:t>OpEx</a:t>
            </a:r>
            <a:r>
              <a:rPr lang="en-US" b="1" dirty="0"/>
              <a:t>”) – what does it cost to capture a metric ton (“</a:t>
            </a:r>
            <a:r>
              <a:rPr lang="en-US" b="1" dirty="0" err="1"/>
              <a:t>tonne</a:t>
            </a:r>
            <a:r>
              <a:rPr lang="en-US" b="1" dirty="0"/>
              <a:t>”) of CO</a:t>
            </a:r>
            <a:r>
              <a:rPr lang="en-US" b="1" baseline="-25000" dirty="0"/>
              <a:t>2</a:t>
            </a:r>
            <a:r>
              <a:rPr lang="en-US" b="1" dirty="0"/>
              <a:t>?</a:t>
            </a:r>
          </a:p>
        </p:txBody>
      </p:sp>
    </p:spTree>
    <p:extLst>
      <p:ext uri="{BB962C8B-B14F-4D97-AF65-F5344CB8AC3E}">
        <p14:creationId xmlns:p14="http://schemas.microsoft.com/office/powerpoint/2010/main" val="216700693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B1976E2C-BBA2-D5E4-E1FA-3233F88F4167}"/>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EB26D594-D793-1257-78D4-A1611CD01FCC}"/>
              </a:ext>
            </a:extLst>
          </p:cNvPr>
          <p:cNvSpPr txBox="1">
            <a:spLocks/>
          </p:cNvSpPr>
          <p:nvPr/>
        </p:nvSpPr>
        <p:spPr>
          <a:xfrm>
            <a:off x="425631" y="817824"/>
            <a:ext cx="10470969" cy="790444"/>
          </a:xfrm>
          <a:prstGeom prst="rect">
            <a:avLst/>
          </a:prstGeom>
        </p:spPr>
        <p:txBody>
          <a:bodyPr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latin typeface="Arial" panose="020B0604020202020204" pitchFamily="34" charset="0"/>
                <a:cs typeface="Arial" panose="020B0604020202020204" pitchFamily="34" charset="0"/>
              </a:rPr>
              <a:t>CapEx</a:t>
            </a:r>
            <a:r>
              <a:rPr lang="en-US" sz="2800" b="1" dirty="0">
                <a:latin typeface="Arial" panose="020B0604020202020204" pitchFamily="34" charset="0"/>
                <a:cs typeface="Arial" panose="020B0604020202020204" pitchFamily="34" charset="0"/>
              </a:rPr>
              <a:t> is a Function of CO</a:t>
            </a:r>
            <a:r>
              <a:rPr lang="en-US" sz="2800" b="1" baseline="-250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 Concentration</a:t>
            </a:r>
          </a:p>
        </p:txBody>
      </p:sp>
      <p:graphicFrame>
        <p:nvGraphicFramePr>
          <p:cNvPr id="4" name="Content Placeholder 4">
            <a:extLst>
              <a:ext uri="{FF2B5EF4-FFF2-40B4-BE49-F238E27FC236}">
                <a16:creationId xmlns:a16="http://schemas.microsoft.com/office/drawing/2014/main" id="{CF63F377-3B08-A2A7-0784-D941AE5CBBB0}"/>
              </a:ext>
            </a:extLst>
          </p:cNvPr>
          <p:cNvGraphicFramePr>
            <a:graphicFrameLocks/>
          </p:cNvGraphicFramePr>
          <p:nvPr>
            <p:extLst>
              <p:ext uri="{D42A27DB-BD31-4B8C-83A1-F6EECF244321}">
                <p14:modId xmlns:p14="http://schemas.microsoft.com/office/powerpoint/2010/main" val="821999993"/>
              </p:ext>
            </p:extLst>
          </p:nvPr>
        </p:nvGraphicFramePr>
        <p:xfrm>
          <a:off x="984738" y="1739913"/>
          <a:ext cx="10185010" cy="45951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0B6CDA1-417E-295A-8DD8-815A0D0215BB}"/>
              </a:ext>
            </a:extLst>
          </p:cNvPr>
          <p:cNvSpPr txBox="1"/>
          <p:nvPr/>
        </p:nvSpPr>
        <p:spPr>
          <a:xfrm>
            <a:off x="9783763" y="2195167"/>
            <a:ext cx="1892300" cy="1477328"/>
          </a:xfrm>
          <a:prstGeom prst="rect">
            <a:avLst/>
          </a:prstGeom>
          <a:solidFill>
            <a:schemeClr val="bg1"/>
          </a:solidFill>
          <a:ln>
            <a:solidFill>
              <a:schemeClr val="bg1">
                <a:lumMod val="65000"/>
              </a:schemeClr>
            </a:solidFill>
          </a:ln>
        </p:spPr>
        <p:txBody>
          <a:bodyPr wrap="square" rtlCol="0">
            <a:spAutoFit/>
          </a:bodyPr>
          <a:lstStyle/>
          <a:p>
            <a:pPr algn="r"/>
            <a:r>
              <a:rPr lang="en-US" b="1" dirty="0"/>
              <a:t>Cost per </a:t>
            </a:r>
            <a:r>
              <a:rPr lang="en-US" b="1" dirty="0" err="1"/>
              <a:t>tonne</a:t>
            </a:r>
            <a:r>
              <a:rPr lang="en-US" b="1" dirty="0"/>
              <a:t> of of </a:t>
            </a:r>
            <a:r>
              <a:rPr lang="en-US" b="1" u="sng" dirty="0"/>
              <a:t>flue gas </a:t>
            </a:r>
            <a:r>
              <a:rPr lang="en-US" b="1" dirty="0"/>
              <a:t>processed per day is ~ $9,000 in all cases  </a:t>
            </a:r>
          </a:p>
        </p:txBody>
      </p:sp>
    </p:spTree>
    <p:extLst>
      <p:ext uri="{BB962C8B-B14F-4D97-AF65-F5344CB8AC3E}">
        <p14:creationId xmlns:p14="http://schemas.microsoft.com/office/powerpoint/2010/main" val="8022404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20">
            <a:extLst>
              <a:ext uri="{FF2B5EF4-FFF2-40B4-BE49-F238E27FC236}">
                <a16:creationId xmlns:a16="http://schemas.microsoft.com/office/drawing/2014/main" id="{3B60E69B-B179-819C-4F96-E20141225D25}"/>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710ECA2-C803-281A-D6C8-58FCE5618B6D}"/>
              </a:ext>
            </a:extLst>
          </p:cNvPr>
          <p:cNvSpPr txBox="1">
            <a:spLocks/>
          </p:cNvSpPr>
          <p:nvPr/>
        </p:nvSpPr>
        <p:spPr>
          <a:xfrm>
            <a:off x="378960" y="901699"/>
            <a:ext cx="10644640" cy="706569"/>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Operating Costs driven by physics</a:t>
            </a:r>
          </a:p>
        </p:txBody>
      </p:sp>
      <p:sp>
        <p:nvSpPr>
          <p:cNvPr id="4" name="Content Placeholder 2">
            <a:extLst>
              <a:ext uri="{FF2B5EF4-FFF2-40B4-BE49-F238E27FC236}">
                <a16:creationId xmlns:a16="http://schemas.microsoft.com/office/drawing/2014/main" id="{E9715876-98BF-BAD4-F721-553E7FFB3BEB}"/>
              </a:ext>
            </a:extLst>
          </p:cNvPr>
          <p:cNvSpPr txBox="1">
            <a:spLocks/>
          </p:cNvSpPr>
          <p:nvPr/>
        </p:nvSpPr>
        <p:spPr>
          <a:xfrm>
            <a:off x="754535" y="2005041"/>
            <a:ext cx="10269065" cy="40597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Liquid amine is Temperature Swing Absorption (“TSA”) process</a:t>
            </a:r>
          </a:p>
          <a:p>
            <a:pPr lvl="1"/>
            <a:r>
              <a:rPr lang="en-US" dirty="0"/>
              <a:t>Absorption at low temp (requires cooling)</a:t>
            </a:r>
          </a:p>
          <a:p>
            <a:pPr lvl="1"/>
            <a:r>
              <a:rPr lang="en-US" dirty="0"/>
              <a:t>De-sorption at high temp (requires heating)</a:t>
            </a:r>
          </a:p>
          <a:p>
            <a:pPr lvl="1"/>
            <a:r>
              <a:rPr lang="en-US" dirty="0"/>
              <a:t>Circulation from low temp to high temp areas (requires pumping)</a:t>
            </a:r>
          </a:p>
          <a:p>
            <a:pPr lvl="1"/>
            <a:r>
              <a:rPr lang="en-US" dirty="0"/>
              <a:t>Liquefaction and dehydration for shipping (requires compression)</a:t>
            </a:r>
          </a:p>
          <a:p>
            <a:r>
              <a:rPr lang="en-US" dirty="0"/>
              <a:t>Ratios are independent of volume</a:t>
            </a:r>
          </a:p>
          <a:p>
            <a:pPr lvl="1"/>
            <a:r>
              <a:rPr lang="en-US" dirty="0"/>
              <a:t>Steam per </a:t>
            </a:r>
            <a:r>
              <a:rPr lang="en-US" dirty="0" err="1"/>
              <a:t>tonne</a:t>
            </a:r>
            <a:endParaRPr lang="en-US" dirty="0"/>
          </a:p>
          <a:p>
            <a:pPr lvl="1"/>
            <a:r>
              <a:rPr lang="en-US" dirty="0"/>
              <a:t>Power per </a:t>
            </a:r>
            <a:r>
              <a:rPr lang="en-US" dirty="0" err="1"/>
              <a:t>tonne</a:t>
            </a:r>
            <a:endParaRPr lang="en-US" dirty="0"/>
          </a:p>
          <a:p>
            <a:pPr lvl="1"/>
            <a:r>
              <a:rPr lang="en-US" dirty="0"/>
              <a:t>Solvent consumption per </a:t>
            </a:r>
            <a:r>
              <a:rPr lang="en-US" dirty="0" err="1"/>
              <a:t>tonne</a:t>
            </a:r>
            <a:endParaRPr lang="en-US" dirty="0"/>
          </a:p>
          <a:p>
            <a:pPr lvl="1"/>
            <a:r>
              <a:rPr lang="en-US" dirty="0"/>
              <a:t>process water per </a:t>
            </a:r>
            <a:r>
              <a:rPr lang="en-US" dirty="0" err="1"/>
              <a:t>tonne</a:t>
            </a:r>
            <a:endParaRPr lang="en-US" dirty="0"/>
          </a:p>
          <a:p>
            <a:pPr lvl="1"/>
            <a:r>
              <a:rPr lang="en-US" dirty="0"/>
              <a:t>etc. per </a:t>
            </a:r>
            <a:r>
              <a:rPr lang="en-US" dirty="0" err="1"/>
              <a:t>tonne</a:t>
            </a:r>
            <a:endParaRPr lang="en-US" dirty="0"/>
          </a:p>
        </p:txBody>
      </p:sp>
    </p:spTree>
    <p:extLst>
      <p:ext uri="{BB962C8B-B14F-4D97-AF65-F5344CB8AC3E}">
        <p14:creationId xmlns:p14="http://schemas.microsoft.com/office/powerpoint/2010/main" val="134324167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885</Words>
  <Application>Microsoft Office PowerPoint</Application>
  <PresentationFormat>Widescreen</PresentationFormat>
  <Paragraphs>133</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David Greeson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Veniero Facchetti</cp:lastModifiedBy>
  <cp:revision>95</cp:revision>
  <dcterms:created xsi:type="dcterms:W3CDTF">2017-04-05T07:21:29Z</dcterms:created>
  <dcterms:modified xsi:type="dcterms:W3CDTF">2022-05-17T14:55:07Z</dcterms:modified>
</cp:coreProperties>
</file>