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DF68C6-D797-4CEA-A6AE-6FECB608F85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B26784F-40CB-4AA8-83E8-B1129B4F3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5E67EA-E400-4714-BC9F-78DC94AF3B8C}"/>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52DAEA50-A55B-42F3-BC32-ACCB619CA7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9A8E-D583-4DDC-86F0-8133D9BACE23}"/>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150261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5782AA-B609-4D87-BC21-6743AE051C8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DE9CB5-3533-4AA3-88ED-5F8645B94C3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E97306-E2B3-4851-9FDE-26603C6B5CB1}"/>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CBE3026D-5DDF-459E-B81F-0AFE28E810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7C3EE1-5E91-4573-B0CD-8B93A204039C}"/>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2808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BB0B98-211D-4E94-B104-60AE943ADD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5D8933-15B5-4416-BBDD-D94EDB4DE1C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4C6639-CCCD-44AE-9487-F89F949AC4EF}"/>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5BABCFD3-66D1-4A2B-A39E-A731A6355E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F69840-C4F3-43F1-A713-06EF01AECC8B}"/>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135006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A870F-3ED6-4D67-B398-163BD32D9B0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924220-9A4E-4AEB-B64F-5E3E9ECAC9D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AE0F54-AB90-4F96-8915-C87F75744D8C}"/>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CBDE612A-E136-49BA-9C0C-D053268D6A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71BFA6-210C-495D-925B-ED75A87EC389}"/>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215761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573AD-1DC3-4570-A0F2-6AE8D9398E3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98B1858-7049-4776-B454-B99018234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4A4A93E-C007-4A31-B06D-BFC2387DECAC}"/>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5F30BB89-5F54-4001-9677-A9E7B21BE4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20B888-649F-45F4-A24B-AC334F646FFE}"/>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284586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8D9B2-5A7A-498E-B22A-2861479CC0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187AB6-D97D-4208-8F51-2C202304E9A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29698BC-F877-400B-906E-C5A70D80C97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34E9B1-FA35-4E73-81C2-3AE39FC6482C}"/>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6" name="Segnaposto piè di pagina 5">
            <a:extLst>
              <a:ext uri="{FF2B5EF4-FFF2-40B4-BE49-F238E27FC236}">
                <a16:creationId xmlns:a16="http://schemas.microsoft.com/office/drawing/2014/main" id="{1B94B796-54F5-4015-9B0D-E81991E113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8A25D92-E61E-4C67-BDCF-3F21DB0D5D17}"/>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378608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B706E6-8216-45A3-AE04-FC6D4E6D6EB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E92F93-3039-4B38-86DE-206A07810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DD5CB23-F27E-4551-B20A-FFB24DFD6C9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6516C45-C6B8-4CBB-80A2-C0616E4D9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00B9B9B-DD02-454F-B46C-7380711F7C7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C608E52-C461-47F8-8940-452BB0BEEBF6}"/>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8" name="Segnaposto piè di pagina 7">
            <a:extLst>
              <a:ext uri="{FF2B5EF4-FFF2-40B4-BE49-F238E27FC236}">
                <a16:creationId xmlns:a16="http://schemas.microsoft.com/office/drawing/2014/main" id="{8B0C221F-D85A-4A0C-BDBD-DA3A5608F36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98E3E9-D4B2-428D-B536-094BA919BAD5}"/>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42158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1BFDD5-E599-4046-81CB-39C6DF8B580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C445FE0-A5D7-416F-A8A3-F05086285E9F}"/>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4" name="Segnaposto piè di pagina 3">
            <a:extLst>
              <a:ext uri="{FF2B5EF4-FFF2-40B4-BE49-F238E27FC236}">
                <a16:creationId xmlns:a16="http://schemas.microsoft.com/office/drawing/2014/main" id="{5BE32F5E-32BD-446F-9CB8-69CF5349965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ADA7F72-BF8B-47FC-A105-4AF87BEABEA1}"/>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360863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477F851-D9CB-4A3E-A75E-D34587053AEF}"/>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3" name="Segnaposto piè di pagina 2">
            <a:extLst>
              <a:ext uri="{FF2B5EF4-FFF2-40B4-BE49-F238E27FC236}">
                <a16:creationId xmlns:a16="http://schemas.microsoft.com/office/drawing/2014/main" id="{4037258E-9DA5-41F8-B397-2D1538C10B0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E54E797-CD8C-4ABF-AD46-E84D29A9A1CF}"/>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417231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613F5-23D9-45E4-9DF1-A7B03CE8FCA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56551B-9FB9-4FCC-BD86-12A4DB524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F049EC-F093-47F5-B584-56874C758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0C07705-DF6D-4481-9338-1B11522171E1}"/>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6" name="Segnaposto piè di pagina 5">
            <a:extLst>
              <a:ext uri="{FF2B5EF4-FFF2-40B4-BE49-F238E27FC236}">
                <a16:creationId xmlns:a16="http://schemas.microsoft.com/office/drawing/2014/main" id="{F1299EF7-DE57-4BE6-A09D-1D41C9A12F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DBEFA5-A5F2-4027-A6FC-2BA6D237F2D8}"/>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92319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5A838-B485-4B15-A01A-1540DD6E31F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55182D9-BB32-4871-8440-60E496322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F015BE7-5740-4943-9C57-94E311837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2A1C2C-8E7C-4C88-AA78-C71699E6C1EE}"/>
              </a:ext>
            </a:extLst>
          </p:cNvPr>
          <p:cNvSpPr>
            <a:spLocks noGrp="1"/>
          </p:cNvSpPr>
          <p:nvPr>
            <p:ph type="dt" sz="half" idx="10"/>
          </p:nvPr>
        </p:nvSpPr>
        <p:spPr/>
        <p:txBody>
          <a:bodyPr/>
          <a:lstStyle/>
          <a:p>
            <a:fld id="{7E73F7C4-4865-4A34-8865-2142C6508198}" type="datetimeFigureOut">
              <a:rPr lang="it-IT" smtClean="0"/>
              <a:t>21/04/2022</a:t>
            </a:fld>
            <a:endParaRPr lang="it-IT"/>
          </a:p>
        </p:txBody>
      </p:sp>
      <p:sp>
        <p:nvSpPr>
          <p:cNvPr id="6" name="Segnaposto piè di pagina 5">
            <a:extLst>
              <a:ext uri="{FF2B5EF4-FFF2-40B4-BE49-F238E27FC236}">
                <a16:creationId xmlns:a16="http://schemas.microsoft.com/office/drawing/2014/main" id="{8A8FEB72-D3C3-4E0E-B16E-B74FD31E90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F433D8-0EBE-4757-8A0B-E530AB0EC703}"/>
              </a:ext>
            </a:extLst>
          </p:cNvPr>
          <p:cNvSpPr>
            <a:spLocks noGrp="1"/>
          </p:cNvSpPr>
          <p:nvPr>
            <p:ph type="sldNum" sz="quarter" idx="12"/>
          </p:nvPr>
        </p:nvSpPr>
        <p:spPr/>
        <p:txBody>
          <a:bodyPr/>
          <a:lstStyle/>
          <a:p>
            <a:fld id="{827A3D7F-C5BE-4C4F-8F1F-011CDCC1C9C3}" type="slidenum">
              <a:rPr lang="it-IT" smtClean="0"/>
              <a:t>‹N›</a:t>
            </a:fld>
            <a:endParaRPr lang="it-IT"/>
          </a:p>
        </p:txBody>
      </p:sp>
    </p:spTree>
    <p:extLst>
      <p:ext uri="{BB962C8B-B14F-4D97-AF65-F5344CB8AC3E}">
        <p14:creationId xmlns:p14="http://schemas.microsoft.com/office/powerpoint/2010/main" val="331828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9FDE57B-EA8E-4524-B990-68DF22E58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70D7CFA-3350-407F-98D1-0098ADD7A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05AB857-8B9E-492D-A952-2236B7935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3F7C4-4865-4A34-8865-2142C6508198}" type="datetimeFigureOut">
              <a:rPr lang="it-IT" smtClean="0"/>
              <a:t>21/04/2022</a:t>
            </a:fld>
            <a:endParaRPr lang="it-IT"/>
          </a:p>
        </p:txBody>
      </p:sp>
      <p:sp>
        <p:nvSpPr>
          <p:cNvPr id="5" name="Segnaposto piè di pagina 4">
            <a:extLst>
              <a:ext uri="{FF2B5EF4-FFF2-40B4-BE49-F238E27FC236}">
                <a16:creationId xmlns:a16="http://schemas.microsoft.com/office/drawing/2014/main" id="{3C87A977-955A-4191-A7DC-85802B449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C17003A-4C3B-4C1B-A9BC-87588150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A3D7F-C5BE-4C4F-8F1F-011CDCC1C9C3}" type="slidenum">
              <a:rPr lang="it-IT" smtClean="0"/>
              <a:t>‹N›</a:t>
            </a:fld>
            <a:endParaRPr lang="it-IT"/>
          </a:p>
        </p:txBody>
      </p:sp>
    </p:spTree>
    <p:extLst>
      <p:ext uri="{BB962C8B-B14F-4D97-AF65-F5344CB8AC3E}">
        <p14:creationId xmlns:p14="http://schemas.microsoft.com/office/powerpoint/2010/main" val="138809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t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t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t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3C28F7-C121-4036-9026-C6A333F836AE}"/>
              </a:ext>
            </a:extLst>
          </p:cNvPr>
          <p:cNvSpPr>
            <a:spLocks noGrp="1"/>
          </p:cNvSpPr>
          <p:nvPr>
            <p:ph type="ctrTitle"/>
          </p:nvPr>
        </p:nvSpPr>
        <p:spPr>
          <a:xfrm>
            <a:off x="670017" y="1750435"/>
            <a:ext cx="10557164" cy="2387600"/>
          </a:xfrm>
        </p:spPr>
        <p:txBody>
          <a:bodyPr>
            <a:normAutofit/>
          </a:bodyPr>
          <a:lstStyle/>
          <a:p>
            <a:r>
              <a:rPr lang="it-IT" sz="6600" b="1" dirty="0">
                <a:solidFill>
                  <a:srgbClr val="002060"/>
                </a:solidFill>
              </a:rPr>
              <a:t>THERMODYNAMIC ANALYSIS OF SEALING WELD</a:t>
            </a:r>
          </a:p>
        </p:txBody>
      </p:sp>
      <p:sp>
        <p:nvSpPr>
          <p:cNvPr id="3" name="Sottotitolo 2">
            <a:extLst>
              <a:ext uri="{FF2B5EF4-FFF2-40B4-BE49-F238E27FC236}">
                <a16:creationId xmlns:a16="http://schemas.microsoft.com/office/drawing/2014/main" id="{C0FBD4CD-C041-4155-A9D5-1E536E0FBF6B}"/>
              </a:ext>
            </a:extLst>
          </p:cNvPr>
          <p:cNvSpPr>
            <a:spLocks noGrp="1"/>
          </p:cNvSpPr>
          <p:nvPr>
            <p:ph type="subTitle" idx="1"/>
          </p:nvPr>
        </p:nvSpPr>
        <p:spPr>
          <a:xfrm>
            <a:off x="1524000" y="4717183"/>
            <a:ext cx="9144000" cy="787689"/>
          </a:xfrm>
        </p:spPr>
        <p:txBody>
          <a:bodyPr/>
          <a:lstStyle/>
          <a:p>
            <a:r>
              <a:rPr lang="it-IT" b="1" dirty="0" err="1">
                <a:solidFill>
                  <a:srgbClr val="0070C0"/>
                </a:solidFill>
              </a:rPr>
              <a:t>Sealing</a:t>
            </a:r>
            <a:r>
              <a:rPr lang="it-IT" b="1" dirty="0">
                <a:solidFill>
                  <a:srgbClr val="0070C0"/>
                </a:solidFill>
              </a:rPr>
              <a:t> in </a:t>
            </a:r>
            <a:r>
              <a:rPr lang="it-IT" b="1" dirty="0" err="1">
                <a:solidFill>
                  <a:srgbClr val="0070C0"/>
                </a:solidFill>
              </a:rPr>
              <a:t>valves</a:t>
            </a:r>
            <a:r>
              <a:rPr lang="it-IT" b="1" dirty="0">
                <a:solidFill>
                  <a:srgbClr val="0070C0"/>
                </a:solidFill>
              </a:rPr>
              <a:t> for high temperature </a:t>
            </a:r>
            <a:r>
              <a:rPr lang="it-IT" b="1" dirty="0" err="1">
                <a:solidFill>
                  <a:srgbClr val="0070C0"/>
                </a:solidFill>
              </a:rPr>
              <a:t>application</a:t>
            </a:r>
            <a:endParaRPr lang="it-IT" b="1" dirty="0">
              <a:solidFill>
                <a:srgbClr val="0070C0"/>
              </a:solidFill>
            </a:endParaRPr>
          </a:p>
          <a:p>
            <a:endParaRPr lang="it-IT" dirty="0"/>
          </a:p>
        </p:txBody>
      </p:sp>
      <p:pic>
        <p:nvPicPr>
          <p:cNvPr id="6" name="Immagine 5">
            <a:extLst>
              <a:ext uri="{FF2B5EF4-FFF2-40B4-BE49-F238E27FC236}">
                <a16:creationId xmlns:a16="http://schemas.microsoft.com/office/drawing/2014/main" id="{EF233689-8160-4EF5-9A91-682443E52EC1}"/>
              </a:ext>
            </a:extLst>
          </p:cNvPr>
          <p:cNvPicPr>
            <a:picLocks noChangeAspect="1"/>
          </p:cNvPicPr>
          <p:nvPr/>
        </p:nvPicPr>
        <p:blipFill>
          <a:blip r:embed="rId2"/>
          <a:stretch>
            <a:fillRect/>
          </a:stretch>
        </p:blipFill>
        <p:spPr>
          <a:xfrm>
            <a:off x="-1" y="1"/>
            <a:ext cx="2431155" cy="1380980"/>
          </a:xfrm>
          <a:prstGeom prst="rect">
            <a:avLst/>
          </a:prstGeom>
        </p:spPr>
      </p:pic>
      <p:pic>
        <p:nvPicPr>
          <p:cNvPr id="8" name="Immagine 7">
            <a:extLst>
              <a:ext uri="{FF2B5EF4-FFF2-40B4-BE49-F238E27FC236}">
                <a16:creationId xmlns:a16="http://schemas.microsoft.com/office/drawing/2014/main" id="{00000000-0008-0000-0000-0000070000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832" y="68876"/>
            <a:ext cx="4293108" cy="890732"/>
          </a:xfrm>
          <a:prstGeom prst="rect">
            <a:avLst/>
          </a:prstGeom>
          <a:noFill/>
          <a:ln>
            <a:noFill/>
          </a:ln>
        </p:spPr>
      </p:pic>
    </p:spTree>
    <p:extLst>
      <p:ext uri="{BB962C8B-B14F-4D97-AF65-F5344CB8AC3E}">
        <p14:creationId xmlns:p14="http://schemas.microsoft.com/office/powerpoint/2010/main" val="122047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mperature_4a ">
            <a:hlinkClick r:id="" action="ppaction://media"/>
            <a:extLst>
              <a:ext uri="{FF2B5EF4-FFF2-40B4-BE49-F238E27FC236}">
                <a16:creationId xmlns:a16="http://schemas.microsoft.com/office/drawing/2014/main" id="{D711D60B-7361-4007-8253-69988CACD98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78784" y="1063100"/>
            <a:ext cx="7513216" cy="4095042"/>
          </a:xfrm>
          <a:prstGeom prst="rect">
            <a:avLst/>
          </a:prstGeom>
        </p:spPr>
      </p:pic>
      <p:sp>
        <p:nvSpPr>
          <p:cNvPr id="4" name="Titolo 1">
            <a:extLst>
              <a:ext uri="{FF2B5EF4-FFF2-40B4-BE49-F238E27FC236}">
                <a16:creationId xmlns:a16="http://schemas.microsoft.com/office/drawing/2014/main" id="{80C65093-72F8-4FD7-A5FA-E6C463C6AC95}"/>
              </a:ext>
            </a:extLst>
          </p:cNvPr>
          <p:cNvSpPr txBox="1">
            <a:spLocks/>
          </p:cNvSpPr>
          <p:nvPr/>
        </p:nvSpPr>
        <p:spPr>
          <a:xfrm>
            <a:off x="1" y="715402"/>
            <a:ext cx="4645152" cy="6060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700" kern="0" dirty="0">
                <a:latin typeface="Arial" panose="020B0604020202020204" pitchFamily="34" charset="0"/>
                <a:cs typeface="Times New Roman" panose="02020603050405020304" pitchFamily="18" charset="0"/>
              </a:rPr>
              <a:t>In addition, in order to achieve an analysis the most similar to reality as possible, we checked the results with other data provided by our welding engineer:</a:t>
            </a:r>
          </a:p>
          <a:p>
            <a:pPr marL="285750" indent="-285750">
              <a:lnSpc>
                <a:spcPct val="170000"/>
              </a:lnSpc>
              <a:buFont typeface="Arial" panose="020B0604020202020204" pitchFamily="34" charset="0"/>
              <a:buChar char="•"/>
            </a:pPr>
            <a:r>
              <a:rPr lang="en-US" sz="1700" kern="0" dirty="0" err="1">
                <a:latin typeface="Arial" panose="020B0604020202020204" pitchFamily="34" charset="0"/>
                <a:cs typeface="Times New Roman" panose="02020603050405020304" pitchFamily="18" charset="0"/>
              </a:rPr>
              <a:t>Interpass</a:t>
            </a:r>
            <a:r>
              <a:rPr lang="en-US" sz="1700" kern="0" dirty="0">
                <a:latin typeface="Arial" panose="020B0604020202020204" pitchFamily="34" charset="0"/>
                <a:cs typeface="Times New Roman" panose="02020603050405020304" pitchFamily="18" charset="0"/>
              </a:rPr>
              <a:t> temperature = 180 [°C] maximum for 16Cr-12Ni-2Mo;  300 [C°] maximum for 9Cr-1Mo-V. Is the temperature reached by the body close to the weld deposit; this temperature is monitored throughout the process, and can’t exceed a defined threshold related to the material.</a:t>
            </a:r>
          </a:p>
          <a:p>
            <a:pPr marL="285750" indent="-285750">
              <a:lnSpc>
                <a:spcPct val="170000"/>
              </a:lnSpc>
              <a:buFont typeface="Arial" panose="020B0604020202020204" pitchFamily="34" charset="0"/>
              <a:buChar char="•"/>
            </a:pPr>
            <a:r>
              <a:rPr lang="en-US" sz="1700" kern="0" dirty="0">
                <a:latin typeface="Arial" panose="020B0604020202020204" pitchFamily="34" charset="0"/>
                <a:cs typeface="Times New Roman" panose="02020603050405020304" pitchFamily="18" charset="0"/>
              </a:rPr>
              <a:t>Average time required to complete the weld, based on the operator's experience.</a:t>
            </a:r>
          </a:p>
        </p:txBody>
      </p:sp>
      <p:sp>
        <p:nvSpPr>
          <p:cNvPr id="5" name="CasellaDiTesto 4">
            <a:extLst>
              <a:ext uri="{FF2B5EF4-FFF2-40B4-BE49-F238E27FC236}">
                <a16:creationId xmlns:a16="http://schemas.microsoft.com/office/drawing/2014/main" id="{2F65774B-99F3-48D3-9ECE-54F4D6F29A88}"/>
              </a:ext>
            </a:extLst>
          </p:cNvPr>
          <p:cNvSpPr txBox="1"/>
          <p:nvPr/>
        </p:nvSpPr>
        <p:spPr>
          <a:xfrm>
            <a:off x="4837177" y="5964177"/>
            <a:ext cx="6958583" cy="338554"/>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Video 1</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Evolution of the temperature during the welding process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1B3C5334-6332-4CE1-8205-1242AAB2F50D}"/>
              </a:ext>
            </a:extLst>
          </p:cNvPr>
          <p:cNvPicPr>
            <a:picLocks noChangeAspect="1"/>
          </p:cNvPicPr>
          <p:nvPr/>
        </p:nvPicPr>
        <p:blipFill>
          <a:blip r:embed="rId5"/>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85BAF105-13E8-46B6-B716-DE75A7768D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868491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7A10695-69FB-46DA-97A1-5E8E98EA8340}"/>
              </a:ext>
            </a:extLst>
          </p:cNvPr>
          <p:cNvSpPr txBox="1"/>
          <p:nvPr/>
        </p:nvSpPr>
        <p:spPr>
          <a:xfrm>
            <a:off x="-662062" y="6386846"/>
            <a:ext cx="6770990" cy="338554"/>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7</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temperature during the weld deposit, after 8,75 [s]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4B7B90B1-ED54-4195-9598-A570B82FB4E7}"/>
              </a:ext>
            </a:extLst>
          </p:cNvPr>
          <p:cNvPicPr>
            <a:picLocks noChangeAspect="1"/>
          </p:cNvPicPr>
          <p:nvPr/>
        </p:nvPicPr>
        <p:blipFill rotWithShape="1">
          <a:blip r:embed="rId2"/>
          <a:srcRect l="33656" t="28300" r="34527" b="34271"/>
          <a:stretch/>
        </p:blipFill>
        <p:spPr bwMode="auto">
          <a:xfrm>
            <a:off x="25856" y="2497164"/>
            <a:ext cx="5867208" cy="3739044"/>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17DB32DD-F0E5-43EA-96EA-4D7385144699}"/>
              </a:ext>
            </a:extLst>
          </p:cNvPr>
          <p:cNvSpPr txBox="1"/>
          <p:nvPr/>
        </p:nvSpPr>
        <p:spPr>
          <a:xfrm>
            <a:off x="5935615" y="6401217"/>
            <a:ext cx="6770989" cy="338554"/>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a:t>
            </a:r>
            <a:r>
              <a:rPr lang="en-US" sz="1600" b="1" i="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8</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temperature during the weld deposit, after 52,5 [s]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291A9086-8FE9-46E8-87E8-4DFB32B4227A}"/>
              </a:ext>
            </a:extLst>
          </p:cNvPr>
          <p:cNvPicPr>
            <a:picLocks noChangeAspect="1"/>
          </p:cNvPicPr>
          <p:nvPr/>
        </p:nvPicPr>
        <p:blipFill rotWithShape="1">
          <a:blip r:embed="rId3"/>
          <a:srcRect l="33658" t="27752" r="45781" b="30509"/>
          <a:stretch/>
        </p:blipFill>
        <p:spPr bwMode="auto">
          <a:xfrm>
            <a:off x="8302753" y="2169758"/>
            <a:ext cx="3863392" cy="4248649"/>
          </a:xfrm>
          <a:prstGeom prst="rect">
            <a:avLst/>
          </a:prstGeom>
          <a:ln>
            <a:noFill/>
          </a:ln>
          <a:extLst>
            <a:ext uri="{53640926-AAD7-44D8-BBD7-CCE9431645EC}">
              <a14:shadowObscured xmlns:a14="http://schemas.microsoft.com/office/drawing/2010/main"/>
            </a:ext>
          </a:extLst>
        </p:spPr>
      </p:pic>
      <p:sp>
        <p:nvSpPr>
          <p:cNvPr id="8" name="Titolo 1">
            <a:extLst>
              <a:ext uri="{FF2B5EF4-FFF2-40B4-BE49-F238E27FC236}">
                <a16:creationId xmlns:a16="http://schemas.microsoft.com/office/drawing/2014/main" id="{104EEB33-6EA3-4800-B4B5-6B9763396A57}"/>
              </a:ext>
            </a:extLst>
          </p:cNvPr>
          <p:cNvSpPr txBox="1">
            <a:spLocks/>
          </p:cNvSpPr>
          <p:nvPr/>
        </p:nvSpPr>
        <p:spPr>
          <a:xfrm>
            <a:off x="25856" y="834546"/>
            <a:ext cx="12166144" cy="1431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700" kern="0" dirty="0">
                <a:latin typeface="Arial" panose="020B0604020202020204" pitchFamily="34" charset="0"/>
                <a:cs typeface="Times New Roman" panose="02020603050405020304" pitchFamily="18" charset="0"/>
              </a:rPr>
              <a:t>A transient thermal analysis has been performed: step by step, with defined time, we added to the model the bricks of weld with their thermal load and, thanks to availability of real </a:t>
            </a:r>
            <a:r>
              <a:rPr lang="en-US" sz="1700" kern="0" dirty="0" err="1">
                <a:latin typeface="Arial" panose="020B0604020202020204" pitchFamily="34" charset="0"/>
                <a:cs typeface="Times New Roman" panose="02020603050405020304" pitchFamily="18" charset="0"/>
              </a:rPr>
              <a:t>interpass</a:t>
            </a:r>
            <a:r>
              <a:rPr lang="en-US" sz="1700" kern="0" dirty="0">
                <a:latin typeface="Arial" panose="020B0604020202020204" pitchFamily="34" charset="0"/>
                <a:cs typeface="Times New Roman" panose="02020603050405020304" pitchFamily="18" charset="0"/>
              </a:rPr>
              <a:t> temperature, we was able to obtain realistic results; see figures 7 and 8</a:t>
            </a:r>
          </a:p>
        </p:txBody>
      </p:sp>
      <p:pic>
        <p:nvPicPr>
          <p:cNvPr id="9" name="Immagine 8">
            <a:extLst>
              <a:ext uri="{FF2B5EF4-FFF2-40B4-BE49-F238E27FC236}">
                <a16:creationId xmlns:a16="http://schemas.microsoft.com/office/drawing/2014/main" id="{0CEA220B-8744-4F7B-950F-4135F9A005C9}"/>
              </a:ext>
            </a:extLst>
          </p:cNvPr>
          <p:cNvPicPr>
            <a:picLocks noChangeAspect="1"/>
          </p:cNvPicPr>
          <p:nvPr/>
        </p:nvPicPr>
        <p:blipFill>
          <a:blip r:embed="rId4"/>
          <a:stretch>
            <a:fillRect/>
          </a:stretch>
        </p:blipFill>
        <p:spPr>
          <a:xfrm>
            <a:off x="0" y="2"/>
            <a:ext cx="1259434" cy="715402"/>
          </a:xfrm>
          <a:prstGeom prst="rect">
            <a:avLst/>
          </a:prstGeom>
        </p:spPr>
      </p:pic>
      <p:pic>
        <p:nvPicPr>
          <p:cNvPr id="10" name="Immagine 9">
            <a:extLst>
              <a:ext uri="{FF2B5EF4-FFF2-40B4-BE49-F238E27FC236}">
                <a16:creationId xmlns:a16="http://schemas.microsoft.com/office/drawing/2014/main" id="{C17C523A-BE17-45C2-BBC6-5959849409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382011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E069F935-4348-4804-9D42-F2622DD17070}"/>
              </a:ext>
            </a:extLst>
          </p:cNvPr>
          <p:cNvSpPr txBox="1">
            <a:spLocks/>
          </p:cNvSpPr>
          <p:nvPr/>
        </p:nvSpPr>
        <p:spPr>
          <a:xfrm>
            <a:off x="0" y="841604"/>
            <a:ext cx="7781544"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0" dirty="0">
                <a:solidFill>
                  <a:srgbClr val="0070C0"/>
                </a:solidFill>
                <a:latin typeface="Arial" panose="020B0604020202020204" pitchFamily="34" charset="0"/>
                <a:cs typeface="Times New Roman" panose="02020603050405020304" pitchFamily="18" charset="0"/>
              </a:rPr>
              <a:t>Second simulation: elastic-plastic analysis of welding deposit</a:t>
            </a:r>
            <a:endParaRPr lang="it-IT" sz="2000" dirty="0">
              <a:solidFill>
                <a:srgbClr val="0070C0"/>
              </a:solidFill>
            </a:endParaRPr>
          </a:p>
        </p:txBody>
      </p:sp>
      <p:pic>
        <p:nvPicPr>
          <p:cNvPr id="4" name="Immagine 3">
            <a:extLst>
              <a:ext uri="{FF2B5EF4-FFF2-40B4-BE49-F238E27FC236}">
                <a16:creationId xmlns:a16="http://schemas.microsoft.com/office/drawing/2014/main" id="{480E2794-C5D6-45E5-89CA-E89EE275B354}"/>
              </a:ext>
            </a:extLst>
          </p:cNvPr>
          <p:cNvPicPr>
            <a:picLocks noChangeAspect="1"/>
          </p:cNvPicPr>
          <p:nvPr/>
        </p:nvPicPr>
        <p:blipFill rotWithShape="1">
          <a:blip r:embed="rId2"/>
          <a:srcRect l="48928" t="30101" r="16539" b="7494"/>
          <a:stretch/>
        </p:blipFill>
        <p:spPr bwMode="auto">
          <a:xfrm>
            <a:off x="6631603" y="1373415"/>
            <a:ext cx="5560397" cy="5484585"/>
          </a:xfrm>
          <a:prstGeom prst="rect">
            <a:avLst/>
          </a:prstGeom>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E1D2BC8A-E3AA-4DD7-A815-E712E642FD75}"/>
              </a:ext>
            </a:extLst>
          </p:cNvPr>
          <p:cNvSpPr txBox="1">
            <a:spLocks/>
          </p:cNvSpPr>
          <p:nvPr/>
        </p:nvSpPr>
        <p:spPr>
          <a:xfrm>
            <a:off x="0" y="1247215"/>
            <a:ext cx="6096000" cy="3982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The purpose of this analysis was to import the trend of the temperatures obtained in the previous simulation, and evaluate the possible presence of structural plastic deformations and residual stresses.</a:t>
            </a:r>
          </a:p>
          <a:p>
            <a:pPr>
              <a:lnSpc>
                <a:spcPct val="170000"/>
              </a:lnSpc>
            </a:pPr>
            <a:r>
              <a:rPr lang="en-US" sz="1800" kern="0" dirty="0">
                <a:latin typeface="Arial" panose="020B0604020202020204" pitchFamily="34" charset="0"/>
                <a:cs typeface="Times New Roman" panose="02020603050405020304" pitchFamily="18" charset="0"/>
              </a:rPr>
              <a:t>In order to have the most realistic evaluation of phenomena, we choose to include plasticization and strain hardening in materials properties.</a:t>
            </a:r>
          </a:p>
        </p:txBody>
      </p:sp>
      <p:pic>
        <p:nvPicPr>
          <p:cNvPr id="6" name="Immagine 5">
            <a:extLst>
              <a:ext uri="{FF2B5EF4-FFF2-40B4-BE49-F238E27FC236}">
                <a16:creationId xmlns:a16="http://schemas.microsoft.com/office/drawing/2014/main" id="{1AC6971C-0B58-419F-97AF-C93F6303EDF8}"/>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62D3EEA1-E393-4573-B7D1-EA2EBE6259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318753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452DC3-9722-4C48-9942-6AE7F85EE8D2}"/>
              </a:ext>
            </a:extLst>
          </p:cNvPr>
          <p:cNvSpPr txBox="1">
            <a:spLocks/>
          </p:cNvSpPr>
          <p:nvPr/>
        </p:nvSpPr>
        <p:spPr>
          <a:xfrm>
            <a:off x="0" y="715402"/>
            <a:ext cx="4043224" cy="5676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Thanks to the “Element birth and death” feature available in Ansys, we added step by step the bricks of weld with their thermal load; the different coefficient of thermal expansion between seat and body and the thermal distortion due to welding contraction will induce stress and plastic strain even before subjecting the components to design loads. See figures 10 and 11</a:t>
            </a:r>
          </a:p>
        </p:txBody>
      </p:sp>
      <p:sp>
        <p:nvSpPr>
          <p:cNvPr id="4" name="CasellaDiTesto 3">
            <a:extLst>
              <a:ext uri="{FF2B5EF4-FFF2-40B4-BE49-F238E27FC236}">
                <a16:creationId xmlns:a16="http://schemas.microsoft.com/office/drawing/2014/main" id="{A0093804-77F5-4BB6-AE87-463197B48ED9}"/>
              </a:ext>
            </a:extLst>
          </p:cNvPr>
          <p:cNvSpPr txBox="1"/>
          <p:nvPr/>
        </p:nvSpPr>
        <p:spPr>
          <a:xfrm>
            <a:off x="5241089" y="6391430"/>
            <a:ext cx="6870191" cy="338554"/>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Video 2</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Evolution of residual stress during the welding process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Stress 2a">
            <a:hlinkClick r:id="" action="ppaction://media"/>
            <a:extLst>
              <a:ext uri="{FF2B5EF4-FFF2-40B4-BE49-F238E27FC236}">
                <a16:creationId xmlns:a16="http://schemas.microsoft.com/office/drawing/2014/main" id="{2EED0F5C-3F1C-4F12-87B2-A872234E82D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84965" y="1167587"/>
            <a:ext cx="7807035" cy="4522826"/>
          </a:xfrm>
          <a:prstGeom prst="rect">
            <a:avLst/>
          </a:prstGeom>
        </p:spPr>
      </p:pic>
      <p:pic>
        <p:nvPicPr>
          <p:cNvPr id="6" name="Immagine 5">
            <a:extLst>
              <a:ext uri="{FF2B5EF4-FFF2-40B4-BE49-F238E27FC236}">
                <a16:creationId xmlns:a16="http://schemas.microsoft.com/office/drawing/2014/main" id="{53FF9D42-619B-42D2-A458-DEDE33A52C57}"/>
              </a:ext>
            </a:extLst>
          </p:cNvPr>
          <p:cNvPicPr>
            <a:picLocks noChangeAspect="1"/>
          </p:cNvPicPr>
          <p:nvPr/>
        </p:nvPicPr>
        <p:blipFill>
          <a:blip r:embed="rId5"/>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2C5471AB-F26B-49EC-B644-0CEA4B0FC7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370476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B6A43A-C1A4-411B-941C-F1EB468DA4C9}"/>
              </a:ext>
            </a:extLst>
          </p:cNvPr>
          <p:cNvSpPr txBox="1"/>
          <p:nvPr/>
        </p:nvSpPr>
        <p:spPr>
          <a:xfrm>
            <a:off x="-585862" y="6108829"/>
            <a:ext cx="6770990" cy="584775"/>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10</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equivalent plastic strain during the weld deposit, after 8,75 [s]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3A21F8F0-7492-4171-9EEB-6DA1C16917E7}"/>
              </a:ext>
            </a:extLst>
          </p:cNvPr>
          <p:cNvSpPr txBox="1"/>
          <p:nvPr/>
        </p:nvSpPr>
        <p:spPr>
          <a:xfrm>
            <a:off x="5969779" y="6108828"/>
            <a:ext cx="6770989" cy="584775"/>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a:t>
            </a:r>
            <a:r>
              <a:rPr lang="en-US" sz="1600" b="1" i="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11</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equivalent plastic strain after complete weld deposit, with piece completely cooled</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2C8E4D35-5E91-4C5C-94E1-46E7375DB6D6}"/>
              </a:ext>
            </a:extLst>
          </p:cNvPr>
          <p:cNvPicPr>
            <a:picLocks noChangeAspect="1"/>
          </p:cNvPicPr>
          <p:nvPr/>
        </p:nvPicPr>
        <p:blipFill rotWithShape="1">
          <a:blip r:embed="rId2"/>
          <a:srcRect l="33863" t="26926" r="36673" b="37307"/>
          <a:stretch/>
        </p:blipFill>
        <p:spPr bwMode="auto">
          <a:xfrm>
            <a:off x="0" y="1080085"/>
            <a:ext cx="5867400" cy="3858480"/>
          </a:xfrm>
          <a:prstGeom prst="rect">
            <a:avLst/>
          </a:prstGeom>
          <a:ln>
            <a:noFill/>
          </a:ln>
          <a:extLs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id="{3256B10C-545C-4FC7-B7D5-884430325C1E}"/>
              </a:ext>
            </a:extLst>
          </p:cNvPr>
          <p:cNvPicPr>
            <a:picLocks noChangeAspect="1"/>
          </p:cNvPicPr>
          <p:nvPr/>
        </p:nvPicPr>
        <p:blipFill rotWithShape="1">
          <a:blip r:embed="rId3"/>
          <a:srcRect l="33766" t="27828" r="38149" b="32587"/>
          <a:stretch/>
        </p:blipFill>
        <p:spPr bwMode="auto">
          <a:xfrm>
            <a:off x="6518549" y="1080085"/>
            <a:ext cx="5673451" cy="4331653"/>
          </a:xfrm>
          <a:prstGeom prst="rect">
            <a:avLst/>
          </a:prstGeom>
          <a:ln>
            <a:noFill/>
          </a:ln>
          <a:extLst>
            <a:ext uri="{53640926-AAD7-44D8-BBD7-CCE9431645EC}">
              <a14:shadowObscured xmlns:a14="http://schemas.microsoft.com/office/drawing/2010/main"/>
            </a:ext>
          </a:extLst>
        </p:spPr>
      </p:pic>
      <p:pic>
        <p:nvPicPr>
          <p:cNvPr id="7" name="Immagine 6">
            <a:extLst>
              <a:ext uri="{FF2B5EF4-FFF2-40B4-BE49-F238E27FC236}">
                <a16:creationId xmlns:a16="http://schemas.microsoft.com/office/drawing/2014/main" id="{8475AACA-2976-4D11-8B9E-304C23FAD4C1}"/>
              </a:ext>
            </a:extLst>
          </p:cNvPr>
          <p:cNvPicPr>
            <a:picLocks noChangeAspect="1"/>
          </p:cNvPicPr>
          <p:nvPr/>
        </p:nvPicPr>
        <p:blipFill>
          <a:blip r:embed="rId4"/>
          <a:stretch>
            <a:fillRect/>
          </a:stretch>
        </p:blipFill>
        <p:spPr>
          <a:xfrm>
            <a:off x="0" y="2"/>
            <a:ext cx="1259434" cy="715402"/>
          </a:xfrm>
          <a:prstGeom prst="rect">
            <a:avLst/>
          </a:prstGeom>
        </p:spPr>
      </p:pic>
      <p:pic>
        <p:nvPicPr>
          <p:cNvPr id="8" name="Immagine 7">
            <a:extLst>
              <a:ext uri="{FF2B5EF4-FFF2-40B4-BE49-F238E27FC236}">
                <a16:creationId xmlns:a16="http://schemas.microsoft.com/office/drawing/2014/main" id="{071BA0AC-FC9D-494C-9108-696F41945A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52719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E43AB-AF64-4DDF-B7B8-CA58CD027CA5}"/>
              </a:ext>
            </a:extLst>
          </p:cNvPr>
          <p:cNvSpPr txBox="1">
            <a:spLocks/>
          </p:cNvSpPr>
          <p:nvPr/>
        </p:nvSpPr>
        <p:spPr>
          <a:xfrm>
            <a:off x="0" y="924953"/>
            <a:ext cx="10363200"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0" dirty="0">
                <a:solidFill>
                  <a:srgbClr val="0070C0"/>
                </a:solidFill>
                <a:latin typeface="Arial" panose="020B0604020202020204" pitchFamily="34" charset="0"/>
                <a:cs typeface="Times New Roman" panose="02020603050405020304" pitchFamily="18" charset="0"/>
              </a:rPr>
              <a:t>Comparison of results: with and without elastic-plastic analysis of welding deposit</a:t>
            </a:r>
            <a:endParaRPr lang="it-IT" sz="2000" dirty="0">
              <a:solidFill>
                <a:srgbClr val="0070C0"/>
              </a:solidFill>
            </a:endParaRPr>
          </a:p>
        </p:txBody>
      </p:sp>
      <p:sp>
        <p:nvSpPr>
          <p:cNvPr id="4" name="Titolo 1">
            <a:extLst>
              <a:ext uri="{FF2B5EF4-FFF2-40B4-BE49-F238E27FC236}">
                <a16:creationId xmlns:a16="http://schemas.microsoft.com/office/drawing/2014/main" id="{F60149AC-4946-487B-B667-222778EA373E}"/>
              </a:ext>
            </a:extLst>
          </p:cNvPr>
          <p:cNvSpPr txBox="1">
            <a:spLocks/>
          </p:cNvSpPr>
          <p:nvPr/>
        </p:nvSpPr>
        <p:spPr>
          <a:xfrm>
            <a:off x="0" y="1261612"/>
            <a:ext cx="12192000" cy="3809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600" kern="0" dirty="0">
                <a:latin typeface="Arial" panose="020B0604020202020204" pitchFamily="34" charset="0"/>
                <a:cs typeface="Times New Roman" panose="02020603050405020304" pitchFamily="18" charset="0"/>
              </a:rPr>
              <a:t>What kind of advantages can such analysis give us?</a:t>
            </a:r>
          </a:p>
          <a:p>
            <a:pPr marL="285750" indent="-285750">
              <a:lnSpc>
                <a:spcPct val="170000"/>
              </a:lnSpc>
              <a:buFont typeface="Wingdings" panose="05000000000000000000" pitchFamily="2" charset="2"/>
              <a:buChar char="Ø"/>
            </a:pPr>
            <a:r>
              <a:rPr lang="en-US" sz="1600" kern="0" dirty="0">
                <a:latin typeface="Arial" panose="020B0604020202020204" pitchFamily="34" charset="0"/>
                <a:cs typeface="Times New Roman" panose="02020603050405020304" pitchFamily="18" charset="0"/>
              </a:rPr>
              <a:t>First of all is an useful tool to predict wire feed speed range of weld material, in order to not exceed the </a:t>
            </a:r>
            <a:r>
              <a:rPr lang="en-US" sz="1600" kern="0" dirty="0" err="1">
                <a:latin typeface="Arial" panose="020B0604020202020204" pitchFamily="34" charset="0"/>
                <a:cs typeface="Times New Roman" panose="02020603050405020304" pitchFamily="18" charset="0"/>
              </a:rPr>
              <a:t>interpass</a:t>
            </a:r>
            <a:r>
              <a:rPr lang="en-US" sz="1600" kern="0" dirty="0">
                <a:latin typeface="Arial" panose="020B0604020202020204" pitchFamily="34" charset="0"/>
                <a:cs typeface="Times New Roman" panose="02020603050405020304" pitchFamily="18" charset="0"/>
              </a:rPr>
              <a:t> temperature of material and have a continuous welding process.</a:t>
            </a:r>
          </a:p>
          <a:p>
            <a:pPr marL="285750" indent="-285750">
              <a:lnSpc>
                <a:spcPct val="170000"/>
              </a:lnSpc>
              <a:buFont typeface="Wingdings" panose="05000000000000000000" pitchFamily="2" charset="2"/>
              <a:buChar char="Ø"/>
            </a:pPr>
            <a:r>
              <a:rPr lang="en-US" sz="1600" kern="0" dirty="0">
                <a:latin typeface="Arial" panose="020B0604020202020204" pitchFamily="34" charset="0"/>
                <a:cs typeface="Times New Roman" panose="02020603050405020304" pitchFamily="18" charset="0"/>
              </a:rPr>
              <a:t>Secondly, it allows us to evaluate any residual deformations produced by thermal distortion, so we are able to prevent possible interference between parts that must have a relative movement, or plasticization of critical components subjected to residual stresses to be added to design loads.</a:t>
            </a:r>
          </a:p>
          <a:p>
            <a:pPr marL="285750" indent="-285750">
              <a:lnSpc>
                <a:spcPct val="170000"/>
              </a:lnSpc>
              <a:buFont typeface="Wingdings" panose="05000000000000000000" pitchFamily="2" charset="2"/>
              <a:buChar char="Ø"/>
            </a:pPr>
            <a:r>
              <a:rPr lang="en-US" sz="1600" kern="0" dirty="0">
                <a:latin typeface="Arial" panose="020B0604020202020204" pitchFamily="34" charset="0"/>
                <a:cs typeface="Times New Roman" panose="02020603050405020304" pitchFamily="18" charset="0"/>
              </a:rPr>
              <a:t>Finally, it gives us the possibility to evaluate correctly pressure equipment according international specifications; for example ASME VIII Div.2 requires the correct evaluation of a forming strain coefficient for limit-load analysis: the resulting usage factor will be different without including residual strain.</a:t>
            </a:r>
          </a:p>
        </p:txBody>
      </p:sp>
      <p:pic>
        <p:nvPicPr>
          <p:cNvPr id="6" name="Immagine 5">
            <a:extLst>
              <a:ext uri="{FF2B5EF4-FFF2-40B4-BE49-F238E27FC236}">
                <a16:creationId xmlns:a16="http://schemas.microsoft.com/office/drawing/2014/main" id="{176C4A4A-5DBB-4B38-A1CB-830B49E5786E}"/>
              </a:ext>
            </a:extLst>
          </p:cNvPr>
          <p:cNvPicPr>
            <a:picLocks noChangeAspect="1"/>
          </p:cNvPicPr>
          <p:nvPr/>
        </p:nvPicPr>
        <p:blipFill rotWithShape="1">
          <a:blip r:embed="rId2"/>
          <a:srcRect l="3719" t="32097" r="35594" b="19659"/>
          <a:stretch/>
        </p:blipFill>
        <p:spPr bwMode="auto">
          <a:xfrm>
            <a:off x="7266211" y="4711700"/>
            <a:ext cx="4925790" cy="2136877"/>
          </a:xfrm>
          <a:prstGeom prst="rect">
            <a:avLst/>
          </a:prstGeom>
          <a:ln>
            <a:noFill/>
          </a:ln>
          <a:extLst>
            <a:ext uri="{53640926-AAD7-44D8-BBD7-CCE9431645EC}">
              <a14:shadowObscured xmlns:a14="http://schemas.microsoft.com/office/drawing/2010/main"/>
            </a:ext>
          </a:extLst>
        </p:spPr>
      </p:pic>
      <p:sp>
        <p:nvSpPr>
          <p:cNvPr id="7" name="CasellaDiTesto 6">
            <a:extLst>
              <a:ext uri="{FF2B5EF4-FFF2-40B4-BE49-F238E27FC236}">
                <a16:creationId xmlns:a16="http://schemas.microsoft.com/office/drawing/2014/main" id="{4606B374-FAA1-4CA3-816F-5DF0A73AFFF2}"/>
              </a:ext>
            </a:extLst>
          </p:cNvPr>
          <p:cNvSpPr txBox="1"/>
          <p:nvPr/>
        </p:nvSpPr>
        <p:spPr>
          <a:xfrm>
            <a:off x="1962150" y="6263802"/>
            <a:ext cx="5570840" cy="584775"/>
          </a:xfrm>
          <a:prstGeom prst="rect">
            <a:avLst/>
          </a:prstGeom>
          <a:noFill/>
        </p:spPr>
        <p:txBody>
          <a:bodyPr wrap="square">
            <a:spAutoFit/>
          </a:bodyPr>
          <a:lstStyle/>
          <a:p>
            <a:pPr marL="457200" marR="457200" algn="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12</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from ASME VIII Div.2 Tab.5.5, evaluation of protection against local failure </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magine 7">
            <a:extLst>
              <a:ext uri="{FF2B5EF4-FFF2-40B4-BE49-F238E27FC236}">
                <a16:creationId xmlns:a16="http://schemas.microsoft.com/office/drawing/2014/main" id="{2556CFA2-A28E-4683-ACCE-227B926BCD81}"/>
              </a:ext>
            </a:extLst>
          </p:cNvPr>
          <p:cNvPicPr>
            <a:picLocks noChangeAspect="1"/>
          </p:cNvPicPr>
          <p:nvPr/>
        </p:nvPicPr>
        <p:blipFill>
          <a:blip r:embed="rId3"/>
          <a:stretch>
            <a:fillRect/>
          </a:stretch>
        </p:blipFill>
        <p:spPr>
          <a:xfrm>
            <a:off x="0" y="2"/>
            <a:ext cx="1259434" cy="715402"/>
          </a:xfrm>
          <a:prstGeom prst="rect">
            <a:avLst/>
          </a:prstGeom>
        </p:spPr>
      </p:pic>
      <p:pic>
        <p:nvPicPr>
          <p:cNvPr id="9" name="Immagine 8">
            <a:extLst>
              <a:ext uri="{FF2B5EF4-FFF2-40B4-BE49-F238E27FC236}">
                <a16:creationId xmlns:a16="http://schemas.microsoft.com/office/drawing/2014/main" id="{FDF2E5D1-C712-4500-B843-10B3F5FE9F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25362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77786CC-A4DB-4C25-A12A-E5D72036ED91}"/>
              </a:ext>
            </a:extLst>
          </p:cNvPr>
          <p:cNvSpPr txBox="1"/>
          <p:nvPr/>
        </p:nvSpPr>
        <p:spPr>
          <a:xfrm rot="16200000">
            <a:off x="8739698" y="3809094"/>
            <a:ext cx="6129903" cy="584775"/>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14</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evaluation of protection against local failure of 9Cr-1Mo-V, usage factor</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15022129-AB87-45AB-810A-32D398BD5C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 r="1365"/>
          <a:stretch/>
        </p:blipFill>
        <p:spPr bwMode="auto">
          <a:xfrm>
            <a:off x="3972791" y="715403"/>
            <a:ext cx="7444509" cy="6129902"/>
          </a:xfrm>
          <a:prstGeom prst="rect">
            <a:avLst/>
          </a:prstGeom>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0E7E1875-B942-40BD-84B2-CD148FF7578C}"/>
              </a:ext>
            </a:extLst>
          </p:cNvPr>
          <p:cNvSpPr txBox="1">
            <a:spLocks/>
          </p:cNvSpPr>
          <p:nvPr/>
        </p:nvSpPr>
        <p:spPr>
          <a:xfrm>
            <a:off x="0" y="881292"/>
            <a:ext cx="1838325"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0" dirty="0">
                <a:solidFill>
                  <a:srgbClr val="0070C0"/>
                </a:solidFill>
                <a:latin typeface="Arial" panose="020B0604020202020204" pitchFamily="34" charset="0"/>
                <a:cs typeface="Times New Roman" panose="02020603050405020304" pitchFamily="18" charset="0"/>
              </a:rPr>
              <a:t>Conclusion</a:t>
            </a:r>
            <a:endParaRPr lang="it-IT" sz="2000" dirty="0">
              <a:solidFill>
                <a:srgbClr val="0070C0"/>
              </a:solidFill>
            </a:endParaRPr>
          </a:p>
        </p:txBody>
      </p:sp>
      <p:sp>
        <p:nvSpPr>
          <p:cNvPr id="6" name="Titolo 1">
            <a:extLst>
              <a:ext uri="{FF2B5EF4-FFF2-40B4-BE49-F238E27FC236}">
                <a16:creationId xmlns:a16="http://schemas.microsoft.com/office/drawing/2014/main" id="{4BA5ABC4-7C4F-46D2-BFE9-8EB7F2383DF1}"/>
              </a:ext>
            </a:extLst>
          </p:cNvPr>
          <p:cNvSpPr txBox="1">
            <a:spLocks/>
          </p:cNvSpPr>
          <p:nvPr/>
        </p:nvSpPr>
        <p:spPr>
          <a:xfrm>
            <a:off x="28575" y="1257534"/>
            <a:ext cx="3619500" cy="5045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Model is fully verified according ASME VIII Div.2 Part.5; is clear that, comparing results of the two simulations, the contribute of residual plastic strain due to welding process is significant, and can’t be ignored especially if we want to verify not only the resistance of pressure vessel, but also its functionality</a:t>
            </a:r>
          </a:p>
        </p:txBody>
      </p:sp>
      <p:pic>
        <p:nvPicPr>
          <p:cNvPr id="7" name="Immagine 6">
            <a:extLst>
              <a:ext uri="{FF2B5EF4-FFF2-40B4-BE49-F238E27FC236}">
                <a16:creationId xmlns:a16="http://schemas.microsoft.com/office/drawing/2014/main" id="{C9F82DA1-3D67-415D-A6DA-A8967A7500F6}"/>
              </a:ext>
            </a:extLst>
          </p:cNvPr>
          <p:cNvPicPr>
            <a:picLocks noChangeAspect="1"/>
          </p:cNvPicPr>
          <p:nvPr/>
        </p:nvPicPr>
        <p:blipFill>
          <a:blip r:embed="rId3"/>
          <a:stretch>
            <a:fillRect/>
          </a:stretch>
        </p:blipFill>
        <p:spPr>
          <a:xfrm>
            <a:off x="0" y="2"/>
            <a:ext cx="1259434" cy="715402"/>
          </a:xfrm>
          <a:prstGeom prst="rect">
            <a:avLst/>
          </a:prstGeom>
        </p:spPr>
      </p:pic>
      <p:pic>
        <p:nvPicPr>
          <p:cNvPr id="8" name="Immagine 7">
            <a:extLst>
              <a:ext uri="{FF2B5EF4-FFF2-40B4-BE49-F238E27FC236}">
                <a16:creationId xmlns:a16="http://schemas.microsoft.com/office/drawing/2014/main" id="{87EC5588-0BE1-4A76-9E54-0B28F2DA8D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47458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676C7-01D5-4D93-BD6E-FAFC18371E62}"/>
              </a:ext>
            </a:extLst>
          </p:cNvPr>
          <p:cNvSpPr txBox="1">
            <a:spLocks/>
          </p:cNvSpPr>
          <p:nvPr/>
        </p:nvSpPr>
        <p:spPr>
          <a:xfrm>
            <a:off x="7023100" y="1350010"/>
            <a:ext cx="3905250"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0" dirty="0">
                <a:solidFill>
                  <a:srgbClr val="0070C0"/>
                </a:solidFill>
                <a:latin typeface="Arial" panose="020B0604020202020204" pitchFamily="34" charset="0"/>
                <a:cs typeface="Times New Roman" panose="02020603050405020304" pitchFamily="18" charset="0"/>
              </a:rPr>
              <a:t>Second example: Y valve</a:t>
            </a:r>
            <a:endParaRPr lang="it-IT" sz="2400" dirty="0">
              <a:solidFill>
                <a:srgbClr val="0070C0"/>
              </a:solidFill>
            </a:endParaRPr>
          </a:p>
        </p:txBody>
      </p:sp>
      <p:sp>
        <p:nvSpPr>
          <p:cNvPr id="6" name="Titolo 1">
            <a:extLst>
              <a:ext uri="{FF2B5EF4-FFF2-40B4-BE49-F238E27FC236}">
                <a16:creationId xmlns:a16="http://schemas.microsoft.com/office/drawing/2014/main" id="{E20ACA25-4D00-47BB-BEAA-C25DE1E001AE}"/>
              </a:ext>
            </a:extLst>
          </p:cNvPr>
          <p:cNvSpPr txBox="1">
            <a:spLocks/>
          </p:cNvSpPr>
          <p:nvPr/>
        </p:nvSpPr>
        <p:spPr>
          <a:xfrm>
            <a:off x="7023100" y="1130140"/>
            <a:ext cx="4921250" cy="5556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In this case the object of our analysis is a Y valve; in this valve the cover is fixed to the main body simultaneously from a thread and from a sealing weld: the simulation will define in what proportion the thrust due to internal pressure will be distributed over the two constraints.</a:t>
            </a:r>
          </a:p>
        </p:txBody>
      </p:sp>
      <p:pic>
        <p:nvPicPr>
          <p:cNvPr id="8" name="Immagine 7">
            <a:extLst>
              <a:ext uri="{FF2B5EF4-FFF2-40B4-BE49-F238E27FC236}">
                <a16:creationId xmlns:a16="http://schemas.microsoft.com/office/drawing/2014/main" id="{1F0A4690-7E0E-4AD1-B638-2B7E533B0953}"/>
              </a:ext>
            </a:extLst>
          </p:cNvPr>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0" y="823194"/>
            <a:ext cx="4921250" cy="6014682"/>
          </a:xfrm>
          <a:prstGeom prst="rect">
            <a:avLst/>
          </a:prstGeom>
        </p:spPr>
      </p:pic>
      <p:pic>
        <p:nvPicPr>
          <p:cNvPr id="9" name="Immagine 8">
            <a:extLst>
              <a:ext uri="{FF2B5EF4-FFF2-40B4-BE49-F238E27FC236}">
                <a16:creationId xmlns:a16="http://schemas.microsoft.com/office/drawing/2014/main" id="{711EE860-561B-4444-896B-95634C95CE62}"/>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5161D361-0B5C-444A-B84D-E708F7B775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8941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3539E006-28AA-478E-BF9F-AD53C0853DEA}"/>
              </a:ext>
            </a:extLst>
          </p:cNvPr>
          <p:cNvSpPr txBox="1">
            <a:spLocks/>
          </p:cNvSpPr>
          <p:nvPr/>
        </p:nvSpPr>
        <p:spPr>
          <a:xfrm>
            <a:off x="403225" y="939640"/>
            <a:ext cx="4921250" cy="5556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The load condition of valve was:</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Rating pressure = 25,86 [MPa]</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Rating temperature = 22 [°C]</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Working pressure = 14,51 [MPa]</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Working temperature = 540 [°C]</a:t>
            </a:r>
          </a:p>
          <a:p>
            <a:pPr>
              <a:lnSpc>
                <a:spcPct val="170000"/>
              </a:lnSpc>
            </a:pPr>
            <a:r>
              <a:rPr lang="en-US" sz="1800" kern="0" dirty="0">
                <a:latin typeface="Arial" panose="020B0604020202020204" pitchFamily="34" charset="0"/>
                <a:cs typeface="Times New Roman" panose="02020603050405020304" pitchFamily="18" charset="0"/>
              </a:rPr>
              <a:t>The WPS data was:</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Type of weld procedure = GTAW</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Filler metal = 316LSi</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Size of filler metal = 2,4 [mm]</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Travel speed range = 100 – 120 [m/min]</a:t>
            </a:r>
          </a:p>
          <a:p>
            <a:pPr marL="285750" indent="-285750">
              <a:lnSpc>
                <a:spcPct val="170000"/>
              </a:lnSpc>
              <a:buFont typeface="Arial" panose="020B0604020202020204" pitchFamily="34" charset="0"/>
              <a:buChar char="•"/>
            </a:pPr>
            <a:r>
              <a:rPr lang="en-US" sz="1800" kern="0" dirty="0" err="1">
                <a:latin typeface="Arial" panose="020B0604020202020204" pitchFamily="34" charset="0"/>
                <a:cs typeface="Times New Roman" panose="02020603050405020304" pitchFamily="18" charset="0"/>
              </a:rPr>
              <a:t>Interpass</a:t>
            </a:r>
            <a:r>
              <a:rPr lang="en-US" sz="1800" kern="0" dirty="0">
                <a:latin typeface="Arial" panose="020B0604020202020204" pitchFamily="34" charset="0"/>
                <a:cs typeface="Times New Roman" panose="02020603050405020304" pitchFamily="18" charset="0"/>
              </a:rPr>
              <a:t> temperature = 220 [°C]</a:t>
            </a:r>
          </a:p>
        </p:txBody>
      </p:sp>
      <p:pic>
        <p:nvPicPr>
          <p:cNvPr id="4" name="Immagine 3">
            <a:extLst>
              <a:ext uri="{FF2B5EF4-FFF2-40B4-BE49-F238E27FC236}">
                <a16:creationId xmlns:a16="http://schemas.microsoft.com/office/drawing/2014/main" id="{D2FE021A-70B2-45CC-9246-936ECF69A841}"/>
              </a:ext>
            </a:extLst>
          </p:cNvPr>
          <p:cNvPicPr>
            <a:picLocks noChangeAspect="1"/>
          </p:cNvPicPr>
          <p:nvPr/>
        </p:nvPicPr>
        <p:blipFill rotWithShape="1">
          <a:blip r:embed="rId2"/>
          <a:srcRect l="33570" t="25657" r="43130" b="23840"/>
          <a:stretch/>
        </p:blipFill>
        <p:spPr bwMode="auto">
          <a:xfrm>
            <a:off x="7157720" y="939640"/>
            <a:ext cx="4921250" cy="5410200"/>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B7C2D706-38D8-4C78-A3F2-76FE4E6EF6B4}"/>
              </a:ext>
            </a:extLst>
          </p:cNvPr>
          <p:cNvSpPr txBox="1"/>
          <p:nvPr/>
        </p:nvSpPr>
        <p:spPr>
          <a:xfrm>
            <a:off x="6238875" y="6496049"/>
            <a:ext cx="6456665" cy="338554"/>
          </a:xfrm>
          <a:prstGeom prst="rect">
            <a:avLst/>
          </a:prstGeom>
          <a:noFill/>
        </p:spPr>
        <p:txBody>
          <a:bodyPr wrap="square">
            <a:spAutoFit/>
          </a:bodyPr>
          <a:lstStyle/>
          <a:p>
            <a:pPr marL="457200" marR="457200" algn="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16</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temperature during the weld deposit, after 56 [s]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E2D9DC7E-83C5-4C47-BB89-8979EF83796F}"/>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6EA44A4B-0B61-4EA5-91BC-4F07E4F0D9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18122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3AA128C-41C9-4F24-AA6B-2AD3C3D27024}"/>
              </a:ext>
            </a:extLst>
          </p:cNvPr>
          <p:cNvSpPr txBox="1"/>
          <p:nvPr/>
        </p:nvSpPr>
        <p:spPr>
          <a:xfrm>
            <a:off x="1380523" y="6519446"/>
            <a:ext cx="8339380" cy="338554"/>
          </a:xfrm>
          <a:prstGeom prst="rect">
            <a:avLst/>
          </a:prstGeom>
          <a:noFill/>
        </p:spPr>
        <p:txBody>
          <a:bodyPr wrap="square">
            <a:spAutoFit/>
          </a:bodyPr>
          <a:lstStyle/>
          <a:p>
            <a:pPr marL="457200" marR="457200" algn="ctr">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Video 3</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Evolution of the temperature during the welding process</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Temperature_Y2">
            <a:hlinkClick r:id="" action="ppaction://media"/>
            <a:extLst>
              <a:ext uri="{FF2B5EF4-FFF2-40B4-BE49-F238E27FC236}">
                <a16:creationId xmlns:a16="http://schemas.microsoft.com/office/drawing/2014/main" id="{76920436-992D-4839-9770-7BC94D51B01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47198" y="848966"/>
            <a:ext cx="9087452" cy="5160067"/>
          </a:xfrm>
          <a:prstGeom prst="rect">
            <a:avLst/>
          </a:prstGeom>
        </p:spPr>
      </p:pic>
      <p:pic>
        <p:nvPicPr>
          <p:cNvPr id="7" name="Immagine 6">
            <a:extLst>
              <a:ext uri="{FF2B5EF4-FFF2-40B4-BE49-F238E27FC236}">
                <a16:creationId xmlns:a16="http://schemas.microsoft.com/office/drawing/2014/main" id="{FE2F49FD-FB07-424C-8DDC-9C37CE87E316}"/>
              </a:ext>
            </a:extLst>
          </p:cNvPr>
          <p:cNvPicPr>
            <a:picLocks noChangeAspect="1"/>
          </p:cNvPicPr>
          <p:nvPr/>
        </p:nvPicPr>
        <p:blipFill>
          <a:blip r:embed="rId5"/>
          <a:stretch>
            <a:fillRect/>
          </a:stretch>
        </p:blipFill>
        <p:spPr>
          <a:xfrm>
            <a:off x="0" y="2"/>
            <a:ext cx="1259434" cy="715402"/>
          </a:xfrm>
          <a:prstGeom prst="rect">
            <a:avLst/>
          </a:prstGeom>
        </p:spPr>
      </p:pic>
      <p:pic>
        <p:nvPicPr>
          <p:cNvPr id="8" name="Immagine 7">
            <a:extLst>
              <a:ext uri="{FF2B5EF4-FFF2-40B4-BE49-F238E27FC236}">
                <a16:creationId xmlns:a16="http://schemas.microsoft.com/office/drawing/2014/main" id="{BEF143D3-A0AA-43A1-9C53-22F41BEADB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882767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60232-41A6-4E69-98D5-B9ABFB363DA2}"/>
              </a:ext>
            </a:extLst>
          </p:cNvPr>
          <p:cNvSpPr>
            <a:spLocks noGrp="1"/>
          </p:cNvSpPr>
          <p:nvPr>
            <p:ph type="title"/>
          </p:nvPr>
        </p:nvSpPr>
        <p:spPr>
          <a:xfrm>
            <a:off x="0" y="788988"/>
            <a:ext cx="9144000" cy="531812"/>
          </a:xfrm>
        </p:spPr>
        <p:txBody>
          <a:bodyPr>
            <a:noAutofit/>
          </a:bodyPr>
          <a:lstStyle/>
          <a:p>
            <a:r>
              <a:rPr lang="en-US" sz="2400" b="1" kern="0" dirty="0">
                <a:solidFill>
                  <a:srgbClr val="0070C0"/>
                </a:solidFill>
                <a:effectLst/>
                <a:latin typeface="Arial" panose="020B0604020202020204" pitchFamily="34" charset="0"/>
                <a:cs typeface="Times New Roman" panose="02020603050405020304" pitchFamily="18" charset="0"/>
              </a:rPr>
              <a:t>Sealing in valves for high temperature application </a:t>
            </a:r>
            <a:endParaRPr lang="it-IT" sz="2400" dirty="0">
              <a:solidFill>
                <a:srgbClr val="0070C0"/>
              </a:solidFill>
            </a:endParaRPr>
          </a:p>
        </p:txBody>
      </p:sp>
      <p:sp>
        <p:nvSpPr>
          <p:cNvPr id="5" name="Titolo 1">
            <a:extLst>
              <a:ext uri="{FF2B5EF4-FFF2-40B4-BE49-F238E27FC236}">
                <a16:creationId xmlns:a16="http://schemas.microsoft.com/office/drawing/2014/main" id="{C199B2BD-5C07-4D10-BA5C-57F168E7E680}"/>
              </a:ext>
            </a:extLst>
          </p:cNvPr>
          <p:cNvSpPr txBox="1">
            <a:spLocks/>
          </p:cNvSpPr>
          <p:nvPr/>
        </p:nvSpPr>
        <p:spPr>
          <a:xfrm>
            <a:off x="0" y="1320800"/>
            <a:ext cx="12090400" cy="553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600" kern="0" dirty="0">
                <a:latin typeface="Arial" panose="020B0604020202020204" pitchFamily="34" charset="0"/>
                <a:cs typeface="Times New Roman" panose="02020603050405020304" pitchFamily="18" charset="0"/>
              </a:rPr>
              <a:t>In the valve industry for oil &amp; gas applications, the tightness of some components is ensured by coupling with interference; for high temperature applications, especially in case if the coupled components have different thermal expansion coefficient, the dilatation due to the thermal cycles could bring to excessive plasticization phenomena, loss of interference and consequent leakage of the valve.</a:t>
            </a:r>
          </a:p>
          <a:p>
            <a:pPr>
              <a:lnSpc>
                <a:spcPct val="150000"/>
              </a:lnSpc>
            </a:pPr>
            <a:r>
              <a:rPr lang="en-US" sz="1600" kern="0" dirty="0">
                <a:latin typeface="Arial" panose="020B0604020202020204" pitchFamily="34" charset="0"/>
                <a:cs typeface="Times New Roman" panose="02020603050405020304" pitchFamily="18" charset="0"/>
              </a:rPr>
              <a:t>For these cases a FEM analysis is a useful tool to predict the real capacity of the valve to guarantee the seal in the most varied working conditions, and in case of problems to prepare solutions in advance.</a:t>
            </a:r>
          </a:p>
          <a:p>
            <a:pPr>
              <a:lnSpc>
                <a:spcPct val="150000"/>
              </a:lnSpc>
            </a:pPr>
            <a:r>
              <a:rPr lang="en-US" sz="1600" kern="0" dirty="0">
                <a:latin typeface="Arial" panose="020B0604020202020204" pitchFamily="34" charset="0"/>
                <a:cs typeface="Times New Roman" panose="02020603050405020304" pitchFamily="18" charset="0"/>
              </a:rPr>
              <a:t>Usually one of the possible solutions is to weld the components together: in this case, however, it is still necessary to perform a thermodynamic and non linear elastoplastic calculations with finite elements. The simulation of weld process is fundamental to ensure that the heat input and the consequent localized thermal distortion does not overload the valve excessively and does not strain the sealing components unexpectedly; moreover is necessary to guarantee the pressure vessel resistance according to the international standards, despite the residual stress added to those due to the operating conditions.</a:t>
            </a:r>
          </a:p>
          <a:p>
            <a:pPr>
              <a:lnSpc>
                <a:spcPct val="150000"/>
              </a:lnSpc>
            </a:pPr>
            <a:r>
              <a:rPr lang="en-US" sz="1600" kern="0" dirty="0">
                <a:latin typeface="Arial" panose="020B0604020202020204" pitchFamily="34" charset="0"/>
                <a:cs typeface="Times New Roman" panose="02020603050405020304" pitchFamily="18" charset="0"/>
              </a:rPr>
              <a:t>It must be noted that very often components are welded together after final machining and cannot be re-machined after welding to correct any possible deformation.</a:t>
            </a:r>
          </a:p>
        </p:txBody>
      </p:sp>
      <p:pic>
        <p:nvPicPr>
          <p:cNvPr id="8" name="Immagine 7">
            <a:extLst>
              <a:ext uri="{FF2B5EF4-FFF2-40B4-BE49-F238E27FC236}">
                <a16:creationId xmlns:a16="http://schemas.microsoft.com/office/drawing/2014/main" id="{5196685D-C556-4917-903C-78414300A884}"/>
              </a:ext>
            </a:extLst>
          </p:cNvPr>
          <p:cNvPicPr>
            <a:picLocks noChangeAspect="1"/>
          </p:cNvPicPr>
          <p:nvPr/>
        </p:nvPicPr>
        <p:blipFill>
          <a:blip r:embed="rId2"/>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EC3438D2-8060-49CA-8D3D-5D6DA4EABC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00662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468678C-F7C9-43BA-97B1-49B3EE181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129" y="791995"/>
            <a:ext cx="6496824" cy="2903311"/>
          </a:xfrm>
          <a:prstGeom prst="rect">
            <a:avLst/>
          </a:prstGeom>
        </p:spPr>
      </p:pic>
      <p:pic>
        <p:nvPicPr>
          <p:cNvPr id="3" name="Immagine 2">
            <a:extLst>
              <a:ext uri="{FF2B5EF4-FFF2-40B4-BE49-F238E27FC236}">
                <a16:creationId xmlns:a16="http://schemas.microsoft.com/office/drawing/2014/main" id="{9D2FB9E9-508C-4DFD-97F4-5B3B23965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129" y="3930219"/>
            <a:ext cx="6496824" cy="2927781"/>
          </a:xfrm>
          <a:prstGeom prst="rect">
            <a:avLst/>
          </a:prstGeom>
        </p:spPr>
      </p:pic>
      <p:sp>
        <p:nvSpPr>
          <p:cNvPr id="5" name="Titolo 1">
            <a:extLst>
              <a:ext uri="{FF2B5EF4-FFF2-40B4-BE49-F238E27FC236}">
                <a16:creationId xmlns:a16="http://schemas.microsoft.com/office/drawing/2014/main" id="{28E62428-F0AB-46BC-B214-68B11611B06C}"/>
              </a:ext>
            </a:extLst>
          </p:cNvPr>
          <p:cNvSpPr txBox="1">
            <a:spLocks/>
          </p:cNvSpPr>
          <p:nvPr/>
        </p:nvSpPr>
        <p:spPr>
          <a:xfrm>
            <a:off x="0" y="881292"/>
            <a:ext cx="1838325"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0" dirty="0">
                <a:solidFill>
                  <a:srgbClr val="0070C0"/>
                </a:solidFill>
                <a:latin typeface="Arial" panose="020B0604020202020204" pitchFamily="34" charset="0"/>
                <a:cs typeface="Times New Roman" panose="02020603050405020304" pitchFamily="18" charset="0"/>
              </a:rPr>
              <a:t>Conclusion</a:t>
            </a:r>
            <a:endParaRPr lang="it-IT" sz="2000" dirty="0">
              <a:solidFill>
                <a:srgbClr val="0070C0"/>
              </a:solidFill>
            </a:endParaRPr>
          </a:p>
        </p:txBody>
      </p:sp>
      <p:sp>
        <p:nvSpPr>
          <p:cNvPr id="6" name="Titolo 1">
            <a:extLst>
              <a:ext uri="{FF2B5EF4-FFF2-40B4-BE49-F238E27FC236}">
                <a16:creationId xmlns:a16="http://schemas.microsoft.com/office/drawing/2014/main" id="{453C1E04-8DD1-428A-BDE8-5B59B7000141}"/>
              </a:ext>
            </a:extLst>
          </p:cNvPr>
          <p:cNvSpPr txBox="1">
            <a:spLocks/>
          </p:cNvSpPr>
          <p:nvPr/>
        </p:nvSpPr>
        <p:spPr>
          <a:xfrm>
            <a:off x="28575" y="1257533"/>
            <a:ext cx="3619500" cy="5529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700" kern="0" dirty="0">
                <a:latin typeface="Arial" panose="020B0604020202020204" pitchFamily="34" charset="0"/>
                <a:cs typeface="Times New Roman" panose="02020603050405020304" pitchFamily="18" charset="0"/>
              </a:rPr>
              <a:t>The thread support more or less the 80% of the thrust due to the internal pressure, the other 20% is supported by weld.</a:t>
            </a:r>
          </a:p>
          <a:p>
            <a:pPr>
              <a:lnSpc>
                <a:spcPct val="170000"/>
              </a:lnSpc>
            </a:pPr>
            <a:r>
              <a:rPr lang="en-US" sz="1700" kern="0" dirty="0">
                <a:latin typeface="Arial" panose="020B0604020202020204" pitchFamily="34" charset="0"/>
                <a:cs typeface="Times New Roman" panose="02020603050405020304" pitchFamily="18" charset="0"/>
              </a:rPr>
              <a:t>The material near weld, even if supports a small part of ejection force, is subject to plastic strain caused by welding process thirty times higher than that due to operating loads; anyway the model is fully verified according ASME VIII Div.2 Part.5.</a:t>
            </a:r>
          </a:p>
        </p:txBody>
      </p:sp>
      <p:sp>
        <p:nvSpPr>
          <p:cNvPr id="9" name="CasellaDiTesto 8">
            <a:extLst>
              <a:ext uri="{FF2B5EF4-FFF2-40B4-BE49-F238E27FC236}">
                <a16:creationId xmlns:a16="http://schemas.microsoft.com/office/drawing/2014/main" id="{FEF215CE-4201-48C1-BB4A-0182A610D56F}"/>
              </a:ext>
            </a:extLst>
          </p:cNvPr>
          <p:cNvSpPr txBox="1"/>
          <p:nvPr/>
        </p:nvSpPr>
        <p:spPr>
          <a:xfrm rot="16200000">
            <a:off x="9866200" y="1935410"/>
            <a:ext cx="3517232" cy="1077218"/>
          </a:xfrm>
          <a:prstGeom prst="rect">
            <a:avLst/>
          </a:prstGeom>
          <a:noFill/>
        </p:spPr>
        <p:txBody>
          <a:bodyPr wrap="square">
            <a:spAutoFit/>
          </a:bodyPr>
          <a:lstStyle/>
          <a:p>
            <a:pPr marL="457200" marR="457200" algn="just">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17</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residual stress and strain after complete weld deposit, with piece completely cooled</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CB4A0283-A77B-4C8F-86DD-D583B5A7DFB0}"/>
              </a:ext>
            </a:extLst>
          </p:cNvPr>
          <p:cNvSpPr txBox="1"/>
          <p:nvPr/>
        </p:nvSpPr>
        <p:spPr>
          <a:xfrm rot="16200000">
            <a:off x="9963417" y="5067297"/>
            <a:ext cx="3351374" cy="1077218"/>
          </a:xfrm>
          <a:prstGeom prst="rect">
            <a:avLst/>
          </a:prstGeom>
          <a:noFill/>
        </p:spPr>
        <p:txBody>
          <a:bodyPr wrap="square">
            <a:spAutoFit/>
          </a:bodyPr>
          <a:lstStyle/>
          <a:p>
            <a:pPr marL="457200" marR="457200" algn="just">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18</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evaluation of protection against local failure of main body, usage factor</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magine 10">
            <a:extLst>
              <a:ext uri="{FF2B5EF4-FFF2-40B4-BE49-F238E27FC236}">
                <a16:creationId xmlns:a16="http://schemas.microsoft.com/office/drawing/2014/main" id="{A0E2D71D-E5A2-426B-9888-747EFDC1B2B3}"/>
              </a:ext>
            </a:extLst>
          </p:cNvPr>
          <p:cNvPicPr>
            <a:picLocks noChangeAspect="1"/>
          </p:cNvPicPr>
          <p:nvPr/>
        </p:nvPicPr>
        <p:blipFill>
          <a:blip r:embed="rId4"/>
          <a:stretch>
            <a:fillRect/>
          </a:stretch>
        </p:blipFill>
        <p:spPr>
          <a:xfrm>
            <a:off x="0" y="2"/>
            <a:ext cx="1259434" cy="715402"/>
          </a:xfrm>
          <a:prstGeom prst="rect">
            <a:avLst/>
          </a:prstGeom>
        </p:spPr>
      </p:pic>
      <p:pic>
        <p:nvPicPr>
          <p:cNvPr id="12" name="Immagine 11">
            <a:extLst>
              <a:ext uri="{FF2B5EF4-FFF2-40B4-BE49-F238E27FC236}">
                <a16:creationId xmlns:a16="http://schemas.microsoft.com/office/drawing/2014/main" id="{70DBABDA-E10F-4384-88C7-BB82AF1AE1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97045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4F27DE57-E010-43BC-844B-217490ABD74C}"/>
              </a:ext>
            </a:extLst>
          </p:cNvPr>
          <p:cNvSpPr txBox="1">
            <a:spLocks/>
          </p:cNvSpPr>
          <p:nvPr/>
        </p:nvSpPr>
        <p:spPr>
          <a:xfrm>
            <a:off x="169813" y="991627"/>
            <a:ext cx="2526253"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0" dirty="0">
                <a:solidFill>
                  <a:srgbClr val="0070C0"/>
                </a:solidFill>
                <a:latin typeface="Arial" panose="020B0604020202020204" pitchFamily="34" charset="0"/>
                <a:cs typeface="Times New Roman" panose="02020603050405020304" pitchFamily="18" charset="0"/>
              </a:rPr>
              <a:t>Future target </a:t>
            </a:r>
            <a:endParaRPr lang="it-IT" sz="2400" dirty="0">
              <a:solidFill>
                <a:srgbClr val="0070C0"/>
              </a:solidFill>
            </a:endParaRPr>
          </a:p>
        </p:txBody>
      </p:sp>
      <p:sp>
        <p:nvSpPr>
          <p:cNvPr id="4" name="Titolo 1">
            <a:extLst>
              <a:ext uri="{FF2B5EF4-FFF2-40B4-BE49-F238E27FC236}">
                <a16:creationId xmlns:a16="http://schemas.microsoft.com/office/drawing/2014/main" id="{1B666911-39D0-4310-9D4D-7A621AC399EF}"/>
              </a:ext>
            </a:extLst>
          </p:cNvPr>
          <p:cNvSpPr txBox="1">
            <a:spLocks/>
          </p:cNvSpPr>
          <p:nvPr/>
        </p:nvSpPr>
        <p:spPr>
          <a:xfrm>
            <a:off x="28574" y="1257533"/>
            <a:ext cx="5787763" cy="5529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600" kern="0" dirty="0">
                <a:latin typeface="Arial" panose="020B0604020202020204" pitchFamily="34" charset="0"/>
                <a:cs typeface="Times New Roman" panose="02020603050405020304" pitchFamily="18" charset="0"/>
              </a:rPr>
              <a:t>In </a:t>
            </a:r>
            <a:r>
              <a:rPr lang="en-US" sz="1600" kern="0" dirty="0" err="1">
                <a:latin typeface="Arial" panose="020B0604020202020204" pitchFamily="34" charset="0"/>
                <a:cs typeface="Times New Roman" panose="02020603050405020304" pitchFamily="18" charset="0"/>
              </a:rPr>
              <a:t>oil&amp;gas</a:t>
            </a:r>
            <a:r>
              <a:rPr lang="en-US" sz="1600" kern="0" dirty="0">
                <a:latin typeface="Arial" panose="020B0604020202020204" pitchFamily="34" charset="0"/>
                <a:cs typeface="Times New Roman" panose="02020603050405020304" pitchFamily="18" charset="0"/>
              </a:rPr>
              <a:t> industry a lot of components are required in corrosion resistance alloy; for big elements a common cost-effective solution is to use a low alloy steel completely covered by an overlay of nickel alloy. </a:t>
            </a:r>
          </a:p>
          <a:p>
            <a:pPr>
              <a:lnSpc>
                <a:spcPct val="170000"/>
              </a:lnSpc>
            </a:pPr>
            <a:r>
              <a:rPr lang="en-US" sz="1600" kern="0" dirty="0">
                <a:latin typeface="Arial" panose="020B0604020202020204" pitchFamily="34" charset="0"/>
                <a:cs typeface="Times New Roman" panose="02020603050405020304" pitchFamily="18" charset="0"/>
              </a:rPr>
              <a:t>For obturator for example, the weld overlay covers parts with large inhomogeneity of thickness; in order to reduce weight and cost, study in deep the residual forces due to weld deposit is important to predict the relative displacement between seat and obturator: a small unexpected deformation, even if in elastic field, can cause the lack of continuous contact between the two elements and the consequent leaks of fluid.</a:t>
            </a:r>
          </a:p>
        </p:txBody>
      </p:sp>
      <p:pic>
        <p:nvPicPr>
          <p:cNvPr id="5" name="Immagine 4">
            <a:extLst>
              <a:ext uri="{FF2B5EF4-FFF2-40B4-BE49-F238E27FC236}">
                <a16:creationId xmlns:a16="http://schemas.microsoft.com/office/drawing/2014/main" id="{B6D2774C-61DA-47AF-91C1-D321079F3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149" y="991627"/>
            <a:ext cx="5432851" cy="5855493"/>
          </a:xfrm>
          <a:prstGeom prst="rect">
            <a:avLst/>
          </a:prstGeom>
        </p:spPr>
      </p:pic>
      <p:pic>
        <p:nvPicPr>
          <p:cNvPr id="6" name="Immagine 5">
            <a:extLst>
              <a:ext uri="{FF2B5EF4-FFF2-40B4-BE49-F238E27FC236}">
                <a16:creationId xmlns:a16="http://schemas.microsoft.com/office/drawing/2014/main" id="{1CBFF403-042C-45CC-890E-561029F284B6}"/>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E6E7DB25-8530-4441-BE3F-07E0CD4CD3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80139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694E967E-32E1-4F38-9346-3EA590CDE01F}"/>
              </a:ext>
            </a:extLst>
          </p:cNvPr>
          <p:cNvSpPr>
            <a:spLocks noGrp="1"/>
          </p:cNvSpPr>
          <p:nvPr>
            <p:ph type="title"/>
          </p:nvPr>
        </p:nvSpPr>
        <p:spPr>
          <a:xfrm>
            <a:off x="0" y="715403"/>
            <a:ext cx="9144000" cy="531812"/>
          </a:xfrm>
        </p:spPr>
        <p:txBody>
          <a:bodyPr>
            <a:noAutofit/>
          </a:bodyPr>
          <a:lstStyle/>
          <a:p>
            <a:r>
              <a:rPr lang="en-US" sz="2400" b="1" kern="0" dirty="0">
                <a:solidFill>
                  <a:srgbClr val="0070C0"/>
                </a:solidFill>
                <a:effectLst/>
                <a:latin typeface="Arial" panose="020B0604020202020204" pitchFamily="34" charset="0"/>
                <a:cs typeface="Times New Roman" panose="02020603050405020304" pitchFamily="18" charset="0"/>
              </a:rPr>
              <a:t>Sealing by interference: scope, advantages and problems</a:t>
            </a:r>
            <a:endParaRPr lang="it-IT" sz="2400" dirty="0">
              <a:solidFill>
                <a:srgbClr val="0070C0"/>
              </a:solidFill>
            </a:endParaRPr>
          </a:p>
        </p:txBody>
      </p:sp>
      <p:sp>
        <p:nvSpPr>
          <p:cNvPr id="7" name="Titolo 1">
            <a:extLst>
              <a:ext uri="{FF2B5EF4-FFF2-40B4-BE49-F238E27FC236}">
                <a16:creationId xmlns:a16="http://schemas.microsoft.com/office/drawing/2014/main" id="{FE3F8626-D29B-4889-85A2-A3D88214B6D1}"/>
              </a:ext>
            </a:extLst>
          </p:cNvPr>
          <p:cNvSpPr txBox="1">
            <a:spLocks/>
          </p:cNvSpPr>
          <p:nvPr/>
        </p:nvSpPr>
        <p:spPr>
          <a:xfrm>
            <a:off x="6867082" y="1491712"/>
            <a:ext cx="5188332" cy="50141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kern="0" dirty="0">
                <a:latin typeface="Arial" panose="020B0604020202020204" pitchFamily="34" charset="0"/>
                <a:cs typeface="Times New Roman" panose="02020603050405020304" pitchFamily="18" charset="0"/>
              </a:rPr>
              <a:t>Inside a valve, one of the easier way to get sealing between components without relative displacement is couple them with interference; this interference, thanks to the elevate contact pressure generated, guarantee in a stable manner over time the impermeability of components to the process fluids. </a:t>
            </a:r>
          </a:p>
          <a:p>
            <a:pPr>
              <a:lnSpc>
                <a:spcPct val="150000"/>
              </a:lnSpc>
            </a:pPr>
            <a:endParaRPr lang="en-US" sz="1800" kern="0" dirty="0">
              <a:latin typeface="Arial" panose="020B0604020202020204" pitchFamily="34" charset="0"/>
              <a:cs typeface="Times New Roman" panose="02020603050405020304" pitchFamily="18" charset="0"/>
            </a:endParaRPr>
          </a:p>
          <a:p>
            <a:pPr>
              <a:lnSpc>
                <a:spcPct val="150000"/>
              </a:lnSpc>
            </a:pPr>
            <a:r>
              <a:rPr lang="en-US" sz="1800" kern="0" dirty="0">
                <a:latin typeface="Arial" panose="020B0604020202020204" pitchFamily="34" charset="0"/>
                <a:cs typeface="Times New Roman" panose="02020603050405020304" pitchFamily="18" charset="0"/>
              </a:rPr>
              <a:t>Coupling with interference is a system historically used because, besides being effective, it is also economical and easy to obtain during the assembly phases.</a:t>
            </a:r>
          </a:p>
          <a:p>
            <a:pPr>
              <a:lnSpc>
                <a:spcPct val="150000"/>
              </a:lnSpc>
            </a:pPr>
            <a:endParaRPr lang="en-US" sz="1800" kern="0" dirty="0">
              <a:latin typeface="Arial" panose="020B0604020202020204" pitchFamily="34" charset="0"/>
              <a:cs typeface="Times New Roman" panose="02020603050405020304" pitchFamily="18" charset="0"/>
            </a:endParaRPr>
          </a:p>
          <a:p>
            <a:pPr>
              <a:lnSpc>
                <a:spcPct val="150000"/>
              </a:lnSpc>
            </a:pPr>
            <a:r>
              <a:rPr lang="en-US" sz="1800" kern="0" dirty="0">
                <a:latin typeface="Arial" panose="020B0604020202020204" pitchFamily="34" charset="0"/>
                <a:cs typeface="Times New Roman" panose="02020603050405020304" pitchFamily="18" charset="0"/>
              </a:rPr>
              <a:t>We propose as an example the analysis of the seats of a gate valve.</a:t>
            </a:r>
          </a:p>
        </p:txBody>
      </p:sp>
      <p:pic>
        <p:nvPicPr>
          <p:cNvPr id="8" name="Immagine 7">
            <a:extLst>
              <a:ext uri="{FF2B5EF4-FFF2-40B4-BE49-F238E27FC236}">
                <a16:creationId xmlns:a16="http://schemas.microsoft.com/office/drawing/2014/main" id="{CFA56814-5914-485B-AAB6-F5BDA7B75240}"/>
              </a:ext>
            </a:extLst>
          </p:cNvPr>
          <p:cNvPicPr>
            <a:picLocks noChangeAspect="1"/>
          </p:cNvPicPr>
          <p:nvPr/>
        </p:nvPicPr>
        <p:blipFill rotWithShape="1">
          <a:blip r:embed="rId2">
            <a:extLst>
              <a:ext uri="{28A0092B-C50C-407E-A947-70E740481C1C}">
                <a14:useLocalDpi xmlns:a14="http://schemas.microsoft.com/office/drawing/2010/main" val="0"/>
              </a:ext>
            </a:extLst>
          </a:blip>
          <a:srcRect l="615" t="971" r="938" b="739"/>
          <a:stretch/>
        </p:blipFill>
        <p:spPr bwMode="auto">
          <a:xfrm>
            <a:off x="136585" y="1219200"/>
            <a:ext cx="5966615" cy="5638800"/>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185ED2B9-A674-4087-9C43-767B5DAAC4EB}"/>
              </a:ext>
            </a:extLst>
          </p:cNvPr>
          <p:cNvPicPr>
            <a:picLocks noChangeAspect="1"/>
          </p:cNvPicPr>
          <p:nvPr/>
        </p:nvPicPr>
        <p:blipFill>
          <a:blip r:embed="rId3"/>
          <a:stretch>
            <a:fillRect/>
          </a:stretch>
        </p:blipFill>
        <p:spPr>
          <a:xfrm>
            <a:off x="0" y="2"/>
            <a:ext cx="1259434" cy="715402"/>
          </a:xfrm>
          <a:prstGeom prst="rect">
            <a:avLst/>
          </a:prstGeom>
        </p:spPr>
      </p:pic>
      <p:pic>
        <p:nvPicPr>
          <p:cNvPr id="11" name="Immagine 10">
            <a:extLst>
              <a:ext uri="{FF2B5EF4-FFF2-40B4-BE49-F238E27FC236}">
                <a16:creationId xmlns:a16="http://schemas.microsoft.com/office/drawing/2014/main" id="{C6B46759-BE71-4421-9C8D-4860ED1C47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301448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AA718A5-10A2-401A-9FE7-2D7F8CDABEF3}"/>
              </a:ext>
            </a:extLst>
          </p:cNvPr>
          <p:cNvSpPr txBox="1">
            <a:spLocks/>
          </p:cNvSpPr>
          <p:nvPr/>
        </p:nvSpPr>
        <p:spPr>
          <a:xfrm>
            <a:off x="113803" y="791291"/>
            <a:ext cx="7023100" cy="60667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kern="0" dirty="0">
                <a:latin typeface="Arial" panose="020B0604020202020204" pitchFamily="34" charset="0"/>
                <a:cs typeface="Times New Roman" panose="02020603050405020304" pitchFamily="18" charset="0"/>
              </a:rPr>
              <a:t>During a test of a high temperature valve, a malfunction was found: after a low number of cycle of high temperature pressurization followed by room temperature depressurization, a leakage between seat and body was detected. The interference between seat and body was completely lost, as well as their capacity to guarantee sealing.</a:t>
            </a:r>
          </a:p>
          <a:p>
            <a:pPr>
              <a:lnSpc>
                <a:spcPct val="150000"/>
              </a:lnSpc>
            </a:pPr>
            <a:endParaRPr lang="en-US" sz="1800" kern="0" dirty="0">
              <a:latin typeface="Arial" panose="020B0604020202020204" pitchFamily="34" charset="0"/>
              <a:cs typeface="Times New Roman" panose="02020603050405020304" pitchFamily="18" charset="0"/>
            </a:endParaRPr>
          </a:p>
          <a:p>
            <a:pPr>
              <a:lnSpc>
                <a:spcPct val="150000"/>
              </a:lnSpc>
            </a:pPr>
            <a:r>
              <a:rPr lang="en-US" sz="1800" kern="0" dirty="0">
                <a:latin typeface="Arial" panose="020B0604020202020204" pitchFamily="34" charset="0"/>
                <a:cs typeface="Times New Roman" panose="02020603050405020304" pitchFamily="18" charset="0"/>
              </a:rPr>
              <a:t>The load condition of valve was:</a:t>
            </a:r>
          </a:p>
          <a:p>
            <a:pPr>
              <a:lnSpc>
                <a:spcPct val="150000"/>
              </a:lnSpc>
            </a:pPr>
            <a:r>
              <a:rPr lang="en-US" sz="1800" kern="0" dirty="0">
                <a:latin typeface="Arial" panose="020B0604020202020204" pitchFamily="34" charset="0"/>
                <a:cs typeface="Times New Roman" panose="02020603050405020304" pitchFamily="18" charset="0"/>
              </a:rPr>
              <a:t>•	Rating pressure = 25,86 [MPa]</a:t>
            </a:r>
          </a:p>
          <a:p>
            <a:pPr>
              <a:lnSpc>
                <a:spcPct val="150000"/>
              </a:lnSpc>
            </a:pPr>
            <a:r>
              <a:rPr lang="en-US" sz="1800" kern="0" dirty="0">
                <a:latin typeface="Arial" panose="020B0604020202020204" pitchFamily="34" charset="0"/>
                <a:cs typeface="Times New Roman" panose="02020603050405020304" pitchFamily="18" charset="0"/>
              </a:rPr>
              <a:t>•	Rating temperature = 22 [°C]</a:t>
            </a:r>
          </a:p>
          <a:p>
            <a:pPr>
              <a:lnSpc>
                <a:spcPct val="150000"/>
              </a:lnSpc>
            </a:pPr>
            <a:r>
              <a:rPr lang="en-US" sz="1800" kern="0" dirty="0">
                <a:latin typeface="Arial" panose="020B0604020202020204" pitchFamily="34" charset="0"/>
                <a:cs typeface="Times New Roman" panose="02020603050405020304" pitchFamily="18" charset="0"/>
              </a:rPr>
              <a:t>•	Working pressure = 12,55 [MPa]</a:t>
            </a:r>
          </a:p>
          <a:p>
            <a:pPr>
              <a:lnSpc>
                <a:spcPct val="150000"/>
              </a:lnSpc>
            </a:pPr>
            <a:r>
              <a:rPr lang="en-US" sz="1800" kern="0" dirty="0">
                <a:latin typeface="Arial" panose="020B0604020202020204" pitchFamily="34" charset="0"/>
                <a:cs typeface="Times New Roman" panose="02020603050405020304" pitchFamily="18" charset="0"/>
              </a:rPr>
              <a:t>•	Working temperature = 540 [°C]</a:t>
            </a:r>
          </a:p>
          <a:p>
            <a:pPr>
              <a:lnSpc>
                <a:spcPct val="150000"/>
              </a:lnSpc>
            </a:pPr>
            <a:r>
              <a:rPr lang="en-US" sz="1800" kern="0" dirty="0">
                <a:latin typeface="Arial" panose="020B0604020202020204" pitchFamily="34" charset="0"/>
                <a:cs typeface="Times New Roman" panose="02020603050405020304" pitchFamily="18" charset="0"/>
              </a:rPr>
              <a:t>In this case the Finite Element Analysis was a useful tools to help us to understand the origin of the problem: using an elastic analysis approach the bodies fully meet all safety requirements, with a level of stress below the limit of materials, and with no ratcheting (shakedown occurs).</a:t>
            </a:r>
          </a:p>
        </p:txBody>
      </p:sp>
      <p:pic>
        <p:nvPicPr>
          <p:cNvPr id="5" name="Immagine 4">
            <a:extLst>
              <a:ext uri="{FF2B5EF4-FFF2-40B4-BE49-F238E27FC236}">
                <a16:creationId xmlns:a16="http://schemas.microsoft.com/office/drawing/2014/main" id="{A697B60A-C64B-4743-B81D-7560CE446404}"/>
              </a:ext>
            </a:extLst>
          </p:cNvPr>
          <p:cNvPicPr>
            <a:picLocks noChangeAspect="1"/>
          </p:cNvPicPr>
          <p:nvPr/>
        </p:nvPicPr>
        <p:blipFill rotWithShape="1">
          <a:blip r:embed="rId2"/>
          <a:srcRect l="42142" t="32239" r="24516" b="34759"/>
          <a:stretch/>
        </p:blipFill>
        <p:spPr bwMode="auto">
          <a:xfrm>
            <a:off x="7136903" y="2346056"/>
            <a:ext cx="5055097" cy="3037922"/>
          </a:xfrm>
          <a:prstGeom prst="rect">
            <a:avLst/>
          </a:prstGeom>
          <a:ln>
            <a:noFill/>
          </a:ln>
          <a:extLst>
            <a:ext uri="{53640926-AAD7-44D8-BBD7-CCE9431645EC}">
              <a14:shadowObscured xmlns:a14="http://schemas.microsoft.com/office/drawing/2010/main"/>
            </a:ext>
          </a:extLst>
        </p:spPr>
      </p:pic>
      <p:sp>
        <p:nvSpPr>
          <p:cNvPr id="7" name="CasellaDiTesto 6">
            <a:extLst>
              <a:ext uri="{FF2B5EF4-FFF2-40B4-BE49-F238E27FC236}">
                <a16:creationId xmlns:a16="http://schemas.microsoft.com/office/drawing/2014/main" id="{B4BEDC23-DAF2-49A2-8E61-6791C226A5FC}"/>
              </a:ext>
            </a:extLst>
          </p:cNvPr>
          <p:cNvSpPr txBox="1"/>
          <p:nvPr/>
        </p:nvSpPr>
        <p:spPr>
          <a:xfrm>
            <a:off x="7347215" y="1474022"/>
            <a:ext cx="5055097" cy="646331"/>
          </a:xfrm>
          <a:prstGeom prst="rect">
            <a:avLst/>
          </a:prstGeom>
          <a:noFill/>
        </p:spPr>
        <p:txBody>
          <a:bodyPr wrap="square">
            <a:spAutoFit/>
          </a:bodyPr>
          <a:lstStyle/>
          <a:p>
            <a:pPr marL="457200" marR="457200" algn="ctr">
              <a:spcBef>
                <a:spcPts val="400"/>
              </a:spcBef>
              <a:spcAft>
                <a:spcPts val="1200"/>
              </a:spcAft>
            </a:pPr>
            <a:r>
              <a:rPr lang="en-US" sz="18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2</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thermal expansion according ASME II </a:t>
            </a:r>
            <a:r>
              <a:rPr lang="en-US" sz="1800" i="1" dirty="0" err="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Part.D</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Tab.TE</a:t>
            </a:r>
            <a:endParaRPr lang="it-IT"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9A3854D6-549D-47B8-A3AA-66433AFBCE1A}"/>
              </a:ext>
            </a:extLst>
          </p:cNvPr>
          <p:cNvPicPr>
            <a:picLocks noChangeAspect="1"/>
          </p:cNvPicPr>
          <p:nvPr/>
        </p:nvPicPr>
        <p:blipFill>
          <a:blip r:embed="rId3"/>
          <a:stretch>
            <a:fillRect/>
          </a:stretch>
        </p:blipFill>
        <p:spPr>
          <a:xfrm>
            <a:off x="0" y="2"/>
            <a:ext cx="1259434" cy="715402"/>
          </a:xfrm>
          <a:prstGeom prst="rect">
            <a:avLst/>
          </a:prstGeom>
        </p:spPr>
      </p:pic>
      <p:pic>
        <p:nvPicPr>
          <p:cNvPr id="8" name="Immagine 7">
            <a:extLst>
              <a:ext uri="{FF2B5EF4-FFF2-40B4-BE49-F238E27FC236}">
                <a16:creationId xmlns:a16="http://schemas.microsoft.com/office/drawing/2014/main" id="{3792FD01-C16D-4F73-8EEB-58626DA148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267671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2599732-715E-461D-8015-3CB9CE087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429" y="1802339"/>
            <a:ext cx="6952768" cy="4616749"/>
          </a:xfrm>
          <a:prstGeom prst="rect">
            <a:avLst/>
          </a:prstGeom>
        </p:spPr>
      </p:pic>
      <p:sp>
        <p:nvSpPr>
          <p:cNvPr id="6" name="CasellaDiTesto 5">
            <a:extLst>
              <a:ext uri="{FF2B5EF4-FFF2-40B4-BE49-F238E27FC236}">
                <a16:creationId xmlns:a16="http://schemas.microsoft.com/office/drawing/2014/main" id="{C5C63BEE-011C-4005-BA91-517FC7FDBB68}"/>
              </a:ext>
            </a:extLst>
          </p:cNvPr>
          <p:cNvSpPr txBox="1"/>
          <p:nvPr/>
        </p:nvSpPr>
        <p:spPr>
          <a:xfrm>
            <a:off x="5769864" y="1052181"/>
            <a:ext cx="6720840" cy="646331"/>
          </a:xfrm>
          <a:prstGeom prst="rect">
            <a:avLst/>
          </a:prstGeom>
          <a:noFill/>
        </p:spPr>
        <p:txBody>
          <a:bodyPr wrap="square">
            <a:spAutoFit/>
          </a:bodyPr>
          <a:lstStyle/>
          <a:p>
            <a:pPr marL="457200" marR="457200" algn="ctr">
              <a:spcBef>
                <a:spcPts val="400"/>
              </a:spcBef>
              <a:spcAft>
                <a:spcPts val="1200"/>
              </a:spcAft>
            </a:pPr>
            <a:r>
              <a:rPr lang="en-US" sz="18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3:  </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evolution of contact pressure between seat and body. Blue </a:t>
            </a:r>
            <a:r>
              <a:rPr lang="en-US" sz="1800" i="1" dirty="0" err="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colour</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 no contact pressure</a:t>
            </a:r>
            <a:endParaRPr lang="it-IT"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olo 1">
            <a:extLst>
              <a:ext uri="{FF2B5EF4-FFF2-40B4-BE49-F238E27FC236}">
                <a16:creationId xmlns:a16="http://schemas.microsoft.com/office/drawing/2014/main" id="{8B5907AB-D4BE-40D6-892E-A4D229780BF2}"/>
              </a:ext>
            </a:extLst>
          </p:cNvPr>
          <p:cNvSpPr txBox="1">
            <a:spLocks/>
          </p:cNvSpPr>
          <p:nvPr/>
        </p:nvSpPr>
        <p:spPr>
          <a:xfrm>
            <a:off x="113803" y="688253"/>
            <a:ext cx="4549637" cy="5481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1800" kern="0" dirty="0">
              <a:latin typeface="Arial" panose="020B0604020202020204" pitchFamily="34" charset="0"/>
              <a:cs typeface="Times New Roman" panose="02020603050405020304" pitchFamily="18" charset="0"/>
            </a:endParaRPr>
          </a:p>
          <a:p>
            <a:pPr>
              <a:lnSpc>
                <a:spcPct val="150000"/>
              </a:lnSpc>
            </a:pPr>
            <a:r>
              <a:rPr lang="en-US" sz="1800" kern="0" dirty="0">
                <a:latin typeface="Arial" panose="020B0604020202020204" pitchFamily="34" charset="0"/>
                <a:cs typeface="Times New Roman" panose="02020603050405020304" pitchFamily="18" charset="0"/>
              </a:rPr>
              <a:t>Performing the analysis more in depth, considering plastic behavior of materials, we have understood that the dilatation due to the thermal cycles could bring to excessive plasticization phenomena, hysteresis and loss of interference: see figure 3. </a:t>
            </a:r>
          </a:p>
          <a:p>
            <a:pPr>
              <a:lnSpc>
                <a:spcPct val="150000"/>
              </a:lnSpc>
            </a:pPr>
            <a:r>
              <a:rPr lang="en-US" sz="1800" kern="0" dirty="0">
                <a:latin typeface="Arial" panose="020B0604020202020204" pitchFamily="34" charset="0"/>
                <a:cs typeface="Times New Roman" panose="02020603050405020304" pitchFamily="18" charset="0"/>
              </a:rPr>
              <a:t>The thermal cycles themselves, without the contribution of load due to pressure, were enough  to induce the loss of interference and consequential leakage of the valve.</a:t>
            </a:r>
          </a:p>
        </p:txBody>
      </p:sp>
      <p:pic>
        <p:nvPicPr>
          <p:cNvPr id="9" name="Immagine 8">
            <a:extLst>
              <a:ext uri="{FF2B5EF4-FFF2-40B4-BE49-F238E27FC236}">
                <a16:creationId xmlns:a16="http://schemas.microsoft.com/office/drawing/2014/main" id="{779FAA12-C70A-4BA2-8EE7-655E2D227A93}"/>
              </a:ext>
            </a:extLst>
          </p:cNvPr>
          <p:cNvPicPr>
            <a:picLocks noChangeAspect="1"/>
          </p:cNvPicPr>
          <p:nvPr/>
        </p:nvPicPr>
        <p:blipFill>
          <a:blip r:embed="rId3"/>
          <a:stretch>
            <a:fillRect/>
          </a:stretch>
        </p:blipFill>
        <p:spPr>
          <a:xfrm>
            <a:off x="0" y="2"/>
            <a:ext cx="1259434" cy="715402"/>
          </a:xfrm>
          <a:prstGeom prst="rect">
            <a:avLst/>
          </a:prstGeom>
        </p:spPr>
      </p:pic>
      <p:pic>
        <p:nvPicPr>
          <p:cNvPr id="10" name="Immagine 9">
            <a:extLst>
              <a:ext uri="{FF2B5EF4-FFF2-40B4-BE49-F238E27FC236}">
                <a16:creationId xmlns:a16="http://schemas.microsoft.com/office/drawing/2014/main" id="{71EF4FFD-CDE8-4C04-8325-BB3FC41271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355927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D685709-6571-4D7E-9D75-AC23E3A907E4}"/>
              </a:ext>
            </a:extLst>
          </p:cNvPr>
          <p:cNvSpPr txBox="1">
            <a:spLocks/>
          </p:cNvSpPr>
          <p:nvPr/>
        </p:nvSpPr>
        <p:spPr>
          <a:xfrm>
            <a:off x="137477" y="715403"/>
            <a:ext cx="11917045" cy="5732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kern="0" dirty="0">
                <a:latin typeface="Arial" panose="020B0604020202020204" pitchFamily="34" charset="0"/>
                <a:cs typeface="Times New Roman" panose="02020603050405020304" pitchFamily="18" charset="0"/>
              </a:rPr>
              <a:t>There are three possible solutions for this problem: </a:t>
            </a:r>
          </a:p>
          <a:p>
            <a:pPr marL="285750" indent="-285750">
              <a:lnSpc>
                <a:spcPct val="15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The first is obviously to use the same material for body and seat: the two components will have the same thermal expansion, and no ratcheting phenomena will be caused by temperature. Unfortunately customer specification does not allow it. Moreover, having the same coefficient of thermal expansion may not be enough: during the thermal transient phases, the expansions of the two components would still be different, and the plasticization hysteresis would still occur, even if in longer times.</a:t>
            </a:r>
          </a:p>
          <a:p>
            <a:pPr marL="285750" indent="-285750">
              <a:lnSpc>
                <a:spcPct val="15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The second is to use a higher strength material for seats: the higher yield stress could remove the excessive plasticization of material, ensuring the sealing after a lot of number of cycles. We analyzed this case, with seat in 22Cr-13Ni-5Mn: this material has yield stress higher than 83% compared to 16Cr-12Ni-2Mo. The results show that, due to the different thermal expansion, the hysteresis cycle occurs anyway, even if in longer times. See figure 4.</a:t>
            </a:r>
          </a:p>
          <a:p>
            <a:pPr marL="285750" indent="-285750">
              <a:lnSpc>
                <a:spcPct val="15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The cheaper solution seems to be repair valves welding directly the seat to the body.</a:t>
            </a:r>
          </a:p>
        </p:txBody>
      </p:sp>
      <p:pic>
        <p:nvPicPr>
          <p:cNvPr id="4" name="Immagine 3">
            <a:extLst>
              <a:ext uri="{FF2B5EF4-FFF2-40B4-BE49-F238E27FC236}">
                <a16:creationId xmlns:a16="http://schemas.microsoft.com/office/drawing/2014/main" id="{06195274-012E-4C1E-86E2-35DDEF328288}"/>
              </a:ext>
            </a:extLst>
          </p:cNvPr>
          <p:cNvPicPr>
            <a:picLocks noChangeAspect="1"/>
          </p:cNvPicPr>
          <p:nvPr/>
        </p:nvPicPr>
        <p:blipFill>
          <a:blip r:embed="rId2"/>
          <a:stretch>
            <a:fillRect/>
          </a:stretch>
        </p:blipFill>
        <p:spPr>
          <a:xfrm>
            <a:off x="0" y="2"/>
            <a:ext cx="1259434" cy="715402"/>
          </a:xfrm>
          <a:prstGeom prst="rect">
            <a:avLst/>
          </a:prstGeom>
        </p:spPr>
      </p:pic>
      <p:pic>
        <p:nvPicPr>
          <p:cNvPr id="5" name="Immagine 4">
            <a:extLst>
              <a:ext uri="{FF2B5EF4-FFF2-40B4-BE49-F238E27FC236}">
                <a16:creationId xmlns:a16="http://schemas.microsoft.com/office/drawing/2014/main" id="{DA12E6CC-68FF-45DC-B162-AD9B7AEDBC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59930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87B748E-6C65-4BD9-895F-D17FE42C2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569" y="982344"/>
            <a:ext cx="8782431" cy="5875655"/>
          </a:xfrm>
          <a:prstGeom prst="rect">
            <a:avLst/>
          </a:prstGeom>
        </p:spPr>
      </p:pic>
      <p:sp>
        <p:nvSpPr>
          <p:cNvPr id="5" name="CasellaDiTesto 4">
            <a:extLst>
              <a:ext uri="{FF2B5EF4-FFF2-40B4-BE49-F238E27FC236}">
                <a16:creationId xmlns:a16="http://schemas.microsoft.com/office/drawing/2014/main" id="{C0CEB412-25B7-4171-AD16-296421CF3E56}"/>
              </a:ext>
            </a:extLst>
          </p:cNvPr>
          <p:cNvSpPr txBox="1"/>
          <p:nvPr/>
        </p:nvSpPr>
        <p:spPr>
          <a:xfrm>
            <a:off x="-446261" y="1867710"/>
            <a:ext cx="3855830" cy="3477875"/>
          </a:xfrm>
          <a:prstGeom prst="rect">
            <a:avLst/>
          </a:prstGeom>
          <a:noFill/>
        </p:spPr>
        <p:txBody>
          <a:bodyPr wrap="square">
            <a:spAutoFit/>
          </a:bodyPr>
          <a:lstStyle/>
          <a:p>
            <a:pPr marL="457200" marR="457200" algn="ctr">
              <a:spcBef>
                <a:spcPts val="400"/>
              </a:spcBef>
              <a:spcAft>
                <a:spcPts val="1200"/>
              </a:spcAft>
            </a:pPr>
            <a:r>
              <a:rPr lang="en-US" sz="18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4:</a:t>
            </a:r>
          </a:p>
          <a:p>
            <a:pPr marL="457200" marR="457200">
              <a:spcBef>
                <a:spcPts val="400"/>
              </a:spcBef>
              <a:spcAft>
                <a:spcPts val="1200"/>
              </a:spcAft>
            </a:pP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evolution of contact pressure between body and seat, both in 22Cr-13Ni-5Mn.</a:t>
            </a:r>
          </a:p>
          <a:p>
            <a:pPr marL="457200" marR="457200">
              <a:spcBef>
                <a:spcPts val="400"/>
              </a:spcBef>
              <a:spcAft>
                <a:spcPts val="1200"/>
              </a:spcAft>
            </a:pP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Blue </a:t>
            </a:r>
            <a:r>
              <a:rPr lang="en-US" sz="1800" i="1" dirty="0" err="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colour</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 no contact pressure</a:t>
            </a:r>
          </a:p>
          <a:p>
            <a:pPr marL="457200" marR="457200">
              <a:spcBef>
                <a:spcPts val="400"/>
              </a:spcBef>
              <a:spcAft>
                <a:spcPts val="1200"/>
              </a:spcAft>
            </a:pPr>
            <a:r>
              <a:rPr lang="en-US" i="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L</a:t>
            </a:r>
            <a:r>
              <a:rPr lang="en-US"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oss of interference occurs anyway, even if in longer times</a:t>
            </a:r>
            <a:endParaRPr lang="it-IT" sz="18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4FB0F6D0-A0F5-4A49-8E92-4F447A31F044}"/>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DB0EE976-4C8F-4FF0-8042-36082CEE31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64305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8ABC27A-2A64-4D8F-80D0-7421996CF4E8}"/>
              </a:ext>
            </a:extLst>
          </p:cNvPr>
          <p:cNvSpPr txBox="1">
            <a:spLocks/>
          </p:cNvSpPr>
          <p:nvPr/>
        </p:nvSpPr>
        <p:spPr>
          <a:xfrm>
            <a:off x="0" y="1005555"/>
            <a:ext cx="9729216"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0" dirty="0">
                <a:solidFill>
                  <a:srgbClr val="0070C0"/>
                </a:solidFill>
                <a:latin typeface="Arial" panose="020B0604020202020204" pitchFamily="34" charset="0"/>
                <a:cs typeface="Times New Roman" panose="02020603050405020304" pitchFamily="18" charset="0"/>
              </a:rPr>
              <a:t>Sealing by weld: evaluation of residual forces and forming strain</a:t>
            </a:r>
            <a:endParaRPr lang="it-IT" sz="2400" dirty="0">
              <a:solidFill>
                <a:srgbClr val="0070C0"/>
              </a:solidFill>
            </a:endParaRPr>
          </a:p>
        </p:txBody>
      </p:sp>
      <p:sp>
        <p:nvSpPr>
          <p:cNvPr id="4" name="Titolo 1">
            <a:extLst>
              <a:ext uri="{FF2B5EF4-FFF2-40B4-BE49-F238E27FC236}">
                <a16:creationId xmlns:a16="http://schemas.microsoft.com/office/drawing/2014/main" id="{7311A1B5-96E9-4AAE-8E0B-151CA7928749}"/>
              </a:ext>
            </a:extLst>
          </p:cNvPr>
          <p:cNvSpPr txBox="1">
            <a:spLocks/>
          </p:cNvSpPr>
          <p:nvPr/>
        </p:nvSpPr>
        <p:spPr>
          <a:xfrm>
            <a:off x="0" y="1436821"/>
            <a:ext cx="12090400" cy="193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Welding the seat to the body seems to be the most cost effective solution, and guarantee an absolute </a:t>
            </a:r>
            <a:r>
              <a:rPr lang="en-US" sz="1800" kern="0" dirty="0" err="1">
                <a:latin typeface="Arial" panose="020B0604020202020204" pitchFamily="34" charset="0"/>
                <a:cs typeface="Times New Roman" panose="02020603050405020304" pitchFamily="18" charset="0"/>
              </a:rPr>
              <a:t>tigth</a:t>
            </a:r>
            <a:r>
              <a:rPr lang="en-US" sz="1800" kern="0" dirty="0">
                <a:latin typeface="Arial" panose="020B0604020202020204" pitchFamily="34" charset="0"/>
                <a:cs typeface="Times New Roman" panose="02020603050405020304" pitchFamily="18" charset="0"/>
              </a:rPr>
              <a:t> between parts; if the structural resistance of parts can be easily evaluated according international specification, the functional of seal weld seems to be more complicate, due to lack of information regarding the residual stress. The safer solution is to simulate directly the welding procedure.</a:t>
            </a:r>
          </a:p>
        </p:txBody>
      </p:sp>
      <p:sp>
        <p:nvSpPr>
          <p:cNvPr id="5" name="Titolo 1">
            <a:extLst>
              <a:ext uri="{FF2B5EF4-FFF2-40B4-BE49-F238E27FC236}">
                <a16:creationId xmlns:a16="http://schemas.microsoft.com/office/drawing/2014/main" id="{55D5E857-B3BB-4FAA-A706-D906C21CA2B1}"/>
              </a:ext>
            </a:extLst>
          </p:cNvPr>
          <p:cNvSpPr txBox="1">
            <a:spLocks/>
          </p:cNvSpPr>
          <p:nvPr/>
        </p:nvSpPr>
        <p:spPr>
          <a:xfrm>
            <a:off x="0" y="3768597"/>
            <a:ext cx="9729216" cy="531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kern="0" dirty="0">
                <a:solidFill>
                  <a:srgbClr val="0070C0"/>
                </a:solidFill>
                <a:latin typeface="Arial" panose="020B0604020202020204" pitchFamily="34" charset="0"/>
                <a:cs typeface="Times New Roman" panose="02020603050405020304" pitchFamily="18" charset="0"/>
              </a:rPr>
              <a:t>First simulation: transient thermal analysis of welding deposit</a:t>
            </a:r>
            <a:endParaRPr lang="it-IT" sz="2000" dirty="0">
              <a:solidFill>
                <a:srgbClr val="0070C0"/>
              </a:solidFill>
            </a:endParaRPr>
          </a:p>
        </p:txBody>
      </p:sp>
      <p:sp>
        <p:nvSpPr>
          <p:cNvPr id="6" name="Titolo 1">
            <a:extLst>
              <a:ext uri="{FF2B5EF4-FFF2-40B4-BE49-F238E27FC236}">
                <a16:creationId xmlns:a16="http://schemas.microsoft.com/office/drawing/2014/main" id="{056E8378-A9DC-4A47-8C57-17A343E3D5EC}"/>
              </a:ext>
            </a:extLst>
          </p:cNvPr>
          <p:cNvSpPr txBox="1">
            <a:spLocks/>
          </p:cNvSpPr>
          <p:nvPr/>
        </p:nvSpPr>
        <p:spPr>
          <a:xfrm>
            <a:off x="101600" y="4163662"/>
            <a:ext cx="7310120" cy="1846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800" kern="0" dirty="0">
                <a:latin typeface="Arial" panose="020B0604020202020204" pitchFamily="34" charset="0"/>
                <a:cs typeface="Times New Roman" panose="02020603050405020304" pitchFamily="18" charset="0"/>
              </a:rPr>
              <a:t>The first step of this job was to evaluate the correct thermal behavior of the valve subject to welding deposit; the geometry of weld has been modeled and divided into small pieces, in order to discretize the transient thermal phenomena.</a:t>
            </a:r>
          </a:p>
        </p:txBody>
      </p:sp>
      <p:pic>
        <p:nvPicPr>
          <p:cNvPr id="7" name="Immagine 6">
            <a:extLst>
              <a:ext uri="{FF2B5EF4-FFF2-40B4-BE49-F238E27FC236}">
                <a16:creationId xmlns:a16="http://schemas.microsoft.com/office/drawing/2014/main" id="{1BAA9F57-636F-4A3E-A9D0-1C16A75FDA24}"/>
              </a:ext>
            </a:extLst>
          </p:cNvPr>
          <p:cNvPicPr>
            <a:picLocks noChangeAspect="1"/>
          </p:cNvPicPr>
          <p:nvPr/>
        </p:nvPicPr>
        <p:blipFill rotWithShape="1">
          <a:blip r:embed="rId2"/>
          <a:srcRect l="44619" t="45799" r="25995" b="21824"/>
          <a:stretch/>
        </p:blipFill>
        <p:spPr bwMode="auto">
          <a:xfrm>
            <a:off x="7635240" y="3797902"/>
            <a:ext cx="4455160" cy="2577592"/>
          </a:xfrm>
          <a:prstGeom prst="rect">
            <a:avLst/>
          </a:prstGeom>
          <a:ln>
            <a:noFill/>
          </a:ln>
          <a:extLst>
            <a:ext uri="{53640926-AAD7-44D8-BBD7-CCE9431645EC}">
              <a14:shadowObscured xmlns:a14="http://schemas.microsoft.com/office/drawing/2010/main"/>
            </a:ext>
          </a:extLst>
        </p:spPr>
      </p:pic>
      <p:sp>
        <p:nvSpPr>
          <p:cNvPr id="8" name="CasellaDiTesto 7">
            <a:extLst>
              <a:ext uri="{FF2B5EF4-FFF2-40B4-BE49-F238E27FC236}">
                <a16:creationId xmlns:a16="http://schemas.microsoft.com/office/drawing/2014/main" id="{214F4316-16DF-4393-8225-73DD2378D784}"/>
              </a:ext>
            </a:extLst>
          </p:cNvPr>
          <p:cNvSpPr txBox="1"/>
          <p:nvPr/>
        </p:nvSpPr>
        <p:spPr>
          <a:xfrm>
            <a:off x="6978655" y="6404799"/>
            <a:ext cx="5768329" cy="453201"/>
          </a:xfrm>
          <a:prstGeom prst="rect">
            <a:avLst/>
          </a:prstGeom>
          <a:noFill/>
        </p:spPr>
        <p:txBody>
          <a:bodyPr wrap="square">
            <a:spAutoFit/>
          </a:bodyPr>
          <a:lstStyle/>
          <a:p>
            <a:pPr marL="457200" marR="457200" algn="ctr">
              <a:lnSpc>
                <a:spcPts val="1400"/>
              </a:lnSpc>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5: </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detail of welding discretization; the average thickness of single brick is 2,25 [mm] </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magine 8">
            <a:extLst>
              <a:ext uri="{FF2B5EF4-FFF2-40B4-BE49-F238E27FC236}">
                <a16:creationId xmlns:a16="http://schemas.microsoft.com/office/drawing/2014/main" id="{2BBC4D6F-FAD0-4D77-8E07-F0541C94A7D6}"/>
              </a:ext>
            </a:extLst>
          </p:cNvPr>
          <p:cNvPicPr>
            <a:picLocks noChangeAspect="1"/>
          </p:cNvPicPr>
          <p:nvPr/>
        </p:nvPicPr>
        <p:blipFill>
          <a:blip r:embed="rId3"/>
          <a:stretch>
            <a:fillRect/>
          </a:stretch>
        </p:blipFill>
        <p:spPr>
          <a:xfrm>
            <a:off x="0" y="2"/>
            <a:ext cx="1259434" cy="715402"/>
          </a:xfrm>
          <a:prstGeom prst="rect">
            <a:avLst/>
          </a:prstGeom>
        </p:spPr>
      </p:pic>
      <p:pic>
        <p:nvPicPr>
          <p:cNvPr id="10" name="Immagine 9">
            <a:extLst>
              <a:ext uri="{FF2B5EF4-FFF2-40B4-BE49-F238E27FC236}">
                <a16:creationId xmlns:a16="http://schemas.microsoft.com/office/drawing/2014/main" id="{6E3405A1-D107-4811-AE85-B74D397B80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08422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366B1A4-755F-48C0-9542-8E9DE70F5FAB}"/>
              </a:ext>
            </a:extLst>
          </p:cNvPr>
          <p:cNvPicPr>
            <a:picLocks noChangeAspect="1"/>
          </p:cNvPicPr>
          <p:nvPr/>
        </p:nvPicPr>
        <p:blipFill rotWithShape="1">
          <a:blip r:embed="rId2"/>
          <a:srcRect l="16510" t="39842" r="37575" b="12972"/>
          <a:stretch/>
        </p:blipFill>
        <p:spPr bwMode="auto">
          <a:xfrm>
            <a:off x="6272639" y="1627632"/>
            <a:ext cx="5869100" cy="3291840"/>
          </a:xfrm>
          <a:prstGeom prst="rect">
            <a:avLst/>
          </a:prstGeom>
          <a:ln>
            <a:noFill/>
          </a:ln>
          <a:extLst>
            <a:ext uri="{53640926-AAD7-44D8-BBD7-CCE9431645EC}">
              <a14:shadowObscured xmlns:a14="http://schemas.microsoft.com/office/drawing/2010/main"/>
            </a:ext>
          </a:extLst>
        </p:spPr>
      </p:pic>
      <p:sp>
        <p:nvSpPr>
          <p:cNvPr id="4" name="CasellaDiTesto 3">
            <a:extLst>
              <a:ext uri="{FF2B5EF4-FFF2-40B4-BE49-F238E27FC236}">
                <a16:creationId xmlns:a16="http://schemas.microsoft.com/office/drawing/2014/main" id="{478DE999-9C00-4903-B7A2-4A50D94C14F5}"/>
              </a:ext>
            </a:extLst>
          </p:cNvPr>
          <p:cNvSpPr txBox="1"/>
          <p:nvPr/>
        </p:nvSpPr>
        <p:spPr>
          <a:xfrm>
            <a:off x="7697227" y="1168532"/>
            <a:ext cx="5055097" cy="459100"/>
          </a:xfrm>
          <a:prstGeom prst="rect">
            <a:avLst/>
          </a:prstGeom>
          <a:noFill/>
        </p:spPr>
        <p:txBody>
          <a:bodyPr wrap="square">
            <a:spAutoFit/>
          </a:bodyPr>
          <a:lstStyle/>
          <a:p>
            <a:pPr marL="457200" marR="457200" algn="ctr">
              <a:lnSpc>
                <a:spcPts val="1400"/>
              </a:lnSpc>
              <a:spcBef>
                <a:spcPts val="400"/>
              </a:spcBef>
              <a:spcAft>
                <a:spcPts val="1200"/>
              </a:spcAft>
            </a:pPr>
            <a:r>
              <a:rPr lang="en-US" sz="1600" b="1"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Figure 6</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thermal conductivity according ASME II </a:t>
            </a:r>
            <a:r>
              <a:rPr lang="en-US" sz="1600" i="1" dirty="0" err="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Part.D</a:t>
            </a:r>
            <a:r>
              <a:rPr lang="en-US"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600" i="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olo 1">
            <a:extLst>
              <a:ext uri="{FF2B5EF4-FFF2-40B4-BE49-F238E27FC236}">
                <a16:creationId xmlns:a16="http://schemas.microsoft.com/office/drawing/2014/main" id="{D5336B0A-F650-4DF5-9F49-9ED186BBA59D}"/>
              </a:ext>
            </a:extLst>
          </p:cNvPr>
          <p:cNvSpPr txBox="1">
            <a:spLocks/>
          </p:cNvSpPr>
          <p:nvPr/>
        </p:nvSpPr>
        <p:spPr>
          <a:xfrm>
            <a:off x="50261" y="706120"/>
            <a:ext cx="7091203" cy="6051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800" kern="0" dirty="0">
                <a:latin typeface="Arial" panose="020B0604020202020204" pitchFamily="34" charset="0"/>
                <a:cs typeface="Times New Roman" panose="02020603050405020304" pitchFamily="18" charset="0"/>
              </a:rPr>
              <a:t>The input data of simulation were provided by our Welding Procedure Specification in according to ASME IX.</a:t>
            </a:r>
          </a:p>
          <a:p>
            <a:pPr>
              <a:lnSpc>
                <a:spcPct val="170000"/>
              </a:lnSpc>
            </a:pPr>
            <a:r>
              <a:rPr lang="en-US" sz="1800" kern="0" dirty="0">
                <a:latin typeface="Arial" panose="020B0604020202020204" pitchFamily="34" charset="0"/>
                <a:cs typeface="Times New Roman" panose="02020603050405020304" pitchFamily="18" charset="0"/>
              </a:rPr>
              <a:t>For seat-body weld:</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Type of weld procedure = GTAW</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Filler metal = 316LSi</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Size of filler metal = 2,4 [mm]</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Travel speed range = 100 – 120 [m/min]</a:t>
            </a:r>
          </a:p>
          <a:p>
            <a:pPr>
              <a:lnSpc>
                <a:spcPct val="170000"/>
              </a:lnSpc>
            </a:pPr>
            <a:r>
              <a:rPr lang="en-US" sz="1800" kern="0" dirty="0">
                <a:latin typeface="Arial" panose="020B0604020202020204" pitchFamily="34" charset="0"/>
                <a:cs typeface="Times New Roman" panose="02020603050405020304" pitchFamily="18" charset="0"/>
              </a:rPr>
              <a:t>For seat-body pipe:</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Type of weld procedure = GTAW</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Filler metal = 9Cr-Mo-V-N</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Size of filler metal = 2,4 [mm]</a:t>
            </a:r>
          </a:p>
          <a:p>
            <a:pPr marL="285750" indent="-285750">
              <a:lnSpc>
                <a:spcPct val="170000"/>
              </a:lnSpc>
              <a:buFont typeface="Arial" panose="020B0604020202020204" pitchFamily="34" charset="0"/>
              <a:buChar char="•"/>
            </a:pPr>
            <a:r>
              <a:rPr lang="en-US" sz="1800" kern="0" dirty="0">
                <a:latin typeface="Arial" panose="020B0604020202020204" pitchFamily="34" charset="0"/>
                <a:cs typeface="Times New Roman" panose="02020603050405020304" pitchFamily="18" charset="0"/>
              </a:rPr>
              <a:t>Travel speed range = 80 - 100 [m/min]</a:t>
            </a:r>
          </a:p>
        </p:txBody>
      </p:sp>
      <p:pic>
        <p:nvPicPr>
          <p:cNvPr id="6" name="Immagine 5">
            <a:extLst>
              <a:ext uri="{FF2B5EF4-FFF2-40B4-BE49-F238E27FC236}">
                <a16:creationId xmlns:a16="http://schemas.microsoft.com/office/drawing/2014/main" id="{B5E6FF66-9C08-4A70-9540-058D872CE593}"/>
              </a:ext>
            </a:extLst>
          </p:cNvPr>
          <p:cNvPicPr>
            <a:picLocks noChangeAspect="1"/>
          </p:cNvPicPr>
          <p:nvPr/>
        </p:nvPicPr>
        <p:blipFill>
          <a:blip r:embed="rId3"/>
          <a:stretch>
            <a:fillRect/>
          </a:stretch>
        </p:blipFill>
        <p:spPr>
          <a:xfrm>
            <a:off x="0" y="2"/>
            <a:ext cx="1259434" cy="715402"/>
          </a:xfrm>
          <a:prstGeom prst="rect">
            <a:avLst/>
          </a:prstGeom>
        </p:spPr>
      </p:pic>
      <p:pic>
        <p:nvPicPr>
          <p:cNvPr id="7" name="Immagine 6">
            <a:extLst>
              <a:ext uri="{FF2B5EF4-FFF2-40B4-BE49-F238E27FC236}">
                <a16:creationId xmlns:a16="http://schemas.microsoft.com/office/drawing/2014/main" id="{12FF2759-EE6A-4A9E-8E61-0A61FB5756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767" y="53278"/>
            <a:ext cx="2567233" cy="532648"/>
          </a:xfrm>
          <a:prstGeom prst="rect">
            <a:avLst/>
          </a:prstGeom>
          <a:noFill/>
          <a:ln>
            <a:noFill/>
          </a:ln>
        </p:spPr>
      </p:pic>
    </p:spTree>
    <p:extLst>
      <p:ext uri="{BB962C8B-B14F-4D97-AF65-F5344CB8AC3E}">
        <p14:creationId xmlns:p14="http://schemas.microsoft.com/office/powerpoint/2010/main" val="13022535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2077</Words>
  <Application>Microsoft Office PowerPoint</Application>
  <PresentationFormat>Widescreen</PresentationFormat>
  <Paragraphs>97</Paragraphs>
  <Slides>21</Slides>
  <Notes>0</Notes>
  <HiddenSlides>0</HiddenSlides>
  <MMClips>3</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Wingdings</vt:lpstr>
      <vt:lpstr>Tema di Office</vt:lpstr>
      <vt:lpstr>THERMODYNAMIC ANALYSIS OF SEALING WELD</vt:lpstr>
      <vt:lpstr>Sealing in valves for high temperature application </vt:lpstr>
      <vt:lpstr>Sealing by interference: scope, advantages and problems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Diego Barcella - OMB</dc:creator>
  <cp:lastModifiedBy>Diego Barcella - OMB</cp:lastModifiedBy>
  <cp:revision>30</cp:revision>
  <dcterms:created xsi:type="dcterms:W3CDTF">2022-04-19T07:07:56Z</dcterms:created>
  <dcterms:modified xsi:type="dcterms:W3CDTF">2022-04-21T15:16:49Z</dcterms:modified>
</cp:coreProperties>
</file>