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41.jpg" ContentType="image/jpg"/>
  <Override PartName="/ppt/media/image42.jpg" ContentType="image/jpg"/>
  <Override PartName="/ppt/media/image43.jpg" ContentType="image/jpg"/>
  <Override PartName="/ppt/notesSlides/notesSlide4.xml" ContentType="application/vnd.openxmlformats-officedocument.presentationml.notesSlide+xml"/>
  <Override PartName="/ppt/media/image50.jpg" ContentType="image/jpg"/>
  <Override PartName="/ppt/media/image51.jpg" ContentType="image/jpg"/>
  <Override PartName="/ppt/media/image52.jpg" ContentType="image/jpg"/>
  <Override PartName="/ppt/media/image54.jpg" ContentType="image/jpg"/>
  <Override PartName="/ppt/media/image104.jpg" ContentType="image/jpg"/>
  <Override PartName="/ppt/media/image122.jpg" ContentType="image/jpg"/>
  <Override PartName="/ppt/media/image123.jpg" ContentType="image/jpg"/>
  <Override PartName="/ppt/media/image124.jpg" ContentType="image/jpg"/>
  <Override PartName="/ppt/media/image125.jpg" ContentType="image/jpg"/>
  <Override PartName="/ppt/media/image140.jpg" ContentType="image/jpg"/>
  <Override PartName="/ppt/media/image141.jpg" ContentType="image/jpg"/>
  <Override PartName="/ppt/media/image143.jpg" ContentType="image/jpg"/>
  <Override PartName="/ppt/media/image145.jpg" ContentType="image/jpg"/>
  <Override PartName="/ppt/media/image147.jpg" ContentType="image/jpg"/>
  <Override PartName="/ppt/media/image149.jpg" ContentType="image/jpg"/>
  <Override PartName="/ppt/media/image151.jpg" ContentType="image/jpg"/>
  <Override PartName="/ppt/media/image153.jpg" ContentType="image/jpg"/>
  <Override PartName="/ppt/media/image156.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2" r:id="rId1"/>
  </p:sldMasterIdLst>
  <p:notesMasterIdLst>
    <p:notesMasterId r:id="rId51"/>
  </p:notesMasterIdLst>
  <p:sldIdLst>
    <p:sldId id="266" r:id="rId2"/>
    <p:sldId id="272" r:id="rId3"/>
    <p:sldId id="273" r:id="rId4"/>
    <p:sldId id="276" r:id="rId5"/>
    <p:sldId id="277" r:id="rId6"/>
    <p:sldId id="275" r:id="rId7"/>
    <p:sldId id="279" r:id="rId8"/>
    <p:sldId id="280" r:id="rId9"/>
    <p:sldId id="281" r:id="rId10"/>
    <p:sldId id="282" r:id="rId11"/>
    <p:sldId id="283" r:id="rId12"/>
    <p:sldId id="284" r:id="rId13"/>
    <p:sldId id="285" r:id="rId14"/>
    <p:sldId id="278" r:id="rId15"/>
    <p:sldId id="286"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2146847648" r:id="rId31"/>
    <p:sldId id="2146847642" r:id="rId32"/>
    <p:sldId id="2146847643" r:id="rId33"/>
    <p:sldId id="2146847644" r:id="rId34"/>
    <p:sldId id="2146847649" r:id="rId35"/>
    <p:sldId id="2146847645" r:id="rId36"/>
    <p:sldId id="2146847647" r:id="rId37"/>
    <p:sldId id="2146847650" r:id="rId38"/>
    <p:sldId id="2146847651" r:id="rId39"/>
    <p:sldId id="2146847652" r:id="rId40"/>
    <p:sldId id="2146847653" r:id="rId41"/>
    <p:sldId id="2146847654" r:id="rId42"/>
    <p:sldId id="2146847655" r:id="rId43"/>
    <p:sldId id="2146847656" r:id="rId44"/>
    <p:sldId id="2146847657" r:id="rId45"/>
    <p:sldId id="2146847658" r:id="rId46"/>
    <p:sldId id="2146847659" r:id="rId47"/>
    <p:sldId id="2146847660" r:id="rId48"/>
    <p:sldId id="2146847661" r:id="rId49"/>
    <p:sldId id="271"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79" userDrawn="1">
          <p15:clr>
            <a:srgbClr val="A4A3A4"/>
          </p15:clr>
        </p15:guide>
        <p15:guide id="4" pos="7355" userDrawn="1">
          <p15:clr>
            <a:srgbClr val="A4A3A4"/>
          </p15:clr>
        </p15:guide>
        <p15:guide id="5" pos="816" userDrawn="1">
          <p15:clr>
            <a:srgbClr val="A4A3A4"/>
          </p15:clr>
        </p15:guide>
        <p15:guide id="7" orient="horz" pos="504" userDrawn="1">
          <p15:clr>
            <a:srgbClr val="A4A3A4"/>
          </p15:clr>
        </p15:guide>
        <p15:guide id="8" orient="horz" pos="210" userDrawn="1">
          <p15:clr>
            <a:srgbClr val="A4A3A4"/>
          </p15:clr>
        </p15:guide>
        <p15:guide id="9" orient="horz" pos="1207" userDrawn="1">
          <p15:clr>
            <a:srgbClr val="A4A3A4"/>
          </p15:clr>
        </p15:guide>
        <p15:guide id="10" orient="horz" pos="18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0000"/>
    <a:srgbClr val="1B70B7"/>
    <a:srgbClr val="CFD1D9"/>
    <a:srgbClr val="286AA6"/>
    <a:srgbClr val="00A89D"/>
    <a:srgbClr val="715392"/>
    <a:srgbClr val="343433"/>
    <a:srgbClr val="6CB7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3"/>
    <p:restoredTop sz="95296"/>
  </p:normalViewPr>
  <p:slideViewPr>
    <p:cSldViewPr snapToGrid="0" snapToObjects="1">
      <p:cViewPr>
        <p:scale>
          <a:sx n="75" d="100"/>
          <a:sy n="75" d="100"/>
        </p:scale>
        <p:origin x="1554" y="660"/>
      </p:cViewPr>
      <p:guideLst>
        <p:guide orient="horz" pos="2160"/>
        <p:guide pos="3840"/>
        <p:guide pos="279"/>
        <p:guide pos="7355"/>
        <p:guide pos="816"/>
        <p:guide orient="horz" pos="504"/>
        <p:guide orient="horz" pos="210"/>
        <p:guide orient="horz" pos="1207"/>
        <p:guide orient="horz" pos="18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487EC0-82DB-44D9-BE76-8B08F36B3F8F}" type="doc">
      <dgm:prSet loTypeId="urn:microsoft.com/office/officeart/2005/8/layout/cycle1" loCatId="cycle" qsTypeId="urn:microsoft.com/office/officeart/2005/8/quickstyle/3d3" qsCatId="3D" csTypeId="urn:microsoft.com/office/officeart/2005/8/colors/accent1_2" csCatId="accent1" phldr="1"/>
      <dgm:spPr/>
      <dgm:t>
        <a:bodyPr/>
        <a:lstStyle/>
        <a:p>
          <a:endParaRPr lang="en-US"/>
        </a:p>
      </dgm:t>
    </dgm:pt>
    <dgm:pt modelId="{A7EB0E4D-B402-4326-B003-A48AC24B01DA}">
      <dgm:prSet phldrT="[Text]"/>
      <dgm:spPr>
        <a:xfrm>
          <a:off x="2716168" y="76723"/>
          <a:ext cx="1226822" cy="1226822"/>
        </a:xfrm>
        <a:prstGeom prst="rect">
          <a:avLst/>
        </a:prstGeom>
        <a:noFill/>
        <a:ln w="6350" cap="flat" cmpd="sng" algn="ctr">
          <a:solidFill>
            <a:srgbClr val="333333">
              <a:alpha val="0"/>
              <a:hueOff val="0"/>
              <a:satOff val="0"/>
              <a:lumOff val="0"/>
              <a:alphaOff val="0"/>
            </a:srgbClr>
          </a:solidFill>
          <a:prstDash val="solid"/>
          <a:miter lim="800000"/>
        </a:ln>
        <a:effectLst/>
      </dgm:spPr>
      <dgm:t>
        <a:bodyPr/>
        <a:lstStyle/>
        <a:p>
          <a:pPr>
            <a:buNone/>
          </a:pPr>
          <a:r>
            <a:rPr lang="en-US">
              <a:solidFill>
                <a:srgbClr val="333333">
                  <a:hueOff val="0"/>
                  <a:satOff val="0"/>
                  <a:lumOff val="0"/>
                  <a:alphaOff val="0"/>
                </a:srgbClr>
              </a:solidFill>
              <a:latin typeface="Equinor"/>
              <a:ea typeface="+mn-ea"/>
              <a:cs typeface="+mn-cs"/>
            </a:rPr>
            <a:t>Raw material</a:t>
          </a:r>
        </a:p>
      </dgm:t>
    </dgm:pt>
    <dgm:pt modelId="{9C55B34F-E8E4-4000-827A-1FE999D7C5D8}" type="parTrans" cxnId="{C789DC13-160F-4383-8809-94D93A12C274}">
      <dgm:prSet/>
      <dgm:spPr/>
      <dgm:t>
        <a:bodyPr/>
        <a:lstStyle/>
        <a:p>
          <a:endParaRPr lang="en-US"/>
        </a:p>
      </dgm:t>
    </dgm:pt>
    <dgm:pt modelId="{54AF247B-E747-4F01-9542-AD7764A774E6}" type="sibTrans" cxnId="{C789DC13-160F-4383-8809-94D93A12C274}">
      <dgm:prSet/>
      <dgm:spPr>
        <a:xfrm>
          <a:off x="556261" y="-391"/>
          <a:ext cx="3463844" cy="3463844"/>
        </a:xfrm>
        <a:prstGeom prst="circularArrow">
          <a:avLst>
            <a:gd name="adj1" fmla="val 6907"/>
            <a:gd name="adj2" fmla="val 465704"/>
            <a:gd name="adj3" fmla="val 547932"/>
            <a:gd name="adj4" fmla="val 20586364"/>
            <a:gd name="adj5" fmla="val 8058"/>
          </a:avLst>
        </a:prstGeom>
        <a:solidFill>
          <a:srgbClr val="243746">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n-US"/>
        </a:p>
      </dgm:t>
    </dgm:pt>
    <dgm:pt modelId="{2E534166-4188-4D11-A337-05E9155C6767}">
      <dgm:prSet phldrT="[Text]"/>
      <dgm:spPr>
        <a:xfrm>
          <a:off x="2716168" y="2159514"/>
          <a:ext cx="1226822" cy="1226822"/>
        </a:xfrm>
        <a:prstGeom prst="rect">
          <a:avLst/>
        </a:prstGeom>
        <a:noFill/>
        <a:ln w="6350" cap="flat" cmpd="sng" algn="ctr">
          <a:solidFill>
            <a:srgbClr val="333333">
              <a:alpha val="0"/>
              <a:hueOff val="0"/>
              <a:satOff val="0"/>
              <a:lumOff val="0"/>
              <a:alphaOff val="0"/>
            </a:srgbClr>
          </a:solidFill>
          <a:prstDash val="solid"/>
          <a:miter lim="800000"/>
        </a:ln>
        <a:effectLst/>
      </dgm:spPr>
      <dgm:t>
        <a:bodyPr/>
        <a:lstStyle/>
        <a:p>
          <a:pPr>
            <a:buNone/>
          </a:pPr>
          <a:r>
            <a:rPr lang="en-US">
              <a:solidFill>
                <a:srgbClr val="333333">
                  <a:hueOff val="0"/>
                  <a:satOff val="0"/>
                  <a:lumOff val="0"/>
                  <a:alphaOff val="0"/>
                </a:srgbClr>
              </a:solidFill>
              <a:latin typeface="Equinor"/>
              <a:ea typeface="+mn-ea"/>
              <a:cs typeface="+mn-cs"/>
            </a:rPr>
            <a:t>Manufacturing</a:t>
          </a:r>
        </a:p>
      </dgm:t>
    </dgm:pt>
    <dgm:pt modelId="{228527F2-F9F3-4B8F-A51D-BD88078B4400}" type="parTrans" cxnId="{EC4AFCEE-8260-48C0-9E16-F9695AE8D167}">
      <dgm:prSet/>
      <dgm:spPr/>
      <dgm:t>
        <a:bodyPr/>
        <a:lstStyle/>
        <a:p>
          <a:endParaRPr lang="en-US"/>
        </a:p>
      </dgm:t>
    </dgm:pt>
    <dgm:pt modelId="{4923EC9A-0A68-4466-8587-67E4A539EAFC}" type="sibTrans" cxnId="{EC4AFCEE-8260-48C0-9E16-F9695AE8D167}">
      <dgm:prSet/>
      <dgm:spPr>
        <a:xfrm>
          <a:off x="556261" y="-391"/>
          <a:ext cx="3463844" cy="3463844"/>
        </a:xfrm>
        <a:prstGeom prst="circularArrow">
          <a:avLst>
            <a:gd name="adj1" fmla="val 6907"/>
            <a:gd name="adj2" fmla="val 465704"/>
            <a:gd name="adj3" fmla="val 5947932"/>
            <a:gd name="adj4" fmla="val 4386364"/>
            <a:gd name="adj5" fmla="val 8058"/>
          </a:avLst>
        </a:prstGeom>
        <a:solidFill>
          <a:srgbClr val="243746">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n-US"/>
        </a:p>
      </dgm:t>
    </dgm:pt>
    <dgm:pt modelId="{0D88D530-B46A-40CE-929D-707C2B96BA3A}">
      <dgm:prSet phldrT="[Text]"/>
      <dgm:spPr>
        <a:xfrm>
          <a:off x="500371" y="290478"/>
          <a:ext cx="1492834" cy="799311"/>
        </a:xfrm>
        <a:prstGeom prst="rect">
          <a:avLst/>
        </a:prstGeom>
        <a:noFill/>
        <a:ln w="6350" cap="flat" cmpd="sng" algn="ctr">
          <a:solidFill>
            <a:srgbClr val="333333">
              <a:alpha val="0"/>
              <a:hueOff val="0"/>
              <a:satOff val="0"/>
              <a:lumOff val="0"/>
              <a:alphaOff val="0"/>
            </a:srgbClr>
          </a:solidFill>
          <a:prstDash val="solid"/>
          <a:miter lim="800000"/>
        </a:ln>
        <a:effectLst/>
      </dgm:spPr>
      <dgm:t>
        <a:bodyPr/>
        <a:lstStyle/>
        <a:p>
          <a:pPr>
            <a:buNone/>
          </a:pPr>
          <a:r>
            <a:rPr lang="en-US">
              <a:solidFill>
                <a:srgbClr val="333333">
                  <a:hueOff val="0"/>
                  <a:satOff val="0"/>
                  <a:lumOff val="0"/>
                  <a:alphaOff val="0"/>
                </a:srgbClr>
              </a:solidFill>
              <a:latin typeface="Equinor"/>
              <a:ea typeface="+mn-ea"/>
              <a:cs typeface="+mn-cs"/>
            </a:rPr>
            <a:t>Decommissioning</a:t>
          </a:r>
        </a:p>
      </dgm:t>
    </dgm:pt>
    <dgm:pt modelId="{6BA8BA1A-FCD5-4D69-87AF-FB1C756492CA}" type="parTrans" cxnId="{501160CD-E7C9-4CC7-A482-CD54163F48F9}">
      <dgm:prSet/>
      <dgm:spPr/>
      <dgm:t>
        <a:bodyPr/>
        <a:lstStyle/>
        <a:p>
          <a:endParaRPr lang="en-US"/>
        </a:p>
      </dgm:t>
    </dgm:pt>
    <dgm:pt modelId="{B14A47D8-705F-4A52-BF1D-230888E6C383}" type="sibTrans" cxnId="{501160CD-E7C9-4CC7-A482-CD54163F48F9}">
      <dgm:prSet/>
      <dgm:spPr>
        <a:xfrm>
          <a:off x="556261" y="-391"/>
          <a:ext cx="3463844" cy="3463844"/>
        </a:xfrm>
        <a:prstGeom prst="circularArrow">
          <a:avLst>
            <a:gd name="adj1" fmla="val 6907"/>
            <a:gd name="adj2" fmla="val 465704"/>
            <a:gd name="adj3" fmla="val 16747932"/>
            <a:gd name="adj4" fmla="val 15485397"/>
            <a:gd name="adj5" fmla="val 8058"/>
          </a:avLst>
        </a:prstGeom>
        <a:solidFill>
          <a:srgbClr val="243746">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n-US"/>
        </a:p>
      </dgm:t>
    </dgm:pt>
    <dgm:pt modelId="{E93ACAA9-82A5-4DC3-8C1E-B3FA611C8CC4}">
      <dgm:prSet phldrT="[Text]"/>
      <dgm:spPr>
        <a:xfrm>
          <a:off x="633377" y="2159514"/>
          <a:ext cx="1226822" cy="1226822"/>
        </a:xfrm>
        <a:prstGeom prst="rect">
          <a:avLst/>
        </a:prstGeom>
        <a:noFill/>
        <a:ln w="6350" cap="flat" cmpd="sng" algn="ctr">
          <a:solidFill>
            <a:srgbClr val="333333">
              <a:alpha val="0"/>
              <a:hueOff val="0"/>
              <a:satOff val="0"/>
              <a:lumOff val="0"/>
              <a:alphaOff val="0"/>
            </a:srgbClr>
          </a:solidFill>
          <a:prstDash val="solid"/>
          <a:miter lim="800000"/>
        </a:ln>
        <a:effectLst/>
      </dgm:spPr>
      <dgm:t>
        <a:bodyPr/>
        <a:lstStyle/>
        <a:p>
          <a:pPr>
            <a:buNone/>
          </a:pPr>
          <a:r>
            <a:rPr lang="en-US">
              <a:solidFill>
                <a:srgbClr val="333333">
                  <a:hueOff val="0"/>
                  <a:satOff val="0"/>
                  <a:lumOff val="0"/>
                  <a:alphaOff val="0"/>
                </a:srgbClr>
              </a:solidFill>
              <a:latin typeface="Equinor"/>
              <a:ea typeface="+mn-ea"/>
              <a:cs typeface="+mn-cs"/>
            </a:rPr>
            <a:t>Operations and maintenance</a:t>
          </a:r>
        </a:p>
      </dgm:t>
    </dgm:pt>
    <dgm:pt modelId="{41FF50D7-BA86-4E95-8BEE-695E426665EF}" type="parTrans" cxnId="{2347FDB2-E043-4107-B399-15F7CFC85A7A}">
      <dgm:prSet/>
      <dgm:spPr/>
      <dgm:t>
        <a:bodyPr/>
        <a:lstStyle/>
        <a:p>
          <a:endParaRPr lang="en-US"/>
        </a:p>
      </dgm:t>
    </dgm:pt>
    <dgm:pt modelId="{9A3CD8F9-2C73-4181-BCB6-7E203BC2AC18}" type="sibTrans" cxnId="{2347FDB2-E043-4107-B399-15F7CFC85A7A}">
      <dgm:prSet/>
      <dgm:spPr>
        <a:xfrm>
          <a:off x="556261" y="-391"/>
          <a:ext cx="3463844" cy="3463844"/>
        </a:xfrm>
        <a:prstGeom prst="circularArrow">
          <a:avLst>
            <a:gd name="adj1" fmla="val 6907"/>
            <a:gd name="adj2" fmla="val 465704"/>
            <a:gd name="adj3" fmla="val 11884242"/>
            <a:gd name="adj4" fmla="val 9786364"/>
            <a:gd name="adj5" fmla="val 8058"/>
          </a:avLst>
        </a:prstGeom>
        <a:solidFill>
          <a:srgbClr val="243746">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n-US"/>
        </a:p>
      </dgm:t>
    </dgm:pt>
    <dgm:pt modelId="{46E4D7AF-AF32-45C3-9520-576656E1159A}" type="pres">
      <dgm:prSet presAssocID="{ED487EC0-82DB-44D9-BE76-8B08F36B3F8F}" presName="cycle" presStyleCnt="0">
        <dgm:presLayoutVars>
          <dgm:dir/>
          <dgm:resizeHandles val="exact"/>
        </dgm:presLayoutVars>
      </dgm:prSet>
      <dgm:spPr/>
    </dgm:pt>
    <dgm:pt modelId="{FBE1162D-B8AB-480C-B1BF-D7CA14E1BC07}" type="pres">
      <dgm:prSet presAssocID="{A7EB0E4D-B402-4326-B003-A48AC24B01DA}" presName="dummy" presStyleCnt="0"/>
      <dgm:spPr/>
    </dgm:pt>
    <dgm:pt modelId="{ED1526CE-5C14-42FC-BEFE-97269B4529D8}" type="pres">
      <dgm:prSet presAssocID="{A7EB0E4D-B402-4326-B003-A48AC24B01DA}" presName="node" presStyleLbl="revTx" presStyleIdx="0" presStyleCnt="4">
        <dgm:presLayoutVars>
          <dgm:bulletEnabled val="1"/>
        </dgm:presLayoutVars>
      </dgm:prSet>
      <dgm:spPr/>
    </dgm:pt>
    <dgm:pt modelId="{4413DBC3-E058-4D8E-BA13-DCACAE635FE3}" type="pres">
      <dgm:prSet presAssocID="{54AF247B-E747-4F01-9542-AD7764A774E6}" presName="sibTrans" presStyleLbl="node1" presStyleIdx="0" presStyleCnt="4"/>
      <dgm:spPr/>
    </dgm:pt>
    <dgm:pt modelId="{E36BF503-A974-4201-97AD-F1377A840796}" type="pres">
      <dgm:prSet presAssocID="{2E534166-4188-4D11-A337-05E9155C6767}" presName="dummy" presStyleCnt="0"/>
      <dgm:spPr/>
    </dgm:pt>
    <dgm:pt modelId="{42E16E92-9D0A-44ED-8393-3F8950ED9195}" type="pres">
      <dgm:prSet presAssocID="{2E534166-4188-4D11-A337-05E9155C6767}" presName="node" presStyleLbl="revTx" presStyleIdx="1" presStyleCnt="4">
        <dgm:presLayoutVars>
          <dgm:bulletEnabled val="1"/>
        </dgm:presLayoutVars>
      </dgm:prSet>
      <dgm:spPr/>
    </dgm:pt>
    <dgm:pt modelId="{BBB2D9F3-BCEF-40DA-979B-AB5CCA301E39}" type="pres">
      <dgm:prSet presAssocID="{4923EC9A-0A68-4466-8587-67E4A539EAFC}" presName="sibTrans" presStyleLbl="node1" presStyleIdx="1" presStyleCnt="4"/>
      <dgm:spPr/>
    </dgm:pt>
    <dgm:pt modelId="{2078D37D-7C16-4EED-AF42-52DE9B89EDAA}" type="pres">
      <dgm:prSet presAssocID="{E93ACAA9-82A5-4DC3-8C1E-B3FA611C8CC4}" presName="dummy" presStyleCnt="0"/>
      <dgm:spPr/>
    </dgm:pt>
    <dgm:pt modelId="{8B1F4CAA-E60E-4282-AB62-851F61FF195A}" type="pres">
      <dgm:prSet presAssocID="{E93ACAA9-82A5-4DC3-8C1E-B3FA611C8CC4}" presName="node" presStyleLbl="revTx" presStyleIdx="2" presStyleCnt="4">
        <dgm:presLayoutVars>
          <dgm:bulletEnabled val="1"/>
        </dgm:presLayoutVars>
      </dgm:prSet>
      <dgm:spPr/>
    </dgm:pt>
    <dgm:pt modelId="{EE1AF073-E3A2-4FBC-B251-EC5CE0EFF7E7}" type="pres">
      <dgm:prSet presAssocID="{9A3CD8F9-2C73-4181-BCB6-7E203BC2AC18}" presName="sibTrans" presStyleLbl="node1" presStyleIdx="2" presStyleCnt="4"/>
      <dgm:spPr/>
    </dgm:pt>
    <dgm:pt modelId="{4CA4507B-C07F-43B6-8595-F10402540028}" type="pres">
      <dgm:prSet presAssocID="{0D88D530-B46A-40CE-929D-707C2B96BA3A}" presName="dummy" presStyleCnt="0"/>
      <dgm:spPr/>
    </dgm:pt>
    <dgm:pt modelId="{53DDACB5-71E1-471B-8DFD-06CAED16C874}" type="pres">
      <dgm:prSet presAssocID="{0D88D530-B46A-40CE-929D-707C2B96BA3A}" presName="node" presStyleLbl="revTx" presStyleIdx="3" presStyleCnt="4" custScaleX="121683" custScaleY="65153">
        <dgm:presLayoutVars>
          <dgm:bulletEnabled val="1"/>
        </dgm:presLayoutVars>
      </dgm:prSet>
      <dgm:spPr/>
    </dgm:pt>
    <dgm:pt modelId="{666273CA-2AA6-4185-A3EC-1134114009D9}" type="pres">
      <dgm:prSet presAssocID="{B14A47D8-705F-4A52-BF1D-230888E6C383}" presName="sibTrans" presStyleLbl="node1" presStyleIdx="3" presStyleCnt="4"/>
      <dgm:spPr/>
    </dgm:pt>
  </dgm:ptLst>
  <dgm:cxnLst>
    <dgm:cxn modelId="{2BB09E03-9802-4FA2-8BC7-1F4B29166EF2}" type="presOf" srcId="{2E534166-4188-4D11-A337-05E9155C6767}" destId="{42E16E92-9D0A-44ED-8393-3F8950ED9195}" srcOrd="0" destOrd="0" presId="urn:microsoft.com/office/officeart/2005/8/layout/cycle1"/>
    <dgm:cxn modelId="{C789DC13-160F-4383-8809-94D93A12C274}" srcId="{ED487EC0-82DB-44D9-BE76-8B08F36B3F8F}" destId="{A7EB0E4D-B402-4326-B003-A48AC24B01DA}" srcOrd="0" destOrd="0" parTransId="{9C55B34F-E8E4-4000-827A-1FE999D7C5D8}" sibTransId="{54AF247B-E747-4F01-9542-AD7764A774E6}"/>
    <dgm:cxn modelId="{60654B5B-0397-4C6A-9D4D-B0D4F9EA4EA8}" type="presOf" srcId="{54AF247B-E747-4F01-9542-AD7764A774E6}" destId="{4413DBC3-E058-4D8E-BA13-DCACAE635FE3}" srcOrd="0" destOrd="0" presId="urn:microsoft.com/office/officeart/2005/8/layout/cycle1"/>
    <dgm:cxn modelId="{B7EE817B-265F-4CD6-AD01-AEC5F6B8153A}" type="presOf" srcId="{4923EC9A-0A68-4466-8587-67E4A539EAFC}" destId="{BBB2D9F3-BCEF-40DA-979B-AB5CCA301E39}" srcOrd="0" destOrd="0" presId="urn:microsoft.com/office/officeart/2005/8/layout/cycle1"/>
    <dgm:cxn modelId="{7530A488-5530-443C-8733-A987669826FB}" type="presOf" srcId="{A7EB0E4D-B402-4326-B003-A48AC24B01DA}" destId="{ED1526CE-5C14-42FC-BEFE-97269B4529D8}" srcOrd="0" destOrd="0" presId="urn:microsoft.com/office/officeart/2005/8/layout/cycle1"/>
    <dgm:cxn modelId="{049028A5-2610-4E2E-8B21-0649DFB4FEC2}" type="presOf" srcId="{ED487EC0-82DB-44D9-BE76-8B08F36B3F8F}" destId="{46E4D7AF-AF32-45C3-9520-576656E1159A}" srcOrd="0" destOrd="0" presId="urn:microsoft.com/office/officeart/2005/8/layout/cycle1"/>
    <dgm:cxn modelId="{2347FDB2-E043-4107-B399-15F7CFC85A7A}" srcId="{ED487EC0-82DB-44D9-BE76-8B08F36B3F8F}" destId="{E93ACAA9-82A5-4DC3-8C1E-B3FA611C8CC4}" srcOrd="2" destOrd="0" parTransId="{41FF50D7-BA86-4E95-8BEE-695E426665EF}" sibTransId="{9A3CD8F9-2C73-4181-BCB6-7E203BC2AC18}"/>
    <dgm:cxn modelId="{501160CD-E7C9-4CC7-A482-CD54163F48F9}" srcId="{ED487EC0-82DB-44D9-BE76-8B08F36B3F8F}" destId="{0D88D530-B46A-40CE-929D-707C2B96BA3A}" srcOrd="3" destOrd="0" parTransId="{6BA8BA1A-FCD5-4D69-87AF-FB1C756492CA}" sibTransId="{B14A47D8-705F-4A52-BF1D-230888E6C383}"/>
    <dgm:cxn modelId="{42BA0EE9-D310-4C5E-9639-FD56CBA6977A}" type="presOf" srcId="{0D88D530-B46A-40CE-929D-707C2B96BA3A}" destId="{53DDACB5-71E1-471B-8DFD-06CAED16C874}" srcOrd="0" destOrd="0" presId="urn:microsoft.com/office/officeart/2005/8/layout/cycle1"/>
    <dgm:cxn modelId="{EC4AFCEE-8260-48C0-9E16-F9695AE8D167}" srcId="{ED487EC0-82DB-44D9-BE76-8B08F36B3F8F}" destId="{2E534166-4188-4D11-A337-05E9155C6767}" srcOrd="1" destOrd="0" parTransId="{228527F2-F9F3-4B8F-A51D-BD88078B4400}" sibTransId="{4923EC9A-0A68-4466-8587-67E4A539EAFC}"/>
    <dgm:cxn modelId="{EBD107F2-09DC-4B25-9F66-A84A7F24B0C3}" type="presOf" srcId="{B14A47D8-705F-4A52-BF1D-230888E6C383}" destId="{666273CA-2AA6-4185-A3EC-1134114009D9}" srcOrd="0" destOrd="0" presId="urn:microsoft.com/office/officeart/2005/8/layout/cycle1"/>
    <dgm:cxn modelId="{7A77E4FC-5632-44E6-B1E6-C1F74B86162C}" type="presOf" srcId="{E93ACAA9-82A5-4DC3-8C1E-B3FA611C8CC4}" destId="{8B1F4CAA-E60E-4282-AB62-851F61FF195A}" srcOrd="0" destOrd="0" presId="urn:microsoft.com/office/officeart/2005/8/layout/cycle1"/>
    <dgm:cxn modelId="{DF6322FF-B7B1-41D2-8834-852B0B2F4639}" type="presOf" srcId="{9A3CD8F9-2C73-4181-BCB6-7E203BC2AC18}" destId="{EE1AF073-E3A2-4FBC-B251-EC5CE0EFF7E7}" srcOrd="0" destOrd="0" presId="urn:microsoft.com/office/officeart/2005/8/layout/cycle1"/>
    <dgm:cxn modelId="{D1E874C1-493E-4DE8-9E3D-AD72B3C4F384}" type="presParOf" srcId="{46E4D7AF-AF32-45C3-9520-576656E1159A}" destId="{FBE1162D-B8AB-480C-B1BF-D7CA14E1BC07}" srcOrd="0" destOrd="0" presId="urn:microsoft.com/office/officeart/2005/8/layout/cycle1"/>
    <dgm:cxn modelId="{8FD4607C-F773-4B05-B987-9D3BBAFE8FB3}" type="presParOf" srcId="{46E4D7AF-AF32-45C3-9520-576656E1159A}" destId="{ED1526CE-5C14-42FC-BEFE-97269B4529D8}" srcOrd="1" destOrd="0" presId="urn:microsoft.com/office/officeart/2005/8/layout/cycle1"/>
    <dgm:cxn modelId="{5D0A0D72-0EE3-4919-AE5E-A2CF37BF1CCE}" type="presParOf" srcId="{46E4D7AF-AF32-45C3-9520-576656E1159A}" destId="{4413DBC3-E058-4D8E-BA13-DCACAE635FE3}" srcOrd="2" destOrd="0" presId="urn:microsoft.com/office/officeart/2005/8/layout/cycle1"/>
    <dgm:cxn modelId="{8B37AE71-2E61-497C-B0A3-D8D686B83C08}" type="presParOf" srcId="{46E4D7AF-AF32-45C3-9520-576656E1159A}" destId="{E36BF503-A974-4201-97AD-F1377A840796}" srcOrd="3" destOrd="0" presId="urn:microsoft.com/office/officeart/2005/8/layout/cycle1"/>
    <dgm:cxn modelId="{81C59C99-C653-4EED-9F29-2844735E4305}" type="presParOf" srcId="{46E4D7AF-AF32-45C3-9520-576656E1159A}" destId="{42E16E92-9D0A-44ED-8393-3F8950ED9195}" srcOrd="4" destOrd="0" presId="urn:microsoft.com/office/officeart/2005/8/layout/cycle1"/>
    <dgm:cxn modelId="{9C3C876D-8E5F-4902-B30B-A65D2B09B87B}" type="presParOf" srcId="{46E4D7AF-AF32-45C3-9520-576656E1159A}" destId="{BBB2D9F3-BCEF-40DA-979B-AB5CCA301E39}" srcOrd="5" destOrd="0" presId="urn:microsoft.com/office/officeart/2005/8/layout/cycle1"/>
    <dgm:cxn modelId="{C53FEEBB-665E-47E2-8806-C2A3958658E9}" type="presParOf" srcId="{46E4D7AF-AF32-45C3-9520-576656E1159A}" destId="{2078D37D-7C16-4EED-AF42-52DE9B89EDAA}" srcOrd="6" destOrd="0" presId="urn:microsoft.com/office/officeart/2005/8/layout/cycle1"/>
    <dgm:cxn modelId="{20D5BFB8-F3F1-4B5E-8E0F-149177855E14}" type="presParOf" srcId="{46E4D7AF-AF32-45C3-9520-576656E1159A}" destId="{8B1F4CAA-E60E-4282-AB62-851F61FF195A}" srcOrd="7" destOrd="0" presId="urn:microsoft.com/office/officeart/2005/8/layout/cycle1"/>
    <dgm:cxn modelId="{3F0016AB-0EEC-4971-B6B3-3F9E3C098F9F}" type="presParOf" srcId="{46E4D7AF-AF32-45C3-9520-576656E1159A}" destId="{EE1AF073-E3A2-4FBC-B251-EC5CE0EFF7E7}" srcOrd="8" destOrd="0" presId="urn:microsoft.com/office/officeart/2005/8/layout/cycle1"/>
    <dgm:cxn modelId="{15080D18-353A-4F7D-B5B9-0F8F5E74B3DC}" type="presParOf" srcId="{46E4D7AF-AF32-45C3-9520-576656E1159A}" destId="{4CA4507B-C07F-43B6-8595-F10402540028}" srcOrd="9" destOrd="0" presId="urn:microsoft.com/office/officeart/2005/8/layout/cycle1"/>
    <dgm:cxn modelId="{1EABF50C-CA08-4D47-9FD3-8C299B82F3A0}" type="presParOf" srcId="{46E4D7AF-AF32-45C3-9520-576656E1159A}" destId="{53DDACB5-71E1-471B-8DFD-06CAED16C874}" srcOrd="10" destOrd="0" presId="urn:microsoft.com/office/officeart/2005/8/layout/cycle1"/>
    <dgm:cxn modelId="{920885E4-3BD0-4E36-94D1-E377B8E19192}" type="presParOf" srcId="{46E4D7AF-AF32-45C3-9520-576656E1159A}" destId="{666273CA-2AA6-4185-A3EC-1134114009D9}"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1526CE-5C14-42FC-BEFE-97269B4529D8}">
      <dsp:nvSpPr>
        <dsp:cNvPr id="0" name=""/>
        <dsp:cNvSpPr/>
      </dsp:nvSpPr>
      <dsp:spPr>
        <a:xfrm>
          <a:off x="2716168" y="76723"/>
          <a:ext cx="1226822" cy="1226822"/>
        </a:xfrm>
        <a:prstGeom prst="rect">
          <a:avLst/>
        </a:prstGeom>
        <a:noFill/>
        <a:ln w="6350" cap="flat" cmpd="sng" algn="ctr">
          <a:solidFill>
            <a:srgbClr val="333333">
              <a:alpha val="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333333">
                  <a:hueOff val="0"/>
                  <a:satOff val="0"/>
                  <a:lumOff val="0"/>
                  <a:alphaOff val="0"/>
                </a:srgbClr>
              </a:solidFill>
              <a:latin typeface="Equinor"/>
              <a:ea typeface="+mn-ea"/>
              <a:cs typeface="+mn-cs"/>
            </a:rPr>
            <a:t>Raw material</a:t>
          </a:r>
        </a:p>
      </dsp:txBody>
      <dsp:txXfrm>
        <a:off x="2716168" y="76723"/>
        <a:ext cx="1226822" cy="1226822"/>
      </dsp:txXfrm>
    </dsp:sp>
    <dsp:sp modelId="{4413DBC3-E058-4D8E-BA13-DCACAE635FE3}">
      <dsp:nvSpPr>
        <dsp:cNvPr id="0" name=""/>
        <dsp:cNvSpPr/>
      </dsp:nvSpPr>
      <dsp:spPr>
        <a:xfrm>
          <a:off x="556261" y="-391"/>
          <a:ext cx="3463844" cy="3463844"/>
        </a:xfrm>
        <a:prstGeom prst="circularArrow">
          <a:avLst>
            <a:gd name="adj1" fmla="val 6907"/>
            <a:gd name="adj2" fmla="val 465704"/>
            <a:gd name="adj3" fmla="val 547932"/>
            <a:gd name="adj4" fmla="val 20586364"/>
            <a:gd name="adj5" fmla="val 8058"/>
          </a:avLst>
        </a:prstGeom>
        <a:solidFill>
          <a:srgbClr val="243746">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2E16E92-9D0A-44ED-8393-3F8950ED9195}">
      <dsp:nvSpPr>
        <dsp:cNvPr id="0" name=""/>
        <dsp:cNvSpPr/>
      </dsp:nvSpPr>
      <dsp:spPr>
        <a:xfrm>
          <a:off x="2716168" y="2159514"/>
          <a:ext cx="1226822" cy="1226822"/>
        </a:xfrm>
        <a:prstGeom prst="rect">
          <a:avLst/>
        </a:prstGeom>
        <a:noFill/>
        <a:ln w="6350" cap="flat" cmpd="sng" algn="ctr">
          <a:solidFill>
            <a:srgbClr val="333333">
              <a:alpha val="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333333">
                  <a:hueOff val="0"/>
                  <a:satOff val="0"/>
                  <a:lumOff val="0"/>
                  <a:alphaOff val="0"/>
                </a:srgbClr>
              </a:solidFill>
              <a:latin typeface="Equinor"/>
              <a:ea typeface="+mn-ea"/>
              <a:cs typeface="+mn-cs"/>
            </a:rPr>
            <a:t>Manufacturing</a:t>
          </a:r>
        </a:p>
      </dsp:txBody>
      <dsp:txXfrm>
        <a:off x="2716168" y="2159514"/>
        <a:ext cx="1226822" cy="1226822"/>
      </dsp:txXfrm>
    </dsp:sp>
    <dsp:sp modelId="{BBB2D9F3-BCEF-40DA-979B-AB5CCA301E39}">
      <dsp:nvSpPr>
        <dsp:cNvPr id="0" name=""/>
        <dsp:cNvSpPr/>
      </dsp:nvSpPr>
      <dsp:spPr>
        <a:xfrm>
          <a:off x="556261" y="-391"/>
          <a:ext cx="3463844" cy="3463844"/>
        </a:xfrm>
        <a:prstGeom prst="circularArrow">
          <a:avLst>
            <a:gd name="adj1" fmla="val 6907"/>
            <a:gd name="adj2" fmla="val 465704"/>
            <a:gd name="adj3" fmla="val 5947932"/>
            <a:gd name="adj4" fmla="val 4386364"/>
            <a:gd name="adj5" fmla="val 8058"/>
          </a:avLst>
        </a:prstGeom>
        <a:solidFill>
          <a:srgbClr val="243746">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B1F4CAA-E60E-4282-AB62-851F61FF195A}">
      <dsp:nvSpPr>
        <dsp:cNvPr id="0" name=""/>
        <dsp:cNvSpPr/>
      </dsp:nvSpPr>
      <dsp:spPr>
        <a:xfrm>
          <a:off x="633377" y="2159514"/>
          <a:ext cx="1226822" cy="1226822"/>
        </a:xfrm>
        <a:prstGeom prst="rect">
          <a:avLst/>
        </a:prstGeom>
        <a:noFill/>
        <a:ln w="6350" cap="flat" cmpd="sng" algn="ctr">
          <a:solidFill>
            <a:srgbClr val="333333">
              <a:alpha val="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333333">
                  <a:hueOff val="0"/>
                  <a:satOff val="0"/>
                  <a:lumOff val="0"/>
                  <a:alphaOff val="0"/>
                </a:srgbClr>
              </a:solidFill>
              <a:latin typeface="Equinor"/>
              <a:ea typeface="+mn-ea"/>
              <a:cs typeface="+mn-cs"/>
            </a:rPr>
            <a:t>Operations and maintenance</a:t>
          </a:r>
        </a:p>
      </dsp:txBody>
      <dsp:txXfrm>
        <a:off x="633377" y="2159514"/>
        <a:ext cx="1226822" cy="1226822"/>
      </dsp:txXfrm>
    </dsp:sp>
    <dsp:sp modelId="{EE1AF073-E3A2-4FBC-B251-EC5CE0EFF7E7}">
      <dsp:nvSpPr>
        <dsp:cNvPr id="0" name=""/>
        <dsp:cNvSpPr/>
      </dsp:nvSpPr>
      <dsp:spPr>
        <a:xfrm>
          <a:off x="556261" y="-391"/>
          <a:ext cx="3463844" cy="3463844"/>
        </a:xfrm>
        <a:prstGeom prst="circularArrow">
          <a:avLst>
            <a:gd name="adj1" fmla="val 6907"/>
            <a:gd name="adj2" fmla="val 465704"/>
            <a:gd name="adj3" fmla="val 11884242"/>
            <a:gd name="adj4" fmla="val 9786364"/>
            <a:gd name="adj5" fmla="val 8058"/>
          </a:avLst>
        </a:prstGeom>
        <a:solidFill>
          <a:srgbClr val="243746">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3DDACB5-71E1-471B-8DFD-06CAED16C874}">
      <dsp:nvSpPr>
        <dsp:cNvPr id="0" name=""/>
        <dsp:cNvSpPr/>
      </dsp:nvSpPr>
      <dsp:spPr>
        <a:xfrm>
          <a:off x="500371" y="290478"/>
          <a:ext cx="1492834" cy="799311"/>
        </a:xfrm>
        <a:prstGeom prst="rect">
          <a:avLst/>
        </a:prstGeom>
        <a:noFill/>
        <a:ln w="6350" cap="flat" cmpd="sng" algn="ctr">
          <a:solidFill>
            <a:srgbClr val="333333">
              <a:alpha val="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333333">
                  <a:hueOff val="0"/>
                  <a:satOff val="0"/>
                  <a:lumOff val="0"/>
                  <a:alphaOff val="0"/>
                </a:srgbClr>
              </a:solidFill>
              <a:latin typeface="Equinor"/>
              <a:ea typeface="+mn-ea"/>
              <a:cs typeface="+mn-cs"/>
            </a:rPr>
            <a:t>Decommissioning</a:t>
          </a:r>
        </a:p>
      </dsp:txBody>
      <dsp:txXfrm>
        <a:off x="500371" y="290478"/>
        <a:ext cx="1492834" cy="799311"/>
      </dsp:txXfrm>
    </dsp:sp>
    <dsp:sp modelId="{666273CA-2AA6-4185-A3EC-1134114009D9}">
      <dsp:nvSpPr>
        <dsp:cNvPr id="0" name=""/>
        <dsp:cNvSpPr/>
      </dsp:nvSpPr>
      <dsp:spPr>
        <a:xfrm>
          <a:off x="556261" y="-391"/>
          <a:ext cx="3463844" cy="3463844"/>
        </a:xfrm>
        <a:prstGeom prst="circularArrow">
          <a:avLst>
            <a:gd name="adj1" fmla="val 6907"/>
            <a:gd name="adj2" fmla="val 465704"/>
            <a:gd name="adj3" fmla="val 16747932"/>
            <a:gd name="adj4" fmla="val 15485397"/>
            <a:gd name="adj5" fmla="val 8058"/>
          </a:avLst>
        </a:prstGeom>
        <a:solidFill>
          <a:srgbClr val="243746">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681FA45A-0882-2E42-BB65-D4E30275D77E}" type="datetimeFigureOut">
              <a:rPr lang="it-IT" smtClean="0"/>
              <a:pPr/>
              <a:t>23/05/2022</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B1370D63-9158-BD4D-9276-0D6B11293BFA}" type="slidenum">
              <a:rPr lang="it-IT" smtClean="0"/>
              <a:pPr/>
              <a:t>‹N›</a:t>
            </a:fld>
            <a:endParaRPr lang="it-IT" dirty="0"/>
          </a:p>
        </p:txBody>
      </p:sp>
    </p:spTree>
    <p:extLst>
      <p:ext uri="{BB962C8B-B14F-4D97-AF65-F5344CB8AC3E}">
        <p14:creationId xmlns:p14="http://schemas.microsoft.com/office/powerpoint/2010/main" val="109096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charset="0"/>
        <a:ea typeface="+mn-ea"/>
        <a:cs typeface="+mn-cs"/>
      </a:defRPr>
    </a:lvl1pPr>
    <a:lvl2pPr marL="457200" algn="l" defTabSz="914400" rtl="0" eaLnBrk="1" latinLnBrk="0" hangingPunct="1">
      <a:defRPr sz="1200" kern="1200">
        <a:solidFill>
          <a:schemeClr val="tx1"/>
        </a:solidFill>
        <a:latin typeface="Arial" charset="0"/>
        <a:ea typeface="+mn-ea"/>
        <a:cs typeface="+mn-cs"/>
      </a:defRPr>
    </a:lvl2pPr>
    <a:lvl3pPr marL="914400" algn="l" defTabSz="914400" rtl="0" eaLnBrk="1" latinLnBrk="0" hangingPunct="1">
      <a:defRPr sz="1200" kern="1200">
        <a:solidFill>
          <a:schemeClr val="tx1"/>
        </a:solidFill>
        <a:latin typeface="Arial" charset="0"/>
        <a:ea typeface="+mn-ea"/>
        <a:cs typeface="+mn-cs"/>
      </a:defRPr>
    </a:lvl3pPr>
    <a:lvl4pPr marL="1371600" algn="l" defTabSz="914400" rtl="0" eaLnBrk="1" latinLnBrk="0" hangingPunct="1">
      <a:defRPr sz="1200" kern="1200">
        <a:solidFill>
          <a:schemeClr val="tx1"/>
        </a:solidFill>
        <a:latin typeface="Arial" charset="0"/>
        <a:ea typeface="+mn-ea"/>
        <a:cs typeface="+mn-cs"/>
      </a:defRPr>
    </a:lvl4pPr>
    <a:lvl5pPr marL="1828800" algn="l" defTabSz="914400" rtl="0" eaLnBrk="1" latinLnBrk="0" hangingPunct="1">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1370D63-9158-BD4D-9276-0D6B11293BFA}" type="slidenum">
              <a:rPr lang="it-IT" smtClean="0"/>
              <a:pPr/>
              <a:t>2</a:t>
            </a:fld>
            <a:endParaRPr lang="it-IT" dirty="0"/>
          </a:p>
        </p:txBody>
      </p:sp>
    </p:spTree>
    <p:extLst>
      <p:ext uri="{BB962C8B-B14F-4D97-AF65-F5344CB8AC3E}">
        <p14:creationId xmlns:p14="http://schemas.microsoft.com/office/powerpoint/2010/main" val="824669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1370D63-9158-BD4D-9276-0D6B11293BFA}" type="slidenum">
              <a:rPr lang="it-IT" smtClean="0"/>
              <a:pPr/>
              <a:t>3</a:t>
            </a:fld>
            <a:endParaRPr lang="it-IT" dirty="0"/>
          </a:p>
        </p:txBody>
      </p:sp>
    </p:spTree>
    <p:extLst>
      <p:ext uri="{BB962C8B-B14F-4D97-AF65-F5344CB8AC3E}">
        <p14:creationId xmlns:p14="http://schemas.microsoft.com/office/powerpoint/2010/main" val="1515309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1370D63-9158-BD4D-9276-0D6B11293BFA}" type="slidenum">
              <a:rPr lang="it-IT" smtClean="0"/>
              <a:pPr/>
              <a:t>4</a:t>
            </a:fld>
            <a:endParaRPr lang="it-IT" dirty="0"/>
          </a:p>
        </p:txBody>
      </p:sp>
    </p:spTree>
    <p:extLst>
      <p:ext uri="{BB962C8B-B14F-4D97-AF65-F5344CB8AC3E}">
        <p14:creationId xmlns:p14="http://schemas.microsoft.com/office/powerpoint/2010/main" val="41214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1370D63-9158-BD4D-9276-0D6B11293BFA}" type="slidenum">
              <a:rPr lang="it-IT" smtClean="0"/>
              <a:pPr/>
              <a:t>17</a:t>
            </a:fld>
            <a:endParaRPr lang="it-IT" dirty="0"/>
          </a:p>
        </p:txBody>
      </p:sp>
    </p:spTree>
    <p:extLst>
      <p:ext uri="{BB962C8B-B14F-4D97-AF65-F5344CB8AC3E}">
        <p14:creationId xmlns:p14="http://schemas.microsoft.com/office/powerpoint/2010/main" val="4082132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370D63-9158-BD4D-9276-0D6B11293BFA}" type="slidenum">
              <a:rPr lang="it-IT" smtClean="0"/>
              <a:pPr/>
              <a:t>29</a:t>
            </a:fld>
            <a:endParaRPr lang="it-IT" dirty="0"/>
          </a:p>
        </p:txBody>
      </p:sp>
    </p:spTree>
    <p:extLst>
      <p:ext uri="{BB962C8B-B14F-4D97-AF65-F5344CB8AC3E}">
        <p14:creationId xmlns:p14="http://schemas.microsoft.com/office/powerpoint/2010/main" val="2825627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370D63-9158-BD4D-9276-0D6B11293BFA}" type="slidenum">
              <a:rPr lang="it-IT" smtClean="0"/>
              <a:pPr/>
              <a:t>30</a:t>
            </a:fld>
            <a:endParaRPr lang="it-IT" dirty="0"/>
          </a:p>
        </p:txBody>
      </p:sp>
    </p:spTree>
    <p:extLst>
      <p:ext uri="{BB962C8B-B14F-4D97-AF65-F5344CB8AC3E}">
        <p14:creationId xmlns:p14="http://schemas.microsoft.com/office/powerpoint/2010/main" val="2758536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370D63-9158-BD4D-9276-0D6B11293BFA}" type="slidenum">
              <a:rPr lang="it-IT" smtClean="0"/>
              <a:pPr/>
              <a:t>31</a:t>
            </a:fld>
            <a:endParaRPr lang="it-IT" dirty="0"/>
          </a:p>
        </p:txBody>
      </p:sp>
    </p:spTree>
    <p:extLst>
      <p:ext uri="{BB962C8B-B14F-4D97-AF65-F5344CB8AC3E}">
        <p14:creationId xmlns:p14="http://schemas.microsoft.com/office/powerpoint/2010/main" val="3123883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370D63-9158-BD4D-9276-0D6B11293BFA}" type="slidenum">
              <a:rPr lang="it-IT" smtClean="0"/>
              <a:pPr/>
              <a:t>32</a:t>
            </a:fld>
            <a:endParaRPr lang="it-IT" dirty="0"/>
          </a:p>
        </p:txBody>
      </p:sp>
    </p:spTree>
    <p:extLst>
      <p:ext uri="{BB962C8B-B14F-4D97-AF65-F5344CB8AC3E}">
        <p14:creationId xmlns:p14="http://schemas.microsoft.com/office/powerpoint/2010/main" val="1692836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1370D63-9158-BD4D-9276-0D6B11293BFA}" type="slidenum">
              <a:rPr lang="it-IT" smtClean="0"/>
              <a:pPr/>
              <a:t>34</a:t>
            </a:fld>
            <a:endParaRPr lang="it-IT" dirty="0"/>
          </a:p>
        </p:txBody>
      </p:sp>
    </p:spTree>
    <p:extLst>
      <p:ext uri="{BB962C8B-B14F-4D97-AF65-F5344CB8AC3E}">
        <p14:creationId xmlns:p14="http://schemas.microsoft.com/office/powerpoint/2010/main" val="3465576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A512F8B-AFAB-7E42-8432-A5F8E3AC75DC}" type="datetime1">
              <a:rPr lang="it-IT" smtClean="0"/>
              <a:pPr/>
              <a:t>23/05/2022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3226151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54069B7-FCD2-9D4B-8E75-10DF5796BEF1}" type="datetime1">
              <a:rPr lang="it-IT" smtClean="0"/>
              <a:pPr/>
              <a:t>23/05/2022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42667480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9F79D0E-62E7-9D41-A949-6C06B82E1EE1}" type="datetime1">
              <a:rPr lang="it-IT" smtClean="0"/>
              <a:pPr/>
              <a:t>23/05/2022</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dirty="0"/>
          </a:p>
        </p:txBody>
      </p:sp>
    </p:spTree>
    <p:extLst>
      <p:ext uri="{BB962C8B-B14F-4D97-AF65-F5344CB8AC3E}">
        <p14:creationId xmlns:p14="http://schemas.microsoft.com/office/powerpoint/2010/main" val="28887848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CB79F79-F40C-1C42-BBD2-2273A9E9FECE}" type="datetime1">
              <a:rPr lang="it-IT" smtClean="0"/>
              <a:pPr/>
              <a:t>23/05/2022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93450790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28B1125-DD4A-BD4C-95A1-F24081310AA1}" type="datetime1">
              <a:rPr lang="it-IT" smtClean="0"/>
              <a:pPr/>
              <a:t>23/05/2022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0139349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9F79D0E-62E7-9D41-A949-6C06B82E1EE1}" type="datetime1">
              <a:rPr lang="it-IT" smtClean="0"/>
              <a:pPr/>
              <a:t>23/05/2022</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D2A8214C-FA1D-6847-9EEC-AC2A1036FCC5}" type="slidenum">
              <a:rPr lang="it-IT" smtClean="0"/>
              <a:pPr/>
              <a:t>‹N›</a:t>
            </a:fld>
            <a:endParaRPr lang="it-IT" dirty="0"/>
          </a:p>
        </p:txBody>
      </p:sp>
    </p:spTree>
    <p:extLst>
      <p:ext uri="{BB962C8B-B14F-4D97-AF65-F5344CB8AC3E}">
        <p14:creationId xmlns:p14="http://schemas.microsoft.com/office/powerpoint/2010/main" val="16187883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36465700-0F78-7B49-B17F-4EBCED624A69}" type="datetime1">
              <a:rPr lang="it-IT" smtClean="0"/>
              <a:pPr/>
              <a:t>23/05/2022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8959176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D4DE49B7-2E22-4247-A272-39BC49D836DB}" type="datetime1">
              <a:rPr lang="it-IT" smtClean="0"/>
              <a:pPr/>
              <a:t>23/05/2022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11816776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8" name="Immagine 14">
            <a:extLst>
              <a:ext uri="{FF2B5EF4-FFF2-40B4-BE49-F238E27FC236}">
                <a16:creationId xmlns:a16="http://schemas.microsoft.com/office/drawing/2014/main" id="{6687FCB6-6C2B-4BDD-BDF1-2E5AFDE44A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07" b="27482"/>
          <a:stretch/>
        </p:blipFill>
        <p:spPr>
          <a:xfrm>
            <a:off x="-1" y="6579704"/>
            <a:ext cx="12191999" cy="278295"/>
          </a:xfrm>
          <a:prstGeom prst="rect">
            <a:avLst/>
          </a:prstGeom>
        </p:spPr>
      </p:pic>
      <p:pic>
        <p:nvPicPr>
          <p:cNvPr id="10" name="Immagine 14">
            <a:extLst>
              <a:ext uri="{FF2B5EF4-FFF2-40B4-BE49-F238E27FC236}">
                <a16:creationId xmlns:a16="http://schemas.microsoft.com/office/drawing/2014/main" id="{F83035ED-2617-492A-BF19-2B61D00B60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07" b="27482"/>
          <a:stretch/>
        </p:blipFill>
        <p:spPr>
          <a:xfrm>
            <a:off x="-1" y="6579704"/>
            <a:ext cx="12191999" cy="278295"/>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E23D5558-1291-45BB-AE33-1EEDDD168CCA}"/>
              </a:ext>
            </a:extLst>
          </p:cNvPr>
          <p:cNvPicPr>
            <a:picLocks noChangeAspect="1"/>
          </p:cNvPicPr>
          <p:nvPr userDrawn="1"/>
        </p:nvPicPr>
        <p:blipFill>
          <a:blip r:embed="rId3"/>
          <a:stretch>
            <a:fillRect/>
          </a:stretch>
        </p:blipFill>
        <p:spPr>
          <a:xfrm>
            <a:off x="0" y="0"/>
            <a:ext cx="4658087" cy="864000"/>
          </a:xfrm>
          <a:prstGeom prst="rect">
            <a:avLst/>
          </a:prstGeom>
        </p:spPr>
      </p:pic>
      <p:sp>
        <p:nvSpPr>
          <p:cNvPr id="14" name="Textfeld 13">
            <a:extLst>
              <a:ext uri="{FF2B5EF4-FFF2-40B4-BE49-F238E27FC236}">
                <a16:creationId xmlns:a16="http://schemas.microsoft.com/office/drawing/2014/main" id="{A2769634-78C8-46C9-BCDB-8C40A027EC6D}"/>
              </a:ext>
            </a:extLst>
          </p:cNvPr>
          <p:cNvSpPr txBox="1"/>
          <p:nvPr userDrawn="1"/>
        </p:nvSpPr>
        <p:spPr>
          <a:xfrm>
            <a:off x="-57551" y="6530932"/>
            <a:ext cx="12184232" cy="369332"/>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IVS 2022 |  </a:t>
            </a: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Technical Conference</a:t>
            </a:r>
            <a:endParaRPr lang="it-IT" dirty="0"/>
          </a:p>
        </p:txBody>
      </p:sp>
      <p:sp>
        <p:nvSpPr>
          <p:cNvPr id="15" name="Foliennummernplatzhalter 1">
            <a:extLst>
              <a:ext uri="{FF2B5EF4-FFF2-40B4-BE49-F238E27FC236}">
                <a16:creationId xmlns:a16="http://schemas.microsoft.com/office/drawing/2014/main" id="{083B619A-91A7-4544-B8B9-36BEC83F6F54}"/>
              </a:ext>
            </a:extLst>
          </p:cNvPr>
          <p:cNvSpPr txBox="1">
            <a:spLocks/>
          </p:cNvSpPr>
          <p:nvPr userDrawn="1"/>
        </p:nvSpPr>
        <p:spPr>
          <a:xfrm>
            <a:off x="9027555" y="6567523"/>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2A8214C-FA1D-6847-9EEC-AC2A1036FCC5}" type="slidenum">
              <a:rPr lang="it-IT" sz="1400" b="1" smtClean="0">
                <a:solidFill>
                  <a:schemeClr val="bg1"/>
                </a:solidFill>
                <a:latin typeface="Arial" panose="020B0604020202020204" pitchFamily="34" charset="0"/>
                <a:cs typeface="Arial" panose="020B0604020202020204" pitchFamily="34" charset="0"/>
              </a:rPr>
              <a:pPr algn="r"/>
              <a:t>‹N›</a:t>
            </a:fld>
            <a:endParaRPr lang="it-IT" sz="1400" b="1" dirty="0">
              <a:solidFill>
                <a:schemeClr val="bg1"/>
              </a:solidFill>
              <a:latin typeface="Arial" panose="020B0604020202020204" pitchFamily="34" charset="0"/>
              <a:cs typeface="Arial" panose="020B0604020202020204" pitchFamily="34" charset="0"/>
            </a:endParaRPr>
          </a:p>
        </p:txBody>
      </p:sp>
      <p:grpSp>
        <p:nvGrpSpPr>
          <p:cNvPr id="9" name="Gruppieren 19">
            <a:extLst>
              <a:ext uri="{FF2B5EF4-FFF2-40B4-BE49-F238E27FC236}">
                <a16:creationId xmlns:a16="http://schemas.microsoft.com/office/drawing/2014/main" id="{6C9AEA64-804D-4BF8-AB37-1AEC2CDF45A5}"/>
              </a:ext>
            </a:extLst>
          </p:cNvPr>
          <p:cNvGrpSpPr/>
          <p:nvPr userDrawn="1"/>
        </p:nvGrpSpPr>
        <p:grpSpPr>
          <a:xfrm>
            <a:off x="7634941" y="279245"/>
            <a:ext cx="1757109" cy="534102"/>
            <a:chOff x="7773004" y="383063"/>
            <a:chExt cx="1757109" cy="534102"/>
          </a:xfrm>
        </p:grpSpPr>
        <p:grpSp>
          <p:nvGrpSpPr>
            <p:cNvPr id="11" name="Gruppo 10">
              <a:extLst>
                <a:ext uri="{FF2B5EF4-FFF2-40B4-BE49-F238E27FC236}">
                  <a16:creationId xmlns:a16="http://schemas.microsoft.com/office/drawing/2014/main" id="{404111AD-6CC6-45C9-B429-944EC79BD2F3}"/>
                </a:ext>
              </a:extLst>
            </p:cNvPr>
            <p:cNvGrpSpPr/>
            <p:nvPr/>
          </p:nvGrpSpPr>
          <p:grpSpPr>
            <a:xfrm>
              <a:off x="7773004" y="557961"/>
              <a:ext cx="1757109" cy="100583"/>
              <a:chOff x="611187" y="1916113"/>
              <a:chExt cx="7921626" cy="593005"/>
            </a:xfrm>
          </p:grpSpPr>
          <p:cxnSp>
            <p:nvCxnSpPr>
              <p:cNvPr id="20" name="Connettore 1 10">
                <a:extLst>
                  <a:ext uri="{FF2B5EF4-FFF2-40B4-BE49-F238E27FC236}">
                    <a16:creationId xmlns:a16="http://schemas.microsoft.com/office/drawing/2014/main" id="{FE862046-0300-4185-B5F7-1F8A16B00167}"/>
                  </a:ext>
                </a:extLst>
              </p:cNvPr>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1" name="Connettore 1 11">
                <a:extLst>
                  <a:ext uri="{FF2B5EF4-FFF2-40B4-BE49-F238E27FC236}">
                    <a16:creationId xmlns:a16="http://schemas.microsoft.com/office/drawing/2014/main" id="{9EA38701-7F6D-4F38-8D8A-9AAFD6580123}"/>
                  </a:ext>
                </a:extLst>
              </p:cNvPr>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2" name="Connettore 1 15">
                <a:extLst>
                  <a:ext uri="{FF2B5EF4-FFF2-40B4-BE49-F238E27FC236}">
                    <a16:creationId xmlns:a16="http://schemas.microsoft.com/office/drawing/2014/main" id="{2DB8F119-EDB1-4C30-9F63-12766702BC58}"/>
                  </a:ext>
                </a:extLst>
              </p:cNvPr>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6" name="CasellaDiTesto 15">
              <a:extLst>
                <a:ext uri="{FF2B5EF4-FFF2-40B4-BE49-F238E27FC236}">
                  <a16:creationId xmlns:a16="http://schemas.microsoft.com/office/drawing/2014/main" id="{B158A2BE-10C8-44FF-A767-1DDB173E1E32}"/>
                </a:ext>
              </a:extLst>
            </p:cNvPr>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17" name="Gruppo 16">
              <a:extLst>
                <a:ext uri="{FF2B5EF4-FFF2-40B4-BE49-F238E27FC236}">
                  <a16:creationId xmlns:a16="http://schemas.microsoft.com/office/drawing/2014/main" id="{F8FA77F6-844E-4337-BA07-9D03C5F0964F}"/>
                </a:ext>
              </a:extLst>
            </p:cNvPr>
            <p:cNvGrpSpPr/>
            <p:nvPr/>
          </p:nvGrpSpPr>
          <p:grpSpPr>
            <a:xfrm>
              <a:off x="7854356" y="676765"/>
              <a:ext cx="1594402" cy="240400"/>
              <a:chOff x="6874403" y="603438"/>
              <a:chExt cx="1594402" cy="240400"/>
            </a:xfrm>
          </p:grpSpPr>
          <p:pic>
            <p:nvPicPr>
              <p:cNvPr id="18" name="Immagine 17">
                <a:extLst>
                  <a:ext uri="{FF2B5EF4-FFF2-40B4-BE49-F238E27FC236}">
                    <a16:creationId xmlns:a16="http://schemas.microsoft.com/office/drawing/2014/main" id="{D8406FC3-5222-4EC2-B7B4-ECAB9506E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a:extLst>
                  <a:ext uri="{FF2B5EF4-FFF2-40B4-BE49-F238E27FC236}">
                    <a16:creationId xmlns:a16="http://schemas.microsoft.com/office/drawing/2014/main" id="{85C2F3FA-AA53-489B-83D8-172B59AF9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grpSp>
        <p:nvGrpSpPr>
          <p:cNvPr id="23" name="Gruppieren 28">
            <a:extLst>
              <a:ext uri="{FF2B5EF4-FFF2-40B4-BE49-F238E27FC236}">
                <a16:creationId xmlns:a16="http://schemas.microsoft.com/office/drawing/2014/main" id="{AC8C9E71-405F-40BD-914D-087E3424908D}"/>
              </a:ext>
            </a:extLst>
          </p:cNvPr>
          <p:cNvGrpSpPr/>
          <p:nvPr userDrawn="1"/>
        </p:nvGrpSpPr>
        <p:grpSpPr>
          <a:xfrm>
            <a:off x="9876712" y="454143"/>
            <a:ext cx="1757109" cy="100583"/>
            <a:chOff x="10014775" y="557961"/>
            <a:chExt cx="1757109" cy="100583"/>
          </a:xfrm>
        </p:grpSpPr>
        <p:cxnSp>
          <p:nvCxnSpPr>
            <p:cNvPr id="24" name="Connettore 1 10">
              <a:extLst>
                <a:ext uri="{FF2B5EF4-FFF2-40B4-BE49-F238E27FC236}">
                  <a16:creationId xmlns:a16="http://schemas.microsoft.com/office/drawing/2014/main" id="{B9CE54E5-7C47-47B4-ADC9-66441AB60306}"/>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1">
              <a:extLst>
                <a:ext uri="{FF2B5EF4-FFF2-40B4-BE49-F238E27FC236}">
                  <a16:creationId xmlns:a16="http://schemas.microsoft.com/office/drawing/2014/main" id="{EBEFE5D9-D42F-4ED9-9E67-69D096B693ED}"/>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6" name="Connettore 1 15">
              <a:extLst>
                <a:ext uri="{FF2B5EF4-FFF2-40B4-BE49-F238E27FC236}">
                  <a16:creationId xmlns:a16="http://schemas.microsoft.com/office/drawing/2014/main" id="{D3E25A83-083F-432F-A83B-85595F08B8FF}"/>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7" name="CasellaDiTesto 16">
            <a:extLst>
              <a:ext uri="{FF2B5EF4-FFF2-40B4-BE49-F238E27FC236}">
                <a16:creationId xmlns:a16="http://schemas.microsoft.com/office/drawing/2014/main" id="{F060DCB3-1895-42BD-BBDF-F66FAAC8B9D3}"/>
              </a:ext>
            </a:extLst>
          </p:cNvPr>
          <p:cNvSpPr txBox="1"/>
          <p:nvPr userDrawn="1"/>
        </p:nvSpPr>
        <p:spPr>
          <a:xfrm>
            <a:off x="9876796" y="279245"/>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28" name="Grafik 5">
            <a:extLst>
              <a:ext uri="{FF2B5EF4-FFF2-40B4-BE49-F238E27FC236}">
                <a16:creationId xmlns:a16="http://schemas.microsoft.com/office/drawing/2014/main" id="{4EB0F078-0226-4D14-8CCF-8CBF2FC208AC}"/>
              </a:ext>
            </a:extLst>
          </p:cNvPr>
          <p:cNvPicPr>
            <a:picLocks noChangeAspect="1"/>
          </p:cNvPicPr>
          <p:nvPr userDrawn="1"/>
        </p:nvPicPr>
        <p:blipFill>
          <a:blip r:embed="rId6"/>
          <a:stretch>
            <a:fillRect/>
          </a:stretch>
        </p:blipFill>
        <p:spPr>
          <a:xfrm>
            <a:off x="10395266" y="409061"/>
            <a:ext cx="720000" cy="720000"/>
          </a:xfrm>
          <a:prstGeom prst="rect">
            <a:avLst/>
          </a:prstGeom>
        </p:spPr>
      </p:pic>
    </p:spTree>
    <p:extLst>
      <p:ext uri="{BB962C8B-B14F-4D97-AF65-F5344CB8AC3E}">
        <p14:creationId xmlns:p14="http://schemas.microsoft.com/office/powerpoint/2010/main" val="222017535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hf hdr="0" ftr="0" dt="0"/>
  <p:extLst>
    <p:ext uri="{DCECCB84-F9BA-43D5-87BE-67443E8EF086}">
      <p15:sldGuideLst xmlns:p15="http://schemas.microsoft.com/office/powerpoint/2012/main">
        <p15:guide id="1" orient="horz" pos="2160" userDrawn="1">
          <p15:clr>
            <a:srgbClr val="FBAE40"/>
          </p15:clr>
        </p15:guide>
        <p15:guide id="2" pos="733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1B9DC60-1757-E045-A478-19FC60330ECF}" type="datetime1">
              <a:rPr lang="it-IT" smtClean="0"/>
              <a:pPr/>
              <a:t>23/05/2022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193850674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EA245C5-A38B-CE46-A06F-3B82732EFF6E}" type="datetime1">
              <a:rPr lang="it-IT" smtClean="0"/>
              <a:pPr/>
              <a:t>23/05/2022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2A8214C-FA1D-6847-9EEC-AC2A1036FCC5}" type="slidenum">
              <a:rPr lang="it-IT" smtClean="0"/>
              <a:pPr/>
              <a:t>‹N›</a:t>
            </a:fld>
            <a:endParaRPr lang="it-IT"/>
          </a:p>
        </p:txBody>
      </p:sp>
    </p:spTree>
    <p:extLst>
      <p:ext uri="{BB962C8B-B14F-4D97-AF65-F5344CB8AC3E}">
        <p14:creationId xmlns:p14="http://schemas.microsoft.com/office/powerpoint/2010/main" val="27469295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79D0E-62E7-9D41-A949-6C06B82E1EE1}" type="datetime1">
              <a:rPr lang="it-IT" smtClean="0"/>
              <a:pPr/>
              <a:t>23/05/2022</a:t>
            </a:fld>
            <a:endParaRPr lang="it-I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8214C-FA1D-6847-9EEC-AC2A1036FCC5}" type="slidenum">
              <a:rPr lang="it-IT" smtClean="0"/>
              <a:pPr/>
              <a:t>‹N›</a:t>
            </a:fld>
            <a:endParaRPr lang="it-IT" dirty="0"/>
          </a:p>
        </p:txBody>
      </p:sp>
    </p:spTree>
    <p:extLst>
      <p:ext uri="{BB962C8B-B14F-4D97-AF65-F5344CB8AC3E}">
        <p14:creationId xmlns:p14="http://schemas.microsoft.com/office/powerpoint/2010/main" val="5737650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25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diagramLayout" Target="../diagrams/layout1.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35.png"/><Relationship Id="rId5" Type="http://schemas.openxmlformats.org/officeDocument/2006/relationships/diagramColors" Target="../diagrams/colors1.xml"/><Relationship Id="rId15" Type="http://schemas.openxmlformats.org/officeDocument/2006/relationships/image" Target="../media/image18.png"/><Relationship Id="rId10" Type="http://schemas.openxmlformats.org/officeDocument/2006/relationships/image" Target="../media/image34.png"/><Relationship Id="rId4" Type="http://schemas.openxmlformats.org/officeDocument/2006/relationships/diagramQuickStyle" Target="../diagrams/quickStyle1.xml"/><Relationship Id="rId9" Type="http://schemas.openxmlformats.org/officeDocument/2006/relationships/image" Target="../media/image33.pn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50.jpg"/></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png"/><Relationship Id="rId39" Type="http://schemas.openxmlformats.org/officeDocument/2006/relationships/image" Target="../media/image90.png"/><Relationship Id="rId21" Type="http://schemas.openxmlformats.org/officeDocument/2006/relationships/image" Target="../media/image72.png"/><Relationship Id="rId34" Type="http://schemas.openxmlformats.org/officeDocument/2006/relationships/image" Target="../media/image85.png"/><Relationship Id="rId42" Type="http://schemas.openxmlformats.org/officeDocument/2006/relationships/image" Target="../media/image93.png"/><Relationship Id="rId47" Type="http://schemas.openxmlformats.org/officeDocument/2006/relationships/image" Target="../media/image98.png"/><Relationship Id="rId50" Type="http://schemas.openxmlformats.org/officeDocument/2006/relationships/image" Target="../media/image101.png"/><Relationship Id="rId7" Type="http://schemas.openxmlformats.org/officeDocument/2006/relationships/image" Target="../media/image58.png"/><Relationship Id="rId2" Type="http://schemas.openxmlformats.org/officeDocument/2006/relationships/image" Target="../media/image48.png"/><Relationship Id="rId16" Type="http://schemas.openxmlformats.org/officeDocument/2006/relationships/image" Target="../media/image67.png"/><Relationship Id="rId29" Type="http://schemas.openxmlformats.org/officeDocument/2006/relationships/image" Target="../media/image80.png"/><Relationship Id="rId11" Type="http://schemas.openxmlformats.org/officeDocument/2006/relationships/image" Target="../media/image62.png"/><Relationship Id="rId24" Type="http://schemas.openxmlformats.org/officeDocument/2006/relationships/image" Target="../media/image75.png"/><Relationship Id="rId32" Type="http://schemas.openxmlformats.org/officeDocument/2006/relationships/image" Target="../media/image83.png"/><Relationship Id="rId37" Type="http://schemas.openxmlformats.org/officeDocument/2006/relationships/image" Target="../media/image88.png"/><Relationship Id="rId40" Type="http://schemas.openxmlformats.org/officeDocument/2006/relationships/image" Target="../media/image91.png"/><Relationship Id="rId45" Type="http://schemas.openxmlformats.org/officeDocument/2006/relationships/image" Target="../media/image96.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png"/><Relationship Id="rId36" Type="http://schemas.openxmlformats.org/officeDocument/2006/relationships/image" Target="../media/image87.png"/><Relationship Id="rId49" Type="http://schemas.openxmlformats.org/officeDocument/2006/relationships/image" Target="../media/image100.png"/><Relationship Id="rId10" Type="http://schemas.openxmlformats.org/officeDocument/2006/relationships/image" Target="../media/image61.png"/><Relationship Id="rId19" Type="http://schemas.openxmlformats.org/officeDocument/2006/relationships/image" Target="../media/image70.png"/><Relationship Id="rId31" Type="http://schemas.openxmlformats.org/officeDocument/2006/relationships/image" Target="../media/image82.png"/><Relationship Id="rId44" Type="http://schemas.openxmlformats.org/officeDocument/2006/relationships/image" Target="../media/image95.png"/><Relationship Id="rId52" Type="http://schemas.openxmlformats.org/officeDocument/2006/relationships/image" Target="../media/image103.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1.png"/><Relationship Id="rId35" Type="http://schemas.openxmlformats.org/officeDocument/2006/relationships/image" Target="../media/image86.png"/><Relationship Id="rId43" Type="http://schemas.openxmlformats.org/officeDocument/2006/relationships/image" Target="../media/image94.png"/><Relationship Id="rId48" Type="http://schemas.openxmlformats.org/officeDocument/2006/relationships/image" Target="../media/image99.png"/><Relationship Id="rId8" Type="http://schemas.openxmlformats.org/officeDocument/2006/relationships/image" Target="../media/image59.png"/><Relationship Id="rId51" Type="http://schemas.openxmlformats.org/officeDocument/2006/relationships/image" Target="../media/image102.png"/><Relationship Id="rId3" Type="http://schemas.openxmlformats.org/officeDocument/2006/relationships/image" Target="../media/image53.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33" Type="http://schemas.openxmlformats.org/officeDocument/2006/relationships/image" Target="../media/image84.png"/><Relationship Id="rId38" Type="http://schemas.openxmlformats.org/officeDocument/2006/relationships/image" Target="../media/image89.png"/><Relationship Id="rId46" Type="http://schemas.openxmlformats.org/officeDocument/2006/relationships/image" Target="../media/image97.png"/><Relationship Id="rId20" Type="http://schemas.openxmlformats.org/officeDocument/2006/relationships/image" Target="../media/image71.png"/><Relationship Id="rId41"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104.jpg"/></Relationships>
</file>

<file path=ppt/slides/_rels/slide22.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18" Type="http://schemas.openxmlformats.org/officeDocument/2006/relationships/image" Target="../media/image119.png"/><Relationship Id="rId3" Type="http://schemas.openxmlformats.org/officeDocument/2006/relationships/image" Target="../media/image53.pn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8.png"/><Relationship Id="rId2" Type="http://schemas.openxmlformats.org/officeDocument/2006/relationships/image" Target="../media/image48.png"/><Relationship Id="rId16" Type="http://schemas.openxmlformats.org/officeDocument/2006/relationships/image" Target="../media/image117.png"/><Relationship Id="rId20"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png"/><Relationship Id="rId10" Type="http://schemas.openxmlformats.org/officeDocument/2006/relationships/image" Target="../media/image111.png"/><Relationship Id="rId19" Type="http://schemas.openxmlformats.org/officeDocument/2006/relationships/image" Target="../media/image120.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s>
</file>

<file path=ppt/slides/_rels/slide23.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122.jpg"/><Relationship Id="rId7" Type="http://schemas.openxmlformats.org/officeDocument/2006/relationships/image" Target="../media/image48.png"/><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image" Target="../media/image53.png"/><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25.jpg"/><Relationship Id="rId11" Type="http://schemas.openxmlformats.org/officeDocument/2006/relationships/image" Target="../media/image129.png"/><Relationship Id="rId5" Type="http://schemas.openxmlformats.org/officeDocument/2006/relationships/image" Target="../media/image124.jpg"/><Relationship Id="rId15" Type="http://schemas.openxmlformats.org/officeDocument/2006/relationships/image" Target="../media/image133.png"/><Relationship Id="rId10" Type="http://schemas.openxmlformats.org/officeDocument/2006/relationships/image" Target="../media/image128.png"/><Relationship Id="rId19" Type="http://schemas.openxmlformats.org/officeDocument/2006/relationships/image" Target="../media/image137.png"/><Relationship Id="rId4" Type="http://schemas.openxmlformats.org/officeDocument/2006/relationships/image" Target="../media/image123.jpg"/><Relationship Id="rId9" Type="http://schemas.openxmlformats.org/officeDocument/2006/relationships/image" Target="../media/image127.png"/><Relationship Id="rId14" Type="http://schemas.openxmlformats.org/officeDocument/2006/relationships/image" Target="../media/image132.png"/></Relationships>
</file>

<file path=ppt/slides/_rels/slide24.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jpg"/><Relationship Id="rId18" Type="http://schemas.openxmlformats.org/officeDocument/2006/relationships/image" Target="../media/image154.png"/><Relationship Id="rId3" Type="http://schemas.openxmlformats.org/officeDocument/2006/relationships/image" Target="../media/image139.png"/><Relationship Id="rId7" Type="http://schemas.openxmlformats.org/officeDocument/2006/relationships/image" Target="../media/image143.jpg"/><Relationship Id="rId12" Type="http://schemas.openxmlformats.org/officeDocument/2006/relationships/image" Target="../media/image148.png"/><Relationship Id="rId17" Type="http://schemas.openxmlformats.org/officeDocument/2006/relationships/image" Target="../media/image153.jpg"/><Relationship Id="rId2" Type="http://schemas.openxmlformats.org/officeDocument/2006/relationships/image" Target="../media/image53.png"/><Relationship Id="rId16"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image" Target="../media/image147.jpg"/><Relationship Id="rId5" Type="http://schemas.openxmlformats.org/officeDocument/2006/relationships/image" Target="../media/image141.jpg"/><Relationship Id="rId15" Type="http://schemas.openxmlformats.org/officeDocument/2006/relationships/image" Target="../media/image151.jpg"/><Relationship Id="rId10" Type="http://schemas.openxmlformats.org/officeDocument/2006/relationships/image" Target="../media/image146.png"/><Relationship Id="rId4" Type="http://schemas.openxmlformats.org/officeDocument/2006/relationships/image" Target="../media/image140.jpg"/><Relationship Id="rId9" Type="http://schemas.openxmlformats.org/officeDocument/2006/relationships/image" Target="../media/image145.jpg"/><Relationship Id="rId14" Type="http://schemas.openxmlformats.org/officeDocument/2006/relationships/image" Target="../media/image150.png"/></Relationships>
</file>

<file path=ppt/slides/_rels/slide25.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jpeg"/><Relationship Id="rId3" Type="http://schemas.openxmlformats.org/officeDocument/2006/relationships/image" Target="../media/image159.jpeg"/><Relationship Id="rId7" Type="http://schemas.openxmlformats.org/officeDocument/2006/relationships/image" Target="../media/image163.png"/><Relationship Id="rId12" Type="http://schemas.openxmlformats.org/officeDocument/2006/relationships/image" Target="../media/image168.jp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jpg"/><Relationship Id="rId15" Type="http://schemas.openxmlformats.org/officeDocument/2006/relationships/image" Target="../media/image171.png"/><Relationship Id="rId10" Type="http://schemas.openxmlformats.org/officeDocument/2006/relationships/image" Target="../media/image166.jpeg"/><Relationship Id="rId4" Type="http://schemas.openxmlformats.org/officeDocument/2006/relationships/image" Target="../media/image160.png"/><Relationship Id="rId9" Type="http://schemas.openxmlformats.org/officeDocument/2006/relationships/image" Target="../media/image165.jpg"/><Relationship Id="rId14" Type="http://schemas.openxmlformats.org/officeDocument/2006/relationships/image" Target="../media/image170.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5.jpeg"/><Relationship Id="rId5" Type="http://schemas.openxmlformats.org/officeDocument/2006/relationships/image" Target="../media/image174.jpg"/><Relationship Id="rId4" Type="http://schemas.openxmlformats.org/officeDocument/2006/relationships/image" Target="../media/image173.png"/><Relationship Id="rId9" Type="http://schemas.openxmlformats.org/officeDocument/2006/relationships/image" Target="../media/image178.jpeg"/></Relationships>
</file>

<file path=ppt/slides/_rels/slide3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90.svg"/><Relationship Id="rId18" Type="http://schemas.openxmlformats.org/officeDocument/2006/relationships/image" Target="../media/image195.png"/><Relationship Id="rId3" Type="http://schemas.openxmlformats.org/officeDocument/2006/relationships/image" Target="../media/image180.png"/><Relationship Id="rId21" Type="http://schemas.openxmlformats.org/officeDocument/2006/relationships/image" Target="../media/image198.svg"/><Relationship Id="rId7" Type="http://schemas.openxmlformats.org/officeDocument/2006/relationships/image" Target="../media/image184.png"/><Relationship Id="rId12" Type="http://schemas.openxmlformats.org/officeDocument/2006/relationships/image" Target="../media/image189.png"/><Relationship Id="rId17" Type="http://schemas.openxmlformats.org/officeDocument/2006/relationships/image" Target="../media/image194.svg"/><Relationship Id="rId2" Type="http://schemas.openxmlformats.org/officeDocument/2006/relationships/notesSlide" Target="../notesSlides/notesSlide7.xml"/><Relationship Id="rId16" Type="http://schemas.openxmlformats.org/officeDocument/2006/relationships/image" Target="../media/image193.png"/><Relationship Id="rId20" Type="http://schemas.openxmlformats.org/officeDocument/2006/relationships/image" Target="../media/image197.png"/><Relationship Id="rId1" Type="http://schemas.openxmlformats.org/officeDocument/2006/relationships/slideLayout" Target="../slideLayouts/slideLayout7.xml"/><Relationship Id="rId6" Type="http://schemas.openxmlformats.org/officeDocument/2006/relationships/image" Target="../media/image183.svg"/><Relationship Id="rId11" Type="http://schemas.openxmlformats.org/officeDocument/2006/relationships/image" Target="../media/image188.svg"/><Relationship Id="rId5" Type="http://schemas.openxmlformats.org/officeDocument/2006/relationships/image" Target="../media/image182.png"/><Relationship Id="rId15" Type="http://schemas.openxmlformats.org/officeDocument/2006/relationships/image" Target="../media/image192.svg"/><Relationship Id="rId10" Type="http://schemas.openxmlformats.org/officeDocument/2006/relationships/image" Target="../media/image187.png"/><Relationship Id="rId19" Type="http://schemas.openxmlformats.org/officeDocument/2006/relationships/image" Target="../media/image196.svg"/><Relationship Id="rId4" Type="http://schemas.openxmlformats.org/officeDocument/2006/relationships/image" Target="../media/image181.svg"/><Relationship Id="rId9" Type="http://schemas.openxmlformats.org/officeDocument/2006/relationships/image" Target="../media/image186.svg"/><Relationship Id="rId14" Type="http://schemas.openxmlformats.org/officeDocument/2006/relationships/image" Target="../media/image191.png"/></Relationships>
</file>

<file path=ppt/slides/_rels/slide33.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20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3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1.tif"/><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7.xml"/><Relationship Id="rId4" Type="http://schemas.openxmlformats.org/officeDocument/2006/relationships/image" Target="../media/image212.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5.png"/><Relationship Id="rId4" Type="http://schemas.openxmlformats.org/officeDocument/2006/relationships/image" Target="../media/image214.jpeg"/></Relationships>
</file>

<file path=ppt/slides/_rels/slide4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4.jpg"/><Relationship Id="rId5" Type="http://schemas.openxmlformats.org/officeDocument/2006/relationships/image" Target="../media/image2.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90698" y="2087891"/>
            <a:ext cx="7874229" cy="1111055"/>
          </a:xfrm>
        </p:spPr>
        <p:txBody>
          <a:bodyPr vert="horz" lIns="0" tIns="0" rIns="0" bIns="0" rtlCol="0" anchor="b">
            <a:noAutofit/>
          </a:bodyPr>
          <a:lstStyle/>
          <a:p>
            <a:pPr algn="l"/>
            <a:r>
              <a:rPr lang="it-IT" sz="4800" b="1" dirty="0">
                <a:solidFill>
                  <a:srgbClr val="286AA6"/>
                </a:solidFill>
                <a:latin typeface="Arial" panose="020B0604020202020204" pitchFamily="34" charset="0"/>
                <a:ea typeface="Arial" charset="0"/>
                <a:cs typeface="Arial" panose="020B0604020202020204" pitchFamily="34" charset="0"/>
              </a:rPr>
              <a:t>VALERIA TIRELLI</a:t>
            </a:r>
          </a:p>
        </p:txBody>
      </p:sp>
      <p:pic>
        <p:nvPicPr>
          <p:cNvPr id="15" name="Immagine 14"/>
          <p:cNvPicPr>
            <a:picLocks noChangeAspect="1"/>
          </p:cNvPicPr>
          <p:nvPr/>
        </p:nvPicPr>
        <p:blipFill rotWithShape="1">
          <a:blip r:embed="rId2">
            <a:extLst>
              <a:ext uri="{28A0092B-C50C-407E-A947-70E740481C1C}">
                <a14:useLocalDpi xmlns:a14="http://schemas.microsoft.com/office/drawing/2010/main" val="0"/>
              </a:ext>
            </a:extLst>
          </a:blip>
          <a:srcRect t="20235" b="27482"/>
          <a:stretch/>
        </p:blipFill>
        <p:spPr>
          <a:xfrm>
            <a:off x="1240" y="3126528"/>
            <a:ext cx="12191999" cy="2883853"/>
          </a:xfrm>
          <a:prstGeom prst="rect">
            <a:avLst/>
          </a:prstGeom>
        </p:spPr>
      </p:pic>
      <p:sp>
        <p:nvSpPr>
          <p:cNvPr id="3" name="CasellaDiTesto 2">
            <a:extLst>
              <a:ext uri="{FF2B5EF4-FFF2-40B4-BE49-F238E27FC236}">
                <a16:creationId xmlns:a16="http://schemas.microsoft.com/office/drawing/2014/main" id="{AA77FEA0-2101-4BA5-919E-B2A8A4FE1440}"/>
              </a:ext>
            </a:extLst>
          </p:cNvPr>
          <p:cNvSpPr txBox="1"/>
          <p:nvPr/>
        </p:nvSpPr>
        <p:spPr>
          <a:xfrm>
            <a:off x="506200" y="3213694"/>
            <a:ext cx="8454615"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President &amp; CEO at AIDRO – a Desktop Metal company</a:t>
            </a:r>
            <a:endParaRPr lang="it-IT" sz="2400" dirty="0">
              <a:solidFill>
                <a:schemeClr val="bg1"/>
              </a:solidFill>
              <a:latin typeface="Arial" panose="020B0604020202020204" pitchFamily="34" charset="0"/>
              <a:cs typeface="Arial" panose="020B0604020202020204" pitchFamily="34" charset="0"/>
            </a:endParaRPr>
          </a:p>
        </p:txBody>
      </p:sp>
      <p:grpSp>
        <p:nvGrpSpPr>
          <p:cNvPr id="20" name="Gruppieren 19">
            <a:extLst>
              <a:ext uri="{FF2B5EF4-FFF2-40B4-BE49-F238E27FC236}">
                <a16:creationId xmlns:a16="http://schemas.microsoft.com/office/drawing/2014/main" id="{7CF0A007-FE5B-4383-A915-E799E06BFD80}"/>
              </a:ext>
            </a:extLst>
          </p:cNvPr>
          <p:cNvGrpSpPr/>
          <p:nvPr/>
        </p:nvGrpSpPr>
        <p:grpSpPr>
          <a:xfrm>
            <a:off x="7773004" y="383063"/>
            <a:ext cx="1757109" cy="534102"/>
            <a:chOff x="7773004" y="383063"/>
            <a:chExt cx="1757109" cy="534102"/>
          </a:xfrm>
        </p:grpSpPr>
        <p:grpSp>
          <p:nvGrpSpPr>
            <p:cNvPr id="10" name="Gruppo 9"/>
            <p:cNvGrpSpPr/>
            <p:nvPr/>
          </p:nvGrpSpPr>
          <p:grpSpPr>
            <a:xfrm>
              <a:off x="7773004" y="557961"/>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7854356" y="676765"/>
              <a:ext cx="1594402" cy="240400"/>
              <a:chOff x="6874403" y="603438"/>
              <a:chExt cx="1594402" cy="24040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5"/>
          <a:stretch>
            <a:fillRect/>
          </a:stretch>
        </p:blipFill>
        <p:spPr>
          <a:xfrm>
            <a:off x="-644" y="40835"/>
            <a:ext cx="7559040" cy="1402080"/>
          </a:xfrm>
          <a:prstGeom prst="rect">
            <a:avLst/>
          </a:prstGeom>
        </p:spPr>
      </p:pic>
      <p:grpSp>
        <p:nvGrpSpPr>
          <p:cNvPr id="29" name="Gruppieren 28">
            <a:extLst>
              <a:ext uri="{FF2B5EF4-FFF2-40B4-BE49-F238E27FC236}">
                <a16:creationId xmlns:a16="http://schemas.microsoft.com/office/drawing/2014/main" id="{51FF9981-4EA8-4F26-AF36-44BC6EE10204}"/>
              </a:ext>
            </a:extLst>
          </p:cNvPr>
          <p:cNvGrpSpPr/>
          <p:nvPr/>
        </p:nvGrpSpPr>
        <p:grpSpPr>
          <a:xfrm>
            <a:off x="10014775" y="557961"/>
            <a:ext cx="1757109" cy="100583"/>
            <a:chOff x="10014775" y="557961"/>
            <a:chExt cx="1757109" cy="100583"/>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6" name="Grafik 5">
            <a:extLst>
              <a:ext uri="{FF2B5EF4-FFF2-40B4-BE49-F238E27FC236}">
                <a16:creationId xmlns:a16="http://schemas.microsoft.com/office/drawing/2014/main" id="{7DC961A3-104C-4916-A925-E1D3A1E008AE}"/>
              </a:ext>
            </a:extLst>
          </p:cNvPr>
          <p:cNvPicPr>
            <a:picLocks noChangeAspect="1"/>
          </p:cNvPicPr>
          <p:nvPr/>
        </p:nvPicPr>
        <p:blipFill>
          <a:blip r:embed="rId6"/>
          <a:stretch>
            <a:fillRect/>
          </a:stretch>
        </p:blipFill>
        <p:spPr>
          <a:xfrm>
            <a:off x="10533329" y="512879"/>
            <a:ext cx="720000" cy="720000"/>
          </a:xfrm>
          <a:prstGeom prst="rect">
            <a:avLst/>
          </a:prstGeom>
        </p:spPr>
      </p:pic>
      <p:sp>
        <p:nvSpPr>
          <p:cNvPr id="27" name="Titolo 1">
            <a:extLst>
              <a:ext uri="{FF2B5EF4-FFF2-40B4-BE49-F238E27FC236}">
                <a16:creationId xmlns:a16="http://schemas.microsoft.com/office/drawing/2014/main" id="{1C55F4FA-15E9-4ACA-8C27-706AAC8A73F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
        <p:nvSpPr>
          <p:cNvPr id="28" name="Titolo 1">
            <a:extLst>
              <a:ext uri="{FF2B5EF4-FFF2-40B4-BE49-F238E27FC236}">
                <a16:creationId xmlns:a16="http://schemas.microsoft.com/office/drawing/2014/main" id="{2A55F09B-CB5B-C9D4-7558-E12A65DDDDDF}"/>
              </a:ext>
            </a:extLst>
          </p:cNvPr>
          <p:cNvSpPr txBox="1">
            <a:spLocks/>
          </p:cNvSpPr>
          <p:nvPr/>
        </p:nvSpPr>
        <p:spPr>
          <a:xfrm>
            <a:off x="442913" y="3652278"/>
            <a:ext cx="11750326" cy="1949553"/>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4800" b="1" spc="-200" dirty="0">
                <a:solidFill>
                  <a:schemeClr val="bg1"/>
                </a:solidFill>
                <a:ea typeface="Arial" charset="0"/>
                <a:cs typeface="Arial" charset="0"/>
              </a:rPr>
              <a:t>Additive Manufacturing </a:t>
            </a:r>
          </a:p>
          <a:p>
            <a:pPr algn="l"/>
            <a:r>
              <a:rPr lang="it-IT" sz="4800" b="1" spc="-200" dirty="0">
                <a:solidFill>
                  <a:schemeClr val="bg1"/>
                </a:solidFill>
                <a:ea typeface="Arial" charset="0"/>
                <a:cs typeface="Arial" charset="0"/>
              </a:rPr>
              <a:t>and Digital Inventory:  </a:t>
            </a:r>
          </a:p>
          <a:p>
            <a:pPr algn="l"/>
            <a:r>
              <a:rPr lang="it-IT" sz="4800" b="1" spc="-200" dirty="0">
                <a:solidFill>
                  <a:schemeClr val="bg1"/>
                </a:solidFill>
                <a:ea typeface="Arial" charset="0"/>
                <a:cs typeface="Arial" charset="0"/>
              </a:rPr>
              <a:t>dreams or reality for the Energy </a:t>
            </a:r>
            <a:r>
              <a:rPr lang="it-IT" sz="4800" b="1" spc="-200" dirty="0" err="1">
                <a:solidFill>
                  <a:schemeClr val="bg1"/>
                </a:solidFill>
                <a:ea typeface="Arial" charset="0"/>
                <a:cs typeface="Arial" charset="0"/>
              </a:rPr>
              <a:t>sector</a:t>
            </a:r>
            <a:r>
              <a:rPr lang="it-IT" sz="4800" b="1" spc="-200" dirty="0">
                <a:solidFill>
                  <a:schemeClr val="bg1"/>
                </a:solidFill>
                <a:ea typeface="Arial" charset="0"/>
                <a:cs typeface="Arial" charset="0"/>
              </a:rPr>
              <a:t>?</a:t>
            </a:r>
          </a:p>
        </p:txBody>
      </p:sp>
    </p:spTree>
    <p:extLst>
      <p:ext uri="{BB962C8B-B14F-4D97-AF65-F5344CB8AC3E}">
        <p14:creationId xmlns:p14="http://schemas.microsoft.com/office/powerpoint/2010/main" val="249821996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113488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a:latin typeface="Arial" panose="020B0604020202020204" pitchFamily="34" charset="0"/>
                <a:cs typeface="Arial" panose="020B0604020202020204" pitchFamily="34" charset="0"/>
              </a:rPr>
              <a:t>Digital Inventory collaboration</a:t>
            </a:r>
            <a:endParaRPr kumimoji="0" lang="nb-NO" sz="2000" b="1" i="0" u="none" strike="noStrike" kern="1200" cap="none" spc="0" normalizeH="0" baseline="0" noProof="0" dirty="0">
              <a:ln>
                <a:noFill/>
              </a:ln>
              <a:solidFill>
                <a:srgbClr val="333333"/>
              </a:solidFill>
              <a:effectLst/>
              <a:uLnTx/>
              <a:uFillTx/>
              <a:latin typeface="Arial" panose="020B0604020202020204" pitchFamily="34" charset="0"/>
              <a:ea typeface="+mj-ea"/>
              <a:cs typeface="Arial" panose="020B0604020202020204" pitchFamily="34" charset="0"/>
            </a:endParaRP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20" name="Content Placeholder 17">
            <a:extLst>
              <a:ext uri="{FF2B5EF4-FFF2-40B4-BE49-F238E27FC236}">
                <a16:creationId xmlns:a16="http://schemas.microsoft.com/office/drawing/2014/main" id="{CB4F3B43-E835-41FD-9CAD-7E0707A44C72}"/>
              </a:ext>
            </a:extLst>
          </p:cNvPr>
          <p:cNvPicPr>
            <a:picLocks noChangeAspect="1"/>
          </p:cNvPicPr>
          <p:nvPr/>
        </p:nvPicPr>
        <p:blipFill>
          <a:blip r:embed="rId2"/>
          <a:stretch>
            <a:fillRect/>
          </a:stretch>
        </p:blipFill>
        <p:spPr>
          <a:xfrm>
            <a:off x="3627194" y="2396567"/>
            <a:ext cx="3636798" cy="3054421"/>
          </a:xfrm>
          <a:prstGeom prst="rect">
            <a:avLst/>
          </a:prstGeom>
        </p:spPr>
      </p:pic>
      <p:sp>
        <p:nvSpPr>
          <p:cNvPr id="21" name="TextBox 20">
            <a:extLst>
              <a:ext uri="{FF2B5EF4-FFF2-40B4-BE49-F238E27FC236}">
                <a16:creationId xmlns:a16="http://schemas.microsoft.com/office/drawing/2014/main" id="{D6AB93A0-AE8E-4AA7-9996-5265ABA30780}"/>
              </a:ext>
            </a:extLst>
          </p:cNvPr>
          <p:cNvSpPr txBox="1"/>
          <p:nvPr/>
        </p:nvSpPr>
        <p:spPr>
          <a:xfrm>
            <a:off x="4350069" y="1637005"/>
            <a:ext cx="243368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Equinor"/>
                <a:ea typeface="+mn-ea"/>
                <a:cs typeface="+mn-cs"/>
              </a:rPr>
              <a:t>Launch of “</a:t>
            </a:r>
            <a:r>
              <a:rPr kumimoji="0" lang="en-US" sz="1800" b="0" i="0" u="none" strike="noStrike" kern="1200" cap="none" spc="0" normalizeH="0" baseline="0" noProof="0" dirty="0" err="1">
                <a:ln>
                  <a:noFill/>
                </a:ln>
                <a:solidFill>
                  <a:srgbClr val="333333"/>
                </a:solidFill>
                <a:effectLst/>
                <a:uLnTx/>
                <a:uFillTx/>
                <a:latin typeface="Equinor"/>
                <a:ea typeface="+mn-ea"/>
                <a:cs typeface="+mn-cs"/>
              </a:rPr>
              <a:t>Fieldnode</a:t>
            </a:r>
            <a:r>
              <a:rPr kumimoji="0" lang="en-US" sz="1800" b="0" i="0" u="none" strike="noStrike" kern="1200" cap="none" spc="0" normalizeH="0" baseline="0" noProof="0" dirty="0">
                <a:ln>
                  <a:noFill/>
                </a:ln>
                <a:solidFill>
                  <a:srgbClr val="333333"/>
                </a:solidFill>
                <a:effectLst/>
                <a:uLnTx/>
                <a:uFillTx/>
                <a:latin typeface="Equinor"/>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Equinor"/>
                <a:ea typeface="+mn-ea"/>
                <a:cs typeface="+mn-cs"/>
              </a:rPr>
              <a:t>1.may 2022</a:t>
            </a:r>
          </a:p>
        </p:txBody>
      </p:sp>
      <p:sp>
        <p:nvSpPr>
          <p:cNvPr id="22" name="Arrow: Right 21">
            <a:extLst>
              <a:ext uri="{FF2B5EF4-FFF2-40B4-BE49-F238E27FC236}">
                <a16:creationId xmlns:a16="http://schemas.microsoft.com/office/drawing/2014/main" id="{8714D93E-CF55-48BB-93CA-5D369AAD70B3}"/>
              </a:ext>
            </a:extLst>
          </p:cNvPr>
          <p:cNvSpPr/>
          <p:nvPr/>
        </p:nvSpPr>
        <p:spPr>
          <a:xfrm>
            <a:off x="291584" y="2035073"/>
            <a:ext cx="3004543" cy="1123346"/>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Equinor"/>
                <a:ea typeface="+mn-ea"/>
                <a:cs typeface="+mn-cs"/>
              </a:rPr>
              <a:t>Digital Inventory JIP</a:t>
            </a:r>
          </a:p>
          <a:p>
            <a:pPr marL="0" marR="0" lvl="0" indent="0" defTabSz="914400" rtl="0" eaLnBrk="1" fontAlgn="auto" latinLnBrk="0" hangingPunct="1">
              <a:lnSpc>
                <a:spcPct val="100000"/>
              </a:lnSpc>
              <a:spcBef>
                <a:spcPts val="0"/>
              </a:spcBef>
              <a:spcAft>
                <a:spcPts val="0"/>
              </a:spcAft>
              <a:buClrTx/>
              <a:buSzTx/>
              <a:buFontTx/>
              <a:buNone/>
              <a:tabLst/>
              <a:defRPr/>
            </a:pPr>
            <a:r>
              <a:rPr lang="en-US" sz="1200" i="1" dirty="0">
                <a:solidFill>
                  <a:srgbClr val="333333"/>
                </a:solidFill>
                <a:latin typeface="Equinor"/>
              </a:rPr>
              <a:t>- Develop platform</a:t>
            </a:r>
            <a:endParaRPr kumimoji="0" lang="en-US" sz="1200" b="0" i="1" u="none" strike="noStrike" kern="1200" cap="none" spc="0" normalizeH="0" baseline="0" noProof="0" dirty="0">
              <a:ln>
                <a:noFill/>
              </a:ln>
              <a:solidFill>
                <a:srgbClr val="333333"/>
              </a:solidFill>
              <a:effectLst/>
              <a:uLnTx/>
              <a:uFillTx/>
              <a:latin typeface="Equinor"/>
              <a:ea typeface="+mn-ea"/>
              <a:cs typeface="+mn-cs"/>
            </a:endParaRPr>
          </a:p>
        </p:txBody>
      </p:sp>
      <p:pic>
        <p:nvPicPr>
          <p:cNvPr id="23" name="Picture 22" descr="A picture containing text, clock&#10;&#10;Description automatically generated">
            <a:extLst>
              <a:ext uri="{FF2B5EF4-FFF2-40B4-BE49-F238E27FC236}">
                <a16:creationId xmlns:a16="http://schemas.microsoft.com/office/drawing/2014/main" id="{6DA38F47-3738-437B-87EF-FB27B583D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816" y="4497598"/>
            <a:ext cx="1331599" cy="457183"/>
          </a:xfrm>
          <a:prstGeom prst="rect">
            <a:avLst/>
          </a:prstGeom>
        </p:spPr>
      </p:pic>
      <p:pic>
        <p:nvPicPr>
          <p:cNvPr id="24" name="Picture 23" descr="Logo, company name&#10;&#10;Description automatically generated">
            <a:extLst>
              <a:ext uri="{FF2B5EF4-FFF2-40B4-BE49-F238E27FC236}">
                <a16:creationId xmlns:a16="http://schemas.microsoft.com/office/drawing/2014/main" id="{8CBDBAFF-C413-4673-8A32-EF863FC587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807" r="18365"/>
          <a:stretch/>
        </p:blipFill>
        <p:spPr>
          <a:xfrm>
            <a:off x="744092" y="5102109"/>
            <a:ext cx="1429879" cy="1342861"/>
          </a:xfrm>
          <a:prstGeom prst="rect">
            <a:avLst/>
          </a:prstGeom>
        </p:spPr>
      </p:pic>
      <p:pic>
        <p:nvPicPr>
          <p:cNvPr id="25" name="Picture 24">
            <a:extLst>
              <a:ext uri="{FF2B5EF4-FFF2-40B4-BE49-F238E27FC236}">
                <a16:creationId xmlns:a16="http://schemas.microsoft.com/office/drawing/2014/main" id="{E1C6D95E-CE43-464B-A371-8E4656A07AAD}"/>
              </a:ext>
            </a:extLst>
          </p:cNvPr>
          <p:cNvPicPr>
            <a:picLocks noChangeAspect="1"/>
          </p:cNvPicPr>
          <p:nvPr/>
        </p:nvPicPr>
        <p:blipFill>
          <a:blip r:embed="rId5"/>
          <a:stretch>
            <a:fillRect/>
          </a:stretch>
        </p:blipFill>
        <p:spPr>
          <a:xfrm>
            <a:off x="743343" y="3443033"/>
            <a:ext cx="2183214" cy="952990"/>
          </a:xfrm>
          <a:prstGeom prst="rect">
            <a:avLst/>
          </a:prstGeom>
        </p:spPr>
      </p:pic>
      <p:sp>
        <p:nvSpPr>
          <p:cNvPr id="26" name="TextBox 25">
            <a:extLst>
              <a:ext uri="{FF2B5EF4-FFF2-40B4-BE49-F238E27FC236}">
                <a16:creationId xmlns:a16="http://schemas.microsoft.com/office/drawing/2014/main" id="{2D173483-2FEC-4EB3-B0AE-DCAAB1857FA4}"/>
              </a:ext>
            </a:extLst>
          </p:cNvPr>
          <p:cNvSpPr txBox="1"/>
          <p:nvPr/>
        </p:nvSpPr>
        <p:spPr>
          <a:xfrm>
            <a:off x="562016" y="1632016"/>
            <a:ext cx="21082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Equinor"/>
                <a:ea typeface="+mn-ea"/>
                <a:cs typeface="+mn-cs"/>
              </a:rPr>
              <a:t>04.2020 – 04.2022</a:t>
            </a:r>
          </a:p>
        </p:txBody>
      </p:sp>
      <p:sp>
        <p:nvSpPr>
          <p:cNvPr id="27" name="TextBox 26">
            <a:extLst>
              <a:ext uri="{FF2B5EF4-FFF2-40B4-BE49-F238E27FC236}">
                <a16:creationId xmlns:a16="http://schemas.microsoft.com/office/drawing/2014/main" id="{3416BFB7-5A71-48D0-8D71-F180BDEAAA42}"/>
              </a:ext>
            </a:extLst>
          </p:cNvPr>
          <p:cNvSpPr txBox="1"/>
          <p:nvPr/>
        </p:nvSpPr>
        <p:spPr>
          <a:xfrm>
            <a:off x="8261682" y="1637005"/>
            <a:ext cx="3224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Equinor"/>
                <a:ea typeface="+mn-ea"/>
                <a:cs typeface="+mn-cs"/>
              </a:rPr>
              <a:t>Global Digital Supply Network</a:t>
            </a:r>
          </a:p>
        </p:txBody>
      </p:sp>
      <p:pic>
        <p:nvPicPr>
          <p:cNvPr id="28" name="Picture 27">
            <a:extLst>
              <a:ext uri="{FF2B5EF4-FFF2-40B4-BE49-F238E27FC236}">
                <a16:creationId xmlns:a16="http://schemas.microsoft.com/office/drawing/2014/main" id="{94C73916-735C-49A9-9422-03D54B9E0A7A}"/>
              </a:ext>
            </a:extLst>
          </p:cNvPr>
          <p:cNvPicPr>
            <a:picLocks noChangeAspect="1"/>
          </p:cNvPicPr>
          <p:nvPr/>
        </p:nvPicPr>
        <p:blipFill>
          <a:blip r:embed="rId6"/>
          <a:stretch>
            <a:fillRect/>
          </a:stretch>
        </p:blipFill>
        <p:spPr>
          <a:xfrm>
            <a:off x="484264" y="3158419"/>
            <a:ext cx="2045061" cy="359663"/>
          </a:xfrm>
          <a:prstGeom prst="rect">
            <a:avLst/>
          </a:prstGeom>
        </p:spPr>
      </p:pic>
      <p:pic>
        <p:nvPicPr>
          <p:cNvPr id="29" name="Picture 2">
            <a:extLst>
              <a:ext uri="{FF2B5EF4-FFF2-40B4-BE49-F238E27FC236}">
                <a16:creationId xmlns:a16="http://schemas.microsoft.com/office/drawing/2014/main" id="{F3546946-AF45-415E-A950-3FF7C53C116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453" t="37989" r="14742" b="36778"/>
          <a:stretch/>
        </p:blipFill>
        <p:spPr bwMode="auto">
          <a:xfrm>
            <a:off x="4518998" y="5552838"/>
            <a:ext cx="1853190" cy="3731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714C7BBC-D00F-4078-8699-D8D1C7ACAD6B}"/>
              </a:ext>
            </a:extLst>
          </p:cNvPr>
          <p:cNvPicPr>
            <a:picLocks noChangeAspect="1"/>
          </p:cNvPicPr>
          <p:nvPr/>
        </p:nvPicPr>
        <p:blipFill>
          <a:blip r:embed="rId8"/>
          <a:stretch>
            <a:fillRect/>
          </a:stretch>
        </p:blipFill>
        <p:spPr>
          <a:xfrm>
            <a:off x="7595060" y="2057908"/>
            <a:ext cx="4512069" cy="2539579"/>
          </a:xfrm>
          <a:prstGeom prst="rect">
            <a:avLst/>
          </a:prstGeom>
        </p:spPr>
      </p:pic>
      <p:sp>
        <p:nvSpPr>
          <p:cNvPr id="31" name="TextBox 30">
            <a:extLst>
              <a:ext uri="{FF2B5EF4-FFF2-40B4-BE49-F238E27FC236}">
                <a16:creationId xmlns:a16="http://schemas.microsoft.com/office/drawing/2014/main" id="{D0E14D01-C72B-4CC1-B91F-095A0FE7DA4D}"/>
              </a:ext>
            </a:extLst>
          </p:cNvPr>
          <p:cNvSpPr txBox="1"/>
          <p:nvPr/>
        </p:nvSpPr>
        <p:spPr>
          <a:xfrm>
            <a:off x="7782869" y="4274538"/>
            <a:ext cx="4324260" cy="23391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Equinor"/>
                <a:ea typeface="+mn-ea"/>
                <a:cs typeface="+mn-cs"/>
              </a:rPr>
              <a:t>Digital Inventories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Equinor"/>
                <a:ea typeface="+mn-ea"/>
                <a:cs typeface="+mn-cs"/>
              </a:rPr>
              <a:t>local, on-demand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Equinor"/>
                <a:ea typeface="+mn-ea"/>
                <a:cs typeface="+mn-cs"/>
              </a:rPr>
              <a:t>manufacturing of parts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rgbClr val="333333"/>
              </a:solidFill>
              <a:latin typeface="Equino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333333"/>
                </a:solidFill>
                <a:latin typeface="Equinor"/>
              </a:rPr>
              <a:t>Target (5yrs):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Equinor"/>
                <a:ea typeface="+mn-ea"/>
                <a:cs typeface="+mn-cs"/>
              </a:rPr>
              <a:t>100k digital parts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333333"/>
                </a:solidFill>
                <a:latin typeface="Equinor"/>
              </a:rPr>
              <a:t>200 OEMs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333333"/>
                </a:solidFill>
                <a:latin typeface="Equinor"/>
              </a:rPr>
              <a:t>2</a:t>
            </a:r>
            <a:r>
              <a:rPr kumimoji="0" lang="en-US" sz="1600" b="0" i="0" u="none" strike="noStrike" kern="1200" cap="none" spc="0" normalizeH="0" baseline="0" noProof="0" dirty="0">
                <a:ln>
                  <a:noFill/>
                </a:ln>
                <a:solidFill>
                  <a:srgbClr val="333333"/>
                </a:solidFill>
                <a:effectLst/>
                <a:uLnTx/>
                <a:uFillTx/>
                <a:latin typeface="Equinor"/>
                <a:ea typeface="+mn-ea"/>
                <a:cs typeface="+mn-cs"/>
              </a:rPr>
              <a:t>00 Factories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333333"/>
                </a:solidFill>
                <a:latin typeface="Equinor"/>
              </a:rPr>
              <a:t>10 </a:t>
            </a:r>
            <a:r>
              <a:rPr lang="en-US" sz="1600" dirty="0" err="1">
                <a:solidFill>
                  <a:srgbClr val="333333"/>
                </a:solidFill>
                <a:latin typeface="Equinor"/>
              </a:rPr>
              <a:t>DfAM</a:t>
            </a:r>
            <a:r>
              <a:rPr lang="en-US" sz="1600" dirty="0">
                <a:solidFill>
                  <a:srgbClr val="333333"/>
                </a:solidFill>
                <a:latin typeface="Equinor"/>
              </a:rPr>
              <a:t> providers</a:t>
            </a:r>
            <a:endParaRPr kumimoji="0" lang="en-US" sz="1600" b="0" i="0" u="none" strike="noStrike" kern="1200" cap="none" spc="0" normalizeH="0" baseline="0" noProof="0" dirty="0">
              <a:ln>
                <a:noFill/>
              </a:ln>
              <a:solidFill>
                <a:srgbClr val="333333"/>
              </a:solidFill>
              <a:effectLst/>
              <a:uLnTx/>
              <a:uFillTx/>
              <a:latin typeface="Equinor"/>
              <a:ea typeface="+mn-ea"/>
              <a:cs typeface="+mn-cs"/>
            </a:endParaRPr>
          </a:p>
        </p:txBody>
      </p:sp>
      <p:cxnSp>
        <p:nvCxnSpPr>
          <p:cNvPr id="32" name="Straight Connector 31">
            <a:extLst>
              <a:ext uri="{FF2B5EF4-FFF2-40B4-BE49-F238E27FC236}">
                <a16:creationId xmlns:a16="http://schemas.microsoft.com/office/drawing/2014/main" id="{E5BCD0A5-D363-45F5-854A-DFECF75B8348}"/>
              </a:ext>
            </a:extLst>
          </p:cNvPr>
          <p:cNvCxnSpPr>
            <a:cxnSpLocks/>
          </p:cNvCxnSpPr>
          <p:nvPr/>
        </p:nvCxnSpPr>
        <p:spPr>
          <a:xfrm>
            <a:off x="7529066" y="1637005"/>
            <a:ext cx="0" cy="532379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85EC089-58F4-4487-AEFD-4A635FAD5E9F}"/>
              </a:ext>
            </a:extLst>
          </p:cNvPr>
          <p:cNvCxnSpPr>
            <a:cxnSpLocks/>
          </p:cNvCxnSpPr>
          <p:nvPr/>
        </p:nvCxnSpPr>
        <p:spPr>
          <a:xfrm>
            <a:off x="3362120" y="1630061"/>
            <a:ext cx="0" cy="4910077"/>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203387EF-DBA0-4A88-96B3-9BF68055BE4C}"/>
              </a:ext>
            </a:extLst>
          </p:cNvPr>
          <p:cNvPicPr>
            <a:picLocks noChangeAspect="1"/>
          </p:cNvPicPr>
          <p:nvPr/>
        </p:nvPicPr>
        <p:blipFill>
          <a:blip r:embed="rId9"/>
          <a:stretch>
            <a:fillRect/>
          </a:stretch>
        </p:blipFill>
        <p:spPr>
          <a:xfrm>
            <a:off x="10802204" y="1006603"/>
            <a:ext cx="1304925" cy="542925"/>
          </a:xfrm>
          <a:prstGeom prst="rect">
            <a:avLst/>
          </a:prstGeom>
        </p:spPr>
      </p:pic>
    </p:spTree>
    <p:extLst>
      <p:ext uri="{BB962C8B-B14F-4D97-AF65-F5344CB8AC3E}">
        <p14:creationId xmlns:p14="http://schemas.microsoft.com/office/powerpoint/2010/main" val="317021940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8">
            <a:extLst>
              <a:ext uri="{FF2B5EF4-FFF2-40B4-BE49-F238E27FC236}">
                <a16:creationId xmlns:a16="http://schemas.microsoft.com/office/drawing/2014/main" id="{BEE60D06-D5BE-4E36-A90A-40B9823C02AC}"/>
              </a:ext>
            </a:extLst>
          </p:cNvPr>
          <p:cNvSpPr txBox="1"/>
          <p:nvPr/>
        </p:nvSpPr>
        <p:spPr>
          <a:xfrm>
            <a:off x="327193" y="1008848"/>
            <a:ext cx="96528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2800" b="1" i="0" u="none" strike="noStrike" kern="1200" cap="none" spc="0" normalizeH="0" baseline="0" noProof="0" dirty="0">
                <a:ln>
                  <a:noFill/>
                </a:ln>
                <a:solidFill>
                  <a:srgbClr val="333333"/>
                </a:solidFill>
                <a:effectLst/>
                <a:uLnTx/>
                <a:uFillTx/>
                <a:latin typeface="Arial" panose="020B0604020202020204" pitchFamily="34" charset="0"/>
                <a:ea typeface="+mj-ea"/>
                <a:cs typeface="Arial" panose="020B0604020202020204" pitchFamily="34" charset="0"/>
              </a:rPr>
              <a:t>«</a:t>
            </a:r>
            <a:r>
              <a:rPr kumimoji="0" lang="nb-NO" sz="2800" b="1" i="0" u="none" strike="noStrike" kern="1200" cap="none" spc="0" normalizeH="0" baseline="0" noProof="0" dirty="0" err="1">
                <a:ln>
                  <a:noFill/>
                </a:ln>
                <a:solidFill>
                  <a:srgbClr val="333333"/>
                </a:solidFill>
                <a:effectLst/>
                <a:uLnTx/>
                <a:uFillTx/>
                <a:latin typeface="Arial" panose="020B0604020202020204" pitchFamily="34" charset="0"/>
                <a:ea typeface="+mj-ea"/>
                <a:cs typeface="Arial" panose="020B0604020202020204" pitchFamily="34" charset="0"/>
              </a:rPr>
              <a:t>Homesourcing</a:t>
            </a:r>
            <a:r>
              <a:rPr kumimoji="0" lang="nb-NO" sz="2800" b="1" i="0" u="none" strike="noStrike" kern="1200" cap="none" spc="0" normalizeH="0" baseline="0" noProof="0" dirty="0">
                <a:ln>
                  <a:noFill/>
                </a:ln>
                <a:solidFill>
                  <a:srgbClr val="333333"/>
                </a:solidFill>
                <a:effectLst/>
                <a:uLnTx/>
                <a:uFillTx/>
                <a:latin typeface="Arial" panose="020B0604020202020204" pitchFamily="34" charset="0"/>
                <a:ea typeface="+mj-ea"/>
                <a:cs typeface="Arial" panose="020B0604020202020204" pitchFamily="34" charset="0"/>
              </a:rPr>
              <a:t>»</a:t>
            </a:r>
          </a:p>
        </p:txBody>
      </p:sp>
      <p:cxnSp>
        <p:nvCxnSpPr>
          <p:cNvPr id="3" name="Connettore diritto 20">
            <a:extLst>
              <a:ext uri="{FF2B5EF4-FFF2-40B4-BE49-F238E27FC236}">
                <a16:creationId xmlns:a16="http://schemas.microsoft.com/office/drawing/2014/main" id="{6B96FDFB-DCE4-4CB4-8EB2-A9DD962AB754}"/>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4" name="Content Placeholder 4">
            <a:extLst>
              <a:ext uri="{FF2B5EF4-FFF2-40B4-BE49-F238E27FC236}">
                <a16:creationId xmlns:a16="http://schemas.microsoft.com/office/drawing/2014/main" id="{25EA972B-65AF-4C28-9EFC-8BEFF6BD38DC}"/>
              </a:ext>
            </a:extLst>
          </p:cNvPr>
          <p:cNvSpPr txBox="1">
            <a:spLocks/>
          </p:cNvSpPr>
          <p:nvPr/>
        </p:nvSpPr>
        <p:spPr>
          <a:xfrm>
            <a:off x="805367" y="1655179"/>
            <a:ext cx="3945099" cy="307777"/>
          </a:xfrm>
          <a:prstGeom prst="rect">
            <a:avLst/>
          </a:prstGeom>
        </p:spPr>
        <p:txBody>
          <a:bodyPr/>
          <a:lstStyle>
            <a:lvl1pPr marL="180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1pPr>
            <a:lvl2pPr marL="612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2pPr>
            <a:lvl3pPr marL="1044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3pPr>
            <a:lvl4pPr marL="1476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4pPr>
            <a:lvl5pPr marL="1908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1800" dirty="0" err="1"/>
              <a:t>Low</a:t>
            </a:r>
            <a:r>
              <a:rPr lang="nb-NO" sz="1800" dirty="0"/>
              <a:t> </a:t>
            </a:r>
            <a:r>
              <a:rPr lang="nb-NO" sz="1800" dirty="0" err="1"/>
              <a:t>competence</a:t>
            </a:r>
            <a:r>
              <a:rPr lang="nb-NO" sz="1800" dirty="0"/>
              <a:t>/High staffing</a:t>
            </a:r>
            <a:r>
              <a:rPr lang="nb-NO" sz="2000" dirty="0"/>
              <a:t>	</a:t>
            </a:r>
          </a:p>
        </p:txBody>
      </p:sp>
      <p:pic>
        <p:nvPicPr>
          <p:cNvPr id="5" name="Picture 4">
            <a:extLst>
              <a:ext uri="{FF2B5EF4-FFF2-40B4-BE49-F238E27FC236}">
                <a16:creationId xmlns:a16="http://schemas.microsoft.com/office/drawing/2014/main" id="{40561892-696B-4AAB-8779-25E9C319E3FA}"/>
              </a:ext>
            </a:extLst>
          </p:cNvPr>
          <p:cNvPicPr>
            <a:picLocks noChangeAspect="1"/>
          </p:cNvPicPr>
          <p:nvPr/>
        </p:nvPicPr>
        <p:blipFill rotWithShape="1">
          <a:blip r:embed="rId2"/>
          <a:srcRect l="7787" r="6346"/>
          <a:stretch/>
        </p:blipFill>
        <p:spPr>
          <a:xfrm>
            <a:off x="921792" y="2081308"/>
            <a:ext cx="2491719" cy="1507441"/>
          </a:xfrm>
          <a:prstGeom prst="rect">
            <a:avLst/>
          </a:prstGeom>
        </p:spPr>
      </p:pic>
      <p:sp>
        <p:nvSpPr>
          <p:cNvPr id="6" name="TextBox 5">
            <a:extLst>
              <a:ext uri="{FF2B5EF4-FFF2-40B4-BE49-F238E27FC236}">
                <a16:creationId xmlns:a16="http://schemas.microsoft.com/office/drawing/2014/main" id="{D0D562BD-EC94-4E9E-9CB6-10CC09897811}"/>
              </a:ext>
            </a:extLst>
          </p:cNvPr>
          <p:cNvSpPr txBox="1"/>
          <p:nvPr/>
        </p:nvSpPr>
        <p:spPr>
          <a:xfrm>
            <a:off x="875036" y="3546720"/>
            <a:ext cx="942887"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333333"/>
                </a:solidFill>
                <a:effectLst/>
                <a:uLnTx/>
                <a:uFillTx/>
                <a:latin typeface="Equinor"/>
                <a:ea typeface="+mn-ea"/>
                <a:cs typeface="+mn-cs"/>
              </a:rPr>
              <a:t>Source: </a:t>
            </a:r>
            <a:r>
              <a:rPr kumimoji="0" lang="nb-NO" sz="600" b="0" i="0" u="none" strike="noStrike" kern="1200" cap="none" spc="0" normalizeH="0" baseline="0" noProof="0" dirty="0" err="1">
                <a:ln>
                  <a:noFill/>
                </a:ln>
                <a:solidFill>
                  <a:srgbClr val="333333"/>
                </a:solidFill>
                <a:effectLst/>
                <a:uLnTx/>
                <a:uFillTx/>
                <a:latin typeface="Equinor"/>
                <a:ea typeface="+mn-ea"/>
                <a:cs typeface="+mn-cs"/>
              </a:rPr>
              <a:t>IndustryWeek</a:t>
            </a:r>
            <a:endParaRPr kumimoji="0" lang="nb-NO" sz="600" b="0" i="0" u="none" strike="noStrike" kern="1200" cap="none" spc="0" normalizeH="0" baseline="0" noProof="0" dirty="0">
              <a:ln>
                <a:noFill/>
              </a:ln>
              <a:solidFill>
                <a:srgbClr val="333333"/>
              </a:solidFill>
              <a:effectLst/>
              <a:uLnTx/>
              <a:uFillTx/>
              <a:latin typeface="Equinor"/>
              <a:ea typeface="+mn-ea"/>
              <a:cs typeface="+mn-cs"/>
            </a:endParaRPr>
          </a:p>
        </p:txBody>
      </p:sp>
      <p:sp>
        <p:nvSpPr>
          <p:cNvPr id="7" name="TextBox 6">
            <a:extLst>
              <a:ext uri="{FF2B5EF4-FFF2-40B4-BE49-F238E27FC236}">
                <a16:creationId xmlns:a16="http://schemas.microsoft.com/office/drawing/2014/main" id="{1E6B97D4-6A0D-446C-A0C4-F2AB5A708E65}"/>
              </a:ext>
            </a:extLst>
          </p:cNvPr>
          <p:cNvSpPr txBox="1"/>
          <p:nvPr/>
        </p:nvSpPr>
        <p:spPr>
          <a:xfrm>
            <a:off x="7811367" y="3546720"/>
            <a:ext cx="772969"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333333"/>
                </a:solidFill>
                <a:effectLst/>
                <a:uLnTx/>
                <a:uFillTx/>
                <a:latin typeface="Equinor"/>
                <a:ea typeface="+mn-ea"/>
                <a:cs typeface="+mn-cs"/>
              </a:rPr>
              <a:t>Source: Siemens</a:t>
            </a:r>
          </a:p>
        </p:txBody>
      </p:sp>
      <p:pic>
        <p:nvPicPr>
          <p:cNvPr id="8" name="Picture 7">
            <a:extLst>
              <a:ext uri="{FF2B5EF4-FFF2-40B4-BE49-F238E27FC236}">
                <a16:creationId xmlns:a16="http://schemas.microsoft.com/office/drawing/2014/main" id="{D5041DB7-A16C-4953-A2FF-DC617E8CA626}"/>
              </a:ext>
            </a:extLst>
          </p:cNvPr>
          <p:cNvPicPr>
            <a:picLocks noChangeAspect="1"/>
          </p:cNvPicPr>
          <p:nvPr/>
        </p:nvPicPr>
        <p:blipFill rotWithShape="1">
          <a:blip r:embed="rId3"/>
          <a:srcRect b="9476"/>
          <a:stretch/>
        </p:blipFill>
        <p:spPr>
          <a:xfrm>
            <a:off x="7879934" y="2105874"/>
            <a:ext cx="2452115" cy="1479845"/>
          </a:xfrm>
          <a:prstGeom prst="rect">
            <a:avLst/>
          </a:prstGeom>
        </p:spPr>
      </p:pic>
      <p:sp>
        <p:nvSpPr>
          <p:cNvPr id="9" name="Rectangle 8">
            <a:extLst>
              <a:ext uri="{FF2B5EF4-FFF2-40B4-BE49-F238E27FC236}">
                <a16:creationId xmlns:a16="http://schemas.microsoft.com/office/drawing/2014/main" id="{400AF7A7-2281-4A9E-BB3C-BB0E2DD453F5}"/>
              </a:ext>
            </a:extLst>
          </p:cNvPr>
          <p:cNvSpPr/>
          <p:nvPr/>
        </p:nvSpPr>
        <p:spPr>
          <a:xfrm>
            <a:off x="7811367" y="1706526"/>
            <a:ext cx="295625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333333"/>
                </a:solidFill>
                <a:effectLst/>
                <a:uLnTx/>
                <a:uFillTx/>
                <a:latin typeface="Equinor"/>
                <a:ea typeface="+mn-ea"/>
                <a:cs typeface="+mn-cs"/>
              </a:rPr>
              <a:t>High </a:t>
            </a:r>
            <a:r>
              <a:rPr kumimoji="0" lang="nb-NO" sz="1600" b="0" i="0" u="none" strike="noStrike" kern="1200" cap="none" spc="0" normalizeH="0" baseline="0" noProof="0" dirty="0" err="1">
                <a:ln>
                  <a:noFill/>
                </a:ln>
                <a:solidFill>
                  <a:srgbClr val="333333"/>
                </a:solidFill>
                <a:effectLst/>
                <a:uLnTx/>
                <a:uFillTx/>
                <a:latin typeface="Equinor"/>
                <a:ea typeface="+mn-ea"/>
                <a:cs typeface="+mn-cs"/>
              </a:rPr>
              <a:t>competence</a:t>
            </a:r>
            <a:r>
              <a:rPr kumimoji="0" lang="nb-NO" sz="1600" b="0" i="0" u="none" strike="noStrike" kern="1200" cap="none" spc="0" normalizeH="0" baseline="0" noProof="0" dirty="0">
                <a:ln>
                  <a:noFill/>
                </a:ln>
                <a:solidFill>
                  <a:srgbClr val="333333"/>
                </a:solidFill>
                <a:effectLst/>
                <a:uLnTx/>
                <a:uFillTx/>
                <a:latin typeface="Equinor"/>
                <a:ea typeface="+mn-ea"/>
                <a:cs typeface="+mn-cs"/>
              </a:rPr>
              <a:t> /</a:t>
            </a:r>
            <a:r>
              <a:rPr kumimoji="0" lang="nb-NO" sz="1600" b="0" i="0" u="none" strike="noStrike" kern="1200" cap="none" spc="0" normalizeH="0" baseline="0" noProof="0" dirty="0" err="1">
                <a:ln>
                  <a:noFill/>
                </a:ln>
                <a:solidFill>
                  <a:srgbClr val="333333"/>
                </a:solidFill>
                <a:effectLst/>
                <a:uLnTx/>
                <a:uFillTx/>
                <a:latin typeface="Equinor"/>
                <a:ea typeface="+mn-ea"/>
                <a:cs typeface="+mn-cs"/>
              </a:rPr>
              <a:t>Low</a:t>
            </a:r>
            <a:r>
              <a:rPr kumimoji="0" lang="nb-NO" sz="1600" b="0" i="0" u="none" strike="noStrike" kern="1200" cap="none" spc="0" normalizeH="0" baseline="0" noProof="0" dirty="0">
                <a:ln>
                  <a:noFill/>
                </a:ln>
                <a:solidFill>
                  <a:srgbClr val="333333"/>
                </a:solidFill>
                <a:effectLst/>
                <a:uLnTx/>
                <a:uFillTx/>
                <a:latin typeface="Equinor"/>
                <a:ea typeface="+mn-ea"/>
                <a:cs typeface="+mn-cs"/>
              </a:rPr>
              <a:t> staffing</a:t>
            </a:r>
          </a:p>
        </p:txBody>
      </p:sp>
      <p:sp>
        <p:nvSpPr>
          <p:cNvPr id="10" name="Isosceles Triangle 9">
            <a:extLst>
              <a:ext uri="{FF2B5EF4-FFF2-40B4-BE49-F238E27FC236}">
                <a16:creationId xmlns:a16="http://schemas.microsoft.com/office/drawing/2014/main" id="{595D4FC5-6912-486D-A1B5-0BAF7E58B38E}"/>
              </a:ext>
            </a:extLst>
          </p:cNvPr>
          <p:cNvSpPr/>
          <p:nvPr/>
        </p:nvSpPr>
        <p:spPr bwMode="gray">
          <a:xfrm rot="16200000" flipV="1">
            <a:off x="5329554" y="2472564"/>
            <a:ext cx="1614791" cy="832278"/>
          </a:xfrm>
          <a:prstGeom prst="triangle">
            <a:avLst/>
          </a:prstGeom>
          <a:solidFill>
            <a:srgbClr val="FFFFFF">
              <a:lumMod val="85000"/>
            </a:srgbClr>
          </a:solidFill>
          <a:ln w="19050" algn="ctr">
            <a:noFill/>
            <a:miter lim="800000"/>
            <a:headEnd/>
            <a:tailEnd/>
          </a:ln>
        </p:spPr>
        <p:txBody>
          <a:bodyPr wrap="square" lIns="80010" tIns="80010" rIns="80010" bIns="8001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2960" rtl="0" eaLnBrk="1" fontAlgn="auto" latinLnBrk="0" hangingPunct="1">
              <a:lnSpc>
                <a:spcPct val="106000"/>
              </a:lnSpc>
              <a:spcBef>
                <a:spcPts val="0"/>
              </a:spcBef>
              <a:spcAft>
                <a:spcPts val="0"/>
              </a:spcAft>
              <a:buClrTx/>
              <a:buSzTx/>
              <a:buFontTx/>
              <a:buNone/>
              <a:tabLst/>
              <a:defRPr/>
            </a:pPr>
            <a:endParaRPr kumimoji="0" lang="en-US" sz="1080" b="0" i="0" u="none" strike="noStrike" kern="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 name="Content Placeholder 4">
            <a:extLst>
              <a:ext uri="{FF2B5EF4-FFF2-40B4-BE49-F238E27FC236}">
                <a16:creationId xmlns:a16="http://schemas.microsoft.com/office/drawing/2014/main" id="{580F6148-C433-4C94-9762-F86B289A6990}"/>
              </a:ext>
            </a:extLst>
          </p:cNvPr>
          <p:cNvSpPr txBox="1">
            <a:spLocks/>
          </p:cNvSpPr>
          <p:nvPr/>
        </p:nvSpPr>
        <p:spPr bwMode="gray">
          <a:xfrm>
            <a:off x="932300" y="3973685"/>
            <a:ext cx="3945099" cy="307777"/>
          </a:xfrm>
          <a:prstGeom prst="rect">
            <a:avLst/>
          </a:prstGeom>
        </p:spPr>
        <p:txBody>
          <a:bodyPr vert="horz" wrap="square" lIns="0" tIns="0" rIns="0" bIns="0" rtlCol="0">
            <a:spAutoFit/>
          </a:bodyPr>
          <a:lst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2024" indent="-192024" algn="l" defTabSz="1218026" rtl="0" eaLnBrk="1" fontAlgn="base" hangingPunct="1">
              <a:spcBef>
                <a:spcPct val="0"/>
              </a:spcBef>
              <a:spcAft>
                <a:spcPct val="0"/>
              </a:spcAft>
              <a:buClr>
                <a:schemeClr val="tx2"/>
              </a:buClr>
              <a:buSzPct val="125000"/>
              <a:buFont typeface="Arial" charset="0"/>
              <a:buChar char="▪"/>
              <a:defRPr lang="x-none" sz="1600" baseline="0">
                <a:solidFill>
                  <a:schemeClr val="tx1"/>
                </a:solidFill>
                <a:latin typeface="+mn-lt"/>
              </a:defRPr>
            </a:lvl2pPr>
            <a:lvl3pPr marL="457200" indent="-265176" algn="l" defTabSz="12180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3pPr>
            <a:lvl4pPr marL="612648" indent="-155448" algn="l" defTabSz="1218026" rtl="0" eaLnBrk="1" fontAlgn="base" hangingPunct="1">
              <a:spcBef>
                <a:spcPct val="0"/>
              </a:spcBef>
              <a:spcAft>
                <a:spcPct val="0"/>
              </a:spcAft>
              <a:buClr>
                <a:schemeClr val="tx2"/>
              </a:buClr>
              <a:buSzPct val="120000"/>
              <a:buFont typeface="Arial" charset="0"/>
              <a:buChar char="▫"/>
              <a:defRPr lang="x-none" sz="1600" baseline="0">
                <a:solidFill>
                  <a:schemeClr val="tx1"/>
                </a:solidFill>
                <a:latin typeface="+mn-lt"/>
              </a:defRPr>
            </a:lvl4pPr>
            <a:lvl5pPr marL="749808" indent="-128016" algn="l" defTabSz="1218026"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a:lstStyle>
          <a:p>
            <a:pPr marL="0" marR="0" lvl="0" indent="0" algn="l" defTabSz="1218026" rtl="0" eaLnBrk="1" fontAlgn="base" latinLnBrk="0" hangingPunct="1">
              <a:lnSpc>
                <a:spcPct val="100000"/>
              </a:lnSpc>
              <a:spcBef>
                <a:spcPct val="0"/>
              </a:spcBef>
              <a:spcAft>
                <a:spcPct val="0"/>
              </a:spcAft>
              <a:buClr>
                <a:srgbClr val="7D0023"/>
              </a:buClr>
              <a:buSzPct val="100000"/>
              <a:buFontTx/>
              <a:buNone/>
              <a:tabLst/>
              <a:defRPr/>
            </a:pPr>
            <a:r>
              <a:rPr kumimoji="0" lang="nb-NO" sz="1800" b="0" i="0" u="none" strike="noStrike" kern="0" cap="none" spc="0" normalizeH="0" baseline="0" noProof="0" dirty="0">
                <a:ln>
                  <a:noFill/>
                </a:ln>
                <a:solidFill>
                  <a:srgbClr val="333333"/>
                </a:solidFill>
                <a:effectLst/>
                <a:uLnTx/>
                <a:uFillTx/>
                <a:latin typeface="Equinor"/>
                <a:ea typeface="+mn-ea"/>
                <a:cs typeface="+mn-cs"/>
              </a:rPr>
              <a:t>Transport,</a:t>
            </a:r>
            <a:r>
              <a:rPr kumimoji="0" lang="nb-NO" sz="1800" b="0" i="0" u="none" strike="noStrike" kern="0" cap="none" spc="0" normalizeH="0" noProof="0" dirty="0">
                <a:ln>
                  <a:noFill/>
                </a:ln>
                <a:solidFill>
                  <a:srgbClr val="333333"/>
                </a:solidFill>
                <a:effectLst/>
                <a:uLnTx/>
                <a:uFillTx/>
                <a:latin typeface="Equinor"/>
                <a:ea typeface="+mn-ea"/>
                <a:cs typeface="+mn-cs"/>
              </a:rPr>
              <a:t> </a:t>
            </a:r>
            <a:r>
              <a:rPr kumimoji="0" lang="nb-NO" sz="1800" b="0" i="0" u="none" strike="noStrike" kern="0" cap="none" spc="0" normalizeH="0" baseline="0" noProof="0" dirty="0">
                <a:ln>
                  <a:noFill/>
                </a:ln>
                <a:solidFill>
                  <a:srgbClr val="333333"/>
                </a:solidFill>
                <a:effectLst/>
                <a:uLnTx/>
                <a:uFillTx/>
                <a:latin typeface="Equinor"/>
                <a:ea typeface="+mn-ea"/>
                <a:cs typeface="+mn-cs"/>
              </a:rPr>
              <a:t>Import</a:t>
            </a:r>
            <a:r>
              <a:rPr lang="nb-NO" sz="2000" kern="0" dirty="0">
                <a:solidFill>
                  <a:srgbClr val="333333"/>
                </a:solidFill>
                <a:latin typeface="Equinor"/>
              </a:rPr>
              <a:t> and </a:t>
            </a:r>
            <a:r>
              <a:rPr lang="nb-NO" sz="2000" kern="0" dirty="0" err="1">
                <a:solidFill>
                  <a:srgbClr val="333333"/>
                </a:solidFill>
                <a:latin typeface="Equinor"/>
              </a:rPr>
              <a:t>storage</a:t>
            </a:r>
            <a:endParaRPr kumimoji="0" lang="nb-NO" sz="2000" b="0" i="0" u="none" strike="noStrike" kern="0" cap="none" spc="0" normalizeH="0" baseline="0" noProof="0" dirty="0">
              <a:ln>
                <a:noFill/>
              </a:ln>
              <a:solidFill>
                <a:srgbClr val="333333"/>
              </a:solidFill>
              <a:effectLst/>
              <a:uLnTx/>
              <a:uFillTx/>
              <a:latin typeface="Equinor"/>
              <a:ea typeface="+mn-ea"/>
              <a:cs typeface="+mn-cs"/>
            </a:endParaRPr>
          </a:p>
        </p:txBody>
      </p:sp>
      <p:sp>
        <p:nvSpPr>
          <p:cNvPr id="12" name="TextBox 11">
            <a:extLst>
              <a:ext uri="{FF2B5EF4-FFF2-40B4-BE49-F238E27FC236}">
                <a16:creationId xmlns:a16="http://schemas.microsoft.com/office/drawing/2014/main" id="{806096DF-AF14-4606-A357-4F7731F45ED6}"/>
              </a:ext>
            </a:extLst>
          </p:cNvPr>
          <p:cNvSpPr txBox="1"/>
          <p:nvPr/>
        </p:nvSpPr>
        <p:spPr>
          <a:xfrm>
            <a:off x="875036" y="5797580"/>
            <a:ext cx="696024"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333333"/>
                </a:solidFill>
                <a:effectLst/>
                <a:uLnTx/>
                <a:uFillTx/>
                <a:latin typeface="Equinor"/>
                <a:ea typeface="+mn-ea"/>
                <a:cs typeface="+mn-cs"/>
              </a:rPr>
              <a:t>Source: </a:t>
            </a:r>
            <a:r>
              <a:rPr kumimoji="0" lang="nb-NO" sz="600" b="0" i="0" u="none" strike="noStrike" kern="1200" cap="none" spc="0" normalizeH="0" baseline="0" noProof="0" dirty="0" err="1">
                <a:ln>
                  <a:noFill/>
                </a:ln>
                <a:solidFill>
                  <a:srgbClr val="333333"/>
                </a:solidFill>
                <a:effectLst/>
                <a:uLnTx/>
                <a:uFillTx/>
                <a:latin typeface="Equinor"/>
                <a:ea typeface="+mn-ea"/>
                <a:cs typeface="+mn-cs"/>
              </a:rPr>
              <a:t>Hubco</a:t>
            </a:r>
            <a:endParaRPr kumimoji="0" lang="nb-NO" sz="600" b="0" i="0" u="none" strike="noStrike" kern="1200" cap="none" spc="0" normalizeH="0" baseline="0" noProof="0" dirty="0">
              <a:ln>
                <a:noFill/>
              </a:ln>
              <a:solidFill>
                <a:srgbClr val="333333"/>
              </a:solidFill>
              <a:effectLst/>
              <a:uLnTx/>
              <a:uFillTx/>
              <a:latin typeface="Equinor"/>
              <a:ea typeface="+mn-ea"/>
              <a:cs typeface="+mn-cs"/>
            </a:endParaRPr>
          </a:p>
        </p:txBody>
      </p:sp>
      <p:sp>
        <p:nvSpPr>
          <p:cNvPr id="13" name="TextBox 12">
            <a:extLst>
              <a:ext uri="{FF2B5EF4-FFF2-40B4-BE49-F238E27FC236}">
                <a16:creationId xmlns:a16="http://schemas.microsoft.com/office/drawing/2014/main" id="{97D47C27-BEA8-4847-BFA0-CFC97AC503A8}"/>
              </a:ext>
            </a:extLst>
          </p:cNvPr>
          <p:cNvSpPr txBox="1"/>
          <p:nvPr/>
        </p:nvSpPr>
        <p:spPr>
          <a:xfrm>
            <a:off x="7846048" y="5834419"/>
            <a:ext cx="739305"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a:ln>
                  <a:noFill/>
                </a:ln>
                <a:solidFill>
                  <a:srgbClr val="333333"/>
                </a:solidFill>
                <a:effectLst/>
                <a:uLnTx/>
                <a:uFillTx/>
                <a:latin typeface="Equinor"/>
                <a:ea typeface="+mn-ea"/>
                <a:cs typeface="+mn-cs"/>
              </a:rPr>
              <a:t>Source: Equinor</a:t>
            </a:r>
          </a:p>
        </p:txBody>
      </p:sp>
      <p:sp>
        <p:nvSpPr>
          <p:cNvPr id="14" name="Rectangle 13">
            <a:extLst>
              <a:ext uri="{FF2B5EF4-FFF2-40B4-BE49-F238E27FC236}">
                <a16:creationId xmlns:a16="http://schemas.microsoft.com/office/drawing/2014/main" id="{D2A56973-CD8B-427C-8A4B-BE76403359E4}"/>
              </a:ext>
            </a:extLst>
          </p:cNvPr>
          <p:cNvSpPr/>
          <p:nvPr/>
        </p:nvSpPr>
        <p:spPr>
          <a:xfrm>
            <a:off x="7785486" y="3957387"/>
            <a:ext cx="334258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err="1">
                <a:ln>
                  <a:noFill/>
                </a:ln>
                <a:solidFill>
                  <a:srgbClr val="333333"/>
                </a:solidFill>
                <a:effectLst/>
                <a:uLnTx/>
                <a:uFillTx/>
                <a:latin typeface="Equinor"/>
                <a:ea typeface="+mn-ea"/>
                <a:cs typeface="+mn-cs"/>
              </a:rPr>
              <a:t>Local</a:t>
            </a:r>
            <a:r>
              <a:rPr kumimoji="0" lang="nb-NO" sz="1600" b="0" i="0" u="none" strike="noStrike" kern="1200" cap="none" spc="0" normalizeH="0" baseline="0" noProof="0" dirty="0">
                <a:ln>
                  <a:noFill/>
                </a:ln>
                <a:solidFill>
                  <a:srgbClr val="333333"/>
                </a:solidFill>
                <a:effectLst/>
                <a:uLnTx/>
                <a:uFillTx/>
                <a:latin typeface="Equinor"/>
                <a:ea typeface="+mn-ea"/>
                <a:cs typeface="+mn-cs"/>
              </a:rPr>
              <a:t> services and </a:t>
            </a:r>
            <a:r>
              <a:rPr kumimoji="0" lang="nb-NO" sz="1600" b="0" i="0" u="none" strike="noStrike" kern="1200" cap="none" spc="0" normalizeH="0" baseline="0" noProof="0" dirty="0" err="1">
                <a:ln>
                  <a:noFill/>
                </a:ln>
                <a:solidFill>
                  <a:srgbClr val="333333"/>
                </a:solidFill>
                <a:effectLst/>
                <a:uLnTx/>
                <a:uFillTx/>
                <a:latin typeface="Equinor"/>
                <a:ea typeface="+mn-ea"/>
                <a:cs typeface="+mn-cs"/>
              </a:rPr>
              <a:t>manufacturing</a:t>
            </a:r>
            <a:endParaRPr kumimoji="0" lang="nb-NO" sz="1600" b="0" i="0" u="none" strike="noStrike" kern="1200" cap="none" spc="0" normalizeH="0" baseline="0" noProof="0" dirty="0">
              <a:ln>
                <a:noFill/>
              </a:ln>
              <a:solidFill>
                <a:srgbClr val="333333"/>
              </a:solidFill>
              <a:effectLst/>
              <a:uLnTx/>
              <a:uFillTx/>
              <a:latin typeface="Equinor"/>
              <a:ea typeface="+mn-ea"/>
              <a:cs typeface="+mn-cs"/>
            </a:endParaRPr>
          </a:p>
        </p:txBody>
      </p:sp>
      <p:sp>
        <p:nvSpPr>
          <p:cNvPr id="15" name="Isosceles Triangle 14">
            <a:extLst>
              <a:ext uri="{FF2B5EF4-FFF2-40B4-BE49-F238E27FC236}">
                <a16:creationId xmlns:a16="http://schemas.microsoft.com/office/drawing/2014/main" id="{98584042-DD62-4F59-8F46-F3E284D4A3B5}"/>
              </a:ext>
            </a:extLst>
          </p:cNvPr>
          <p:cNvSpPr/>
          <p:nvPr/>
        </p:nvSpPr>
        <p:spPr bwMode="gray">
          <a:xfrm rot="16200000" flipV="1">
            <a:off x="5334751" y="4742547"/>
            <a:ext cx="1614791" cy="832278"/>
          </a:xfrm>
          <a:prstGeom prst="triangle">
            <a:avLst/>
          </a:prstGeom>
          <a:solidFill>
            <a:srgbClr val="FFFFFF">
              <a:lumMod val="85000"/>
            </a:srgbClr>
          </a:solidFill>
          <a:ln w="19050" algn="ctr">
            <a:noFill/>
            <a:miter lim="800000"/>
            <a:headEnd/>
            <a:tailEnd/>
          </a:ln>
        </p:spPr>
        <p:txBody>
          <a:bodyPr wrap="square" lIns="80010" tIns="80010" rIns="80010" bIns="8001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2960" rtl="0" eaLnBrk="1" fontAlgn="auto" latinLnBrk="0" hangingPunct="1">
              <a:lnSpc>
                <a:spcPct val="106000"/>
              </a:lnSpc>
              <a:spcBef>
                <a:spcPts val="0"/>
              </a:spcBef>
              <a:spcAft>
                <a:spcPts val="0"/>
              </a:spcAft>
              <a:buClrTx/>
              <a:buSzTx/>
              <a:buFontTx/>
              <a:buNone/>
              <a:tabLst/>
              <a:defRPr/>
            </a:pPr>
            <a:endParaRPr kumimoji="0" lang="en-US" sz="1080" b="0" i="0" u="none" strike="noStrike" kern="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pic>
        <p:nvPicPr>
          <p:cNvPr id="16" name="Picture 15" descr="A picture containing table, sitting, small, sink&#10;&#10;Description automatically generated">
            <a:extLst>
              <a:ext uri="{FF2B5EF4-FFF2-40B4-BE49-F238E27FC236}">
                <a16:creationId xmlns:a16="http://schemas.microsoft.com/office/drawing/2014/main" id="{61AA80ED-C2F0-4B38-8DF4-9D3E2D23BC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4" b="5631"/>
          <a:stretch/>
        </p:blipFill>
        <p:spPr>
          <a:xfrm>
            <a:off x="7879934" y="4291783"/>
            <a:ext cx="2452114" cy="1542635"/>
          </a:xfrm>
          <a:prstGeom prst="rect">
            <a:avLst/>
          </a:prstGeom>
        </p:spPr>
      </p:pic>
      <p:pic>
        <p:nvPicPr>
          <p:cNvPr id="17" name="Picture 16">
            <a:extLst>
              <a:ext uri="{FF2B5EF4-FFF2-40B4-BE49-F238E27FC236}">
                <a16:creationId xmlns:a16="http://schemas.microsoft.com/office/drawing/2014/main" id="{03A3EBF1-245C-46D9-98F8-02CB7339D02F}"/>
              </a:ext>
            </a:extLst>
          </p:cNvPr>
          <p:cNvPicPr>
            <a:picLocks noChangeAspect="1"/>
          </p:cNvPicPr>
          <p:nvPr/>
        </p:nvPicPr>
        <p:blipFill rotWithShape="1">
          <a:blip r:embed="rId5"/>
          <a:srcRect r="4300"/>
          <a:stretch/>
        </p:blipFill>
        <p:spPr>
          <a:xfrm>
            <a:off x="933753" y="4291783"/>
            <a:ext cx="2513953" cy="1542635"/>
          </a:xfrm>
          <a:prstGeom prst="rect">
            <a:avLst/>
          </a:prstGeom>
        </p:spPr>
      </p:pic>
      <p:sp>
        <p:nvSpPr>
          <p:cNvPr id="18" name="Arrow: Right 17">
            <a:extLst>
              <a:ext uri="{FF2B5EF4-FFF2-40B4-BE49-F238E27FC236}">
                <a16:creationId xmlns:a16="http://schemas.microsoft.com/office/drawing/2014/main" id="{38165231-DB62-4876-9FD6-2EDBD01669FD}"/>
              </a:ext>
            </a:extLst>
          </p:cNvPr>
          <p:cNvSpPr/>
          <p:nvPr/>
        </p:nvSpPr>
        <p:spPr>
          <a:xfrm>
            <a:off x="908921" y="5889914"/>
            <a:ext cx="10497511" cy="652679"/>
          </a:xfrm>
          <a:prstGeom prst="rightArrow">
            <a:avLst/>
          </a:prstGeom>
          <a:solidFill>
            <a:srgbClr val="7FB7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FFFFFF"/>
                </a:solidFill>
                <a:effectLst/>
                <a:uLnTx/>
                <a:uFillTx/>
                <a:latin typeface="Equinor"/>
                <a:ea typeface="+mn-ea"/>
                <a:cs typeface="+mn-cs"/>
              </a:rPr>
              <a:t>Remove</a:t>
            </a:r>
            <a:r>
              <a:rPr kumimoji="0" lang="nb-NO" sz="1800" b="0" i="0" u="none" strike="noStrike" kern="1200" cap="none" spc="0" normalizeH="0" baseline="0" noProof="0" dirty="0">
                <a:ln>
                  <a:noFill/>
                </a:ln>
                <a:solidFill>
                  <a:srgbClr val="FFFFFF"/>
                </a:solidFill>
                <a:effectLst/>
                <a:uLnTx/>
                <a:uFillTx/>
                <a:latin typeface="Equinor"/>
                <a:ea typeface="+mn-ea"/>
                <a:cs typeface="+mn-cs"/>
              </a:rPr>
              <a:t> </a:t>
            </a:r>
            <a:r>
              <a:rPr kumimoji="0" lang="nb-NO" sz="1800" b="0" i="0" u="none" strike="noStrike" kern="1200" cap="none" spc="0" normalizeH="0" baseline="0" noProof="0" dirty="0" err="1">
                <a:ln>
                  <a:noFill/>
                </a:ln>
                <a:solidFill>
                  <a:srgbClr val="FFFFFF"/>
                </a:solidFill>
                <a:effectLst/>
                <a:uLnTx/>
                <a:uFillTx/>
                <a:latin typeface="Equinor"/>
                <a:ea typeface="+mn-ea"/>
                <a:cs typeface="+mn-cs"/>
              </a:rPr>
              <a:t>waste</a:t>
            </a:r>
            <a:r>
              <a:rPr kumimoji="0" lang="nb-NO" sz="1800" b="0" i="0" u="none" strike="noStrike" kern="1200" cap="none" spc="0" normalizeH="0" baseline="0" noProof="0" dirty="0">
                <a:ln>
                  <a:noFill/>
                </a:ln>
                <a:solidFill>
                  <a:srgbClr val="FFFFFF"/>
                </a:solidFill>
                <a:effectLst/>
                <a:uLnTx/>
                <a:uFillTx/>
                <a:latin typeface="Equinor"/>
                <a:ea typeface="+mn-ea"/>
                <a:cs typeface="+mn-cs"/>
              </a:rPr>
              <a:t> and </a:t>
            </a:r>
            <a:r>
              <a:rPr kumimoji="0" lang="nb-NO" sz="1800" b="0" i="0" u="none" strike="noStrike" kern="1200" cap="none" spc="0" normalizeH="0" baseline="0" noProof="0">
                <a:ln>
                  <a:noFill/>
                </a:ln>
                <a:solidFill>
                  <a:srgbClr val="FFFFFF"/>
                </a:solidFill>
                <a:effectLst/>
                <a:uLnTx/>
                <a:uFillTx/>
                <a:latin typeface="Equinor"/>
                <a:ea typeface="+mn-ea"/>
                <a:cs typeface="+mn-cs"/>
              </a:rPr>
              <a:t>Improve </a:t>
            </a:r>
            <a:r>
              <a:rPr kumimoji="0" lang="nb-NO" sz="1800" b="0" i="0" u="none" strike="noStrike" kern="1200" cap="none" spc="0" normalizeH="0" baseline="0" noProof="0" dirty="0" err="1">
                <a:ln>
                  <a:noFill/>
                </a:ln>
                <a:solidFill>
                  <a:srgbClr val="FFFFFF"/>
                </a:solidFill>
                <a:effectLst/>
                <a:uLnTx/>
                <a:uFillTx/>
                <a:latin typeface="Equinor"/>
                <a:ea typeface="+mn-ea"/>
                <a:cs typeface="+mn-cs"/>
              </a:rPr>
              <a:t>supply</a:t>
            </a:r>
            <a:r>
              <a:rPr kumimoji="0" lang="nb-NO" sz="1800" b="0" i="0" u="none" strike="noStrike" kern="1200" cap="none" spc="0" normalizeH="0" baseline="0" noProof="0" dirty="0">
                <a:ln>
                  <a:noFill/>
                </a:ln>
                <a:solidFill>
                  <a:srgbClr val="FFFFFF"/>
                </a:solidFill>
                <a:effectLst/>
                <a:uLnTx/>
                <a:uFillTx/>
                <a:latin typeface="Equinor"/>
                <a:ea typeface="+mn-ea"/>
                <a:cs typeface="+mn-cs"/>
              </a:rPr>
              <a:t> </a:t>
            </a:r>
            <a:r>
              <a:rPr kumimoji="0" lang="nb-NO" sz="1800" b="0" i="0" u="none" strike="noStrike" kern="1200" cap="none" spc="0" normalizeH="0" baseline="0" noProof="0" dirty="0" err="1">
                <a:ln>
                  <a:noFill/>
                </a:ln>
                <a:solidFill>
                  <a:srgbClr val="FFFFFF"/>
                </a:solidFill>
                <a:effectLst/>
                <a:uLnTx/>
                <a:uFillTx/>
                <a:latin typeface="Equinor"/>
                <a:ea typeface="+mn-ea"/>
                <a:cs typeface="+mn-cs"/>
              </a:rPr>
              <a:t>resilience</a:t>
            </a:r>
            <a:endParaRPr kumimoji="0" lang="nb-NO" sz="1800" b="0" i="0" u="none" strike="noStrike" kern="1200" cap="none" spc="0" normalizeH="0" baseline="0" noProof="0" dirty="0">
              <a:ln>
                <a:noFill/>
              </a:ln>
              <a:solidFill>
                <a:srgbClr val="FFFFFF"/>
              </a:solidFill>
              <a:effectLst/>
              <a:uLnTx/>
              <a:uFillTx/>
              <a:latin typeface="Equinor"/>
              <a:ea typeface="+mn-ea"/>
              <a:cs typeface="+mn-cs"/>
            </a:endParaRPr>
          </a:p>
        </p:txBody>
      </p:sp>
      <p:pic>
        <p:nvPicPr>
          <p:cNvPr id="19" name="Picture 18">
            <a:extLst>
              <a:ext uri="{FF2B5EF4-FFF2-40B4-BE49-F238E27FC236}">
                <a16:creationId xmlns:a16="http://schemas.microsoft.com/office/drawing/2014/main" id="{77E1D804-2C0B-49D3-A6F5-926A18D54464}"/>
              </a:ext>
            </a:extLst>
          </p:cNvPr>
          <p:cNvPicPr>
            <a:picLocks noChangeAspect="1"/>
          </p:cNvPicPr>
          <p:nvPr/>
        </p:nvPicPr>
        <p:blipFill>
          <a:blip r:embed="rId6"/>
          <a:stretch>
            <a:fillRect/>
          </a:stretch>
        </p:blipFill>
        <p:spPr>
          <a:xfrm>
            <a:off x="10802204" y="1006603"/>
            <a:ext cx="1304925" cy="542925"/>
          </a:xfrm>
          <a:prstGeom prst="rect">
            <a:avLst/>
          </a:prstGeom>
        </p:spPr>
      </p:pic>
    </p:spTree>
    <p:extLst>
      <p:ext uri="{BB962C8B-B14F-4D97-AF65-F5344CB8AC3E}">
        <p14:creationId xmlns:p14="http://schemas.microsoft.com/office/powerpoint/2010/main" val="417907871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7" grpId="0"/>
      <p:bldP spid="9" grpId="0"/>
      <p:bldP spid="10" grpId="0" animBg="1"/>
      <p:bldP spid="11" grpId="0"/>
      <p:bldP spid="12" grpId="0"/>
      <p:bldP spid="13" grpId="0"/>
      <p:bldP spid="14"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sellaDiTesto 18">
            <a:extLst>
              <a:ext uri="{FF2B5EF4-FFF2-40B4-BE49-F238E27FC236}">
                <a16:creationId xmlns:a16="http://schemas.microsoft.com/office/drawing/2014/main" id="{DE73488B-0F64-4372-A40A-AF844A24F9F1}"/>
              </a:ext>
            </a:extLst>
          </p:cNvPr>
          <p:cNvSpPr txBox="1"/>
          <p:nvPr/>
        </p:nvSpPr>
        <p:spPr>
          <a:xfrm>
            <a:off x="327193" y="1008848"/>
            <a:ext cx="9652829" cy="523220"/>
          </a:xfrm>
          <a:prstGeom prst="rect">
            <a:avLst/>
          </a:prstGeom>
          <a:noFill/>
        </p:spPr>
        <p:txBody>
          <a:bodyPr wrap="square" rtlCol="0">
            <a:spAutoFit/>
          </a:bodyPr>
          <a:lstStyle/>
          <a:p>
            <a:pPr defTabSz="914400">
              <a:spcBef>
                <a:spcPct val="0"/>
              </a:spcBef>
              <a:defRPr/>
            </a:pPr>
            <a:r>
              <a:rPr lang="nb-NO" sz="2800" b="1" dirty="0" err="1">
                <a:solidFill>
                  <a:srgbClr val="333333"/>
                </a:solidFill>
                <a:latin typeface="Arial" panose="020B0604020202020204" pitchFamily="34" charset="0"/>
                <a:cs typeface="Arial" panose="020B0604020202020204" pitchFamily="34" charset="0"/>
              </a:rPr>
              <a:t>Sustainability</a:t>
            </a:r>
            <a:endParaRPr lang="nb-NO" sz="2800" b="1" dirty="0">
              <a:solidFill>
                <a:srgbClr val="333333"/>
              </a:solidFill>
              <a:latin typeface="Arial" panose="020B0604020202020204" pitchFamily="34" charset="0"/>
              <a:cs typeface="Arial" panose="020B0604020202020204" pitchFamily="34" charset="0"/>
            </a:endParaRPr>
          </a:p>
        </p:txBody>
      </p:sp>
      <p:cxnSp>
        <p:nvCxnSpPr>
          <p:cNvPr id="27" name="Connettore diritto 20">
            <a:extLst>
              <a:ext uri="{FF2B5EF4-FFF2-40B4-BE49-F238E27FC236}">
                <a16:creationId xmlns:a16="http://schemas.microsoft.com/office/drawing/2014/main" id="{E1660892-E3DD-4C09-A0CA-CDEB6EB8F63E}"/>
              </a:ext>
            </a:extLst>
          </p:cNvPr>
          <p:cNvCxnSpPr>
            <a:cxnSpLocks/>
          </p:cNvCxnSpPr>
          <p:nvPr/>
        </p:nvCxnSpPr>
        <p:spPr>
          <a:xfrm>
            <a:off x="425631" y="1608268"/>
            <a:ext cx="11250432" cy="0"/>
          </a:xfrm>
          <a:prstGeom prst="line">
            <a:avLst/>
          </a:prstGeom>
          <a:noFill/>
          <a:ln w="38100" cap="flat" cmpd="sng" algn="ctr">
            <a:solidFill>
              <a:srgbClr val="1B70B7"/>
            </a:solidFill>
            <a:prstDash val="solid"/>
            <a:miter lim="800000"/>
          </a:ln>
          <a:effectLst/>
        </p:spPr>
      </p:cxnSp>
      <p:graphicFrame>
        <p:nvGraphicFramePr>
          <p:cNvPr id="28" name="Diagram 27">
            <a:extLst>
              <a:ext uri="{FF2B5EF4-FFF2-40B4-BE49-F238E27FC236}">
                <a16:creationId xmlns:a16="http://schemas.microsoft.com/office/drawing/2014/main" id="{323D4060-DB11-45A9-9CA6-7B8FCD8DAD04}"/>
              </a:ext>
            </a:extLst>
          </p:cNvPr>
          <p:cNvGraphicFramePr/>
          <p:nvPr/>
        </p:nvGraphicFramePr>
        <p:xfrm>
          <a:off x="3702028" y="1778494"/>
          <a:ext cx="4518944" cy="3463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9" name="Group 28">
            <a:extLst>
              <a:ext uri="{FF2B5EF4-FFF2-40B4-BE49-F238E27FC236}">
                <a16:creationId xmlns:a16="http://schemas.microsoft.com/office/drawing/2014/main" id="{3F993B72-5273-4826-ACC3-C492A38E4DD9}"/>
              </a:ext>
            </a:extLst>
          </p:cNvPr>
          <p:cNvGrpSpPr/>
          <p:nvPr/>
        </p:nvGrpSpPr>
        <p:grpSpPr>
          <a:xfrm>
            <a:off x="1247417" y="1910194"/>
            <a:ext cx="2824183" cy="1051558"/>
            <a:chOff x="1264592" y="1066414"/>
            <a:chExt cx="2824183" cy="1051558"/>
          </a:xfrm>
        </p:grpSpPr>
        <p:pic>
          <p:nvPicPr>
            <p:cNvPr id="30" name="Picture 29">
              <a:extLst>
                <a:ext uri="{FF2B5EF4-FFF2-40B4-BE49-F238E27FC236}">
                  <a16:creationId xmlns:a16="http://schemas.microsoft.com/office/drawing/2014/main" id="{C60F2A8E-8B25-412F-97F5-306D83EB71EB}"/>
                </a:ext>
              </a:extLst>
            </p:cNvPr>
            <p:cNvPicPr>
              <a:picLocks noChangeAspect="1"/>
            </p:cNvPicPr>
            <p:nvPr/>
          </p:nvPicPr>
          <p:blipFill>
            <a:blip r:embed="rId7"/>
            <a:stretch>
              <a:fillRect/>
            </a:stretch>
          </p:blipFill>
          <p:spPr>
            <a:xfrm>
              <a:off x="1264592" y="1075056"/>
              <a:ext cx="2660578" cy="1042916"/>
            </a:xfrm>
            <a:prstGeom prst="rect">
              <a:avLst/>
            </a:prstGeom>
          </p:spPr>
        </p:pic>
        <p:sp>
          <p:nvSpPr>
            <p:cNvPr id="31" name="TextBox 30">
              <a:extLst>
                <a:ext uri="{FF2B5EF4-FFF2-40B4-BE49-F238E27FC236}">
                  <a16:creationId xmlns:a16="http://schemas.microsoft.com/office/drawing/2014/main" id="{6ED7A41B-B8BC-49B8-9AF8-B1E4160797A2}"/>
                </a:ext>
              </a:extLst>
            </p:cNvPr>
            <p:cNvSpPr txBox="1"/>
            <p:nvPr/>
          </p:nvSpPr>
          <p:spPr>
            <a:xfrm>
              <a:off x="2772713" y="1066414"/>
              <a:ext cx="1316062" cy="276999"/>
            </a:xfrm>
            <a:prstGeom prst="rect">
              <a:avLst/>
            </a:prstGeom>
            <a:solidFill>
              <a:srgbClr val="E6FAEC">
                <a:lumMod val="75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333333"/>
                  </a:solidFill>
                  <a:effectLst/>
                  <a:uLnTx/>
                  <a:uFillTx/>
                  <a:latin typeface="Equinor"/>
                </a:rPr>
                <a:t>Recycling</a:t>
              </a:r>
            </a:p>
          </p:txBody>
        </p:sp>
      </p:grpSp>
      <p:grpSp>
        <p:nvGrpSpPr>
          <p:cNvPr id="32" name="Group 31">
            <a:extLst>
              <a:ext uri="{FF2B5EF4-FFF2-40B4-BE49-F238E27FC236}">
                <a16:creationId xmlns:a16="http://schemas.microsoft.com/office/drawing/2014/main" id="{4CE32FE2-CD20-4597-A395-25E5F15C90CB}"/>
              </a:ext>
            </a:extLst>
          </p:cNvPr>
          <p:cNvGrpSpPr/>
          <p:nvPr/>
        </p:nvGrpSpPr>
        <p:grpSpPr>
          <a:xfrm>
            <a:off x="6801118" y="4210271"/>
            <a:ext cx="2090327" cy="2194485"/>
            <a:chOff x="8097952" y="3875749"/>
            <a:chExt cx="2090327" cy="2194485"/>
          </a:xfrm>
        </p:grpSpPr>
        <p:pic>
          <p:nvPicPr>
            <p:cNvPr id="33" name="Picture 32">
              <a:extLst>
                <a:ext uri="{FF2B5EF4-FFF2-40B4-BE49-F238E27FC236}">
                  <a16:creationId xmlns:a16="http://schemas.microsoft.com/office/drawing/2014/main" id="{D95FAD6E-2700-4683-BC13-56F3218A02C5}"/>
                </a:ext>
              </a:extLst>
            </p:cNvPr>
            <p:cNvPicPr>
              <a:picLocks noChangeAspect="1"/>
            </p:cNvPicPr>
            <p:nvPr/>
          </p:nvPicPr>
          <p:blipFill>
            <a:blip r:embed="rId8"/>
            <a:stretch>
              <a:fillRect/>
            </a:stretch>
          </p:blipFill>
          <p:spPr>
            <a:xfrm>
              <a:off x="9209125" y="4125124"/>
              <a:ext cx="862073" cy="1043273"/>
            </a:xfrm>
            <a:prstGeom prst="rect">
              <a:avLst/>
            </a:prstGeom>
          </p:spPr>
        </p:pic>
        <p:sp>
          <p:nvSpPr>
            <p:cNvPr id="34" name="Rectangle 33">
              <a:extLst>
                <a:ext uri="{FF2B5EF4-FFF2-40B4-BE49-F238E27FC236}">
                  <a16:creationId xmlns:a16="http://schemas.microsoft.com/office/drawing/2014/main" id="{2CA499FC-804C-4E72-936D-BCCE11872DA4}"/>
                </a:ext>
              </a:extLst>
            </p:cNvPr>
            <p:cNvSpPr/>
            <p:nvPr/>
          </p:nvSpPr>
          <p:spPr>
            <a:xfrm>
              <a:off x="8097952" y="5176070"/>
              <a:ext cx="1562489" cy="276999"/>
            </a:xfrm>
            <a:prstGeom prst="rect">
              <a:avLst/>
            </a:prstGeom>
            <a:solidFill>
              <a:srgbClr val="E6FAEC">
                <a:lumMod val="75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33333"/>
                  </a:solidFill>
                  <a:effectLst/>
                  <a:uLnTx/>
                  <a:uFillTx/>
                  <a:latin typeface="Equinor"/>
                </a:rPr>
                <a:t>Reduced Transport</a:t>
              </a:r>
            </a:p>
          </p:txBody>
        </p:sp>
        <p:pic>
          <p:nvPicPr>
            <p:cNvPr id="35" name="Picture 34">
              <a:extLst>
                <a:ext uri="{FF2B5EF4-FFF2-40B4-BE49-F238E27FC236}">
                  <a16:creationId xmlns:a16="http://schemas.microsoft.com/office/drawing/2014/main" id="{21526102-9C2F-46E2-907E-CD7F1F05C163}"/>
                </a:ext>
              </a:extLst>
            </p:cNvPr>
            <p:cNvPicPr>
              <a:picLocks noChangeAspect="1"/>
            </p:cNvPicPr>
            <p:nvPr/>
          </p:nvPicPr>
          <p:blipFill>
            <a:blip r:embed="rId9"/>
            <a:stretch>
              <a:fillRect/>
            </a:stretch>
          </p:blipFill>
          <p:spPr>
            <a:xfrm rot="10800000" flipV="1">
              <a:off x="8365986" y="5453069"/>
              <a:ext cx="1017754" cy="617165"/>
            </a:xfrm>
            <a:prstGeom prst="rect">
              <a:avLst/>
            </a:prstGeom>
          </p:spPr>
        </p:pic>
        <p:sp>
          <p:nvSpPr>
            <p:cNvPr id="36" name="Rectangle 35">
              <a:extLst>
                <a:ext uri="{FF2B5EF4-FFF2-40B4-BE49-F238E27FC236}">
                  <a16:creationId xmlns:a16="http://schemas.microsoft.com/office/drawing/2014/main" id="{F83905B3-5151-4F1C-B874-18A77E0C2034}"/>
                </a:ext>
              </a:extLst>
            </p:cNvPr>
            <p:cNvSpPr/>
            <p:nvPr/>
          </p:nvSpPr>
          <p:spPr>
            <a:xfrm>
              <a:off x="8972882" y="3875749"/>
              <a:ext cx="1215397" cy="276999"/>
            </a:xfrm>
            <a:prstGeom prst="rect">
              <a:avLst/>
            </a:prstGeom>
            <a:solidFill>
              <a:srgbClr val="E6FAEC">
                <a:lumMod val="75000"/>
              </a:srgbClr>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33333"/>
                  </a:solidFill>
                  <a:effectLst/>
                  <a:uLnTx/>
                  <a:uFillTx/>
                  <a:latin typeface="Equinor"/>
                </a:rPr>
                <a:t>Reduced waste</a:t>
              </a:r>
            </a:p>
          </p:txBody>
        </p:sp>
      </p:grpSp>
      <p:grpSp>
        <p:nvGrpSpPr>
          <p:cNvPr id="37" name="Group 36">
            <a:extLst>
              <a:ext uri="{FF2B5EF4-FFF2-40B4-BE49-F238E27FC236}">
                <a16:creationId xmlns:a16="http://schemas.microsoft.com/office/drawing/2014/main" id="{30B28B7E-2DB2-422A-8A8A-A4A4EA5D8D01}"/>
              </a:ext>
            </a:extLst>
          </p:cNvPr>
          <p:cNvGrpSpPr/>
          <p:nvPr/>
        </p:nvGrpSpPr>
        <p:grpSpPr>
          <a:xfrm>
            <a:off x="381281" y="3943579"/>
            <a:ext cx="3965226" cy="2577467"/>
            <a:chOff x="751210" y="3936312"/>
            <a:chExt cx="3965226" cy="2577467"/>
          </a:xfrm>
        </p:grpSpPr>
        <p:grpSp>
          <p:nvGrpSpPr>
            <p:cNvPr id="38" name="Group 37">
              <a:extLst>
                <a:ext uri="{FF2B5EF4-FFF2-40B4-BE49-F238E27FC236}">
                  <a16:creationId xmlns:a16="http://schemas.microsoft.com/office/drawing/2014/main" id="{F6A5CC55-9F3C-4CCB-8CE5-14AB2AAE76BC}"/>
                </a:ext>
              </a:extLst>
            </p:cNvPr>
            <p:cNvGrpSpPr/>
            <p:nvPr/>
          </p:nvGrpSpPr>
          <p:grpSpPr>
            <a:xfrm>
              <a:off x="1289697" y="3936312"/>
              <a:ext cx="1600219" cy="790104"/>
              <a:chOff x="1698926" y="4823888"/>
              <a:chExt cx="1749469" cy="785027"/>
            </a:xfrm>
          </p:grpSpPr>
          <p:pic>
            <p:nvPicPr>
              <p:cNvPr id="44" name="Picture 43">
                <a:extLst>
                  <a:ext uri="{FF2B5EF4-FFF2-40B4-BE49-F238E27FC236}">
                    <a16:creationId xmlns:a16="http://schemas.microsoft.com/office/drawing/2014/main" id="{869E0C8C-F386-4C1C-8BDF-5E3E93A58E4A}"/>
                  </a:ext>
                </a:extLst>
              </p:cNvPr>
              <p:cNvPicPr>
                <a:picLocks noChangeAspect="1"/>
              </p:cNvPicPr>
              <p:nvPr/>
            </p:nvPicPr>
            <p:blipFill>
              <a:blip r:embed="rId10"/>
              <a:stretch>
                <a:fillRect/>
              </a:stretch>
            </p:blipFill>
            <p:spPr>
              <a:xfrm>
                <a:off x="1698926" y="4823888"/>
                <a:ext cx="653828" cy="785027"/>
              </a:xfrm>
              <a:prstGeom prst="rect">
                <a:avLst/>
              </a:prstGeom>
              <a:noFill/>
            </p:spPr>
          </p:pic>
          <p:pic>
            <p:nvPicPr>
              <p:cNvPr id="45" name="Picture 44">
                <a:extLst>
                  <a:ext uri="{FF2B5EF4-FFF2-40B4-BE49-F238E27FC236}">
                    <a16:creationId xmlns:a16="http://schemas.microsoft.com/office/drawing/2014/main" id="{DC9B020E-6549-4659-9393-8ED1D057EC24}"/>
                  </a:ext>
                </a:extLst>
              </p:cNvPr>
              <p:cNvPicPr>
                <a:picLocks noChangeAspect="1"/>
              </p:cNvPicPr>
              <p:nvPr/>
            </p:nvPicPr>
            <p:blipFill>
              <a:blip r:embed="rId11">
                <a:clrChange>
                  <a:clrFrom>
                    <a:srgbClr val="FCE290"/>
                  </a:clrFrom>
                  <a:clrTo>
                    <a:srgbClr val="FCE290">
                      <a:alpha val="0"/>
                    </a:srgbClr>
                  </a:clrTo>
                </a:clrChange>
              </a:blip>
              <a:stretch>
                <a:fillRect/>
              </a:stretch>
            </p:blipFill>
            <p:spPr>
              <a:xfrm>
                <a:off x="2846252" y="5031747"/>
                <a:ext cx="602143" cy="467334"/>
              </a:xfrm>
              <a:prstGeom prst="rect">
                <a:avLst/>
              </a:prstGeom>
            </p:spPr>
          </p:pic>
          <p:sp>
            <p:nvSpPr>
              <p:cNvPr id="46" name="Arrow: Right 45">
                <a:extLst>
                  <a:ext uri="{FF2B5EF4-FFF2-40B4-BE49-F238E27FC236}">
                    <a16:creationId xmlns:a16="http://schemas.microsoft.com/office/drawing/2014/main" id="{FF5D7775-7F77-405D-BE1B-031AEED8C0A6}"/>
                  </a:ext>
                </a:extLst>
              </p:cNvPr>
              <p:cNvSpPr/>
              <p:nvPr/>
            </p:nvSpPr>
            <p:spPr>
              <a:xfrm>
                <a:off x="2427659" y="5165694"/>
                <a:ext cx="321449" cy="177081"/>
              </a:xfrm>
              <a:prstGeom prst="rightArrow">
                <a:avLst/>
              </a:prstGeom>
              <a:solidFill>
                <a:srgbClr val="243746"/>
              </a:solidFill>
              <a:ln w="12700" cap="flat" cmpd="sng" algn="ctr">
                <a:solidFill>
                  <a:srgbClr val="24374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Equinor"/>
                  <a:ea typeface="+mn-ea"/>
                  <a:cs typeface="+mn-cs"/>
                </a:endParaRPr>
              </a:p>
            </p:txBody>
          </p:sp>
        </p:grpSp>
        <p:pic>
          <p:nvPicPr>
            <p:cNvPr id="39" name="Picture 38">
              <a:extLst>
                <a:ext uri="{FF2B5EF4-FFF2-40B4-BE49-F238E27FC236}">
                  <a16:creationId xmlns:a16="http://schemas.microsoft.com/office/drawing/2014/main" id="{E741C921-849B-4A7B-94D9-8AE41085F5F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1210" y="5869373"/>
              <a:ext cx="1153300" cy="64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a:extLst>
                <a:ext uri="{FF2B5EF4-FFF2-40B4-BE49-F238E27FC236}">
                  <a16:creationId xmlns:a16="http://schemas.microsoft.com/office/drawing/2014/main" id="{D22E1A1C-3D33-49F1-8FDE-7A84C4735C94}"/>
                </a:ext>
              </a:extLst>
            </p:cNvPr>
            <p:cNvSpPr/>
            <p:nvPr/>
          </p:nvSpPr>
          <p:spPr>
            <a:xfrm>
              <a:off x="1162413" y="4813648"/>
              <a:ext cx="1291448" cy="461665"/>
            </a:xfrm>
            <a:prstGeom prst="rect">
              <a:avLst/>
            </a:prstGeom>
            <a:solidFill>
              <a:srgbClr val="E6FAEC">
                <a:lumMod val="75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333333"/>
                  </a:solidFill>
                  <a:effectLst/>
                  <a:uLnTx/>
                  <a:uFillTx/>
                  <a:latin typeface="Equinor"/>
                </a:rPr>
                <a:t>Extended lifetime</a:t>
              </a:r>
            </a:p>
          </p:txBody>
        </p:sp>
        <p:grpSp>
          <p:nvGrpSpPr>
            <p:cNvPr id="41" name="Group 40">
              <a:extLst>
                <a:ext uri="{FF2B5EF4-FFF2-40B4-BE49-F238E27FC236}">
                  <a16:creationId xmlns:a16="http://schemas.microsoft.com/office/drawing/2014/main" id="{702F0B04-66D2-4941-9E04-555A9E00C759}"/>
                </a:ext>
              </a:extLst>
            </p:cNvPr>
            <p:cNvGrpSpPr/>
            <p:nvPr/>
          </p:nvGrpSpPr>
          <p:grpSpPr>
            <a:xfrm>
              <a:off x="3084550" y="4983780"/>
              <a:ext cx="1631886" cy="1182907"/>
              <a:chOff x="3011958" y="5153630"/>
              <a:chExt cx="1631886" cy="1182907"/>
            </a:xfrm>
          </p:grpSpPr>
          <p:pic>
            <p:nvPicPr>
              <p:cNvPr id="42" name="Picture 41">
                <a:extLst>
                  <a:ext uri="{FF2B5EF4-FFF2-40B4-BE49-F238E27FC236}">
                    <a16:creationId xmlns:a16="http://schemas.microsoft.com/office/drawing/2014/main" id="{F95204EB-5A73-4AA4-9114-E49D6F91A9F2}"/>
                  </a:ext>
                </a:extLst>
              </p:cNvPr>
              <p:cNvPicPr>
                <a:picLocks noChangeAspect="1"/>
              </p:cNvPicPr>
              <p:nvPr/>
            </p:nvPicPr>
            <p:blipFill>
              <a:blip r:embed="rId13"/>
              <a:stretch>
                <a:fillRect/>
              </a:stretch>
            </p:blipFill>
            <p:spPr>
              <a:xfrm>
                <a:off x="3011958" y="5482466"/>
                <a:ext cx="1631886" cy="854071"/>
              </a:xfrm>
              <a:prstGeom prst="rect">
                <a:avLst/>
              </a:prstGeom>
            </p:spPr>
          </p:pic>
          <p:sp>
            <p:nvSpPr>
              <p:cNvPr id="43" name="Rectangle 42">
                <a:extLst>
                  <a:ext uri="{FF2B5EF4-FFF2-40B4-BE49-F238E27FC236}">
                    <a16:creationId xmlns:a16="http://schemas.microsoft.com/office/drawing/2014/main" id="{F1F1AA63-4678-42A4-ACEC-2AACE68FC64C}"/>
                  </a:ext>
                </a:extLst>
              </p:cNvPr>
              <p:cNvSpPr/>
              <p:nvPr/>
            </p:nvSpPr>
            <p:spPr>
              <a:xfrm>
                <a:off x="3177209" y="5153630"/>
                <a:ext cx="1271502" cy="276999"/>
              </a:xfrm>
              <a:prstGeom prst="rect">
                <a:avLst/>
              </a:prstGeom>
              <a:solidFill>
                <a:srgbClr val="E6FAEC">
                  <a:lumMod val="75000"/>
                </a:srgbClr>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333333"/>
                    </a:solidFill>
                    <a:effectLst/>
                    <a:uLnTx/>
                    <a:uFillTx/>
                    <a:latin typeface="Equinor"/>
                  </a:rPr>
                  <a:t>Digital Inventory</a:t>
                </a:r>
              </a:p>
            </p:txBody>
          </p:sp>
        </p:grpSp>
      </p:grpSp>
      <p:pic>
        <p:nvPicPr>
          <p:cNvPr id="47" name="Picture 46">
            <a:extLst>
              <a:ext uri="{FF2B5EF4-FFF2-40B4-BE49-F238E27FC236}">
                <a16:creationId xmlns:a16="http://schemas.microsoft.com/office/drawing/2014/main" id="{3F6F899E-C67A-410C-A356-03C0D9E8283C}"/>
              </a:ext>
            </a:extLst>
          </p:cNvPr>
          <p:cNvPicPr>
            <a:picLocks noChangeAspect="1"/>
          </p:cNvPicPr>
          <p:nvPr/>
        </p:nvPicPr>
        <p:blipFill rotWithShape="1">
          <a:blip r:embed="rId14"/>
          <a:srcRect l="7399" r="6944" b="25548"/>
          <a:stretch/>
        </p:blipFill>
        <p:spPr>
          <a:xfrm>
            <a:off x="8890746" y="1667499"/>
            <a:ext cx="1811935" cy="2483542"/>
          </a:xfrm>
          <a:prstGeom prst="rect">
            <a:avLst/>
          </a:prstGeom>
        </p:spPr>
      </p:pic>
      <p:sp>
        <p:nvSpPr>
          <p:cNvPr id="48" name="Rectangle 47">
            <a:extLst>
              <a:ext uri="{FF2B5EF4-FFF2-40B4-BE49-F238E27FC236}">
                <a16:creationId xmlns:a16="http://schemas.microsoft.com/office/drawing/2014/main" id="{7D0380E2-EF26-47F4-BDA6-ED3D3E5EC998}"/>
              </a:ext>
            </a:extLst>
          </p:cNvPr>
          <p:cNvSpPr/>
          <p:nvPr/>
        </p:nvSpPr>
        <p:spPr>
          <a:xfrm>
            <a:off x="8206777" y="1884440"/>
            <a:ext cx="639919" cy="276999"/>
          </a:xfrm>
          <a:prstGeom prst="rect">
            <a:avLst/>
          </a:prstGeom>
          <a:solidFill>
            <a:srgbClr val="E6FAEC">
              <a:lumMod val="75000"/>
            </a:srgbClr>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333333"/>
                </a:solidFill>
                <a:effectLst/>
                <a:uLnTx/>
                <a:uFillTx/>
                <a:latin typeface="Equinor"/>
              </a:rPr>
              <a:t>Design</a:t>
            </a:r>
          </a:p>
        </p:txBody>
      </p:sp>
      <p:sp>
        <p:nvSpPr>
          <p:cNvPr id="49" name="Rectangle 48">
            <a:extLst>
              <a:ext uri="{FF2B5EF4-FFF2-40B4-BE49-F238E27FC236}">
                <a16:creationId xmlns:a16="http://schemas.microsoft.com/office/drawing/2014/main" id="{CB603B52-E7C5-443A-8132-D0A8821C9E26}"/>
              </a:ext>
            </a:extLst>
          </p:cNvPr>
          <p:cNvSpPr/>
          <p:nvPr/>
        </p:nvSpPr>
        <p:spPr>
          <a:xfrm>
            <a:off x="260422" y="5584089"/>
            <a:ext cx="1481571" cy="276999"/>
          </a:xfrm>
          <a:prstGeom prst="rect">
            <a:avLst/>
          </a:prstGeom>
          <a:solidFill>
            <a:srgbClr val="E6FAEC">
              <a:lumMod val="75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333333"/>
                </a:solidFill>
                <a:effectLst/>
                <a:uLnTx/>
                <a:uFillTx/>
                <a:latin typeface="Equinor"/>
              </a:rPr>
              <a:t>Improved function</a:t>
            </a:r>
          </a:p>
        </p:txBody>
      </p:sp>
      <p:pic>
        <p:nvPicPr>
          <p:cNvPr id="55" name="Picture 54">
            <a:extLst>
              <a:ext uri="{FF2B5EF4-FFF2-40B4-BE49-F238E27FC236}">
                <a16:creationId xmlns:a16="http://schemas.microsoft.com/office/drawing/2014/main" id="{DB29E59B-E35B-4268-98BF-CAD582154756}"/>
              </a:ext>
            </a:extLst>
          </p:cNvPr>
          <p:cNvPicPr>
            <a:picLocks noChangeAspect="1"/>
          </p:cNvPicPr>
          <p:nvPr/>
        </p:nvPicPr>
        <p:blipFill>
          <a:blip r:embed="rId15"/>
          <a:stretch>
            <a:fillRect/>
          </a:stretch>
        </p:blipFill>
        <p:spPr>
          <a:xfrm>
            <a:off x="10802204" y="1006603"/>
            <a:ext cx="1304925" cy="542925"/>
          </a:xfrm>
          <a:prstGeom prst="rect">
            <a:avLst/>
          </a:prstGeom>
        </p:spPr>
      </p:pic>
    </p:spTree>
    <p:extLst>
      <p:ext uri="{BB962C8B-B14F-4D97-AF65-F5344CB8AC3E}">
        <p14:creationId xmlns:p14="http://schemas.microsoft.com/office/powerpoint/2010/main" val="33944192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P spid="48"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8">
            <a:extLst>
              <a:ext uri="{FF2B5EF4-FFF2-40B4-BE49-F238E27FC236}">
                <a16:creationId xmlns:a16="http://schemas.microsoft.com/office/drawing/2014/main" id="{35CCAF4F-0BFD-41DD-B082-25525AB524F0}"/>
              </a:ext>
            </a:extLst>
          </p:cNvPr>
          <p:cNvSpPr txBox="1"/>
          <p:nvPr/>
        </p:nvSpPr>
        <p:spPr>
          <a:xfrm>
            <a:off x="327193" y="1008848"/>
            <a:ext cx="96528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2800" b="1" i="0" u="none" strike="noStrike" kern="1200" cap="none" spc="0" normalizeH="0" baseline="0" noProof="0" dirty="0">
                <a:ln>
                  <a:noFill/>
                </a:ln>
                <a:solidFill>
                  <a:srgbClr val="333333"/>
                </a:solidFill>
                <a:effectLst/>
                <a:uLnTx/>
                <a:uFillTx/>
                <a:latin typeface="Arial" panose="020B0604020202020204" pitchFamily="34" charset="0"/>
                <a:ea typeface="+mj-ea"/>
                <a:cs typeface="Arial" panose="020B0604020202020204" pitchFamily="34" charset="0"/>
              </a:rPr>
              <a:t>Additive </a:t>
            </a:r>
            <a:r>
              <a:rPr kumimoji="0" lang="nb-NO" sz="2800" b="1" i="0" u="none" strike="noStrike" kern="1200" cap="none" spc="0" normalizeH="0" baseline="0" noProof="0" dirty="0" err="1">
                <a:ln>
                  <a:noFill/>
                </a:ln>
                <a:solidFill>
                  <a:srgbClr val="333333"/>
                </a:solidFill>
                <a:effectLst/>
                <a:uLnTx/>
                <a:uFillTx/>
                <a:latin typeface="Arial" panose="020B0604020202020204" pitchFamily="34" charset="0"/>
                <a:ea typeface="+mj-ea"/>
                <a:cs typeface="Arial" panose="020B0604020202020204" pitchFamily="34" charset="0"/>
              </a:rPr>
              <a:t>Mindset</a:t>
            </a:r>
            <a:endParaRPr kumimoji="0" lang="nb-NO" sz="2800" b="1" i="0" u="none" strike="noStrike" kern="1200" cap="none" spc="0" normalizeH="0" baseline="0" noProof="0" dirty="0">
              <a:ln>
                <a:noFill/>
              </a:ln>
              <a:solidFill>
                <a:srgbClr val="333333"/>
              </a:solidFill>
              <a:effectLst/>
              <a:uLnTx/>
              <a:uFillTx/>
              <a:latin typeface="Arial" panose="020B0604020202020204" pitchFamily="34" charset="0"/>
              <a:ea typeface="+mj-ea"/>
              <a:cs typeface="Arial" panose="020B0604020202020204" pitchFamily="34" charset="0"/>
            </a:endParaRPr>
          </a:p>
        </p:txBody>
      </p:sp>
      <p:cxnSp>
        <p:nvCxnSpPr>
          <p:cNvPr id="3" name="Connettore diritto 20">
            <a:extLst>
              <a:ext uri="{FF2B5EF4-FFF2-40B4-BE49-F238E27FC236}">
                <a16:creationId xmlns:a16="http://schemas.microsoft.com/office/drawing/2014/main" id="{1625ACA7-D018-4177-91BF-7AF7ACF43226}"/>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E95CBC1E-3764-43EE-9586-D4553CFEE382}"/>
              </a:ext>
            </a:extLst>
          </p:cNvPr>
          <p:cNvSpPr txBox="1">
            <a:spLocks/>
          </p:cNvSpPr>
          <p:nvPr/>
        </p:nvSpPr>
        <p:spPr>
          <a:xfrm>
            <a:off x="593725" y="2069185"/>
            <a:ext cx="5364163" cy="3202007"/>
          </a:xfrm>
          <a:prstGeom prst="rect">
            <a:avLst/>
          </a:prstGeom>
        </p:spPr>
        <p:txBody>
          <a:bodyPr/>
          <a:lstStyle>
            <a:lvl1pPr marL="180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1pPr>
            <a:lvl2pPr marL="612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2pPr>
            <a:lvl3pPr marL="1044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3pPr>
            <a:lvl4pPr marL="1476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4pPr>
            <a:lvl5pPr marL="1908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AM as an </a:t>
            </a:r>
            <a:r>
              <a:rPr lang="nb-NO" dirty="0" err="1"/>
              <a:t>enabler</a:t>
            </a:r>
            <a:r>
              <a:rPr lang="nb-NO" dirty="0"/>
              <a:t> for </a:t>
            </a:r>
            <a:r>
              <a:rPr lang="nb-NO" dirty="0" err="1"/>
              <a:t>new</a:t>
            </a:r>
            <a:r>
              <a:rPr lang="nb-NO" dirty="0"/>
              <a:t> </a:t>
            </a:r>
            <a:r>
              <a:rPr lang="nb-NO" dirty="0" err="1"/>
              <a:t>ways</a:t>
            </a:r>
            <a:r>
              <a:rPr lang="nb-NO" dirty="0"/>
              <a:t> </a:t>
            </a:r>
            <a:r>
              <a:rPr lang="nb-NO" dirty="0" err="1"/>
              <a:t>of</a:t>
            </a:r>
            <a:r>
              <a:rPr lang="nb-NO" dirty="0"/>
              <a:t> </a:t>
            </a:r>
            <a:r>
              <a:rPr lang="nb-NO" dirty="0" err="1"/>
              <a:t>working</a:t>
            </a:r>
            <a:endParaRPr lang="nb-NO" dirty="0"/>
          </a:p>
          <a:p>
            <a:r>
              <a:rPr lang="nb-NO" dirty="0"/>
              <a:t>Minimum </a:t>
            </a:r>
            <a:r>
              <a:rPr lang="nb-NO" dirty="0" err="1"/>
              <a:t>Viable</a:t>
            </a:r>
            <a:r>
              <a:rPr lang="nb-NO" dirty="0"/>
              <a:t> Product (MVP) vs. full </a:t>
            </a:r>
            <a:r>
              <a:rPr lang="nb-NO" dirty="0" err="1"/>
              <a:t>replacement</a:t>
            </a:r>
            <a:endParaRPr lang="nb-NO" dirty="0"/>
          </a:p>
          <a:p>
            <a:r>
              <a:rPr lang="nb-NO" dirty="0"/>
              <a:t>No </a:t>
            </a:r>
            <a:r>
              <a:rPr lang="nb-NO" dirty="0" err="1"/>
              <a:t>obsolesence</a:t>
            </a:r>
            <a:endParaRPr lang="nb-NO" dirty="0"/>
          </a:p>
          <a:p>
            <a:r>
              <a:rPr lang="nb-NO" dirty="0"/>
              <a:t>AM </a:t>
            </a:r>
            <a:r>
              <a:rPr lang="nb-NO" dirty="0" err="1"/>
              <a:t>repair</a:t>
            </a:r>
            <a:r>
              <a:rPr lang="nb-NO" dirty="0"/>
              <a:t> </a:t>
            </a:r>
          </a:p>
          <a:p>
            <a:r>
              <a:rPr lang="nb-NO" dirty="0" err="1"/>
              <a:t>Optimisation</a:t>
            </a:r>
            <a:r>
              <a:rPr lang="nb-NO" dirty="0"/>
              <a:t> </a:t>
            </a:r>
            <a:r>
              <a:rPr lang="nb-NO" dirty="0" err="1"/>
              <a:t>of</a:t>
            </a:r>
            <a:r>
              <a:rPr lang="nb-NO" dirty="0"/>
              <a:t> design and </a:t>
            </a:r>
            <a:r>
              <a:rPr lang="nb-NO" dirty="0" err="1"/>
              <a:t>functionality</a:t>
            </a:r>
            <a:endParaRPr lang="nb-NO" dirty="0"/>
          </a:p>
          <a:p>
            <a:r>
              <a:rPr lang="nb-NO" dirty="0"/>
              <a:t>On-</a:t>
            </a:r>
            <a:r>
              <a:rPr lang="nb-NO" dirty="0" err="1"/>
              <a:t>demand</a:t>
            </a:r>
            <a:r>
              <a:rPr lang="nb-NO" dirty="0"/>
              <a:t> </a:t>
            </a:r>
            <a:r>
              <a:rPr lang="nb-NO" dirty="0" err="1"/>
              <a:t>production</a:t>
            </a:r>
            <a:endParaRPr lang="nb-NO" dirty="0"/>
          </a:p>
          <a:p>
            <a:r>
              <a:rPr lang="nb-NO" dirty="0" err="1"/>
              <a:t>Flexible</a:t>
            </a:r>
            <a:r>
              <a:rPr lang="nb-NO" dirty="0"/>
              <a:t> </a:t>
            </a:r>
            <a:r>
              <a:rPr lang="nb-NO" dirty="0" err="1"/>
              <a:t>manufacturing</a:t>
            </a:r>
            <a:r>
              <a:rPr lang="nb-NO" dirty="0"/>
              <a:t> </a:t>
            </a:r>
            <a:r>
              <a:rPr lang="nb-NO" dirty="0" err="1"/>
              <a:t>with</a:t>
            </a:r>
            <a:r>
              <a:rPr lang="nb-NO" dirty="0"/>
              <a:t> </a:t>
            </a:r>
            <a:r>
              <a:rPr lang="nb-NO" dirty="0" err="1"/>
              <a:t>short</a:t>
            </a:r>
            <a:r>
              <a:rPr lang="nb-NO" dirty="0"/>
              <a:t> lead time</a:t>
            </a:r>
          </a:p>
          <a:p>
            <a:r>
              <a:rPr lang="nb-NO" dirty="0"/>
              <a:t>Digital Supply Network (DSN) vs. Linear </a:t>
            </a:r>
            <a:r>
              <a:rPr lang="nb-NO" dirty="0" err="1"/>
              <a:t>supply</a:t>
            </a:r>
            <a:r>
              <a:rPr lang="nb-NO" dirty="0"/>
              <a:t> chain</a:t>
            </a:r>
          </a:p>
          <a:p>
            <a:r>
              <a:rPr lang="nb-NO" dirty="0" err="1"/>
              <a:t>Sustainability</a:t>
            </a:r>
            <a:r>
              <a:rPr lang="nb-NO" dirty="0"/>
              <a:t> and </a:t>
            </a:r>
            <a:r>
              <a:rPr lang="nb-NO" dirty="0" err="1"/>
              <a:t>circular</a:t>
            </a:r>
            <a:r>
              <a:rPr lang="nb-NO" dirty="0"/>
              <a:t> </a:t>
            </a:r>
            <a:r>
              <a:rPr lang="nb-NO" dirty="0" err="1"/>
              <a:t>economy</a:t>
            </a:r>
            <a:endParaRPr lang="nb-NO" dirty="0"/>
          </a:p>
          <a:p>
            <a:r>
              <a:rPr lang="nb-NO" dirty="0"/>
              <a:t>Supply </a:t>
            </a:r>
            <a:r>
              <a:rPr lang="nb-NO" dirty="0" err="1"/>
              <a:t>resilience</a:t>
            </a:r>
            <a:endParaRPr lang="nb-NO" dirty="0"/>
          </a:p>
          <a:p>
            <a:pPr marL="0" indent="0">
              <a:buFont typeface="Arial" panose="020B0604020202020204" pitchFamily="34" charset="0"/>
              <a:buNone/>
            </a:pPr>
            <a:endParaRPr lang="nb-NO" dirty="0"/>
          </a:p>
          <a:p>
            <a:endParaRPr lang="nb-NO" dirty="0"/>
          </a:p>
        </p:txBody>
      </p:sp>
      <p:pic>
        <p:nvPicPr>
          <p:cNvPr id="5" name="Content Placeholder 5">
            <a:extLst>
              <a:ext uri="{FF2B5EF4-FFF2-40B4-BE49-F238E27FC236}">
                <a16:creationId xmlns:a16="http://schemas.microsoft.com/office/drawing/2014/main" id="{0AED4E52-B42C-4ED5-AA3B-F023CF4FA32A}"/>
              </a:ext>
            </a:extLst>
          </p:cNvPr>
          <p:cNvPicPr>
            <a:picLocks noChangeAspect="1"/>
          </p:cNvPicPr>
          <p:nvPr/>
        </p:nvPicPr>
        <p:blipFill>
          <a:blip r:embed="rId2"/>
          <a:stretch>
            <a:fillRect/>
          </a:stretch>
        </p:blipFill>
        <p:spPr>
          <a:xfrm>
            <a:off x="6132513" y="2069185"/>
            <a:ext cx="5364162" cy="3017341"/>
          </a:xfrm>
          <a:prstGeom prst="rect">
            <a:avLst/>
          </a:prstGeom>
        </p:spPr>
      </p:pic>
      <p:sp>
        <p:nvSpPr>
          <p:cNvPr id="6" name="TextBox 5">
            <a:extLst>
              <a:ext uri="{FF2B5EF4-FFF2-40B4-BE49-F238E27FC236}">
                <a16:creationId xmlns:a16="http://schemas.microsoft.com/office/drawing/2014/main" id="{09AA4B12-10EA-4976-A87A-3BA3285E3D45}"/>
              </a:ext>
            </a:extLst>
          </p:cNvPr>
          <p:cNvSpPr txBox="1"/>
          <p:nvPr/>
        </p:nvSpPr>
        <p:spPr>
          <a:xfrm>
            <a:off x="10668491" y="5086526"/>
            <a:ext cx="901209"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a:ln>
                  <a:noFill/>
                </a:ln>
                <a:solidFill>
                  <a:srgbClr val="333333"/>
                </a:solidFill>
                <a:effectLst/>
                <a:uLnTx/>
                <a:uFillTx/>
                <a:latin typeface="Equinor"/>
                <a:ea typeface="+mn-ea"/>
                <a:cs typeface="+mn-cs"/>
              </a:rPr>
              <a:t>Source: </a:t>
            </a:r>
            <a:r>
              <a:rPr kumimoji="0" lang="nb-NO" sz="600" b="0" i="0" u="none" strike="noStrike" kern="1200" cap="none" spc="0" normalizeH="0" baseline="0" noProof="0" err="1">
                <a:ln>
                  <a:noFill/>
                </a:ln>
                <a:solidFill>
                  <a:srgbClr val="333333"/>
                </a:solidFill>
                <a:effectLst/>
                <a:uLnTx/>
                <a:uFillTx/>
                <a:latin typeface="Equinor"/>
                <a:ea typeface="+mn-ea"/>
                <a:cs typeface="+mn-cs"/>
              </a:rPr>
              <a:t>Getty</a:t>
            </a:r>
            <a:r>
              <a:rPr kumimoji="0" lang="nb-NO" sz="600" b="0" i="0" u="none" strike="noStrike" kern="1200" cap="none" spc="0" normalizeH="0" baseline="0" noProof="0">
                <a:ln>
                  <a:noFill/>
                </a:ln>
                <a:solidFill>
                  <a:srgbClr val="333333"/>
                </a:solidFill>
                <a:effectLst/>
                <a:uLnTx/>
                <a:uFillTx/>
                <a:latin typeface="Equinor"/>
                <a:ea typeface="+mn-ea"/>
                <a:cs typeface="+mn-cs"/>
              </a:rPr>
              <a:t> Images</a:t>
            </a:r>
          </a:p>
        </p:txBody>
      </p:sp>
      <p:pic>
        <p:nvPicPr>
          <p:cNvPr id="7" name="Picture 6">
            <a:extLst>
              <a:ext uri="{FF2B5EF4-FFF2-40B4-BE49-F238E27FC236}">
                <a16:creationId xmlns:a16="http://schemas.microsoft.com/office/drawing/2014/main" id="{79EF8A66-F60D-4AFB-BBC1-6D054AA5E35E}"/>
              </a:ext>
            </a:extLst>
          </p:cNvPr>
          <p:cNvPicPr>
            <a:picLocks noChangeAspect="1"/>
          </p:cNvPicPr>
          <p:nvPr/>
        </p:nvPicPr>
        <p:blipFill>
          <a:blip r:embed="rId3"/>
          <a:stretch>
            <a:fillRect/>
          </a:stretch>
        </p:blipFill>
        <p:spPr>
          <a:xfrm>
            <a:off x="10802204" y="1006603"/>
            <a:ext cx="1304925" cy="542925"/>
          </a:xfrm>
          <a:prstGeom prst="rect">
            <a:avLst/>
          </a:prstGeom>
        </p:spPr>
      </p:pic>
    </p:spTree>
    <p:extLst>
      <p:ext uri="{BB962C8B-B14F-4D97-AF65-F5344CB8AC3E}">
        <p14:creationId xmlns:p14="http://schemas.microsoft.com/office/powerpoint/2010/main" val="38064292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299816-513B-42AA-9B67-282144B03AC7}"/>
              </a:ext>
            </a:extLst>
          </p:cNvPr>
          <p:cNvPicPr>
            <a:picLocks noChangeAspect="1"/>
          </p:cNvPicPr>
          <p:nvPr/>
        </p:nvPicPr>
        <p:blipFill>
          <a:blip r:embed="rId2"/>
          <a:stretch>
            <a:fillRect/>
          </a:stretch>
        </p:blipFill>
        <p:spPr>
          <a:xfrm>
            <a:off x="0" y="2970513"/>
            <a:ext cx="12192000" cy="916973"/>
          </a:xfrm>
          <a:prstGeom prst="rect">
            <a:avLst/>
          </a:prstGeom>
        </p:spPr>
      </p:pic>
      <p:pic>
        <p:nvPicPr>
          <p:cNvPr id="4" name="Picture 3">
            <a:extLst>
              <a:ext uri="{FF2B5EF4-FFF2-40B4-BE49-F238E27FC236}">
                <a16:creationId xmlns:a16="http://schemas.microsoft.com/office/drawing/2014/main" id="{2EF298C2-A845-474A-BD83-20F800B6F5C7}"/>
              </a:ext>
            </a:extLst>
          </p:cNvPr>
          <p:cNvPicPr>
            <a:picLocks noChangeAspect="1"/>
          </p:cNvPicPr>
          <p:nvPr/>
        </p:nvPicPr>
        <p:blipFill>
          <a:blip r:embed="rId3"/>
          <a:stretch>
            <a:fillRect/>
          </a:stretch>
        </p:blipFill>
        <p:spPr>
          <a:xfrm>
            <a:off x="10697701" y="2635105"/>
            <a:ext cx="1304925" cy="542925"/>
          </a:xfrm>
          <a:prstGeom prst="rect">
            <a:avLst/>
          </a:prstGeom>
        </p:spPr>
      </p:pic>
    </p:spTree>
    <p:extLst>
      <p:ext uri="{BB962C8B-B14F-4D97-AF65-F5344CB8AC3E}">
        <p14:creationId xmlns:p14="http://schemas.microsoft.com/office/powerpoint/2010/main" val="25896388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90698" y="2087891"/>
            <a:ext cx="7874229" cy="1111055"/>
          </a:xfrm>
        </p:spPr>
        <p:txBody>
          <a:bodyPr vert="horz" lIns="0" tIns="0" rIns="0" bIns="0" rtlCol="0" anchor="b">
            <a:noAutofit/>
          </a:bodyPr>
          <a:lstStyle/>
          <a:p>
            <a:pPr algn="l"/>
            <a:r>
              <a:rPr lang="it-IT" sz="4800" b="1" u="sng" dirty="0">
                <a:solidFill>
                  <a:srgbClr val="286AA6"/>
                </a:solidFill>
                <a:latin typeface="Arial" panose="020B0604020202020204" pitchFamily="34" charset="0"/>
                <a:ea typeface="Arial" charset="0"/>
                <a:cs typeface="Arial" panose="020B0604020202020204" pitchFamily="34" charset="0"/>
              </a:rPr>
              <a:t>ANGELINE GOH</a:t>
            </a:r>
          </a:p>
        </p:txBody>
      </p:sp>
      <p:pic>
        <p:nvPicPr>
          <p:cNvPr id="15" name="Immagine 14"/>
          <p:cNvPicPr>
            <a:picLocks noChangeAspect="1"/>
          </p:cNvPicPr>
          <p:nvPr/>
        </p:nvPicPr>
        <p:blipFill rotWithShape="1">
          <a:blip r:embed="rId2">
            <a:extLst>
              <a:ext uri="{28A0092B-C50C-407E-A947-70E740481C1C}">
                <a14:useLocalDpi xmlns:a14="http://schemas.microsoft.com/office/drawing/2010/main" val="0"/>
              </a:ext>
            </a:extLst>
          </a:blip>
          <a:srcRect t="20235" b="27482"/>
          <a:stretch/>
        </p:blipFill>
        <p:spPr>
          <a:xfrm>
            <a:off x="1240" y="3126528"/>
            <a:ext cx="12191999" cy="2883853"/>
          </a:xfrm>
          <a:prstGeom prst="rect">
            <a:avLst/>
          </a:prstGeom>
        </p:spPr>
      </p:pic>
      <p:sp>
        <p:nvSpPr>
          <p:cNvPr id="21" name="Titolo 1"/>
          <p:cNvSpPr txBox="1">
            <a:spLocks/>
          </p:cNvSpPr>
          <p:nvPr/>
        </p:nvSpPr>
        <p:spPr>
          <a:xfrm>
            <a:off x="590698" y="4014185"/>
            <a:ext cx="9656238"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4800" b="1" spc="-200" dirty="0">
                <a:solidFill>
                  <a:schemeClr val="bg1"/>
                </a:solidFill>
                <a:ea typeface="Arial" charset="0"/>
                <a:cs typeface="Arial" charset="0"/>
              </a:rPr>
              <a:t>Additive Manufacturing in Shell</a:t>
            </a:r>
          </a:p>
        </p:txBody>
      </p:sp>
      <p:sp>
        <p:nvSpPr>
          <p:cNvPr id="3" name="CasellaDiTesto 2">
            <a:extLst>
              <a:ext uri="{FF2B5EF4-FFF2-40B4-BE49-F238E27FC236}">
                <a16:creationId xmlns:a16="http://schemas.microsoft.com/office/drawing/2014/main" id="{AA77FEA0-2101-4BA5-919E-B2A8A4FE1440}"/>
              </a:ext>
            </a:extLst>
          </p:cNvPr>
          <p:cNvSpPr txBox="1"/>
          <p:nvPr/>
        </p:nvSpPr>
        <p:spPr>
          <a:xfrm>
            <a:off x="506200" y="3213694"/>
            <a:ext cx="10327263" cy="830997"/>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Additive Manufacturing Technology Manager,</a:t>
            </a:r>
          </a:p>
          <a:p>
            <a:r>
              <a:rPr lang="en-US" sz="2400" dirty="0">
                <a:solidFill>
                  <a:schemeClr val="bg1"/>
                </a:solidFill>
                <a:latin typeface="Arial" panose="020B0604020202020204" pitchFamily="34" charset="0"/>
                <a:cs typeface="Arial" panose="020B0604020202020204" pitchFamily="34" charset="0"/>
              </a:rPr>
              <a:t>Shell Global Solution International BV Company</a:t>
            </a:r>
          </a:p>
        </p:txBody>
      </p:sp>
      <p:grpSp>
        <p:nvGrpSpPr>
          <p:cNvPr id="20" name="Gruppieren 19">
            <a:extLst>
              <a:ext uri="{FF2B5EF4-FFF2-40B4-BE49-F238E27FC236}">
                <a16:creationId xmlns:a16="http://schemas.microsoft.com/office/drawing/2014/main" id="{7CF0A007-FE5B-4383-A915-E799E06BFD80}"/>
              </a:ext>
            </a:extLst>
          </p:cNvPr>
          <p:cNvGrpSpPr/>
          <p:nvPr/>
        </p:nvGrpSpPr>
        <p:grpSpPr>
          <a:xfrm>
            <a:off x="7773004" y="383063"/>
            <a:ext cx="1757109" cy="534102"/>
            <a:chOff x="7773004" y="383063"/>
            <a:chExt cx="1757109" cy="534102"/>
          </a:xfrm>
        </p:grpSpPr>
        <p:grpSp>
          <p:nvGrpSpPr>
            <p:cNvPr id="10" name="Gruppo 9"/>
            <p:cNvGrpSpPr/>
            <p:nvPr/>
          </p:nvGrpSpPr>
          <p:grpSpPr>
            <a:xfrm>
              <a:off x="7773004" y="557961"/>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7854356" y="676765"/>
              <a:ext cx="1594402" cy="240400"/>
              <a:chOff x="6874403" y="603438"/>
              <a:chExt cx="1594402" cy="24040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5"/>
          <a:stretch>
            <a:fillRect/>
          </a:stretch>
        </p:blipFill>
        <p:spPr>
          <a:xfrm>
            <a:off x="-644" y="40835"/>
            <a:ext cx="7559040" cy="1402080"/>
          </a:xfrm>
          <a:prstGeom prst="rect">
            <a:avLst/>
          </a:prstGeom>
        </p:spPr>
      </p:pic>
      <p:grpSp>
        <p:nvGrpSpPr>
          <p:cNvPr id="29" name="Gruppieren 28">
            <a:extLst>
              <a:ext uri="{FF2B5EF4-FFF2-40B4-BE49-F238E27FC236}">
                <a16:creationId xmlns:a16="http://schemas.microsoft.com/office/drawing/2014/main" id="{51FF9981-4EA8-4F26-AF36-44BC6EE10204}"/>
              </a:ext>
            </a:extLst>
          </p:cNvPr>
          <p:cNvGrpSpPr/>
          <p:nvPr/>
        </p:nvGrpSpPr>
        <p:grpSpPr>
          <a:xfrm>
            <a:off x="10014775" y="557961"/>
            <a:ext cx="1757109" cy="100583"/>
            <a:chOff x="10014775" y="557961"/>
            <a:chExt cx="1757109" cy="100583"/>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6" name="Grafik 5">
            <a:extLst>
              <a:ext uri="{FF2B5EF4-FFF2-40B4-BE49-F238E27FC236}">
                <a16:creationId xmlns:a16="http://schemas.microsoft.com/office/drawing/2014/main" id="{7DC961A3-104C-4916-A925-E1D3A1E008AE}"/>
              </a:ext>
            </a:extLst>
          </p:cNvPr>
          <p:cNvPicPr>
            <a:picLocks noChangeAspect="1"/>
          </p:cNvPicPr>
          <p:nvPr/>
        </p:nvPicPr>
        <p:blipFill>
          <a:blip r:embed="rId6"/>
          <a:stretch>
            <a:fillRect/>
          </a:stretch>
        </p:blipFill>
        <p:spPr>
          <a:xfrm>
            <a:off x="10533329" y="512879"/>
            <a:ext cx="720000" cy="720000"/>
          </a:xfrm>
          <a:prstGeom prst="rect">
            <a:avLst/>
          </a:prstGeom>
        </p:spPr>
      </p:pic>
      <p:sp>
        <p:nvSpPr>
          <p:cNvPr id="27" name="Titolo 1">
            <a:extLst>
              <a:ext uri="{FF2B5EF4-FFF2-40B4-BE49-F238E27FC236}">
                <a16:creationId xmlns:a16="http://schemas.microsoft.com/office/drawing/2014/main" id="{1C55F4FA-15E9-4ACA-8C27-706AAC8A73F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Tree>
    <p:extLst>
      <p:ext uri="{BB962C8B-B14F-4D97-AF65-F5344CB8AC3E}">
        <p14:creationId xmlns:p14="http://schemas.microsoft.com/office/powerpoint/2010/main" val="2611022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27194" y="1008848"/>
            <a:ext cx="2320756" cy="523220"/>
          </a:xfrm>
          <a:prstGeom prst="rect">
            <a:avLst/>
          </a:prstGeom>
          <a:noFill/>
        </p:spPr>
        <p:txBody>
          <a:bodyPr wrap="square" rtlCol="0">
            <a:spAutoFit/>
          </a:bodyPr>
          <a:lstStyle/>
          <a:p>
            <a:r>
              <a:rPr lang="it-IT" sz="2800" b="1" dirty="0" err="1">
                <a:latin typeface="Arial" panose="020B0604020202020204" pitchFamily="34" charset="0"/>
                <a:cs typeface="Arial" panose="020B0604020202020204" pitchFamily="34" charset="0"/>
              </a:rPr>
              <a:t>Biography</a:t>
            </a:r>
            <a:endParaRPr lang="it-IT" sz="2800" b="1" dirty="0">
              <a:latin typeface="Arial" panose="020B0604020202020204" pitchFamily="34" charset="0"/>
              <a:cs typeface="Arial" panose="020B0604020202020204" pitchFamily="34" charset="0"/>
            </a:endParaRPr>
          </a:p>
        </p:txBody>
      </p:sp>
      <p:pic>
        <p:nvPicPr>
          <p:cNvPr id="9" name="object 3">
            <a:extLst>
              <a:ext uri="{FF2B5EF4-FFF2-40B4-BE49-F238E27FC236}">
                <a16:creationId xmlns:a16="http://schemas.microsoft.com/office/drawing/2014/main" id="{8EF6A5FC-FDF1-C5FC-56C0-7D4E1370C9A5}"/>
              </a:ext>
            </a:extLst>
          </p:cNvPr>
          <p:cNvPicPr/>
          <p:nvPr/>
        </p:nvPicPr>
        <p:blipFill>
          <a:blip r:embed="rId2" cstate="print"/>
          <a:stretch>
            <a:fillRect/>
          </a:stretch>
        </p:blipFill>
        <p:spPr>
          <a:xfrm>
            <a:off x="446311" y="1630380"/>
            <a:ext cx="3655788" cy="4944728"/>
          </a:xfrm>
          <a:prstGeom prst="rect">
            <a:avLst/>
          </a:prstGeom>
        </p:spPr>
      </p:pic>
      <p:sp>
        <p:nvSpPr>
          <p:cNvPr id="22" name="object 4">
            <a:extLst>
              <a:ext uri="{FF2B5EF4-FFF2-40B4-BE49-F238E27FC236}">
                <a16:creationId xmlns:a16="http://schemas.microsoft.com/office/drawing/2014/main" id="{AEB8DEC6-9D91-DD67-8792-A6B48C4F2B1A}"/>
              </a:ext>
            </a:extLst>
          </p:cNvPr>
          <p:cNvSpPr/>
          <p:nvPr/>
        </p:nvSpPr>
        <p:spPr>
          <a:xfrm>
            <a:off x="865741" y="2009534"/>
            <a:ext cx="2876565" cy="314708"/>
          </a:xfrm>
          <a:custGeom>
            <a:avLst/>
            <a:gdLst/>
            <a:ahLst/>
            <a:cxnLst/>
            <a:rect l="l" t="t" r="r" b="b"/>
            <a:pathLst>
              <a:path w="3081654" h="481965">
                <a:moveTo>
                  <a:pt x="3081528" y="0"/>
                </a:moveTo>
                <a:lnTo>
                  <a:pt x="0" y="0"/>
                </a:lnTo>
                <a:lnTo>
                  <a:pt x="0" y="481584"/>
                </a:lnTo>
                <a:lnTo>
                  <a:pt x="3081528" y="481584"/>
                </a:lnTo>
                <a:lnTo>
                  <a:pt x="3081528" y="0"/>
                </a:lnTo>
                <a:close/>
              </a:path>
            </a:pathLst>
          </a:custGeom>
          <a:solidFill>
            <a:srgbClr val="FFFFFF">
              <a:alpha val="39999"/>
            </a:srgbClr>
          </a:solidFill>
        </p:spPr>
        <p:txBody>
          <a:bodyPr wrap="square" lIns="0" tIns="0" rIns="0" bIns="0" rtlCol="0"/>
          <a:lstStyle/>
          <a:p>
            <a:endParaRPr/>
          </a:p>
        </p:txBody>
      </p:sp>
      <p:grpSp>
        <p:nvGrpSpPr>
          <p:cNvPr id="12" name="object 7">
            <a:extLst>
              <a:ext uri="{FF2B5EF4-FFF2-40B4-BE49-F238E27FC236}">
                <a16:creationId xmlns:a16="http://schemas.microsoft.com/office/drawing/2014/main" id="{DA9369B9-25DA-3740-7F31-76C92FE3A16C}"/>
              </a:ext>
            </a:extLst>
          </p:cNvPr>
          <p:cNvGrpSpPr/>
          <p:nvPr/>
        </p:nvGrpSpPr>
        <p:grpSpPr>
          <a:xfrm>
            <a:off x="8640" y="1617794"/>
            <a:ext cx="11679632" cy="6597013"/>
            <a:chOff x="512368" y="9526"/>
            <a:chExt cx="11679632" cy="6597013"/>
          </a:xfrm>
        </p:grpSpPr>
        <p:sp>
          <p:nvSpPr>
            <p:cNvPr id="13" name="object 8">
              <a:extLst>
                <a:ext uri="{FF2B5EF4-FFF2-40B4-BE49-F238E27FC236}">
                  <a16:creationId xmlns:a16="http://schemas.microsoft.com/office/drawing/2014/main" id="{90DFC7C0-FC93-2138-DC66-8133F541E289}"/>
                </a:ext>
              </a:extLst>
            </p:cNvPr>
            <p:cNvSpPr/>
            <p:nvPr/>
          </p:nvSpPr>
          <p:spPr>
            <a:xfrm>
              <a:off x="4595160" y="22112"/>
              <a:ext cx="104551" cy="4944728"/>
            </a:xfrm>
            <a:custGeom>
              <a:avLst/>
              <a:gdLst/>
              <a:ahLst/>
              <a:cxnLst/>
              <a:rect l="l" t="t" r="r" b="b"/>
              <a:pathLst>
                <a:path w="76200" h="6858000">
                  <a:moveTo>
                    <a:pt x="76200" y="0"/>
                  </a:moveTo>
                  <a:lnTo>
                    <a:pt x="0" y="0"/>
                  </a:lnTo>
                  <a:lnTo>
                    <a:pt x="0" y="6857998"/>
                  </a:lnTo>
                  <a:lnTo>
                    <a:pt x="76200" y="6857998"/>
                  </a:lnTo>
                  <a:lnTo>
                    <a:pt x="76200" y="0"/>
                  </a:lnTo>
                  <a:close/>
                </a:path>
              </a:pathLst>
            </a:custGeom>
            <a:solidFill>
              <a:srgbClr val="FACD00"/>
            </a:solidFill>
          </p:spPr>
          <p:txBody>
            <a:bodyPr wrap="square" lIns="0" tIns="0" rIns="0" bIns="0" rtlCol="0"/>
            <a:lstStyle/>
            <a:p>
              <a:endParaRPr/>
            </a:p>
          </p:txBody>
        </p:sp>
        <p:pic>
          <p:nvPicPr>
            <p:cNvPr id="15" name="object 10">
              <a:extLst>
                <a:ext uri="{FF2B5EF4-FFF2-40B4-BE49-F238E27FC236}">
                  <a16:creationId xmlns:a16="http://schemas.microsoft.com/office/drawing/2014/main" id="{1F76694A-D8E4-D5FF-EFF7-695BEA905439}"/>
                </a:ext>
              </a:extLst>
            </p:cNvPr>
            <p:cNvPicPr/>
            <p:nvPr/>
          </p:nvPicPr>
          <p:blipFill rotWithShape="1">
            <a:blip r:embed="rId3" cstate="print"/>
            <a:srcRect t="24924" b="10007"/>
            <a:stretch/>
          </p:blipFill>
          <p:spPr>
            <a:xfrm>
              <a:off x="4690486" y="2658524"/>
              <a:ext cx="7492289" cy="2308315"/>
            </a:xfrm>
            <a:prstGeom prst="rect">
              <a:avLst/>
            </a:prstGeom>
          </p:spPr>
        </p:pic>
        <p:pic>
          <p:nvPicPr>
            <p:cNvPr id="16" name="object 11">
              <a:extLst>
                <a:ext uri="{FF2B5EF4-FFF2-40B4-BE49-F238E27FC236}">
                  <a16:creationId xmlns:a16="http://schemas.microsoft.com/office/drawing/2014/main" id="{A00D2B70-C727-A679-B8EC-0BD725E2701C}"/>
                </a:ext>
              </a:extLst>
            </p:cNvPr>
            <p:cNvPicPr/>
            <p:nvPr/>
          </p:nvPicPr>
          <p:blipFill rotWithShape="1">
            <a:blip r:embed="rId4" cstate="print"/>
            <a:srcRect b="27227"/>
            <a:stretch/>
          </p:blipFill>
          <p:spPr>
            <a:xfrm>
              <a:off x="4681263" y="9526"/>
              <a:ext cx="7510737" cy="2592600"/>
            </a:xfrm>
            <a:prstGeom prst="rect">
              <a:avLst/>
            </a:prstGeom>
          </p:spPr>
        </p:pic>
        <p:pic>
          <p:nvPicPr>
            <p:cNvPr id="17" name="object 12">
              <a:extLst>
                <a:ext uri="{FF2B5EF4-FFF2-40B4-BE49-F238E27FC236}">
                  <a16:creationId xmlns:a16="http://schemas.microsoft.com/office/drawing/2014/main" id="{46C14865-BF2A-42CF-6CC5-10A4CC0B80E0}"/>
                </a:ext>
              </a:extLst>
            </p:cNvPr>
            <p:cNvPicPr/>
            <p:nvPr/>
          </p:nvPicPr>
          <p:blipFill>
            <a:blip r:embed="rId5" cstate="print"/>
            <a:stretch>
              <a:fillRect/>
            </a:stretch>
          </p:blipFill>
          <p:spPr>
            <a:xfrm>
              <a:off x="10046462" y="6441947"/>
              <a:ext cx="751801" cy="164592"/>
            </a:xfrm>
            <a:prstGeom prst="rect">
              <a:avLst/>
            </a:prstGeom>
          </p:spPr>
        </p:pic>
        <p:pic>
          <p:nvPicPr>
            <p:cNvPr id="18" name="object 13">
              <a:extLst>
                <a:ext uri="{FF2B5EF4-FFF2-40B4-BE49-F238E27FC236}">
                  <a16:creationId xmlns:a16="http://schemas.microsoft.com/office/drawing/2014/main" id="{40051404-6FE1-B7E3-0376-076642DA6F72}"/>
                </a:ext>
              </a:extLst>
            </p:cNvPr>
            <p:cNvPicPr/>
            <p:nvPr/>
          </p:nvPicPr>
          <p:blipFill>
            <a:blip r:embed="rId6" cstate="print"/>
            <a:stretch>
              <a:fillRect/>
            </a:stretch>
          </p:blipFill>
          <p:spPr>
            <a:xfrm>
              <a:off x="512368" y="6441947"/>
              <a:ext cx="1812798" cy="164592"/>
            </a:xfrm>
            <a:prstGeom prst="rect">
              <a:avLst/>
            </a:prstGeom>
          </p:spPr>
        </p:pic>
        <p:pic>
          <p:nvPicPr>
            <p:cNvPr id="19" name="object 14">
              <a:extLst>
                <a:ext uri="{FF2B5EF4-FFF2-40B4-BE49-F238E27FC236}">
                  <a16:creationId xmlns:a16="http://schemas.microsoft.com/office/drawing/2014/main" id="{F3E5B257-3192-E728-6A04-2E866BF26125}"/>
                </a:ext>
              </a:extLst>
            </p:cNvPr>
            <p:cNvPicPr/>
            <p:nvPr/>
          </p:nvPicPr>
          <p:blipFill>
            <a:blip r:embed="rId7" cstate="print"/>
            <a:stretch>
              <a:fillRect/>
            </a:stretch>
          </p:blipFill>
          <p:spPr>
            <a:xfrm>
              <a:off x="11632056" y="6441947"/>
              <a:ext cx="94488" cy="164592"/>
            </a:xfrm>
            <a:prstGeom prst="rect">
              <a:avLst/>
            </a:prstGeom>
          </p:spPr>
        </p:pic>
        <p:sp>
          <p:nvSpPr>
            <p:cNvPr id="14" name="object 9">
              <a:extLst>
                <a:ext uri="{FF2B5EF4-FFF2-40B4-BE49-F238E27FC236}">
                  <a16:creationId xmlns:a16="http://schemas.microsoft.com/office/drawing/2014/main" id="{AD076E7A-49B8-DEBA-9FA6-610DA51766DE}"/>
                </a:ext>
              </a:extLst>
            </p:cNvPr>
            <p:cNvSpPr/>
            <p:nvPr/>
          </p:nvSpPr>
          <p:spPr>
            <a:xfrm flipV="1">
              <a:off x="4634129" y="2590695"/>
              <a:ext cx="7510737" cy="45719"/>
            </a:xfrm>
            <a:custGeom>
              <a:avLst/>
              <a:gdLst/>
              <a:ahLst/>
              <a:cxnLst/>
              <a:rect l="l" t="t" r="r" b="b"/>
              <a:pathLst>
                <a:path w="7192645">
                  <a:moveTo>
                    <a:pt x="7192518" y="0"/>
                  </a:moveTo>
                  <a:lnTo>
                    <a:pt x="0" y="0"/>
                  </a:lnTo>
                </a:path>
              </a:pathLst>
            </a:custGeom>
            <a:ln w="76200">
              <a:solidFill>
                <a:srgbClr val="FACD00"/>
              </a:solidFill>
            </a:ln>
          </p:spPr>
          <p:txBody>
            <a:bodyPr wrap="square" lIns="0" tIns="0" rIns="0" bIns="0" rtlCol="0"/>
            <a:lstStyle/>
            <a:p>
              <a:endParaRPr/>
            </a:p>
          </p:txBody>
        </p:sp>
      </p:grpSp>
      <p:sp>
        <p:nvSpPr>
          <p:cNvPr id="20" name="object 6">
            <a:extLst>
              <a:ext uri="{FF2B5EF4-FFF2-40B4-BE49-F238E27FC236}">
                <a16:creationId xmlns:a16="http://schemas.microsoft.com/office/drawing/2014/main" id="{6FCDCCCA-196B-46D6-85DC-68E025E90F52}"/>
              </a:ext>
            </a:extLst>
          </p:cNvPr>
          <p:cNvSpPr txBox="1">
            <a:spLocks/>
          </p:cNvSpPr>
          <p:nvPr/>
        </p:nvSpPr>
        <p:spPr>
          <a:xfrm>
            <a:off x="1128764" y="2009534"/>
            <a:ext cx="2699645" cy="28982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it-IT" sz="1800" spc="60" dirty="0">
                <a:solidFill>
                  <a:srgbClr val="404040"/>
                </a:solidFill>
                <a:latin typeface="Century Gothic"/>
                <a:cs typeface="Century Gothic"/>
              </a:rPr>
              <a:t>@Angeline</a:t>
            </a:r>
            <a:r>
              <a:rPr lang="it-IT" sz="1800" spc="170" dirty="0">
                <a:solidFill>
                  <a:srgbClr val="404040"/>
                </a:solidFill>
                <a:latin typeface="Century Gothic"/>
                <a:cs typeface="Century Gothic"/>
              </a:rPr>
              <a:t> </a:t>
            </a:r>
            <a:r>
              <a:rPr lang="it-IT" sz="1800" spc="25" dirty="0" err="1">
                <a:solidFill>
                  <a:srgbClr val="404040"/>
                </a:solidFill>
                <a:latin typeface="Century Gothic"/>
                <a:cs typeface="Century Gothic"/>
              </a:rPr>
              <a:t>Goh</a:t>
            </a:r>
            <a:endParaRPr lang="it-IT" sz="1800" dirty="0">
              <a:latin typeface="Century Gothic"/>
              <a:cs typeface="Century Gothic"/>
            </a:endParaRPr>
          </a:p>
        </p:txBody>
      </p:sp>
      <p:pic>
        <p:nvPicPr>
          <p:cNvPr id="21" name="object 5">
            <a:extLst>
              <a:ext uri="{FF2B5EF4-FFF2-40B4-BE49-F238E27FC236}">
                <a16:creationId xmlns:a16="http://schemas.microsoft.com/office/drawing/2014/main" id="{7722B21B-F088-AA8E-4511-BB5ECF235E74}"/>
              </a:ext>
            </a:extLst>
          </p:cNvPr>
          <p:cNvPicPr/>
          <p:nvPr/>
        </p:nvPicPr>
        <p:blipFill>
          <a:blip r:embed="rId8" cstate="print"/>
          <a:stretch>
            <a:fillRect/>
          </a:stretch>
        </p:blipFill>
        <p:spPr>
          <a:xfrm>
            <a:off x="721043" y="2003640"/>
            <a:ext cx="321618" cy="320601"/>
          </a:xfrm>
          <a:prstGeom prst="rect">
            <a:avLst/>
          </a:prstGeom>
        </p:spPr>
      </p:pic>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23" name="object 13">
            <a:extLst>
              <a:ext uri="{FF2B5EF4-FFF2-40B4-BE49-F238E27FC236}">
                <a16:creationId xmlns:a16="http://schemas.microsoft.com/office/drawing/2014/main" id="{12851C67-F9F9-B036-A215-F1729B3919AD}"/>
              </a:ext>
            </a:extLst>
          </p:cNvPr>
          <p:cNvPicPr/>
          <p:nvPr/>
        </p:nvPicPr>
        <p:blipFill>
          <a:blip r:embed="rId6" cstate="print"/>
          <a:stretch>
            <a:fillRect/>
          </a:stretch>
        </p:blipFill>
        <p:spPr>
          <a:xfrm>
            <a:off x="581173" y="6277355"/>
            <a:ext cx="1812798" cy="164592"/>
          </a:xfrm>
          <a:prstGeom prst="rect">
            <a:avLst/>
          </a:prstGeom>
        </p:spPr>
      </p:pic>
    </p:spTree>
    <p:extLst>
      <p:ext uri="{BB962C8B-B14F-4D97-AF65-F5344CB8AC3E}">
        <p14:creationId xmlns:p14="http://schemas.microsoft.com/office/powerpoint/2010/main" val="15888881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27194" y="1008848"/>
            <a:ext cx="5978356" cy="523220"/>
          </a:xfrm>
          <a:prstGeom prst="rect">
            <a:avLst/>
          </a:prstGeom>
          <a:noFill/>
        </p:spPr>
        <p:txBody>
          <a:bodyPr wrap="square" rtlCol="0">
            <a:spAutoFit/>
          </a:bodyPr>
          <a:lstStyle/>
          <a:p>
            <a:r>
              <a:rPr lang="it-IT" sz="2800" b="1" dirty="0" err="1">
                <a:latin typeface="Arial" panose="020B0604020202020204" pitchFamily="34" charset="0"/>
                <a:cs typeface="Arial" panose="020B0604020202020204" pitchFamily="34" charset="0"/>
              </a:rPr>
              <a:t>Definitions</a:t>
            </a:r>
            <a:r>
              <a:rPr lang="it-IT" sz="2800" b="1" dirty="0">
                <a:latin typeface="Arial" panose="020B0604020202020204" pitchFamily="34" charset="0"/>
                <a:cs typeface="Arial" panose="020B0604020202020204" pitchFamily="34" charset="0"/>
              </a:rPr>
              <a:t> &amp; </a:t>
            </a:r>
            <a:r>
              <a:rPr lang="it-IT" sz="2800" b="1" dirty="0" err="1">
                <a:latin typeface="Arial" panose="020B0604020202020204" pitchFamily="34" charset="0"/>
                <a:cs typeface="Arial" panose="020B0604020202020204" pitchFamily="34" charset="0"/>
              </a:rPr>
              <a:t>cautionary</a:t>
            </a:r>
            <a:r>
              <a:rPr lang="it-IT" sz="2800" b="1" dirty="0">
                <a:latin typeface="Arial" panose="020B0604020202020204" pitchFamily="34" charset="0"/>
                <a:cs typeface="Arial" panose="020B0604020202020204" pitchFamily="34" charset="0"/>
              </a:rPr>
              <a:t> note</a:t>
            </a: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36BC1B24-7F72-ACC6-5620-B1A44873EF36}"/>
              </a:ext>
            </a:extLst>
          </p:cNvPr>
          <p:cNvSpPr txBox="1"/>
          <p:nvPr/>
        </p:nvSpPr>
        <p:spPr>
          <a:xfrm>
            <a:off x="425631" y="1684469"/>
            <a:ext cx="11250432" cy="4555093"/>
          </a:xfrm>
          <a:prstGeom prst="rect">
            <a:avLst/>
          </a:prstGeom>
          <a:noFill/>
        </p:spPr>
        <p:txBody>
          <a:bodyPr wrap="square">
            <a:spAutoFit/>
          </a:bodyPr>
          <a:lstStyle/>
          <a:p>
            <a:pPr algn="just"/>
            <a:r>
              <a:rPr lang="it-IT" sz="1000" dirty="0">
                <a:latin typeface="Arial" panose="020B0604020202020204" pitchFamily="34" charset="0"/>
                <a:cs typeface="Arial" panose="020B0604020202020204" pitchFamily="34" charset="0"/>
              </a:rPr>
              <a:t>The companies in </a:t>
            </a:r>
            <a:r>
              <a:rPr lang="it-IT" sz="1000" dirty="0" err="1">
                <a:latin typeface="Arial" panose="020B0604020202020204" pitchFamily="34" charset="0"/>
                <a:cs typeface="Arial" panose="020B0604020202020204" pitchFamily="34" charset="0"/>
              </a:rPr>
              <a:t>which</a:t>
            </a:r>
            <a:r>
              <a:rPr lang="it-IT" sz="1000" dirty="0">
                <a:latin typeface="Arial" panose="020B0604020202020204" pitchFamily="34" charset="0"/>
                <a:cs typeface="Arial" panose="020B0604020202020204" pitchFamily="34" charset="0"/>
              </a:rPr>
              <a:t> Shell plc </a:t>
            </a:r>
            <a:r>
              <a:rPr lang="it-IT" sz="1000" dirty="0" err="1">
                <a:latin typeface="Arial" panose="020B0604020202020204" pitchFamily="34" charset="0"/>
                <a:cs typeface="Arial" panose="020B0604020202020204" pitchFamily="34" charset="0"/>
              </a:rPr>
              <a:t>directly</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indirectly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owns</a:t>
            </a:r>
            <a:r>
              <a:rPr lang="it-IT" sz="1000" dirty="0">
                <a:latin typeface="Arial" panose="020B0604020202020204" pitchFamily="34" charset="0"/>
                <a:cs typeface="Arial" panose="020B0604020202020204" pitchFamily="34" charset="0"/>
              </a:rPr>
              <a:t> investments are separate </a:t>
            </a:r>
            <a:r>
              <a:rPr lang="it-IT" sz="1000" dirty="0" err="1">
                <a:latin typeface="Arial" panose="020B0604020202020204" pitchFamily="34" charset="0"/>
                <a:cs typeface="Arial" panose="020B0604020202020204" pitchFamily="34" charset="0"/>
              </a:rPr>
              <a:t>legal</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entities</a:t>
            </a:r>
            <a:r>
              <a:rPr lang="it-IT" sz="1000" dirty="0">
                <a:latin typeface="Arial" panose="020B0604020202020204" pitchFamily="34" charset="0"/>
                <a:cs typeface="Arial" panose="020B0604020202020204" pitchFamily="34" charset="0"/>
              </a:rPr>
              <a:t>. In </a:t>
            </a:r>
            <a:r>
              <a:rPr lang="it-IT" sz="1000" dirty="0" err="1">
                <a:latin typeface="Arial" panose="020B0604020202020204" pitchFamily="34" charset="0"/>
                <a:cs typeface="Arial" panose="020B0604020202020204" pitchFamily="34" charset="0"/>
              </a:rPr>
              <a:t>this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presentation</a:t>
            </a:r>
            <a:r>
              <a:rPr lang="it-IT" sz="1000" dirty="0">
                <a:latin typeface="Arial" panose="020B0604020202020204" pitchFamily="34" charset="0"/>
                <a:cs typeface="Arial" panose="020B0604020202020204" pitchFamily="34" charset="0"/>
              </a:rPr>
              <a:t> “Shell”, “Shell Group” and “Group” are </a:t>
            </a:r>
            <a:r>
              <a:rPr lang="it-IT" sz="1000" dirty="0" err="1">
                <a:latin typeface="Arial" panose="020B0604020202020204" pitchFamily="34" charset="0"/>
                <a:cs typeface="Arial" panose="020B0604020202020204" pitchFamily="34" charset="0"/>
              </a:rPr>
              <a:t>sometimes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used</a:t>
            </a:r>
            <a:r>
              <a:rPr lang="it-IT" sz="1000" dirty="0">
                <a:latin typeface="Arial" panose="020B0604020202020204" pitchFamily="34" charset="0"/>
                <a:cs typeface="Arial" panose="020B0604020202020204" pitchFamily="34" charset="0"/>
              </a:rPr>
              <a:t> for </a:t>
            </a:r>
            <a:r>
              <a:rPr lang="it-IT" sz="1000" dirty="0" err="1">
                <a:latin typeface="Arial" panose="020B0604020202020204" pitchFamily="34" charset="0"/>
                <a:cs typeface="Arial" panose="020B0604020202020204" pitchFamily="34" charset="0"/>
              </a:rPr>
              <a:t>convenience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where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references</a:t>
            </a:r>
            <a:r>
              <a:rPr lang="it-IT" sz="1000" dirty="0">
                <a:latin typeface="Arial" panose="020B0604020202020204" pitchFamily="34" charset="0"/>
                <a:cs typeface="Arial" panose="020B0604020202020204" pitchFamily="34" charset="0"/>
              </a:rPr>
              <a:t> are made to Shell plc and </a:t>
            </a:r>
            <a:r>
              <a:rPr lang="it-IT" sz="1000" dirty="0" err="1">
                <a:latin typeface="Arial" panose="020B0604020202020204" pitchFamily="34" charset="0"/>
                <a:cs typeface="Arial" panose="020B0604020202020204" pitchFamily="34" charset="0"/>
              </a:rPr>
              <a:t>its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subsidiaries</a:t>
            </a:r>
            <a:r>
              <a:rPr lang="it-IT" sz="1000" dirty="0">
                <a:latin typeface="Arial" panose="020B0604020202020204" pitchFamily="34" charset="0"/>
                <a:cs typeface="Arial" panose="020B0604020202020204" pitchFamily="34" charset="0"/>
              </a:rPr>
              <a:t> in general. </a:t>
            </a:r>
            <a:r>
              <a:rPr lang="it-IT" sz="1000" dirty="0" err="1">
                <a:latin typeface="Arial" panose="020B0604020202020204" pitchFamily="34" charset="0"/>
                <a:cs typeface="Arial" panose="020B0604020202020204" pitchFamily="34" charset="0"/>
              </a:rPr>
              <a:t>Likewise</a:t>
            </a:r>
            <a:r>
              <a:rPr lang="it-IT" sz="1000" dirty="0">
                <a:latin typeface="Arial" panose="020B0604020202020204" pitchFamily="34" charset="0"/>
                <a:cs typeface="Arial" panose="020B0604020202020204" pitchFamily="34" charset="0"/>
              </a:rPr>
              <a:t>, the words “</a:t>
            </a:r>
            <a:r>
              <a:rPr lang="it-IT" sz="1000" dirty="0" err="1">
                <a:latin typeface="Arial" panose="020B0604020202020204" pitchFamily="34" charset="0"/>
                <a:cs typeface="Arial" panose="020B0604020202020204" pitchFamily="34" charset="0"/>
              </a:rPr>
              <a:t>we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us</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our</a:t>
            </a:r>
            <a:r>
              <a:rPr lang="it-IT" sz="1000" dirty="0">
                <a:latin typeface="Arial" panose="020B0604020202020204" pitchFamily="34" charset="0"/>
                <a:cs typeface="Arial" panose="020B0604020202020204" pitchFamily="34" charset="0"/>
              </a:rPr>
              <a:t>” are </a:t>
            </a:r>
            <a:r>
              <a:rPr lang="it-IT" sz="1000" dirty="0" err="1">
                <a:latin typeface="Arial" panose="020B0604020202020204" pitchFamily="34" charset="0"/>
                <a:cs typeface="Arial" panose="020B0604020202020204" pitchFamily="34" charset="0"/>
              </a:rPr>
              <a:t>also</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used</a:t>
            </a:r>
            <a:r>
              <a:rPr lang="it-IT" sz="1000" dirty="0">
                <a:latin typeface="Arial" panose="020B0604020202020204" pitchFamily="34" charset="0"/>
                <a:cs typeface="Arial" panose="020B0604020202020204" pitchFamily="34" charset="0"/>
              </a:rPr>
              <a:t> to </a:t>
            </a:r>
            <a:r>
              <a:rPr lang="it-IT" sz="1000" dirty="0" err="1">
                <a:latin typeface="Arial" panose="020B0604020202020204" pitchFamily="34" charset="0"/>
                <a:cs typeface="Arial" panose="020B0604020202020204" pitchFamily="34" charset="0"/>
              </a:rPr>
              <a:t>refer</a:t>
            </a:r>
            <a:r>
              <a:rPr lang="it-IT" sz="1000" dirty="0">
                <a:latin typeface="Arial" panose="020B0604020202020204" pitchFamily="34" charset="0"/>
                <a:cs typeface="Arial" panose="020B0604020202020204" pitchFamily="34" charset="0"/>
              </a:rPr>
              <a:t> to Shell plc and </a:t>
            </a:r>
            <a:r>
              <a:rPr lang="it-IT" sz="1000" dirty="0" err="1">
                <a:latin typeface="Arial" panose="020B0604020202020204" pitchFamily="34" charset="0"/>
                <a:cs typeface="Arial" panose="020B0604020202020204" pitchFamily="34" charset="0"/>
              </a:rPr>
              <a:t>its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subsidiaries</a:t>
            </a:r>
            <a:r>
              <a:rPr lang="it-IT" sz="1000" dirty="0">
                <a:latin typeface="Arial" panose="020B0604020202020204" pitchFamily="34" charset="0"/>
                <a:cs typeface="Arial" panose="020B0604020202020204" pitchFamily="34" charset="0"/>
              </a:rPr>
              <a:t> in general or to </a:t>
            </a:r>
            <a:r>
              <a:rPr lang="it-IT" sz="1000" dirty="0" err="1">
                <a:latin typeface="Arial" panose="020B0604020202020204" pitchFamily="34" charset="0"/>
                <a:cs typeface="Arial" panose="020B0604020202020204" pitchFamily="34" charset="0"/>
              </a:rPr>
              <a:t>those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who</a:t>
            </a:r>
            <a:r>
              <a:rPr lang="it-IT" sz="1000" dirty="0">
                <a:latin typeface="Arial" panose="020B0604020202020204" pitchFamily="34" charset="0"/>
                <a:cs typeface="Arial" panose="020B0604020202020204" pitchFamily="34" charset="0"/>
              </a:rPr>
              <a:t> work for </a:t>
            </a:r>
            <a:r>
              <a:rPr lang="it-IT" sz="1000" dirty="0" err="1">
                <a:latin typeface="Arial" panose="020B0604020202020204" pitchFamily="34" charset="0"/>
                <a:cs typeface="Arial" panose="020B0604020202020204" pitchFamily="34" charset="0"/>
              </a:rPr>
              <a:t>them</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These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terms</a:t>
            </a:r>
            <a:r>
              <a:rPr lang="it-IT" sz="1000" dirty="0">
                <a:latin typeface="Arial" panose="020B0604020202020204" pitchFamily="34" charset="0"/>
                <a:cs typeface="Arial" panose="020B0604020202020204" pitchFamily="34" charset="0"/>
              </a:rPr>
              <a:t> are </a:t>
            </a:r>
            <a:r>
              <a:rPr lang="it-IT" sz="1000" dirty="0" err="1">
                <a:latin typeface="Arial" panose="020B0604020202020204" pitchFamily="34" charset="0"/>
                <a:cs typeface="Arial" panose="020B0604020202020204" pitchFamily="34" charset="0"/>
              </a:rPr>
              <a:t>also</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used</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where</a:t>
            </a:r>
            <a:r>
              <a:rPr lang="it-IT" sz="1000" dirty="0">
                <a:latin typeface="Arial" panose="020B0604020202020204" pitchFamily="34" charset="0"/>
                <a:cs typeface="Arial" panose="020B0604020202020204" pitchFamily="34" charset="0"/>
              </a:rPr>
              <a:t> no </a:t>
            </a:r>
            <a:r>
              <a:rPr lang="it-IT" sz="1000" dirty="0" err="1">
                <a:latin typeface="Arial" panose="020B0604020202020204" pitchFamily="34" charset="0"/>
                <a:cs typeface="Arial" panose="020B0604020202020204" pitchFamily="34" charset="0"/>
              </a:rPr>
              <a:t>useful</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purpose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served</a:t>
            </a:r>
            <a:r>
              <a:rPr lang="it-IT" sz="1000" dirty="0">
                <a:latin typeface="Arial" panose="020B0604020202020204" pitchFamily="34" charset="0"/>
                <a:cs typeface="Arial" panose="020B0604020202020204" pitchFamily="34" charset="0"/>
              </a:rPr>
              <a:t> by </a:t>
            </a:r>
            <a:r>
              <a:rPr lang="it-IT" sz="1000" dirty="0" err="1">
                <a:latin typeface="Arial" panose="020B0604020202020204" pitchFamily="34" charset="0"/>
                <a:cs typeface="Arial" panose="020B0604020202020204" pitchFamily="34" charset="0"/>
              </a:rPr>
              <a:t>identifying</a:t>
            </a:r>
            <a:r>
              <a:rPr lang="it-IT" sz="1000" dirty="0">
                <a:latin typeface="Arial" panose="020B0604020202020204" pitchFamily="34" charset="0"/>
                <a:cs typeface="Arial" panose="020B0604020202020204" pitchFamily="34" charset="0"/>
              </a:rPr>
              <a:t> the </a:t>
            </a:r>
            <a:r>
              <a:rPr lang="it-IT" sz="1000" dirty="0" err="1">
                <a:latin typeface="Arial" panose="020B0604020202020204" pitchFamily="34" charset="0"/>
                <a:cs typeface="Arial" panose="020B0604020202020204" pitchFamily="34" charset="0"/>
              </a:rPr>
              <a:t>particular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entity</a:t>
            </a:r>
            <a:r>
              <a:rPr lang="it-IT" sz="1000" dirty="0">
                <a:latin typeface="Arial" panose="020B0604020202020204" pitchFamily="34" charset="0"/>
                <a:cs typeface="Arial" panose="020B0604020202020204" pitchFamily="34" charset="0"/>
              </a:rPr>
              <a:t> or </a:t>
            </a:r>
            <a:r>
              <a:rPr lang="it-IT" sz="1000" dirty="0" err="1">
                <a:latin typeface="Arial" panose="020B0604020202020204" pitchFamily="34" charset="0"/>
                <a:cs typeface="Arial" panose="020B0604020202020204" pitchFamily="34" charset="0"/>
              </a:rPr>
              <a:t>entities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Subsidiaries</a:t>
            </a:r>
            <a:r>
              <a:rPr lang="it-IT" sz="1000" dirty="0">
                <a:latin typeface="Arial" panose="020B0604020202020204" pitchFamily="34" charset="0"/>
                <a:cs typeface="Arial" panose="020B0604020202020204" pitchFamily="34" charset="0"/>
              </a:rPr>
              <a:t>’’, “Shell </a:t>
            </a:r>
            <a:r>
              <a:rPr lang="it-IT" sz="1000" dirty="0" err="1">
                <a:latin typeface="Arial" panose="020B0604020202020204" pitchFamily="34" charset="0"/>
                <a:cs typeface="Arial" panose="020B0604020202020204" pitchFamily="34" charset="0"/>
              </a:rPr>
              <a:t>subsidiaries</a:t>
            </a:r>
            <a:r>
              <a:rPr lang="it-IT" sz="1000" dirty="0">
                <a:latin typeface="Arial" panose="020B0604020202020204" pitchFamily="34" charset="0"/>
                <a:cs typeface="Arial" panose="020B0604020202020204" pitchFamily="34" charset="0"/>
              </a:rPr>
              <a:t>” and “Shell companies” </a:t>
            </a:r>
            <a:r>
              <a:rPr lang="it-IT" sz="1000" dirty="0" err="1">
                <a:latin typeface="Arial" panose="020B0604020202020204" pitchFamily="34" charset="0"/>
                <a:cs typeface="Arial" panose="020B0604020202020204" pitchFamily="34" charset="0"/>
              </a:rPr>
              <a:t>as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used</a:t>
            </a:r>
            <a:r>
              <a:rPr lang="it-IT" sz="1000" dirty="0">
                <a:latin typeface="Arial" panose="020B0604020202020204" pitchFamily="34" charset="0"/>
                <a:cs typeface="Arial" panose="020B0604020202020204" pitchFamily="34" charset="0"/>
              </a:rPr>
              <a:t> in </a:t>
            </a:r>
            <a:r>
              <a:rPr lang="it-IT" sz="1000" dirty="0" err="1">
                <a:latin typeface="Arial" panose="020B0604020202020204" pitchFamily="34" charset="0"/>
                <a:cs typeface="Arial" panose="020B0604020202020204" pitchFamily="34" charset="0"/>
              </a:rPr>
              <a:t>this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presentation</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refer</a:t>
            </a:r>
            <a:r>
              <a:rPr lang="it-IT" sz="1000" dirty="0">
                <a:latin typeface="Arial" panose="020B0604020202020204" pitchFamily="34" charset="0"/>
                <a:cs typeface="Arial" panose="020B0604020202020204" pitchFamily="34" charset="0"/>
              </a:rPr>
              <a:t> to </a:t>
            </a:r>
            <a:r>
              <a:rPr lang="it-IT" sz="1000" dirty="0" err="1">
                <a:latin typeface="Arial" panose="020B0604020202020204" pitchFamily="34" charset="0"/>
                <a:cs typeface="Arial" panose="020B0604020202020204" pitchFamily="34" charset="0"/>
              </a:rPr>
              <a:t>entities</a:t>
            </a:r>
            <a:r>
              <a:rPr lang="it-IT" sz="1000" dirty="0">
                <a:latin typeface="Arial" panose="020B0604020202020204" pitchFamily="34" charset="0"/>
                <a:cs typeface="Arial" panose="020B0604020202020204" pitchFamily="34" charset="0"/>
              </a:rPr>
              <a:t> over </a:t>
            </a:r>
            <a:r>
              <a:rPr lang="it-IT" sz="1000" dirty="0" err="1">
                <a:latin typeface="Arial" panose="020B0604020202020204" pitchFamily="34" charset="0"/>
                <a:cs typeface="Arial" panose="020B0604020202020204" pitchFamily="34" charset="0"/>
              </a:rPr>
              <a:t>which</a:t>
            </a:r>
            <a:r>
              <a:rPr lang="it-IT" sz="1000" dirty="0">
                <a:latin typeface="Arial" panose="020B0604020202020204" pitchFamily="34" charset="0"/>
                <a:cs typeface="Arial" panose="020B0604020202020204" pitchFamily="34" charset="0"/>
              </a:rPr>
              <a:t> Shell plc </a:t>
            </a:r>
            <a:r>
              <a:rPr lang="it-IT" sz="1000" dirty="0" err="1">
                <a:latin typeface="Arial" panose="020B0604020202020204" pitchFamily="34" charset="0"/>
                <a:cs typeface="Arial" panose="020B0604020202020204" pitchFamily="34" charset="0"/>
              </a:rPr>
              <a:t>either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directly</a:t>
            </a:r>
            <a:r>
              <a:rPr lang="it-IT" sz="1000" dirty="0">
                <a:latin typeface="Arial" panose="020B0604020202020204" pitchFamily="34" charset="0"/>
                <a:cs typeface="Arial" panose="020B0604020202020204" pitchFamily="34" charset="0"/>
              </a:rPr>
              <a:t> or </a:t>
            </a:r>
            <a:r>
              <a:rPr lang="it-IT" sz="1000" dirty="0" err="1">
                <a:latin typeface="Arial" panose="020B0604020202020204" pitchFamily="34" charset="0"/>
                <a:cs typeface="Arial" panose="020B0604020202020204" pitchFamily="34" charset="0"/>
              </a:rPr>
              <a:t>indirectly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has</a:t>
            </a:r>
            <a:r>
              <a:rPr lang="it-IT" sz="1000" dirty="0">
                <a:latin typeface="Arial" panose="020B0604020202020204" pitchFamily="34" charset="0"/>
                <a:cs typeface="Arial" panose="020B0604020202020204" pitchFamily="34" charset="0"/>
              </a:rPr>
              <a:t> control. </a:t>
            </a:r>
            <a:r>
              <a:rPr lang="it-IT" sz="1000" dirty="0" err="1">
                <a:latin typeface="Arial" panose="020B0604020202020204" pitchFamily="34" charset="0"/>
                <a:cs typeface="Arial" panose="020B0604020202020204" pitchFamily="34" charset="0"/>
              </a:rPr>
              <a:t>Entities</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unincorporated</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arrangements</a:t>
            </a:r>
            <a:r>
              <a:rPr lang="it-IT" sz="1000" dirty="0">
                <a:latin typeface="Arial" panose="020B0604020202020204" pitchFamily="34" charset="0"/>
                <a:cs typeface="Arial" panose="020B0604020202020204" pitchFamily="34" charset="0"/>
              </a:rPr>
              <a:t> over </a:t>
            </a:r>
            <a:r>
              <a:rPr lang="it-IT" sz="1000" dirty="0" err="1">
                <a:latin typeface="Arial" panose="020B0604020202020204" pitchFamily="34" charset="0"/>
                <a:cs typeface="Arial" panose="020B0604020202020204" pitchFamily="34" charset="0"/>
              </a:rPr>
              <a:t>which</a:t>
            </a:r>
            <a:r>
              <a:rPr lang="it-IT" sz="1000" dirty="0">
                <a:latin typeface="Arial" panose="020B0604020202020204" pitchFamily="34" charset="0"/>
                <a:cs typeface="Arial" panose="020B0604020202020204" pitchFamily="34" charset="0"/>
              </a:rPr>
              <a:t> Shell </a:t>
            </a:r>
            <a:r>
              <a:rPr lang="it-IT" sz="1000" dirty="0" err="1">
                <a:latin typeface="Arial" panose="020B0604020202020204" pitchFamily="34" charset="0"/>
                <a:cs typeface="Arial" panose="020B0604020202020204" pitchFamily="34" charset="0"/>
              </a:rPr>
              <a:t>has</a:t>
            </a:r>
            <a:r>
              <a:rPr lang="it-IT" sz="1000" dirty="0">
                <a:latin typeface="Arial" panose="020B0604020202020204" pitchFamily="34" charset="0"/>
                <a:cs typeface="Arial" panose="020B0604020202020204" pitchFamily="34" charset="0"/>
              </a:rPr>
              <a:t> joint control are </a:t>
            </a:r>
            <a:r>
              <a:rPr lang="it-IT" sz="1000" dirty="0" err="1">
                <a:latin typeface="Arial" panose="020B0604020202020204" pitchFamily="34" charset="0"/>
                <a:cs typeface="Arial" panose="020B0604020202020204" pitchFamily="34" charset="0"/>
              </a:rPr>
              <a:t>generally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referred</a:t>
            </a:r>
            <a:r>
              <a:rPr lang="it-IT" sz="1000" dirty="0">
                <a:latin typeface="Arial" panose="020B0604020202020204" pitchFamily="34" charset="0"/>
                <a:cs typeface="Arial" panose="020B0604020202020204" pitchFamily="34" charset="0"/>
              </a:rPr>
              <a:t> to </a:t>
            </a:r>
            <a:r>
              <a:rPr lang="it-IT" sz="1000" dirty="0" err="1">
                <a:latin typeface="Arial" panose="020B0604020202020204" pitchFamily="34" charset="0"/>
                <a:cs typeface="Arial" panose="020B0604020202020204" pitchFamily="34" charset="0"/>
              </a:rPr>
              <a:t>as</a:t>
            </a:r>
            <a:r>
              <a:rPr lang="it-IT" sz="1000" dirty="0">
                <a:latin typeface="Arial" panose="020B0604020202020204" pitchFamily="34" charset="0"/>
                <a:cs typeface="Arial" panose="020B0604020202020204" pitchFamily="34" charset="0"/>
              </a:rPr>
              <a:t> “joint ventures” and “joint </a:t>
            </a:r>
            <a:r>
              <a:rPr lang="it-IT" sz="1000" dirty="0" err="1">
                <a:latin typeface="Arial" panose="020B0604020202020204" pitchFamily="34" charset="0"/>
                <a:cs typeface="Arial" panose="020B0604020202020204" pitchFamily="34" charset="0"/>
              </a:rPr>
              <a:t>operations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respectively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Entities</a:t>
            </a:r>
            <a:r>
              <a:rPr lang="it-IT" sz="1000" dirty="0">
                <a:latin typeface="Arial" panose="020B0604020202020204" pitchFamily="34" charset="0"/>
                <a:cs typeface="Arial" panose="020B0604020202020204" pitchFamily="34" charset="0"/>
              </a:rPr>
              <a:t> over </a:t>
            </a:r>
            <a:r>
              <a:rPr lang="it-IT" sz="1000" dirty="0" err="1">
                <a:latin typeface="Arial" panose="020B0604020202020204" pitchFamily="34" charset="0"/>
                <a:cs typeface="Arial" panose="020B0604020202020204" pitchFamily="34" charset="0"/>
              </a:rPr>
              <a:t>which</a:t>
            </a:r>
            <a:r>
              <a:rPr lang="it-IT" sz="1000" dirty="0">
                <a:latin typeface="Arial" panose="020B0604020202020204" pitchFamily="34" charset="0"/>
                <a:cs typeface="Arial" panose="020B0604020202020204" pitchFamily="34" charset="0"/>
              </a:rPr>
              <a:t> Shell </a:t>
            </a:r>
            <a:r>
              <a:rPr lang="it-IT" sz="1000" dirty="0" err="1">
                <a:latin typeface="Arial" panose="020B0604020202020204" pitchFamily="34" charset="0"/>
                <a:cs typeface="Arial" panose="020B0604020202020204" pitchFamily="34" charset="0"/>
              </a:rPr>
              <a:t>has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significant</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influence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but</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neither</a:t>
            </a:r>
            <a:r>
              <a:rPr lang="it-IT" sz="1000" dirty="0">
                <a:latin typeface="Arial" panose="020B0604020202020204" pitchFamily="34" charset="0"/>
                <a:cs typeface="Arial" panose="020B0604020202020204" pitchFamily="34" charset="0"/>
              </a:rPr>
              <a:t> control </a:t>
            </a:r>
            <a:r>
              <a:rPr lang="it-IT" sz="1000" dirty="0" err="1">
                <a:latin typeface="Arial" panose="020B0604020202020204" pitchFamily="34" charset="0"/>
                <a:cs typeface="Arial" panose="020B0604020202020204" pitchFamily="34" charset="0"/>
              </a:rPr>
              <a:t>nor</a:t>
            </a:r>
            <a:r>
              <a:rPr lang="it-IT" sz="1000" dirty="0">
                <a:latin typeface="Arial" panose="020B0604020202020204" pitchFamily="34" charset="0"/>
                <a:cs typeface="Arial" panose="020B0604020202020204" pitchFamily="34" charset="0"/>
              </a:rPr>
              <a:t> joint control are </a:t>
            </a:r>
            <a:r>
              <a:rPr lang="it-IT" sz="1000" dirty="0" err="1">
                <a:latin typeface="Arial" panose="020B0604020202020204" pitchFamily="34" charset="0"/>
                <a:cs typeface="Arial" panose="020B0604020202020204" pitchFamily="34" charset="0"/>
              </a:rPr>
              <a:t>referred</a:t>
            </a:r>
            <a:r>
              <a:rPr lang="it-IT" sz="1000" dirty="0">
                <a:latin typeface="Arial" panose="020B0604020202020204" pitchFamily="34" charset="0"/>
                <a:cs typeface="Arial" panose="020B0604020202020204" pitchFamily="34" charset="0"/>
              </a:rPr>
              <a:t> to </a:t>
            </a:r>
            <a:r>
              <a:rPr lang="it-IT" sz="1000" dirty="0" err="1">
                <a:latin typeface="Arial" panose="020B0604020202020204" pitchFamily="34" charset="0"/>
                <a:cs typeface="Arial" panose="020B0604020202020204" pitchFamily="34" charset="0"/>
              </a:rPr>
              <a:t>as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associates</a:t>
            </a:r>
            <a:r>
              <a:rPr lang="it-IT" sz="1000" dirty="0">
                <a:latin typeface="Arial" panose="020B0604020202020204" pitchFamily="34" charset="0"/>
                <a:cs typeface="Arial" panose="020B0604020202020204" pitchFamily="34" charset="0"/>
              </a:rPr>
              <a:t>”. The </a:t>
            </a:r>
            <a:r>
              <a:rPr lang="it-IT" sz="1000" dirty="0" err="1">
                <a:latin typeface="Arial" panose="020B0604020202020204" pitchFamily="34" charset="0"/>
                <a:cs typeface="Arial" panose="020B0604020202020204" pitchFamily="34" charset="0"/>
              </a:rPr>
              <a:t>term</a:t>
            </a:r>
            <a:r>
              <a:rPr lang="it-IT" sz="1000" dirty="0">
                <a:latin typeface="Arial" panose="020B0604020202020204" pitchFamily="34" charset="0"/>
                <a:cs typeface="Arial" panose="020B0604020202020204" pitchFamily="34" charset="0"/>
              </a:rPr>
              <a:t> “Shell </a:t>
            </a:r>
            <a:r>
              <a:rPr lang="it-IT" sz="1000" dirty="0" err="1">
                <a:latin typeface="Arial" panose="020B0604020202020204" pitchFamily="34" charset="0"/>
                <a:cs typeface="Arial" panose="020B0604020202020204" pitchFamily="34" charset="0"/>
              </a:rPr>
              <a:t>interest</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used</a:t>
            </a:r>
            <a:r>
              <a:rPr lang="it-IT" sz="1000" dirty="0">
                <a:latin typeface="Arial" panose="020B0604020202020204" pitchFamily="34" charset="0"/>
                <a:cs typeface="Arial" panose="020B0604020202020204" pitchFamily="34" charset="0"/>
              </a:rPr>
              <a:t> for </a:t>
            </a:r>
            <a:r>
              <a:rPr lang="it-IT" sz="1000" dirty="0" err="1">
                <a:latin typeface="Arial" panose="020B0604020202020204" pitchFamily="34" charset="0"/>
                <a:cs typeface="Arial" panose="020B0604020202020204" pitchFamily="34" charset="0"/>
              </a:rPr>
              <a:t>convenience</a:t>
            </a:r>
            <a:r>
              <a:rPr lang="it-IT" sz="1000" dirty="0">
                <a:latin typeface="Arial" panose="020B0604020202020204" pitchFamily="34" charset="0"/>
                <a:cs typeface="Arial" panose="020B0604020202020204" pitchFamily="34" charset="0"/>
              </a:rPr>
              <a:t> to indicate the </a:t>
            </a:r>
            <a:r>
              <a:rPr lang="it-IT" sz="1000" dirty="0" err="1">
                <a:latin typeface="Arial" panose="020B0604020202020204" pitchFamily="34" charset="0"/>
                <a:cs typeface="Arial" panose="020B0604020202020204" pitchFamily="34" charset="0"/>
              </a:rPr>
              <a:t>direct</a:t>
            </a:r>
            <a:r>
              <a:rPr lang="it-IT" sz="1000" dirty="0">
                <a:latin typeface="Arial" panose="020B0604020202020204" pitchFamily="34" charset="0"/>
                <a:cs typeface="Arial" panose="020B0604020202020204" pitchFamily="34" charset="0"/>
              </a:rPr>
              <a:t> and/or </a:t>
            </a:r>
            <a:r>
              <a:rPr lang="it-IT" sz="1000" dirty="0" err="1">
                <a:latin typeface="Arial" panose="020B0604020202020204" pitchFamily="34" charset="0"/>
                <a:cs typeface="Arial" panose="020B0604020202020204" pitchFamily="34" charset="0"/>
              </a:rPr>
              <a:t>indirect</a:t>
            </a:r>
            <a:r>
              <a:rPr lang="it-IT" sz="1000" dirty="0">
                <a:latin typeface="Arial" panose="020B0604020202020204" pitchFamily="34" charset="0"/>
                <a:cs typeface="Arial" panose="020B0604020202020204" pitchFamily="34" charset="0"/>
              </a:rPr>
              <a:t> ownership </a:t>
            </a:r>
            <a:r>
              <a:rPr lang="it-IT" sz="1000" dirty="0" err="1">
                <a:latin typeface="Arial" panose="020B0604020202020204" pitchFamily="34" charset="0"/>
                <a:cs typeface="Arial" panose="020B0604020202020204" pitchFamily="34" charset="0"/>
              </a:rPr>
              <a:t>interest</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held</a:t>
            </a:r>
            <a:r>
              <a:rPr lang="it-IT" sz="1000" dirty="0">
                <a:latin typeface="Arial" panose="020B0604020202020204" pitchFamily="34" charset="0"/>
                <a:cs typeface="Arial" panose="020B0604020202020204" pitchFamily="34" charset="0"/>
              </a:rPr>
              <a:t> by Shell in an </a:t>
            </a:r>
            <a:r>
              <a:rPr lang="it-IT" sz="1000" dirty="0" err="1">
                <a:latin typeface="Arial" panose="020B0604020202020204" pitchFamily="34" charset="0"/>
                <a:cs typeface="Arial" panose="020B0604020202020204" pitchFamily="34" charset="0"/>
              </a:rPr>
              <a:t>entity</a:t>
            </a:r>
            <a:r>
              <a:rPr lang="it-IT" sz="1000" dirty="0">
                <a:latin typeface="Arial" panose="020B0604020202020204" pitchFamily="34" charset="0"/>
                <a:cs typeface="Arial" panose="020B0604020202020204" pitchFamily="34" charset="0"/>
              </a:rPr>
              <a:t> or </a:t>
            </a:r>
            <a:r>
              <a:rPr lang="it-IT" sz="1000" dirty="0" err="1">
                <a:latin typeface="Arial" panose="020B0604020202020204" pitchFamily="34" charset="0"/>
                <a:cs typeface="Arial" panose="020B0604020202020204" pitchFamily="34" charset="0"/>
              </a:rPr>
              <a:t>unincorporated</a:t>
            </a:r>
            <a:r>
              <a:rPr lang="it-IT" sz="1000" dirty="0">
                <a:latin typeface="Arial" panose="020B0604020202020204" pitchFamily="34" charset="0"/>
                <a:cs typeface="Arial" panose="020B0604020202020204" pitchFamily="34" charset="0"/>
              </a:rPr>
              <a:t> joint arrangement, after </a:t>
            </a:r>
            <a:r>
              <a:rPr lang="it-IT" sz="1000" dirty="0" err="1">
                <a:latin typeface="Arial" panose="020B0604020202020204" pitchFamily="34" charset="0"/>
                <a:cs typeface="Arial" panose="020B0604020202020204" pitchFamily="34" charset="0"/>
              </a:rPr>
              <a:t>exclusion</a:t>
            </a:r>
            <a:r>
              <a:rPr lang="it-IT" sz="1000" dirty="0">
                <a:latin typeface="Arial" panose="020B0604020202020204" pitchFamily="34" charset="0"/>
                <a:cs typeface="Arial" panose="020B0604020202020204" pitchFamily="34" charset="0"/>
              </a:rPr>
              <a:t> of </a:t>
            </a:r>
            <a:r>
              <a:rPr lang="it-IT" sz="1000" dirty="0" err="1">
                <a:latin typeface="Arial" panose="020B0604020202020204" pitchFamily="34" charset="0"/>
                <a:cs typeface="Arial" panose="020B0604020202020204" pitchFamily="34" charset="0"/>
              </a:rPr>
              <a:t>all</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third</a:t>
            </a:r>
            <a:r>
              <a:rPr lang="it-IT" sz="1000" dirty="0">
                <a:latin typeface="Arial" panose="020B0604020202020204" pitchFamily="34" charset="0"/>
                <a:cs typeface="Arial" panose="020B0604020202020204" pitchFamily="34" charset="0"/>
              </a:rPr>
              <a:t>-party </a:t>
            </a:r>
            <a:r>
              <a:rPr lang="it-IT" sz="1000" dirty="0" err="1">
                <a:latin typeface="Arial" panose="020B0604020202020204" pitchFamily="34" charset="0"/>
                <a:cs typeface="Arial" panose="020B0604020202020204" pitchFamily="34" charset="0"/>
              </a:rPr>
              <a:t>interest</a:t>
            </a:r>
            <a:r>
              <a:rPr lang="it-IT" sz="1000" dirty="0">
                <a:latin typeface="Arial" panose="020B0604020202020204" pitchFamily="34" charset="0"/>
                <a:cs typeface="Arial" panose="020B0604020202020204" pitchFamily="34" charset="0"/>
              </a:rPr>
              <a:t>.</a:t>
            </a:r>
          </a:p>
          <a:p>
            <a:pPr algn="just"/>
            <a:r>
              <a:rPr lang="it-IT" sz="1000" dirty="0" err="1">
                <a:latin typeface="Arial" panose="020B0604020202020204" pitchFamily="34" charset="0"/>
                <a:cs typeface="Arial" panose="020B0604020202020204" pitchFamily="34" charset="0"/>
              </a:rPr>
              <a:t>This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presentation</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contains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forward-looking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statements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within</a:t>
            </a:r>
            <a:r>
              <a:rPr lang="it-IT" sz="1000" dirty="0">
                <a:latin typeface="Arial" panose="020B0604020202020204" pitchFamily="34" charset="0"/>
                <a:cs typeface="Arial" panose="020B0604020202020204" pitchFamily="34" charset="0"/>
              </a:rPr>
              <a:t> the </a:t>
            </a:r>
            <a:r>
              <a:rPr lang="it-IT" sz="1000" dirty="0" err="1">
                <a:latin typeface="Arial" panose="020B0604020202020204" pitchFamily="34" charset="0"/>
                <a:cs typeface="Arial" panose="020B0604020202020204" pitchFamily="34" charset="0"/>
              </a:rPr>
              <a:t>meaning</a:t>
            </a:r>
            <a:r>
              <a:rPr lang="it-IT" sz="1000" dirty="0">
                <a:latin typeface="Arial" panose="020B0604020202020204" pitchFamily="34" charset="0"/>
                <a:cs typeface="Arial" panose="020B0604020202020204" pitchFamily="34" charset="0"/>
              </a:rPr>
              <a:t> of the U.S. Private Securities </a:t>
            </a:r>
            <a:r>
              <a:rPr lang="it-IT" sz="1000" dirty="0" err="1">
                <a:latin typeface="Arial" panose="020B0604020202020204" pitchFamily="34" charset="0"/>
                <a:cs typeface="Arial" panose="020B0604020202020204" pitchFamily="34" charset="0"/>
              </a:rPr>
              <a:t>Litigation</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Reform</a:t>
            </a:r>
            <a:r>
              <a:rPr lang="it-IT" sz="1000" dirty="0">
                <a:latin typeface="Arial" panose="020B0604020202020204" pitchFamily="34" charset="0"/>
                <a:cs typeface="Arial" panose="020B0604020202020204" pitchFamily="34" charset="0"/>
              </a:rPr>
              <a:t> Act of 1995) </a:t>
            </a:r>
            <a:r>
              <a:rPr lang="it-IT" sz="1000" dirty="0" err="1">
                <a:latin typeface="Arial" panose="020B0604020202020204" pitchFamily="34" charset="0"/>
                <a:cs typeface="Arial" panose="020B0604020202020204" pitchFamily="34" charset="0"/>
              </a:rPr>
              <a:t>concerning</a:t>
            </a:r>
            <a:r>
              <a:rPr lang="it-IT" sz="1000" dirty="0">
                <a:latin typeface="Arial" panose="020B0604020202020204" pitchFamily="34" charset="0"/>
                <a:cs typeface="Arial" panose="020B0604020202020204" pitchFamily="34" charset="0"/>
              </a:rPr>
              <a:t> the </a:t>
            </a:r>
            <a:r>
              <a:rPr lang="it-IT" sz="1000" dirty="0" err="1">
                <a:latin typeface="Arial" panose="020B0604020202020204" pitchFamily="34" charset="0"/>
                <a:cs typeface="Arial" panose="020B0604020202020204" pitchFamily="34" charset="0"/>
              </a:rPr>
              <a:t>financial</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condition</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results</a:t>
            </a:r>
            <a:r>
              <a:rPr lang="it-IT" sz="1000" dirty="0">
                <a:latin typeface="Arial" panose="020B0604020202020204" pitchFamily="34" charset="0"/>
                <a:cs typeface="Arial" panose="020B0604020202020204" pitchFamily="34" charset="0"/>
              </a:rPr>
              <a:t> of </a:t>
            </a:r>
            <a:r>
              <a:rPr lang="it-IT" sz="1000" dirty="0" err="1">
                <a:latin typeface="Arial" panose="020B0604020202020204" pitchFamily="34" charset="0"/>
                <a:cs typeface="Arial" panose="020B0604020202020204" pitchFamily="34" charset="0"/>
              </a:rPr>
              <a:t>operations</a:t>
            </a:r>
            <a:r>
              <a:rPr lang="it-IT" sz="1000" dirty="0">
                <a:latin typeface="Arial" panose="020B0604020202020204" pitchFamily="34" charset="0"/>
                <a:cs typeface="Arial" panose="020B0604020202020204" pitchFamily="34" charset="0"/>
              </a:rPr>
              <a:t> and businesses of Shell. All </a:t>
            </a:r>
            <a:r>
              <a:rPr lang="it-IT" sz="1000" dirty="0" err="1">
                <a:latin typeface="Arial" panose="020B0604020202020204" pitchFamily="34" charset="0"/>
                <a:cs typeface="Arial" panose="020B0604020202020204" pitchFamily="34" charset="0"/>
              </a:rPr>
              <a:t>statements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other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than</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statements</a:t>
            </a:r>
            <a:r>
              <a:rPr lang="it-IT" sz="1000" dirty="0">
                <a:latin typeface="Arial" panose="020B0604020202020204" pitchFamily="34" charset="0"/>
                <a:cs typeface="Arial" panose="020B0604020202020204" pitchFamily="34" charset="0"/>
              </a:rPr>
              <a:t> of </a:t>
            </a:r>
            <a:r>
              <a:rPr lang="it-IT" sz="1000" dirty="0" err="1">
                <a:latin typeface="Arial" panose="020B0604020202020204" pitchFamily="34" charset="0"/>
                <a:cs typeface="Arial" panose="020B0604020202020204" pitchFamily="34" charset="0"/>
              </a:rPr>
              <a:t>historical</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fact</a:t>
            </a:r>
            <a:r>
              <a:rPr lang="it-IT" sz="1000" dirty="0">
                <a:latin typeface="Arial" panose="020B0604020202020204" pitchFamily="34" charset="0"/>
                <a:cs typeface="Arial" panose="020B0604020202020204" pitchFamily="34" charset="0"/>
              </a:rPr>
              <a:t> are, or </a:t>
            </a:r>
            <a:r>
              <a:rPr lang="it-IT" sz="1000" dirty="0" err="1">
                <a:latin typeface="Arial" panose="020B0604020202020204" pitchFamily="34" charset="0"/>
                <a:cs typeface="Arial" panose="020B0604020202020204" pitchFamily="34" charset="0"/>
              </a:rPr>
              <a:t>may</a:t>
            </a:r>
            <a:r>
              <a:rPr lang="it-IT" sz="1000" dirty="0">
                <a:latin typeface="Arial" panose="020B0604020202020204" pitchFamily="34" charset="0"/>
                <a:cs typeface="Arial" panose="020B0604020202020204" pitchFamily="34" charset="0"/>
              </a:rPr>
              <a:t> be </a:t>
            </a:r>
            <a:r>
              <a:rPr lang="it-IT" sz="1000" dirty="0" err="1">
                <a:latin typeface="Arial" panose="020B0604020202020204" pitchFamily="34" charset="0"/>
                <a:cs typeface="Arial" panose="020B0604020202020204" pitchFamily="34" charset="0"/>
              </a:rPr>
              <a:t>deemed</a:t>
            </a:r>
            <a:r>
              <a:rPr lang="it-IT" sz="1000" dirty="0">
                <a:latin typeface="Arial" panose="020B0604020202020204" pitchFamily="34" charset="0"/>
                <a:cs typeface="Arial" panose="020B0604020202020204" pitchFamily="34" charset="0"/>
              </a:rPr>
              <a:t> to be, </a:t>
            </a:r>
            <a:r>
              <a:rPr lang="it-IT" sz="1000" dirty="0" err="1">
                <a:latin typeface="Arial" panose="020B0604020202020204" pitchFamily="34" charset="0"/>
                <a:cs typeface="Arial" panose="020B0604020202020204" pitchFamily="34" charset="0"/>
              </a:rPr>
              <a:t>forward-looking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statements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Forward-looking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statements</a:t>
            </a:r>
            <a:r>
              <a:rPr lang="it-IT" sz="1000" dirty="0">
                <a:latin typeface="Arial" panose="020B0604020202020204" pitchFamily="34" charset="0"/>
                <a:cs typeface="Arial" panose="020B0604020202020204" pitchFamily="34" charset="0"/>
              </a:rPr>
              <a:t> are </a:t>
            </a:r>
            <a:r>
              <a:rPr lang="it-IT" sz="1000" dirty="0" err="1">
                <a:latin typeface="Arial" panose="020B0604020202020204" pitchFamily="34" charset="0"/>
                <a:cs typeface="Arial" panose="020B0604020202020204" pitchFamily="34" charset="0"/>
              </a:rPr>
              <a:t>statements</a:t>
            </a:r>
            <a:r>
              <a:rPr lang="it-IT" sz="1000" dirty="0">
                <a:latin typeface="Arial" panose="020B0604020202020204" pitchFamily="34" charset="0"/>
                <a:cs typeface="Arial" panose="020B0604020202020204" pitchFamily="34" charset="0"/>
              </a:rPr>
              <a:t> of future </a:t>
            </a:r>
            <a:r>
              <a:rPr lang="it-IT" sz="1000" dirty="0" err="1">
                <a:latin typeface="Arial" panose="020B0604020202020204" pitchFamily="34" charset="0"/>
                <a:cs typeface="Arial" panose="020B0604020202020204" pitchFamily="34" charset="0"/>
              </a:rPr>
              <a:t>expectations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that</a:t>
            </a:r>
            <a:r>
              <a:rPr lang="it-IT" sz="1000" dirty="0">
                <a:latin typeface="Arial" panose="020B0604020202020204" pitchFamily="34" charset="0"/>
                <a:cs typeface="Arial" panose="020B0604020202020204" pitchFamily="34" charset="0"/>
              </a:rPr>
              <a:t> are </a:t>
            </a:r>
            <a:r>
              <a:rPr lang="it-IT" sz="1000" dirty="0" err="1">
                <a:latin typeface="Arial" panose="020B0604020202020204" pitchFamily="34" charset="0"/>
                <a:cs typeface="Arial" panose="020B0604020202020204" pitchFamily="34" charset="0"/>
              </a:rPr>
              <a:t>based</a:t>
            </a:r>
            <a:r>
              <a:rPr lang="it-IT" sz="1000" dirty="0">
                <a:latin typeface="Arial" panose="020B0604020202020204" pitchFamily="34" charset="0"/>
                <a:cs typeface="Arial" panose="020B0604020202020204" pitchFamily="34" charset="0"/>
              </a:rPr>
              <a:t> on </a:t>
            </a:r>
            <a:r>
              <a:rPr lang="it-IT" sz="1000" dirty="0" err="1">
                <a:latin typeface="Arial" panose="020B0604020202020204" pitchFamily="34" charset="0"/>
                <a:cs typeface="Arial" panose="020B0604020202020204" pitchFamily="34" charset="0"/>
              </a:rPr>
              <a:t>management’s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current</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expectations</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assumptions</a:t>
            </a:r>
            <a:r>
              <a:rPr lang="it-IT" sz="1000" dirty="0">
                <a:latin typeface="Arial" panose="020B0604020202020204" pitchFamily="34" charset="0"/>
                <a:cs typeface="Arial" panose="020B0604020202020204" pitchFamily="34" charset="0"/>
              </a:rPr>
              <a:t> and involve </a:t>
            </a:r>
            <a:r>
              <a:rPr lang="it-IT" sz="1000" dirty="0" err="1">
                <a:latin typeface="Arial" panose="020B0604020202020204" pitchFamily="34" charset="0"/>
                <a:cs typeface="Arial" panose="020B0604020202020204" pitchFamily="34" charset="0"/>
              </a:rPr>
              <a:t>known</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unknown</a:t>
            </a:r>
            <a:r>
              <a:rPr lang="it-IT" sz="1000" dirty="0">
                <a:latin typeface="Arial" panose="020B0604020202020204" pitchFamily="34" charset="0"/>
                <a:cs typeface="Arial" panose="020B0604020202020204" pitchFamily="34" charset="0"/>
              </a:rPr>
              <a:t> risks and </a:t>
            </a:r>
            <a:r>
              <a:rPr lang="it-IT" sz="1000" dirty="0" err="1">
                <a:latin typeface="Arial" panose="020B0604020202020204" pitchFamily="34" charset="0"/>
                <a:cs typeface="Arial" panose="020B0604020202020204" pitchFamily="34" charset="0"/>
              </a:rPr>
              <a:t>uncertainties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that</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could</a:t>
            </a:r>
            <a:r>
              <a:rPr lang="it-IT" sz="1000" dirty="0">
                <a:latin typeface="Arial" panose="020B0604020202020204" pitchFamily="34" charset="0"/>
                <a:cs typeface="Arial" panose="020B0604020202020204" pitchFamily="34" charset="0"/>
              </a:rPr>
              <a:t> cause </a:t>
            </a:r>
            <a:r>
              <a:rPr lang="it-IT" sz="1000" dirty="0" err="1">
                <a:latin typeface="Arial" panose="020B0604020202020204" pitchFamily="34" charset="0"/>
                <a:cs typeface="Arial" panose="020B0604020202020204" pitchFamily="34" charset="0"/>
              </a:rPr>
              <a:t>actual</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results</a:t>
            </a:r>
            <a:r>
              <a:rPr lang="it-IT" sz="1000" dirty="0">
                <a:latin typeface="Arial" panose="020B0604020202020204" pitchFamily="34" charset="0"/>
                <a:cs typeface="Arial" panose="020B0604020202020204" pitchFamily="34" charset="0"/>
              </a:rPr>
              <a:t>, performance or events to </a:t>
            </a:r>
            <a:r>
              <a:rPr lang="it-IT" sz="1000" dirty="0" err="1">
                <a:latin typeface="Arial" panose="020B0604020202020204" pitchFamily="34" charset="0"/>
                <a:cs typeface="Arial" panose="020B0604020202020204" pitchFamily="34" charset="0"/>
              </a:rPr>
              <a:t>differ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materially</a:t>
            </a:r>
            <a:r>
              <a:rPr lang="it-IT" sz="1000" dirty="0">
                <a:latin typeface="Arial" panose="020B0604020202020204" pitchFamily="34" charset="0"/>
                <a:cs typeface="Arial" panose="020B0604020202020204" pitchFamily="34" charset="0"/>
              </a:rPr>
              <a:t> from </a:t>
            </a:r>
            <a:r>
              <a:rPr lang="it-IT" sz="1000" dirty="0" err="1">
                <a:latin typeface="Arial" panose="020B0604020202020204" pitchFamily="34" charset="0"/>
                <a:cs typeface="Arial" panose="020B0604020202020204" pitchFamily="34" charset="0"/>
              </a:rPr>
              <a:t>those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expressed</a:t>
            </a:r>
            <a:r>
              <a:rPr lang="it-IT" sz="1000" dirty="0">
                <a:latin typeface="Arial" panose="020B0604020202020204" pitchFamily="34" charset="0"/>
                <a:cs typeface="Arial" panose="020B0604020202020204" pitchFamily="34" charset="0"/>
              </a:rPr>
              <a:t> or </a:t>
            </a:r>
            <a:r>
              <a:rPr lang="it-IT" sz="1000" dirty="0" err="1">
                <a:latin typeface="Arial" panose="020B0604020202020204" pitchFamily="34" charset="0"/>
                <a:cs typeface="Arial" panose="020B0604020202020204" pitchFamily="34" charset="0"/>
              </a:rPr>
              <a:t>implied</a:t>
            </a:r>
            <a:r>
              <a:rPr lang="it-IT" sz="1000" dirty="0">
                <a:latin typeface="Arial" panose="020B0604020202020204" pitchFamily="34" charset="0"/>
                <a:cs typeface="Arial" panose="020B0604020202020204" pitchFamily="34" charset="0"/>
              </a:rPr>
              <a:t> in </a:t>
            </a:r>
            <a:r>
              <a:rPr lang="it-IT" sz="1000" dirty="0" err="1">
                <a:latin typeface="Arial" panose="020B0604020202020204" pitchFamily="34" charset="0"/>
                <a:cs typeface="Arial" panose="020B0604020202020204" pitchFamily="34" charset="0"/>
              </a:rPr>
              <a:t>these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statements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Forward-looking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statements</a:t>
            </a:r>
            <a:r>
              <a:rPr lang="it-IT" sz="1000" dirty="0">
                <a:latin typeface="Arial" panose="020B0604020202020204" pitchFamily="34" charset="0"/>
                <a:cs typeface="Arial" panose="020B0604020202020204" pitchFamily="34" charset="0"/>
              </a:rPr>
              <a:t> include, </a:t>
            </a:r>
            <a:r>
              <a:rPr lang="it-IT" sz="1000" dirty="0" err="1">
                <a:latin typeface="Arial" panose="020B0604020202020204" pitchFamily="34" charset="0"/>
                <a:cs typeface="Arial" panose="020B0604020202020204" pitchFamily="34" charset="0"/>
              </a:rPr>
              <a:t>among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other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things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statements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concerning</a:t>
            </a:r>
            <a:r>
              <a:rPr lang="it-IT" sz="1000" dirty="0">
                <a:latin typeface="Arial" panose="020B0604020202020204" pitchFamily="34" charset="0"/>
                <a:cs typeface="Arial" panose="020B0604020202020204" pitchFamily="34" charset="0"/>
              </a:rPr>
              <a:t> the </a:t>
            </a:r>
            <a:r>
              <a:rPr lang="it-IT" sz="1000" dirty="0" err="1">
                <a:latin typeface="Arial" panose="020B0604020202020204" pitchFamily="34" charset="0"/>
                <a:cs typeface="Arial" panose="020B0604020202020204" pitchFamily="34" charset="0"/>
              </a:rPr>
              <a:t>potential</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exposure</a:t>
            </a:r>
            <a:r>
              <a:rPr lang="it-IT" sz="1000" dirty="0">
                <a:latin typeface="Arial" panose="020B0604020202020204" pitchFamily="34" charset="0"/>
                <a:cs typeface="Arial" panose="020B0604020202020204" pitchFamily="34" charset="0"/>
              </a:rPr>
              <a:t> of Shell to market risks and </a:t>
            </a:r>
            <a:r>
              <a:rPr lang="it-IT" sz="1000" dirty="0" err="1">
                <a:latin typeface="Arial" panose="020B0604020202020204" pitchFamily="34" charset="0"/>
                <a:cs typeface="Arial" panose="020B0604020202020204" pitchFamily="34" charset="0"/>
              </a:rPr>
              <a:t>statements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expressing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management’s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expectations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beliefs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estimates</a:t>
            </a:r>
            <a:r>
              <a:rPr lang="it-IT" sz="1000" dirty="0">
                <a:latin typeface="Arial" panose="020B0604020202020204" pitchFamily="34" charset="0"/>
                <a:cs typeface="Arial" panose="020B0604020202020204" pitchFamily="34" charset="0"/>
              </a:rPr>
              <a:t>, forecasts, </a:t>
            </a:r>
            <a:r>
              <a:rPr lang="it-IT" sz="1000" dirty="0" err="1">
                <a:latin typeface="Arial" panose="020B0604020202020204" pitchFamily="34" charset="0"/>
                <a:cs typeface="Arial" panose="020B0604020202020204" pitchFamily="34" charset="0"/>
              </a:rPr>
              <a:t>projections</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assumptions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These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forward-looking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statements</a:t>
            </a:r>
            <a:r>
              <a:rPr lang="it-IT" sz="1000" dirty="0">
                <a:latin typeface="Arial" panose="020B0604020202020204" pitchFamily="34" charset="0"/>
                <a:cs typeface="Arial" panose="020B0604020202020204" pitchFamily="34" charset="0"/>
              </a:rPr>
              <a:t> are </a:t>
            </a:r>
            <a:r>
              <a:rPr lang="it-IT" sz="1000" dirty="0" err="1">
                <a:latin typeface="Arial" panose="020B0604020202020204" pitchFamily="34" charset="0"/>
                <a:cs typeface="Arial" panose="020B0604020202020204" pitchFamily="34" charset="0"/>
              </a:rPr>
              <a:t>identified</a:t>
            </a:r>
            <a:r>
              <a:rPr lang="it-IT" sz="1000" dirty="0">
                <a:latin typeface="Arial" panose="020B0604020202020204" pitchFamily="34" charset="0"/>
                <a:cs typeface="Arial" panose="020B0604020202020204" pitchFamily="34" charset="0"/>
              </a:rPr>
              <a:t> by </a:t>
            </a:r>
            <a:r>
              <a:rPr lang="it-IT" sz="1000" dirty="0" err="1">
                <a:latin typeface="Arial" panose="020B0604020202020204" pitchFamily="34" charset="0"/>
                <a:cs typeface="Arial" panose="020B0604020202020204" pitchFamily="34" charset="0"/>
              </a:rPr>
              <a:t>their</a:t>
            </a:r>
            <a:r>
              <a:rPr lang="it-IT" sz="1000" dirty="0">
                <a:latin typeface="Arial" panose="020B0604020202020204" pitchFamily="34" charset="0"/>
                <a:cs typeface="Arial" panose="020B0604020202020204" pitchFamily="34" charset="0"/>
              </a:rPr>
              <a:t> use of </a:t>
            </a:r>
            <a:r>
              <a:rPr lang="it-IT" sz="1000" dirty="0" err="1">
                <a:latin typeface="Arial" panose="020B0604020202020204" pitchFamily="34" charset="0"/>
                <a:cs typeface="Arial" panose="020B0604020202020204" pitchFamily="34" charset="0"/>
              </a:rPr>
              <a:t>terms</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phrases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such</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aim</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ambition</a:t>
            </a:r>
            <a:r>
              <a:rPr lang="it-IT" sz="1000" dirty="0">
                <a:latin typeface="Arial" panose="020B0604020202020204" pitchFamily="34" charset="0"/>
                <a:cs typeface="Arial" panose="020B0604020202020204" pitchFamily="34" charset="0"/>
              </a:rPr>
              <a:t>”, ‘‘anticipate’’, ‘‘</a:t>
            </a:r>
            <a:r>
              <a:rPr lang="it-IT" sz="1000" dirty="0" err="1">
                <a:latin typeface="Arial" panose="020B0604020202020204" pitchFamily="34" charset="0"/>
                <a:cs typeface="Arial" panose="020B0604020202020204" pitchFamily="34" charset="0"/>
              </a:rPr>
              <a:t>believe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could</a:t>
            </a:r>
            <a:r>
              <a:rPr lang="it-IT" sz="1000" dirty="0">
                <a:latin typeface="Arial" panose="020B0604020202020204" pitchFamily="34" charset="0"/>
                <a:cs typeface="Arial" panose="020B0604020202020204" pitchFamily="34" charset="0"/>
              </a:rPr>
              <a:t>’’, ‘‘estimate’’, ‘‘</a:t>
            </a:r>
            <a:r>
              <a:rPr lang="it-IT" sz="1000" dirty="0" err="1">
                <a:latin typeface="Arial" panose="020B0604020202020204" pitchFamily="34" charset="0"/>
                <a:cs typeface="Arial" panose="020B0604020202020204" pitchFamily="34" charset="0"/>
              </a:rPr>
              <a:t>expect</a:t>
            </a:r>
            <a:r>
              <a:rPr lang="it-IT" sz="1000" dirty="0">
                <a:latin typeface="Arial" panose="020B0604020202020204" pitchFamily="34" charset="0"/>
                <a:cs typeface="Arial" panose="020B0604020202020204" pitchFamily="34" charset="0"/>
              </a:rPr>
              <a:t>’’, ‘‘goals’’, ‘‘</a:t>
            </a:r>
            <a:r>
              <a:rPr lang="it-IT" sz="1000" dirty="0" err="1">
                <a:latin typeface="Arial" panose="020B0604020202020204" pitchFamily="34" charset="0"/>
                <a:cs typeface="Arial" panose="020B0604020202020204" pitchFamily="34" charset="0"/>
              </a:rPr>
              <a:t>intend</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may</a:t>
            </a:r>
            <a:r>
              <a:rPr lang="it-IT" sz="1000" dirty="0">
                <a:latin typeface="Arial" panose="020B0604020202020204" pitchFamily="34" charset="0"/>
                <a:cs typeface="Arial" panose="020B0604020202020204" pitchFamily="34" charset="0"/>
              </a:rPr>
              <a:t>’’, “milestones”, ‘‘</a:t>
            </a:r>
            <a:r>
              <a:rPr lang="it-IT" sz="1000" dirty="0" err="1">
                <a:latin typeface="Arial" panose="020B0604020202020204" pitchFamily="34" charset="0"/>
                <a:cs typeface="Arial" panose="020B0604020202020204" pitchFamily="34" charset="0"/>
              </a:rPr>
              <a:t>objectives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outlook</a:t>
            </a:r>
            <a:r>
              <a:rPr lang="it-IT" sz="1000" dirty="0">
                <a:latin typeface="Arial" panose="020B0604020202020204" pitchFamily="34" charset="0"/>
                <a:cs typeface="Arial" panose="020B0604020202020204" pitchFamily="34" charset="0"/>
              </a:rPr>
              <a:t>’’, ‘‘plan’’, ‘‘</a:t>
            </a:r>
            <a:r>
              <a:rPr lang="it-IT" sz="1000" dirty="0" err="1">
                <a:latin typeface="Arial" panose="020B0604020202020204" pitchFamily="34" charset="0"/>
                <a:cs typeface="Arial" panose="020B0604020202020204" pitchFamily="34" charset="0"/>
              </a:rPr>
              <a:t>probably</a:t>
            </a:r>
            <a:r>
              <a:rPr lang="it-IT" sz="1000" dirty="0">
                <a:latin typeface="Arial" panose="020B0604020202020204" pitchFamily="34" charset="0"/>
                <a:cs typeface="Arial" panose="020B0604020202020204" pitchFamily="34" charset="0"/>
              </a:rPr>
              <a:t>’’, ‘‘project’’, ‘‘risks’’, “schedule”, ‘‘</a:t>
            </a:r>
            <a:r>
              <a:rPr lang="it-IT" sz="1000" dirty="0" err="1">
                <a:latin typeface="Arial" panose="020B0604020202020204" pitchFamily="34" charset="0"/>
                <a:cs typeface="Arial" panose="020B0604020202020204" pitchFamily="34" charset="0"/>
              </a:rPr>
              <a:t>seek</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should</a:t>
            </a:r>
            <a:r>
              <a:rPr lang="it-IT" sz="1000" dirty="0">
                <a:latin typeface="Arial" panose="020B0604020202020204" pitchFamily="34" charset="0"/>
                <a:cs typeface="Arial" panose="020B0604020202020204" pitchFamily="34" charset="0"/>
              </a:rPr>
              <a:t>’’, ‘‘target’’, ‘‘</a:t>
            </a:r>
            <a:r>
              <a:rPr lang="it-IT" sz="1000" dirty="0" err="1">
                <a:latin typeface="Arial" panose="020B0604020202020204" pitchFamily="34" charset="0"/>
                <a:cs typeface="Arial" panose="020B0604020202020204" pitchFamily="34" charset="0"/>
              </a:rPr>
              <a:t>will</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similar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terms</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phrases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There</a:t>
            </a:r>
            <a:r>
              <a:rPr lang="it-IT" sz="1000" dirty="0">
                <a:latin typeface="Arial" panose="020B0604020202020204" pitchFamily="34" charset="0"/>
                <a:cs typeface="Arial" panose="020B0604020202020204" pitchFamily="34" charset="0"/>
              </a:rPr>
              <a:t> are a </a:t>
            </a:r>
            <a:r>
              <a:rPr lang="it-IT" sz="1000" dirty="0" err="1">
                <a:latin typeface="Arial" panose="020B0604020202020204" pitchFamily="34" charset="0"/>
                <a:cs typeface="Arial" panose="020B0604020202020204" pitchFamily="34" charset="0"/>
              </a:rPr>
              <a:t>number</a:t>
            </a:r>
            <a:r>
              <a:rPr lang="it-IT" sz="1000" dirty="0">
                <a:latin typeface="Arial" panose="020B0604020202020204" pitchFamily="34" charset="0"/>
                <a:cs typeface="Arial" panose="020B0604020202020204" pitchFamily="34" charset="0"/>
              </a:rPr>
              <a:t> of </a:t>
            </a:r>
            <a:r>
              <a:rPr lang="it-IT" sz="1000" dirty="0" err="1">
                <a:latin typeface="Arial" panose="020B0604020202020204" pitchFamily="34" charset="0"/>
                <a:cs typeface="Arial" panose="020B0604020202020204" pitchFamily="34" charset="0"/>
              </a:rPr>
              <a:t>factors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that</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could</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affect</a:t>
            </a:r>
            <a:r>
              <a:rPr lang="it-IT" sz="1000" dirty="0">
                <a:latin typeface="Arial" panose="020B0604020202020204" pitchFamily="34" charset="0"/>
                <a:cs typeface="Arial" panose="020B0604020202020204" pitchFamily="34" charset="0"/>
              </a:rPr>
              <a:t> the future </a:t>
            </a:r>
            <a:r>
              <a:rPr lang="it-IT" sz="1000" dirty="0" err="1">
                <a:latin typeface="Arial" panose="020B0604020202020204" pitchFamily="34" charset="0"/>
                <a:cs typeface="Arial" panose="020B0604020202020204" pitchFamily="34" charset="0"/>
              </a:rPr>
              <a:t>operations</a:t>
            </a:r>
            <a:r>
              <a:rPr lang="it-IT" sz="1000" dirty="0">
                <a:latin typeface="Arial" panose="020B0604020202020204" pitchFamily="34" charset="0"/>
                <a:cs typeface="Arial" panose="020B0604020202020204" pitchFamily="34" charset="0"/>
              </a:rPr>
              <a:t> of Shell and </a:t>
            </a:r>
            <a:r>
              <a:rPr lang="it-IT" sz="1000" dirty="0" err="1">
                <a:latin typeface="Arial" panose="020B0604020202020204" pitchFamily="34" charset="0"/>
                <a:cs typeface="Arial" panose="020B0604020202020204" pitchFamily="34" charset="0"/>
              </a:rPr>
              <a:t>could</a:t>
            </a:r>
            <a:r>
              <a:rPr lang="it-IT" sz="1000" dirty="0">
                <a:latin typeface="Arial" panose="020B0604020202020204" pitchFamily="34" charset="0"/>
                <a:cs typeface="Arial" panose="020B0604020202020204" pitchFamily="34" charset="0"/>
              </a:rPr>
              <a:t> cause </a:t>
            </a:r>
            <a:r>
              <a:rPr lang="it-IT" sz="1000" dirty="0" err="1">
                <a:latin typeface="Arial" panose="020B0604020202020204" pitchFamily="34" charset="0"/>
                <a:cs typeface="Arial" panose="020B0604020202020204" pitchFamily="34" charset="0"/>
              </a:rPr>
              <a:t>those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results</a:t>
            </a:r>
            <a:r>
              <a:rPr lang="it-IT" sz="1000" dirty="0">
                <a:latin typeface="Arial" panose="020B0604020202020204" pitchFamily="34" charset="0"/>
                <a:cs typeface="Arial" panose="020B0604020202020204" pitchFamily="34" charset="0"/>
              </a:rPr>
              <a:t> to </a:t>
            </a:r>
            <a:r>
              <a:rPr lang="it-IT" sz="1000" dirty="0" err="1">
                <a:latin typeface="Arial" panose="020B0604020202020204" pitchFamily="34" charset="0"/>
                <a:cs typeface="Arial" panose="020B0604020202020204" pitchFamily="34" charset="0"/>
              </a:rPr>
              <a:t>differ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materially</a:t>
            </a:r>
            <a:r>
              <a:rPr lang="it-IT" sz="1000" dirty="0">
                <a:latin typeface="Arial" panose="020B0604020202020204" pitchFamily="34" charset="0"/>
                <a:cs typeface="Arial" panose="020B0604020202020204" pitchFamily="34" charset="0"/>
              </a:rPr>
              <a:t> from </a:t>
            </a:r>
            <a:r>
              <a:rPr lang="it-IT" sz="1000" dirty="0" err="1">
                <a:latin typeface="Arial" panose="020B0604020202020204" pitchFamily="34" charset="0"/>
                <a:cs typeface="Arial" panose="020B0604020202020204" pitchFamily="34" charset="0"/>
              </a:rPr>
              <a:t>those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expressed</a:t>
            </a:r>
            <a:r>
              <a:rPr lang="it-IT" sz="1000" dirty="0">
                <a:latin typeface="Arial" panose="020B0604020202020204" pitchFamily="34" charset="0"/>
                <a:cs typeface="Arial" panose="020B0604020202020204" pitchFamily="34" charset="0"/>
              </a:rPr>
              <a:t> in the </a:t>
            </a:r>
            <a:r>
              <a:rPr lang="it-IT" sz="1000" dirty="0" err="1">
                <a:latin typeface="Arial" panose="020B0604020202020204" pitchFamily="34" charset="0"/>
                <a:cs typeface="Arial" panose="020B0604020202020204" pitchFamily="34" charset="0"/>
              </a:rPr>
              <a:t>forward-looking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statements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included</a:t>
            </a:r>
            <a:r>
              <a:rPr lang="it-IT" sz="1000" dirty="0">
                <a:latin typeface="Arial" panose="020B0604020202020204" pitchFamily="34" charset="0"/>
                <a:cs typeface="Arial" panose="020B0604020202020204" pitchFamily="34" charset="0"/>
              </a:rPr>
              <a:t> in </a:t>
            </a:r>
            <a:r>
              <a:rPr lang="it-IT" sz="1000" dirty="0" err="1">
                <a:latin typeface="Arial" panose="020B0604020202020204" pitchFamily="34" charset="0"/>
                <a:cs typeface="Arial" panose="020B0604020202020204" pitchFamily="34" charset="0"/>
              </a:rPr>
              <a:t>this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presentation</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including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without</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limitation</a:t>
            </a:r>
            <a:r>
              <a:rPr lang="it-IT" sz="1000" dirty="0">
                <a:latin typeface="Arial" panose="020B0604020202020204" pitchFamily="34" charset="0"/>
                <a:cs typeface="Arial" panose="020B0604020202020204" pitchFamily="34" charset="0"/>
              </a:rPr>
              <a:t>): (a) price </a:t>
            </a:r>
            <a:r>
              <a:rPr lang="it-IT" sz="1000" dirty="0" err="1">
                <a:latin typeface="Arial" panose="020B0604020202020204" pitchFamily="34" charset="0"/>
                <a:cs typeface="Arial" panose="020B0604020202020204" pitchFamily="34" charset="0"/>
              </a:rPr>
              <a:t>fluctuations</a:t>
            </a:r>
            <a:r>
              <a:rPr lang="it-IT" sz="1000" dirty="0">
                <a:latin typeface="Arial" panose="020B0604020202020204" pitchFamily="34" charset="0"/>
                <a:cs typeface="Arial" panose="020B0604020202020204" pitchFamily="34" charset="0"/>
              </a:rPr>
              <a:t> in crude oil and </a:t>
            </a:r>
            <a:r>
              <a:rPr lang="it-IT" sz="1000" dirty="0" err="1">
                <a:latin typeface="Arial" panose="020B0604020202020204" pitchFamily="34" charset="0"/>
                <a:cs typeface="Arial" panose="020B0604020202020204" pitchFamily="34" charset="0"/>
              </a:rPr>
              <a:t>natural</a:t>
            </a:r>
            <a:r>
              <a:rPr lang="it-IT" sz="1000" dirty="0">
                <a:latin typeface="Arial" panose="020B0604020202020204" pitchFamily="34" charset="0"/>
                <a:cs typeface="Arial" panose="020B0604020202020204" pitchFamily="34" charset="0"/>
              </a:rPr>
              <a:t> gas; (b) </a:t>
            </a:r>
            <a:r>
              <a:rPr lang="it-IT" sz="1000" dirty="0" err="1">
                <a:latin typeface="Arial" panose="020B0604020202020204" pitchFamily="34" charset="0"/>
                <a:cs typeface="Arial" panose="020B0604020202020204" pitchFamily="34" charset="0"/>
              </a:rPr>
              <a:t>changes</a:t>
            </a:r>
            <a:r>
              <a:rPr lang="it-IT" sz="1000" dirty="0">
                <a:latin typeface="Arial" panose="020B0604020202020204" pitchFamily="34" charset="0"/>
                <a:cs typeface="Arial" panose="020B0604020202020204" pitchFamily="34" charset="0"/>
              </a:rPr>
              <a:t> in demand for </a:t>
            </a:r>
            <a:r>
              <a:rPr lang="it-IT" sz="1000" dirty="0" err="1">
                <a:latin typeface="Arial" panose="020B0604020202020204" pitchFamily="34" charset="0"/>
                <a:cs typeface="Arial" panose="020B0604020202020204" pitchFamily="34" charset="0"/>
              </a:rPr>
              <a:t>Shell’s</a:t>
            </a:r>
            <a:r>
              <a:rPr lang="it-IT" sz="1000" dirty="0">
                <a:latin typeface="Arial" panose="020B0604020202020204" pitchFamily="34" charset="0"/>
                <a:cs typeface="Arial" panose="020B0604020202020204" pitchFamily="34" charset="0"/>
              </a:rPr>
              <a:t> products; (c) </a:t>
            </a:r>
            <a:r>
              <a:rPr lang="it-IT" sz="1000" dirty="0" err="1">
                <a:latin typeface="Arial" panose="020B0604020202020204" pitchFamily="34" charset="0"/>
                <a:cs typeface="Arial" panose="020B0604020202020204" pitchFamily="34" charset="0"/>
              </a:rPr>
              <a:t>currency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fluctuations</a:t>
            </a:r>
            <a:r>
              <a:rPr lang="it-IT" sz="1000" dirty="0">
                <a:latin typeface="Arial" panose="020B0604020202020204" pitchFamily="34" charset="0"/>
                <a:cs typeface="Arial" panose="020B0604020202020204" pitchFamily="34" charset="0"/>
              </a:rPr>
              <a:t>; (d) drilling and production </a:t>
            </a:r>
            <a:r>
              <a:rPr lang="it-IT" sz="1000" dirty="0" err="1">
                <a:latin typeface="Arial" panose="020B0604020202020204" pitchFamily="34" charset="0"/>
                <a:cs typeface="Arial" panose="020B0604020202020204" pitchFamily="34" charset="0"/>
              </a:rPr>
              <a:t>results</a:t>
            </a:r>
            <a:r>
              <a:rPr lang="it-IT" sz="1000" dirty="0">
                <a:latin typeface="Arial" panose="020B0604020202020204" pitchFamily="34" charset="0"/>
                <a:cs typeface="Arial" panose="020B0604020202020204" pitchFamily="34" charset="0"/>
              </a:rPr>
              <a:t>; (e) </a:t>
            </a:r>
            <a:r>
              <a:rPr lang="it-IT" sz="1000" dirty="0" err="1">
                <a:latin typeface="Arial" panose="020B0604020202020204" pitchFamily="34" charset="0"/>
                <a:cs typeface="Arial" panose="020B0604020202020204" pitchFamily="34" charset="0"/>
              </a:rPr>
              <a:t>reserves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estimates</a:t>
            </a:r>
            <a:r>
              <a:rPr lang="it-IT" sz="1000" dirty="0">
                <a:latin typeface="Arial" panose="020B0604020202020204" pitchFamily="34" charset="0"/>
                <a:cs typeface="Arial" panose="020B0604020202020204" pitchFamily="34" charset="0"/>
              </a:rPr>
              <a:t>; (f) </a:t>
            </a:r>
            <a:r>
              <a:rPr lang="it-IT" sz="1000" dirty="0" err="1">
                <a:latin typeface="Arial" panose="020B0604020202020204" pitchFamily="34" charset="0"/>
                <a:cs typeface="Arial" panose="020B0604020202020204" pitchFamily="34" charset="0"/>
              </a:rPr>
              <a:t>loss</a:t>
            </a:r>
            <a:r>
              <a:rPr lang="it-IT" sz="1000" dirty="0">
                <a:latin typeface="Arial" panose="020B0604020202020204" pitchFamily="34" charset="0"/>
                <a:cs typeface="Arial" panose="020B0604020202020204" pitchFamily="34" charset="0"/>
              </a:rPr>
              <a:t> of market share and </a:t>
            </a:r>
            <a:r>
              <a:rPr lang="it-IT" sz="1000" dirty="0" err="1">
                <a:latin typeface="Arial" panose="020B0604020202020204" pitchFamily="34" charset="0"/>
                <a:cs typeface="Arial" panose="020B0604020202020204" pitchFamily="34" charset="0"/>
              </a:rPr>
              <a:t>industry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competition</a:t>
            </a:r>
            <a:r>
              <a:rPr lang="it-IT" sz="1000" dirty="0">
                <a:latin typeface="Arial" panose="020B0604020202020204" pitchFamily="34" charset="0"/>
                <a:cs typeface="Arial" panose="020B0604020202020204" pitchFamily="34" charset="0"/>
              </a:rPr>
              <a:t>; (g) </a:t>
            </a:r>
            <a:r>
              <a:rPr lang="it-IT" sz="1000" dirty="0" err="1">
                <a:latin typeface="Arial" panose="020B0604020202020204" pitchFamily="34" charset="0"/>
                <a:cs typeface="Arial" panose="020B0604020202020204" pitchFamily="34" charset="0"/>
              </a:rPr>
              <a:t>environmental</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physical</a:t>
            </a:r>
            <a:r>
              <a:rPr lang="it-IT" sz="1000" dirty="0">
                <a:latin typeface="Arial" panose="020B0604020202020204" pitchFamily="34" charset="0"/>
                <a:cs typeface="Arial" panose="020B0604020202020204" pitchFamily="34" charset="0"/>
              </a:rPr>
              <a:t> risks; (h) risks </a:t>
            </a:r>
            <a:r>
              <a:rPr lang="it-IT" sz="1000" dirty="0" err="1">
                <a:latin typeface="Arial" panose="020B0604020202020204" pitchFamily="34" charset="0"/>
                <a:cs typeface="Arial" panose="020B0604020202020204" pitchFamily="34" charset="0"/>
              </a:rPr>
              <a:t>associated</a:t>
            </a:r>
            <a:r>
              <a:rPr lang="it-IT" sz="1000" dirty="0">
                <a:latin typeface="Arial" panose="020B0604020202020204" pitchFamily="34" charset="0"/>
                <a:cs typeface="Arial" panose="020B0604020202020204" pitchFamily="34" charset="0"/>
              </a:rPr>
              <a:t> with the </a:t>
            </a:r>
            <a:r>
              <a:rPr lang="it-IT" sz="1000" dirty="0" err="1">
                <a:latin typeface="Arial" panose="020B0604020202020204" pitchFamily="34" charset="0"/>
                <a:cs typeface="Arial" panose="020B0604020202020204" pitchFamily="34" charset="0"/>
              </a:rPr>
              <a:t>identification</a:t>
            </a:r>
            <a:r>
              <a:rPr lang="it-IT" sz="1000" dirty="0">
                <a:latin typeface="Arial" panose="020B0604020202020204" pitchFamily="34" charset="0"/>
                <a:cs typeface="Arial" panose="020B0604020202020204" pitchFamily="34" charset="0"/>
              </a:rPr>
              <a:t> of </a:t>
            </a:r>
            <a:r>
              <a:rPr lang="it-IT" sz="1000" dirty="0" err="1">
                <a:latin typeface="Arial" panose="020B0604020202020204" pitchFamily="34" charset="0"/>
                <a:cs typeface="Arial" panose="020B0604020202020204" pitchFamily="34" charset="0"/>
              </a:rPr>
              <a:t>suitable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potential</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acquisition</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properties</a:t>
            </a:r>
            <a:r>
              <a:rPr lang="it-IT" sz="1000" dirty="0">
                <a:latin typeface="Arial" panose="020B0604020202020204" pitchFamily="34" charset="0"/>
                <a:cs typeface="Arial" panose="020B0604020202020204" pitchFamily="34" charset="0"/>
              </a:rPr>
              <a:t> and targets, and </a:t>
            </a:r>
            <a:r>
              <a:rPr lang="it-IT" sz="1000" dirty="0" err="1">
                <a:latin typeface="Arial" panose="020B0604020202020204" pitchFamily="34" charset="0"/>
                <a:cs typeface="Arial" panose="020B0604020202020204" pitchFamily="34" charset="0"/>
              </a:rPr>
              <a:t>successful</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negotiation</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completion</a:t>
            </a:r>
            <a:r>
              <a:rPr lang="it-IT" sz="1000" dirty="0">
                <a:latin typeface="Arial" panose="020B0604020202020204" pitchFamily="34" charset="0"/>
                <a:cs typeface="Arial" panose="020B0604020202020204" pitchFamily="34" charset="0"/>
              </a:rPr>
              <a:t> of </a:t>
            </a:r>
            <a:r>
              <a:rPr lang="it-IT" sz="1000" dirty="0" err="1">
                <a:latin typeface="Arial" panose="020B0604020202020204" pitchFamily="34" charset="0"/>
                <a:cs typeface="Arial" panose="020B0604020202020204" pitchFamily="34" charset="0"/>
              </a:rPr>
              <a:t>such</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transactions</a:t>
            </a:r>
            <a:r>
              <a:rPr lang="it-IT" sz="1000" dirty="0">
                <a:latin typeface="Arial" panose="020B0604020202020204" pitchFamily="34" charset="0"/>
                <a:cs typeface="Arial" panose="020B0604020202020204" pitchFamily="34" charset="0"/>
              </a:rPr>
              <a:t>; (i) the risk of </a:t>
            </a:r>
            <a:r>
              <a:rPr lang="it-IT" sz="1000" dirty="0" err="1">
                <a:latin typeface="Arial" panose="020B0604020202020204" pitchFamily="34" charset="0"/>
                <a:cs typeface="Arial" panose="020B0604020202020204" pitchFamily="34" charset="0"/>
              </a:rPr>
              <a:t>doing</a:t>
            </a:r>
            <a:r>
              <a:rPr lang="it-IT" sz="1000" dirty="0">
                <a:latin typeface="Arial" panose="020B0604020202020204" pitchFamily="34" charset="0"/>
                <a:cs typeface="Arial" panose="020B0604020202020204" pitchFamily="34" charset="0"/>
              </a:rPr>
              <a:t> business in </a:t>
            </a:r>
            <a:r>
              <a:rPr lang="it-IT" sz="1000" dirty="0" err="1">
                <a:latin typeface="Arial" panose="020B0604020202020204" pitchFamily="34" charset="0"/>
                <a:cs typeface="Arial" panose="020B0604020202020204" pitchFamily="34" charset="0"/>
              </a:rPr>
              <a:t>developing</a:t>
            </a:r>
            <a:r>
              <a:rPr lang="it-IT" sz="1000" dirty="0">
                <a:latin typeface="Arial" panose="020B0604020202020204" pitchFamily="34" charset="0"/>
                <a:cs typeface="Arial" panose="020B0604020202020204" pitchFamily="34" charset="0"/>
              </a:rPr>
              <a:t> countries and countries </a:t>
            </a:r>
            <a:r>
              <a:rPr lang="it-IT" sz="1000" dirty="0" err="1">
                <a:latin typeface="Arial" panose="020B0604020202020204" pitchFamily="34" charset="0"/>
                <a:cs typeface="Arial" panose="020B0604020202020204" pitchFamily="34" charset="0"/>
              </a:rPr>
              <a:t>subject</a:t>
            </a:r>
            <a:r>
              <a:rPr lang="it-IT" sz="1000" dirty="0">
                <a:latin typeface="Arial" panose="020B0604020202020204" pitchFamily="34" charset="0"/>
                <a:cs typeface="Arial" panose="020B0604020202020204" pitchFamily="34" charset="0"/>
              </a:rPr>
              <a:t> to international </a:t>
            </a:r>
            <a:r>
              <a:rPr lang="it-IT" sz="1000" dirty="0" err="1">
                <a:latin typeface="Arial" panose="020B0604020202020204" pitchFamily="34" charset="0"/>
                <a:cs typeface="Arial" panose="020B0604020202020204" pitchFamily="34" charset="0"/>
              </a:rPr>
              <a:t>sanctions</a:t>
            </a:r>
            <a:r>
              <a:rPr lang="it-IT" sz="1000" dirty="0">
                <a:latin typeface="Arial" panose="020B0604020202020204" pitchFamily="34" charset="0"/>
                <a:cs typeface="Arial" panose="020B0604020202020204" pitchFamily="34" charset="0"/>
              </a:rPr>
              <a:t>; (j) legislative, </a:t>
            </a:r>
            <a:r>
              <a:rPr lang="it-IT" sz="1000" dirty="0" err="1">
                <a:latin typeface="Arial" panose="020B0604020202020204" pitchFamily="34" charset="0"/>
                <a:cs typeface="Arial" panose="020B0604020202020204" pitchFamily="34" charset="0"/>
              </a:rPr>
              <a:t>judicial</a:t>
            </a:r>
            <a:r>
              <a:rPr lang="it-IT" sz="1000" dirty="0">
                <a:latin typeface="Arial" panose="020B0604020202020204" pitchFamily="34" charset="0"/>
                <a:cs typeface="Arial" panose="020B0604020202020204" pitchFamily="34" charset="0"/>
              </a:rPr>
              <a:t>, fiscal and </a:t>
            </a:r>
            <a:r>
              <a:rPr lang="it-IT" sz="1000" dirty="0" err="1">
                <a:latin typeface="Arial" panose="020B0604020202020204" pitchFamily="34" charset="0"/>
                <a:cs typeface="Arial" panose="020B0604020202020204" pitchFamily="34" charset="0"/>
              </a:rPr>
              <a:t>regulatory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developments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including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regulatory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measures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addressing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climate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change</a:t>
            </a:r>
            <a:r>
              <a:rPr lang="it-IT" sz="1000" dirty="0">
                <a:latin typeface="Arial" panose="020B0604020202020204" pitchFamily="34" charset="0"/>
                <a:cs typeface="Arial" panose="020B0604020202020204" pitchFamily="34" charset="0"/>
              </a:rPr>
              <a:t>; (k) </a:t>
            </a:r>
            <a:r>
              <a:rPr lang="it-IT" sz="1000" dirty="0" err="1">
                <a:latin typeface="Arial" panose="020B0604020202020204" pitchFamily="34" charset="0"/>
                <a:cs typeface="Arial" panose="020B0604020202020204" pitchFamily="34" charset="0"/>
              </a:rPr>
              <a:t>economic</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financial</a:t>
            </a:r>
            <a:r>
              <a:rPr lang="it-IT" sz="1000" dirty="0">
                <a:latin typeface="Arial" panose="020B0604020202020204" pitchFamily="34" charset="0"/>
                <a:cs typeface="Arial" panose="020B0604020202020204" pitchFamily="34" charset="0"/>
              </a:rPr>
              <a:t> market </a:t>
            </a:r>
            <a:r>
              <a:rPr lang="it-IT" sz="1000" dirty="0" err="1">
                <a:latin typeface="Arial" panose="020B0604020202020204" pitchFamily="34" charset="0"/>
                <a:cs typeface="Arial" panose="020B0604020202020204" pitchFamily="34" charset="0"/>
              </a:rPr>
              <a:t>conditions</a:t>
            </a:r>
            <a:r>
              <a:rPr lang="it-IT" sz="1000" dirty="0">
                <a:latin typeface="Arial" panose="020B0604020202020204" pitchFamily="34" charset="0"/>
                <a:cs typeface="Arial" panose="020B0604020202020204" pitchFamily="34" charset="0"/>
              </a:rPr>
              <a:t> in </a:t>
            </a:r>
            <a:r>
              <a:rPr lang="it-IT" sz="1000" dirty="0" err="1">
                <a:latin typeface="Arial" panose="020B0604020202020204" pitchFamily="34" charset="0"/>
                <a:cs typeface="Arial" panose="020B0604020202020204" pitchFamily="34" charset="0"/>
              </a:rPr>
              <a:t>various</a:t>
            </a:r>
            <a:r>
              <a:rPr lang="it-IT" sz="1000" dirty="0">
                <a:latin typeface="Arial" panose="020B0604020202020204" pitchFamily="34" charset="0"/>
                <a:cs typeface="Arial" panose="020B0604020202020204" pitchFamily="34" charset="0"/>
              </a:rPr>
              <a:t> countries and </a:t>
            </a:r>
            <a:r>
              <a:rPr lang="it-IT" sz="1000" dirty="0" err="1">
                <a:latin typeface="Arial" panose="020B0604020202020204" pitchFamily="34" charset="0"/>
                <a:cs typeface="Arial" panose="020B0604020202020204" pitchFamily="34" charset="0"/>
              </a:rPr>
              <a:t>regions</a:t>
            </a:r>
            <a:r>
              <a:rPr lang="it-IT" sz="1000" dirty="0">
                <a:latin typeface="Arial" panose="020B0604020202020204" pitchFamily="34" charset="0"/>
                <a:cs typeface="Arial" panose="020B0604020202020204" pitchFamily="34" charset="0"/>
              </a:rPr>
              <a:t>; (l) </a:t>
            </a:r>
            <a:r>
              <a:rPr lang="it-IT" sz="1000" dirty="0" err="1">
                <a:latin typeface="Arial" panose="020B0604020202020204" pitchFamily="34" charset="0"/>
                <a:cs typeface="Arial" panose="020B0604020202020204" pitchFamily="34" charset="0"/>
              </a:rPr>
              <a:t>political</a:t>
            </a:r>
            <a:r>
              <a:rPr lang="it-IT" sz="1000" dirty="0">
                <a:latin typeface="Arial" panose="020B0604020202020204" pitchFamily="34" charset="0"/>
                <a:cs typeface="Arial" panose="020B0604020202020204" pitchFamily="34" charset="0"/>
              </a:rPr>
              <a:t> risks, </a:t>
            </a:r>
            <a:r>
              <a:rPr lang="it-IT" sz="1000" dirty="0" err="1">
                <a:latin typeface="Arial" panose="020B0604020202020204" pitchFamily="34" charset="0"/>
                <a:cs typeface="Arial" panose="020B0604020202020204" pitchFamily="34" charset="0"/>
              </a:rPr>
              <a:t>including</a:t>
            </a:r>
            <a:r>
              <a:rPr lang="it-IT" sz="1000" dirty="0">
                <a:latin typeface="Arial" panose="020B0604020202020204" pitchFamily="34" charset="0"/>
                <a:cs typeface="Arial" panose="020B0604020202020204" pitchFamily="34" charset="0"/>
              </a:rPr>
              <a:t> the risks of </a:t>
            </a:r>
            <a:r>
              <a:rPr lang="it-IT" sz="1000" dirty="0" err="1">
                <a:latin typeface="Arial" panose="020B0604020202020204" pitchFamily="34" charset="0"/>
                <a:cs typeface="Arial" panose="020B0604020202020204" pitchFamily="34" charset="0"/>
              </a:rPr>
              <a:t>expropriation</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renegotiation</a:t>
            </a:r>
            <a:r>
              <a:rPr lang="it-IT" sz="1000" dirty="0">
                <a:latin typeface="Arial" panose="020B0604020202020204" pitchFamily="34" charset="0"/>
                <a:cs typeface="Arial" panose="020B0604020202020204" pitchFamily="34" charset="0"/>
              </a:rPr>
              <a:t> of the </a:t>
            </a:r>
            <a:r>
              <a:rPr lang="it-IT" sz="1000" dirty="0" err="1">
                <a:latin typeface="Arial" panose="020B0604020202020204" pitchFamily="34" charset="0"/>
                <a:cs typeface="Arial" panose="020B0604020202020204" pitchFamily="34" charset="0"/>
              </a:rPr>
              <a:t>terms</a:t>
            </a:r>
            <a:r>
              <a:rPr lang="it-IT" sz="1000" dirty="0">
                <a:latin typeface="Arial" panose="020B0604020202020204" pitchFamily="34" charset="0"/>
                <a:cs typeface="Arial" panose="020B0604020202020204" pitchFamily="34" charset="0"/>
              </a:rPr>
              <a:t> of </a:t>
            </a:r>
            <a:r>
              <a:rPr lang="it-IT" sz="1000" dirty="0" err="1">
                <a:latin typeface="Arial" panose="020B0604020202020204" pitchFamily="34" charset="0"/>
                <a:cs typeface="Arial" panose="020B0604020202020204" pitchFamily="34" charset="0"/>
              </a:rPr>
              <a:t>contracts</a:t>
            </a:r>
            <a:r>
              <a:rPr lang="it-IT" sz="1000" dirty="0">
                <a:latin typeface="Arial" panose="020B0604020202020204" pitchFamily="34" charset="0"/>
                <a:cs typeface="Arial" panose="020B0604020202020204" pitchFamily="34" charset="0"/>
              </a:rPr>
              <a:t> with </a:t>
            </a:r>
            <a:r>
              <a:rPr lang="it-IT" sz="1000" dirty="0" err="1">
                <a:latin typeface="Arial" panose="020B0604020202020204" pitchFamily="34" charset="0"/>
                <a:cs typeface="Arial" panose="020B0604020202020204" pitchFamily="34" charset="0"/>
              </a:rPr>
              <a:t>governmental</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entities</a:t>
            </a:r>
            <a:r>
              <a:rPr lang="it-IT" sz="1000" dirty="0">
                <a:latin typeface="Arial" panose="020B0604020202020204" pitchFamily="34" charset="0"/>
                <a:cs typeface="Arial" panose="020B0604020202020204" pitchFamily="34" charset="0"/>
              </a:rPr>
              <a:t>, delays or </a:t>
            </a:r>
            <a:r>
              <a:rPr lang="it-IT" sz="1000" dirty="0" err="1">
                <a:latin typeface="Arial" panose="020B0604020202020204" pitchFamily="34" charset="0"/>
                <a:cs typeface="Arial" panose="020B0604020202020204" pitchFamily="34" charset="0"/>
              </a:rPr>
              <a:t>advancements</a:t>
            </a:r>
            <a:r>
              <a:rPr lang="it-IT" sz="1000" dirty="0">
                <a:latin typeface="Arial" panose="020B0604020202020204" pitchFamily="34" charset="0"/>
                <a:cs typeface="Arial" panose="020B0604020202020204" pitchFamily="34" charset="0"/>
              </a:rPr>
              <a:t> in the </a:t>
            </a:r>
            <a:r>
              <a:rPr lang="it-IT" sz="1000" dirty="0" err="1">
                <a:latin typeface="Arial" panose="020B0604020202020204" pitchFamily="34" charset="0"/>
                <a:cs typeface="Arial" panose="020B0604020202020204" pitchFamily="34" charset="0"/>
              </a:rPr>
              <a:t>approval</a:t>
            </a:r>
            <a:r>
              <a:rPr lang="it-IT" sz="1000" dirty="0">
                <a:latin typeface="Arial" panose="020B0604020202020204" pitchFamily="34" charset="0"/>
                <a:cs typeface="Arial" panose="020B0604020202020204" pitchFamily="34" charset="0"/>
              </a:rPr>
              <a:t> of projects and delays in the </a:t>
            </a:r>
            <a:r>
              <a:rPr lang="it-IT" sz="1000" dirty="0" err="1">
                <a:latin typeface="Arial" panose="020B0604020202020204" pitchFamily="34" charset="0"/>
                <a:cs typeface="Arial" panose="020B0604020202020204" pitchFamily="34" charset="0"/>
              </a:rPr>
              <a:t>reimbursement</a:t>
            </a:r>
            <a:r>
              <a:rPr lang="it-IT" sz="1000" dirty="0">
                <a:latin typeface="Arial" panose="020B0604020202020204" pitchFamily="34" charset="0"/>
                <a:cs typeface="Arial" panose="020B0604020202020204" pitchFamily="34" charset="0"/>
              </a:rPr>
              <a:t> for </a:t>
            </a:r>
            <a:r>
              <a:rPr lang="it-IT" sz="1000" dirty="0" err="1">
                <a:latin typeface="Arial" panose="020B0604020202020204" pitchFamily="34" charset="0"/>
                <a:cs typeface="Arial" panose="020B0604020202020204" pitchFamily="34" charset="0"/>
              </a:rPr>
              <a:t>shared</a:t>
            </a:r>
            <a:r>
              <a:rPr lang="it-IT" sz="1000" dirty="0">
                <a:latin typeface="Arial" panose="020B0604020202020204" pitchFamily="34" charset="0"/>
                <a:cs typeface="Arial" panose="020B0604020202020204" pitchFamily="34" charset="0"/>
              </a:rPr>
              <a:t> costs; (m) risks </a:t>
            </a:r>
            <a:r>
              <a:rPr lang="it-IT" sz="1000" dirty="0" err="1">
                <a:latin typeface="Arial" panose="020B0604020202020204" pitchFamily="34" charset="0"/>
                <a:cs typeface="Arial" panose="020B0604020202020204" pitchFamily="34" charset="0"/>
              </a:rPr>
              <a:t>associated</a:t>
            </a:r>
            <a:r>
              <a:rPr lang="it-IT" sz="1000" dirty="0">
                <a:latin typeface="Arial" panose="020B0604020202020204" pitchFamily="34" charset="0"/>
                <a:cs typeface="Arial" panose="020B0604020202020204" pitchFamily="34" charset="0"/>
              </a:rPr>
              <a:t> with the impact of </a:t>
            </a:r>
            <a:r>
              <a:rPr lang="it-IT" sz="1000" dirty="0" err="1">
                <a:latin typeface="Arial" panose="020B0604020202020204" pitchFamily="34" charset="0"/>
                <a:cs typeface="Arial" panose="020B0604020202020204" pitchFamily="34" charset="0"/>
              </a:rPr>
              <a:t>pandemics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such</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as</a:t>
            </a:r>
            <a:r>
              <a:rPr lang="it-IT" sz="1000" dirty="0">
                <a:latin typeface="Arial" panose="020B0604020202020204" pitchFamily="34" charset="0"/>
                <a:cs typeface="Arial" panose="020B0604020202020204" pitchFamily="34" charset="0"/>
              </a:rPr>
              <a:t> the COVID-19 (coronavirus) </a:t>
            </a:r>
            <a:r>
              <a:rPr lang="it-IT" sz="1000" dirty="0" err="1">
                <a:latin typeface="Arial" panose="020B0604020202020204" pitchFamily="34" charset="0"/>
                <a:cs typeface="Arial" panose="020B0604020202020204" pitchFamily="34" charset="0"/>
              </a:rPr>
              <a:t>outbreak</a:t>
            </a:r>
            <a:r>
              <a:rPr lang="it-IT" sz="1000" dirty="0">
                <a:latin typeface="Arial" panose="020B0604020202020204" pitchFamily="34" charset="0"/>
                <a:cs typeface="Arial" panose="020B0604020202020204" pitchFamily="34" charset="0"/>
              </a:rPr>
              <a:t>; and</a:t>
            </a:r>
          </a:p>
          <a:p>
            <a:pPr algn="just"/>
            <a:r>
              <a:rPr lang="it-IT" sz="1000" dirty="0">
                <a:latin typeface="Arial" panose="020B0604020202020204" pitchFamily="34" charset="0"/>
                <a:cs typeface="Arial" panose="020B0604020202020204" pitchFamily="34" charset="0"/>
              </a:rPr>
              <a:t>(n) </a:t>
            </a:r>
            <a:r>
              <a:rPr lang="it-IT" sz="1000" dirty="0" err="1">
                <a:latin typeface="Arial" panose="020B0604020202020204" pitchFamily="34" charset="0"/>
                <a:cs typeface="Arial" panose="020B0604020202020204" pitchFamily="34" charset="0"/>
              </a:rPr>
              <a:t>changes</a:t>
            </a:r>
            <a:r>
              <a:rPr lang="it-IT" sz="1000" dirty="0">
                <a:latin typeface="Arial" panose="020B0604020202020204" pitchFamily="34" charset="0"/>
                <a:cs typeface="Arial" panose="020B0604020202020204" pitchFamily="34" charset="0"/>
              </a:rPr>
              <a:t> in trading </a:t>
            </a:r>
            <a:r>
              <a:rPr lang="it-IT" sz="1000" dirty="0" err="1">
                <a:latin typeface="Arial" panose="020B0604020202020204" pitchFamily="34" charset="0"/>
                <a:cs typeface="Arial" panose="020B0604020202020204" pitchFamily="34" charset="0"/>
              </a:rPr>
              <a:t>conditions</a:t>
            </a:r>
            <a:r>
              <a:rPr lang="it-IT" sz="1000" dirty="0">
                <a:latin typeface="Arial" panose="020B0604020202020204" pitchFamily="34" charset="0"/>
                <a:cs typeface="Arial" panose="020B0604020202020204" pitchFamily="34" charset="0"/>
              </a:rPr>
              <a:t>. No </a:t>
            </a:r>
            <a:r>
              <a:rPr lang="it-IT" sz="1000" dirty="0" err="1">
                <a:latin typeface="Arial" panose="020B0604020202020204" pitchFamily="34" charset="0"/>
                <a:cs typeface="Arial" panose="020B0604020202020204" pitchFamily="34" charset="0"/>
              </a:rPr>
              <a:t>assurance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provided</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that</a:t>
            </a:r>
            <a:r>
              <a:rPr lang="it-IT" sz="1000" dirty="0">
                <a:latin typeface="Arial" panose="020B0604020202020204" pitchFamily="34" charset="0"/>
                <a:cs typeface="Arial" panose="020B0604020202020204" pitchFamily="34" charset="0"/>
              </a:rPr>
              <a:t> future </a:t>
            </a:r>
            <a:r>
              <a:rPr lang="it-IT" sz="1000" dirty="0" err="1">
                <a:latin typeface="Arial" panose="020B0604020202020204" pitchFamily="34" charset="0"/>
                <a:cs typeface="Arial" panose="020B0604020202020204" pitchFamily="34" charset="0"/>
              </a:rPr>
              <a:t>dividend</a:t>
            </a:r>
            <a:r>
              <a:rPr lang="it-IT" sz="1000" dirty="0">
                <a:latin typeface="Arial" panose="020B0604020202020204" pitchFamily="34" charset="0"/>
                <a:cs typeface="Arial" panose="020B0604020202020204" pitchFamily="34" charset="0"/>
              </a:rPr>
              <a:t> payments </a:t>
            </a:r>
            <a:r>
              <a:rPr lang="it-IT" sz="1000" dirty="0" err="1">
                <a:latin typeface="Arial" panose="020B0604020202020204" pitchFamily="34" charset="0"/>
                <a:cs typeface="Arial" panose="020B0604020202020204" pitchFamily="34" charset="0"/>
              </a:rPr>
              <a:t>will</a:t>
            </a:r>
            <a:r>
              <a:rPr lang="it-IT" sz="1000" dirty="0">
                <a:latin typeface="Arial" panose="020B0604020202020204" pitchFamily="34" charset="0"/>
                <a:cs typeface="Arial" panose="020B0604020202020204" pitchFamily="34" charset="0"/>
              </a:rPr>
              <a:t> match or </a:t>
            </a:r>
            <a:r>
              <a:rPr lang="it-IT" sz="1000" dirty="0" err="1">
                <a:latin typeface="Arial" panose="020B0604020202020204" pitchFamily="34" charset="0"/>
                <a:cs typeface="Arial" panose="020B0604020202020204" pitchFamily="34" charset="0"/>
              </a:rPr>
              <a:t>exceed</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previous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dividend</a:t>
            </a:r>
            <a:r>
              <a:rPr lang="it-IT" sz="1000" dirty="0">
                <a:latin typeface="Arial" panose="020B0604020202020204" pitchFamily="34" charset="0"/>
                <a:cs typeface="Arial" panose="020B0604020202020204" pitchFamily="34" charset="0"/>
              </a:rPr>
              <a:t> payments. All </a:t>
            </a:r>
            <a:r>
              <a:rPr lang="it-IT" sz="1000" dirty="0" err="1">
                <a:latin typeface="Arial" panose="020B0604020202020204" pitchFamily="34" charset="0"/>
                <a:cs typeface="Arial" panose="020B0604020202020204" pitchFamily="34" charset="0"/>
              </a:rPr>
              <a:t>forward-looking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statements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contained</a:t>
            </a:r>
            <a:r>
              <a:rPr lang="it-IT" sz="1000" dirty="0">
                <a:latin typeface="Arial" panose="020B0604020202020204" pitchFamily="34" charset="0"/>
                <a:cs typeface="Arial" panose="020B0604020202020204" pitchFamily="34" charset="0"/>
              </a:rPr>
              <a:t> in </a:t>
            </a:r>
            <a:r>
              <a:rPr lang="it-IT" sz="1000" dirty="0" err="1">
                <a:latin typeface="Arial" panose="020B0604020202020204" pitchFamily="34" charset="0"/>
                <a:cs typeface="Arial" panose="020B0604020202020204" pitchFamily="34" charset="0"/>
              </a:rPr>
              <a:t>this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presentation</a:t>
            </a:r>
            <a:r>
              <a:rPr lang="it-IT" sz="1000" dirty="0">
                <a:latin typeface="Arial" panose="020B0604020202020204" pitchFamily="34" charset="0"/>
                <a:cs typeface="Arial" panose="020B0604020202020204" pitchFamily="34" charset="0"/>
              </a:rPr>
              <a:t> are </a:t>
            </a:r>
            <a:r>
              <a:rPr lang="it-IT" sz="1000" dirty="0" err="1">
                <a:latin typeface="Arial" panose="020B0604020202020204" pitchFamily="34" charset="0"/>
                <a:cs typeface="Arial" panose="020B0604020202020204" pitchFamily="34" charset="0"/>
              </a:rPr>
              <a:t>expressly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qualified</a:t>
            </a:r>
            <a:r>
              <a:rPr lang="it-IT" sz="1000" dirty="0">
                <a:latin typeface="Arial" panose="020B0604020202020204" pitchFamily="34" charset="0"/>
                <a:cs typeface="Arial" panose="020B0604020202020204" pitchFamily="34" charset="0"/>
              </a:rPr>
              <a:t> in  </a:t>
            </a:r>
            <a:r>
              <a:rPr lang="it-IT" sz="1000" dirty="0" err="1">
                <a:latin typeface="Arial" panose="020B0604020202020204" pitchFamily="34" charset="0"/>
                <a:cs typeface="Arial" panose="020B0604020202020204" pitchFamily="34" charset="0"/>
              </a:rPr>
              <a:t>their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entirety</a:t>
            </a:r>
            <a:r>
              <a:rPr lang="it-IT" sz="1000" dirty="0">
                <a:latin typeface="Arial" panose="020B0604020202020204" pitchFamily="34" charset="0"/>
                <a:cs typeface="Arial" panose="020B0604020202020204" pitchFamily="34" charset="0"/>
              </a:rPr>
              <a:t> by the </a:t>
            </a:r>
            <a:r>
              <a:rPr lang="it-IT" sz="1000" dirty="0" err="1">
                <a:latin typeface="Arial" panose="020B0604020202020204" pitchFamily="34" charset="0"/>
                <a:cs typeface="Arial" panose="020B0604020202020204" pitchFamily="34" charset="0"/>
              </a:rPr>
              <a:t>cautionary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statements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contained</a:t>
            </a:r>
            <a:r>
              <a:rPr lang="it-IT" sz="1000" dirty="0">
                <a:latin typeface="Arial" panose="020B0604020202020204" pitchFamily="34" charset="0"/>
                <a:cs typeface="Arial" panose="020B0604020202020204" pitchFamily="34" charset="0"/>
              </a:rPr>
              <a:t> or </a:t>
            </a:r>
            <a:r>
              <a:rPr lang="it-IT" sz="1000" dirty="0" err="1">
                <a:latin typeface="Arial" panose="020B0604020202020204" pitchFamily="34" charset="0"/>
                <a:cs typeface="Arial" panose="020B0604020202020204" pitchFamily="34" charset="0"/>
              </a:rPr>
              <a:t>referred</a:t>
            </a:r>
            <a:r>
              <a:rPr lang="it-IT" sz="1000" dirty="0">
                <a:latin typeface="Arial" panose="020B0604020202020204" pitchFamily="34" charset="0"/>
                <a:cs typeface="Arial" panose="020B0604020202020204" pitchFamily="34" charset="0"/>
              </a:rPr>
              <a:t> to in </a:t>
            </a:r>
            <a:r>
              <a:rPr lang="it-IT" sz="1000" dirty="0" err="1">
                <a:latin typeface="Arial" panose="020B0604020202020204" pitchFamily="34" charset="0"/>
                <a:cs typeface="Arial" panose="020B0604020202020204" pitchFamily="34" charset="0"/>
              </a:rPr>
              <a:t>this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section</a:t>
            </a:r>
            <a:r>
              <a:rPr lang="it-IT" sz="1000" dirty="0">
                <a:latin typeface="Arial" panose="020B0604020202020204" pitchFamily="34" charset="0"/>
                <a:cs typeface="Arial" panose="020B0604020202020204" pitchFamily="34" charset="0"/>
              </a:rPr>
              <a:t>. Readers </a:t>
            </a:r>
            <a:r>
              <a:rPr lang="it-IT" sz="1000" dirty="0" err="1">
                <a:latin typeface="Arial" panose="020B0604020202020204" pitchFamily="34" charset="0"/>
                <a:cs typeface="Arial" panose="020B0604020202020204" pitchFamily="34" charset="0"/>
              </a:rPr>
              <a:t>should</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not</a:t>
            </a:r>
            <a:r>
              <a:rPr lang="it-IT" sz="1000" dirty="0">
                <a:latin typeface="Arial" panose="020B0604020202020204" pitchFamily="34" charset="0"/>
                <a:cs typeface="Arial" panose="020B0604020202020204" pitchFamily="34" charset="0"/>
              </a:rPr>
              <a:t> place </a:t>
            </a:r>
            <a:r>
              <a:rPr lang="it-IT" sz="1000" dirty="0" err="1">
                <a:latin typeface="Arial" panose="020B0604020202020204" pitchFamily="34" charset="0"/>
                <a:cs typeface="Arial" panose="020B0604020202020204" pitchFamily="34" charset="0"/>
              </a:rPr>
              <a:t>undue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reliance</a:t>
            </a:r>
            <a:r>
              <a:rPr lang="it-IT" sz="1000" dirty="0">
                <a:latin typeface="Arial" panose="020B0604020202020204" pitchFamily="34" charset="0"/>
                <a:cs typeface="Arial" panose="020B0604020202020204" pitchFamily="34" charset="0"/>
              </a:rPr>
              <a:t> on </a:t>
            </a:r>
            <a:r>
              <a:rPr lang="it-IT" sz="1000" dirty="0" err="1">
                <a:latin typeface="Arial" panose="020B0604020202020204" pitchFamily="34" charset="0"/>
                <a:cs typeface="Arial" panose="020B0604020202020204" pitchFamily="34" charset="0"/>
              </a:rPr>
              <a:t>forward-looking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statements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Additional</a:t>
            </a:r>
            <a:r>
              <a:rPr lang="it-IT" sz="1000" dirty="0">
                <a:latin typeface="Arial" panose="020B0604020202020204" pitchFamily="34" charset="0"/>
                <a:cs typeface="Arial" panose="020B0604020202020204" pitchFamily="34" charset="0"/>
              </a:rPr>
              <a:t> risk </a:t>
            </a:r>
            <a:r>
              <a:rPr lang="it-IT" sz="1000" dirty="0" err="1">
                <a:latin typeface="Arial" panose="020B0604020202020204" pitchFamily="34" charset="0"/>
                <a:cs typeface="Arial" panose="020B0604020202020204" pitchFamily="34" charset="0"/>
              </a:rPr>
              <a:t>factors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that</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may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affect</a:t>
            </a:r>
            <a:r>
              <a:rPr lang="it-IT" sz="1000" dirty="0">
                <a:latin typeface="Arial" panose="020B0604020202020204" pitchFamily="34" charset="0"/>
                <a:cs typeface="Arial" panose="020B0604020202020204" pitchFamily="34" charset="0"/>
              </a:rPr>
              <a:t> future </a:t>
            </a:r>
            <a:r>
              <a:rPr lang="it-IT" sz="1000" dirty="0" err="1">
                <a:latin typeface="Arial" panose="020B0604020202020204" pitchFamily="34" charset="0"/>
                <a:cs typeface="Arial" panose="020B0604020202020204" pitchFamily="34" charset="0"/>
              </a:rPr>
              <a:t>results</a:t>
            </a:r>
            <a:r>
              <a:rPr lang="it-IT" sz="1000" dirty="0">
                <a:latin typeface="Arial" panose="020B0604020202020204" pitchFamily="34" charset="0"/>
                <a:cs typeface="Arial" panose="020B0604020202020204" pitchFamily="34" charset="0"/>
              </a:rPr>
              <a:t> are </a:t>
            </a:r>
            <a:r>
              <a:rPr lang="it-IT" sz="1000" dirty="0" err="1">
                <a:latin typeface="Arial" panose="020B0604020202020204" pitchFamily="34" charset="0"/>
                <a:cs typeface="Arial" panose="020B0604020202020204" pitchFamily="34" charset="0"/>
              </a:rPr>
              <a:t>contained</a:t>
            </a:r>
            <a:r>
              <a:rPr lang="it-IT" sz="1000" dirty="0">
                <a:latin typeface="Arial" panose="020B0604020202020204" pitchFamily="34" charset="0"/>
                <a:cs typeface="Arial" panose="020B0604020202020204" pitchFamily="34" charset="0"/>
              </a:rPr>
              <a:t> in Shell  </a:t>
            </a:r>
            <a:r>
              <a:rPr lang="it-IT" sz="1000" dirty="0" err="1">
                <a:latin typeface="Arial" panose="020B0604020202020204" pitchFamily="34" charset="0"/>
                <a:cs typeface="Arial" panose="020B0604020202020204" pitchFamily="34" charset="0"/>
              </a:rPr>
              <a:t>plc’s</a:t>
            </a:r>
            <a:r>
              <a:rPr lang="it-IT" sz="1000" dirty="0">
                <a:latin typeface="Arial" panose="020B0604020202020204" pitchFamily="34" charset="0"/>
                <a:cs typeface="Arial" panose="020B0604020202020204" pitchFamily="34" charset="0"/>
              </a:rPr>
              <a:t> Form 20-F for the </a:t>
            </a:r>
            <a:r>
              <a:rPr lang="it-IT" sz="1000" dirty="0" err="1">
                <a:latin typeface="Arial" panose="020B0604020202020204" pitchFamily="34" charset="0"/>
                <a:cs typeface="Arial" panose="020B0604020202020204" pitchFamily="34" charset="0"/>
              </a:rPr>
              <a:t>year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ended</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December</a:t>
            </a:r>
            <a:r>
              <a:rPr lang="it-IT" sz="1000" dirty="0">
                <a:latin typeface="Arial" panose="020B0604020202020204" pitchFamily="34" charset="0"/>
                <a:cs typeface="Arial" panose="020B0604020202020204" pitchFamily="34" charset="0"/>
              </a:rPr>
              <a:t> 31, 2020 (</a:t>
            </a:r>
            <a:r>
              <a:rPr lang="it-IT" sz="1000" dirty="0" err="1">
                <a:latin typeface="Arial" panose="020B0604020202020204" pitchFamily="34" charset="0"/>
                <a:cs typeface="Arial" panose="020B0604020202020204" pitchFamily="34" charset="0"/>
              </a:rPr>
              <a:t>available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at</a:t>
            </a:r>
            <a:r>
              <a:rPr lang="it-IT" sz="1000" dirty="0">
                <a:latin typeface="Arial" panose="020B0604020202020204" pitchFamily="34" charset="0"/>
                <a:cs typeface="Arial" panose="020B0604020202020204" pitchFamily="34" charset="0"/>
              </a:rPr>
              <a:t> www.shell.com/investor and www.sec.gov). </a:t>
            </a:r>
            <a:r>
              <a:rPr lang="it-IT" sz="1000" dirty="0" err="1">
                <a:latin typeface="Arial" panose="020B0604020202020204" pitchFamily="34" charset="0"/>
                <a:cs typeface="Arial" panose="020B0604020202020204" pitchFamily="34" charset="0"/>
              </a:rPr>
              <a:t>These</a:t>
            </a:r>
            <a:r>
              <a:rPr lang="it-IT" sz="1000" dirty="0">
                <a:latin typeface="Arial" panose="020B0604020202020204" pitchFamily="34" charset="0"/>
                <a:cs typeface="Arial" panose="020B0604020202020204" pitchFamily="34" charset="0"/>
              </a:rPr>
              <a:t> risk </a:t>
            </a:r>
            <a:r>
              <a:rPr lang="it-IT" sz="1000" dirty="0" err="1">
                <a:latin typeface="Arial" panose="020B0604020202020204" pitchFamily="34" charset="0"/>
                <a:cs typeface="Arial" panose="020B0604020202020204" pitchFamily="34" charset="0"/>
              </a:rPr>
              <a:t>factors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also</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expressly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qualify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all</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forward-looking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statements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contained</a:t>
            </a:r>
            <a:r>
              <a:rPr lang="it-IT" sz="1000" dirty="0">
                <a:latin typeface="Arial" panose="020B0604020202020204" pitchFamily="34" charset="0"/>
                <a:cs typeface="Arial" panose="020B0604020202020204" pitchFamily="34" charset="0"/>
              </a:rPr>
              <a:t> in </a:t>
            </a:r>
            <a:r>
              <a:rPr lang="it-IT" sz="1000" dirty="0" err="1">
                <a:latin typeface="Arial" panose="020B0604020202020204" pitchFamily="34" charset="0"/>
                <a:cs typeface="Arial" panose="020B0604020202020204" pitchFamily="34" charset="0"/>
              </a:rPr>
              <a:t>this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presentation</a:t>
            </a:r>
            <a:r>
              <a:rPr lang="it-IT" sz="1000" dirty="0">
                <a:latin typeface="Arial" panose="020B0604020202020204" pitchFamily="34" charset="0"/>
                <a:cs typeface="Arial" panose="020B0604020202020204" pitchFamily="34" charset="0"/>
              </a:rPr>
              <a:t> and </a:t>
            </a:r>
            <a:r>
              <a:rPr lang="it-IT" sz="1000" dirty="0" err="1">
                <a:latin typeface="Arial" panose="020B0604020202020204" pitchFamily="34" charset="0"/>
                <a:cs typeface="Arial" panose="020B0604020202020204" pitchFamily="34" charset="0"/>
              </a:rPr>
              <a:t>should</a:t>
            </a:r>
            <a:r>
              <a:rPr lang="it-IT" sz="1000" dirty="0">
                <a:latin typeface="Arial" panose="020B0604020202020204" pitchFamily="34" charset="0"/>
                <a:cs typeface="Arial" panose="020B0604020202020204" pitchFamily="34" charset="0"/>
              </a:rPr>
              <a:t> be </a:t>
            </a:r>
            <a:r>
              <a:rPr lang="it-IT" sz="1000" dirty="0" err="1">
                <a:latin typeface="Arial" panose="020B0604020202020204" pitchFamily="34" charset="0"/>
                <a:cs typeface="Arial" panose="020B0604020202020204" pitchFamily="34" charset="0"/>
              </a:rPr>
              <a:t>considered</a:t>
            </a:r>
            <a:r>
              <a:rPr lang="it-IT" sz="1000" dirty="0">
                <a:latin typeface="Arial" panose="020B0604020202020204" pitchFamily="34" charset="0"/>
                <a:cs typeface="Arial" panose="020B0604020202020204" pitchFamily="34" charset="0"/>
              </a:rPr>
              <a:t> by the reader. </a:t>
            </a:r>
            <a:r>
              <a:rPr lang="it-IT" sz="1000" dirty="0" err="1">
                <a:latin typeface="Arial" panose="020B0604020202020204" pitchFamily="34" charset="0"/>
                <a:cs typeface="Arial" panose="020B0604020202020204" pitchFamily="34" charset="0"/>
              </a:rPr>
              <a:t>Each</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forward-looking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statement</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speaks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only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as</a:t>
            </a:r>
            <a:r>
              <a:rPr lang="it-IT" sz="1000" dirty="0">
                <a:latin typeface="Arial" panose="020B0604020202020204" pitchFamily="34" charset="0"/>
                <a:cs typeface="Arial" panose="020B0604020202020204" pitchFamily="34" charset="0"/>
              </a:rPr>
              <a:t> of the date of </a:t>
            </a:r>
            <a:r>
              <a:rPr lang="it-IT" sz="1000" dirty="0" err="1">
                <a:latin typeface="Arial" panose="020B0604020202020204" pitchFamily="34" charset="0"/>
                <a:cs typeface="Arial" panose="020B0604020202020204" pitchFamily="34" charset="0"/>
              </a:rPr>
              <a:t>this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presentation</a:t>
            </a:r>
            <a:r>
              <a:rPr lang="it-IT" sz="1000" dirty="0">
                <a:latin typeface="Arial" panose="020B0604020202020204" pitchFamily="34" charset="0"/>
                <a:cs typeface="Arial" panose="020B0604020202020204" pitchFamily="34" charset="0"/>
              </a:rPr>
              <a:t>, 25 </a:t>
            </a:r>
            <a:r>
              <a:rPr lang="it-IT" sz="1000" dirty="0" err="1">
                <a:latin typeface="Arial" panose="020B0604020202020204" pitchFamily="34" charset="0"/>
                <a:cs typeface="Arial" panose="020B0604020202020204" pitchFamily="34" charset="0"/>
              </a:rPr>
              <a:t>May</a:t>
            </a:r>
            <a:r>
              <a:rPr lang="it-IT" sz="1000" dirty="0">
                <a:latin typeface="Arial" panose="020B0604020202020204" pitchFamily="34" charset="0"/>
                <a:cs typeface="Arial" panose="020B0604020202020204" pitchFamily="34" charset="0"/>
              </a:rPr>
              <a:t> 2022. </a:t>
            </a:r>
            <a:r>
              <a:rPr lang="it-IT" sz="1000" dirty="0" err="1">
                <a:latin typeface="Arial" panose="020B0604020202020204" pitchFamily="34" charset="0"/>
                <a:cs typeface="Arial" panose="020B0604020202020204" pitchFamily="34" charset="0"/>
              </a:rPr>
              <a:t>Neither</a:t>
            </a:r>
            <a:r>
              <a:rPr lang="it-IT" sz="1000" dirty="0">
                <a:latin typeface="Arial" panose="020B0604020202020204" pitchFamily="34" charset="0"/>
                <a:cs typeface="Arial" panose="020B0604020202020204" pitchFamily="34" charset="0"/>
              </a:rPr>
              <a:t> Shell plc </a:t>
            </a:r>
            <a:r>
              <a:rPr lang="it-IT" sz="1000" dirty="0" err="1">
                <a:latin typeface="Arial" panose="020B0604020202020204" pitchFamily="34" charset="0"/>
                <a:cs typeface="Arial" panose="020B0604020202020204" pitchFamily="34" charset="0"/>
              </a:rPr>
              <a:t>nor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any</a:t>
            </a:r>
            <a:r>
              <a:rPr lang="it-IT" sz="1000" dirty="0">
                <a:latin typeface="Arial" panose="020B0604020202020204" pitchFamily="34" charset="0"/>
                <a:cs typeface="Arial" panose="020B0604020202020204" pitchFamily="34" charset="0"/>
              </a:rPr>
              <a:t> of </a:t>
            </a:r>
            <a:r>
              <a:rPr lang="it-IT" sz="1000" dirty="0" err="1">
                <a:latin typeface="Arial" panose="020B0604020202020204" pitchFamily="34" charset="0"/>
                <a:cs typeface="Arial" panose="020B0604020202020204" pitchFamily="34" charset="0"/>
              </a:rPr>
              <a:t>its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subsidiaries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undertake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any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obligation</a:t>
            </a:r>
            <a:r>
              <a:rPr lang="it-IT" sz="1000" dirty="0">
                <a:latin typeface="Arial" panose="020B0604020202020204" pitchFamily="34" charset="0"/>
                <a:cs typeface="Arial" panose="020B0604020202020204" pitchFamily="34" charset="0"/>
              </a:rPr>
              <a:t> to </a:t>
            </a:r>
            <a:r>
              <a:rPr lang="it-IT" sz="1000" dirty="0" err="1">
                <a:latin typeface="Arial" panose="020B0604020202020204" pitchFamily="34" charset="0"/>
                <a:cs typeface="Arial" panose="020B0604020202020204" pitchFamily="34" charset="0"/>
              </a:rPr>
              <a:t>publicly</a:t>
            </a:r>
            <a:r>
              <a:rPr lang="it-IT" sz="1000" dirty="0">
                <a:latin typeface="Arial" panose="020B0604020202020204" pitchFamily="34" charset="0"/>
                <a:cs typeface="Arial" panose="020B0604020202020204" pitchFamily="34" charset="0"/>
              </a:rPr>
              <a:t> update or </a:t>
            </a:r>
            <a:r>
              <a:rPr lang="it-IT" sz="1000" dirty="0" err="1">
                <a:latin typeface="Arial" panose="020B0604020202020204" pitchFamily="34" charset="0"/>
                <a:cs typeface="Arial" panose="020B0604020202020204" pitchFamily="34" charset="0"/>
              </a:rPr>
              <a:t>revise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any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forward</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looking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statement</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as</a:t>
            </a:r>
            <a:r>
              <a:rPr lang="it-IT" sz="1000" dirty="0">
                <a:latin typeface="Arial" panose="020B0604020202020204" pitchFamily="34" charset="0"/>
                <a:cs typeface="Arial" panose="020B0604020202020204" pitchFamily="34" charset="0"/>
              </a:rPr>
              <a:t> a </a:t>
            </a:r>
            <a:r>
              <a:rPr lang="it-IT" sz="1000" dirty="0" err="1">
                <a:latin typeface="Arial" panose="020B0604020202020204" pitchFamily="34" charset="0"/>
                <a:cs typeface="Arial" panose="020B0604020202020204" pitchFamily="34" charset="0"/>
              </a:rPr>
              <a:t>result</a:t>
            </a:r>
            <a:r>
              <a:rPr lang="it-IT" sz="1000" dirty="0">
                <a:latin typeface="Arial" panose="020B0604020202020204" pitchFamily="34" charset="0"/>
                <a:cs typeface="Arial" panose="020B0604020202020204" pitchFamily="34" charset="0"/>
              </a:rPr>
              <a:t> of new information, future events or </a:t>
            </a:r>
            <a:r>
              <a:rPr lang="it-IT" sz="1000" dirty="0" err="1">
                <a:latin typeface="Arial" panose="020B0604020202020204" pitchFamily="34" charset="0"/>
                <a:cs typeface="Arial" panose="020B0604020202020204" pitchFamily="34" charset="0"/>
              </a:rPr>
              <a:t>other</a:t>
            </a:r>
            <a:r>
              <a:rPr lang="it-IT" sz="1000" dirty="0">
                <a:latin typeface="Arial" panose="020B0604020202020204" pitchFamily="34" charset="0"/>
                <a:cs typeface="Arial" panose="020B0604020202020204" pitchFamily="34" charset="0"/>
              </a:rPr>
              <a:t> information. In light of </a:t>
            </a:r>
            <a:r>
              <a:rPr lang="it-IT" sz="1000" dirty="0" err="1">
                <a:latin typeface="Arial" panose="020B0604020202020204" pitchFamily="34" charset="0"/>
                <a:cs typeface="Arial" panose="020B0604020202020204" pitchFamily="34" charset="0"/>
              </a:rPr>
              <a:t>these</a:t>
            </a:r>
            <a:r>
              <a:rPr lang="it-IT" sz="1000" dirty="0">
                <a:latin typeface="Arial" panose="020B0604020202020204" pitchFamily="34" charset="0"/>
                <a:cs typeface="Arial" panose="020B0604020202020204" pitchFamily="34" charset="0"/>
              </a:rPr>
              <a:t> risks, </a:t>
            </a:r>
            <a:r>
              <a:rPr lang="it-IT" sz="1000" dirty="0" err="1">
                <a:latin typeface="Arial" panose="020B0604020202020204" pitchFamily="34" charset="0"/>
                <a:cs typeface="Arial" panose="020B0604020202020204" pitchFamily="34" charset="0"/>
              </a:rPr>
              <a:t>results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could</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differ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materially</a:t>
            </a:r>
            <a:r>
              <a:rPr lang="it-IT" sz="1000" dirty="0">
                <a:latin typeface="Arial" panose="020B0604020202020204" pitchFamily="34" charset="0"/>
                <a:cs typeface="Arial" panose="020B0604020202020204" pitchFamily="34" charset="0"/>
              </a:rPr>
              <a:t> from </a:t>
            </a:r>
            <a:r>
              <a:rPr lang="it-IT" sz="1000" dirty="0" err="1">
                <a:latin typeface="Arial" panose="020B0604020202020204" pitchFamily="34" charset="0"/>
                <a:cs typeface="Arial" panose="020B0604020202020204" pitchFamily="34" charset="0"/>
              </a:rPr>
              <a:t>those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stated</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implied</a:t>
            </a:r>
            <a:r>
              <a:rPr lang="it-IT" sz="1000" dirty="0">
                <a:latin typeface="Arial" panose="020B0604020202020204" pitchFamily="34" charset="0"/>
                <a:cs typeface="Arial" panose="020B0604020202020204" pitchFamily="34" charset="0"/>
              </a:rPr>
              <a:t> or </a:t>
            </a:r>
            <a:r>
              <a:rPr lang="it-IT" sz="1000" dirty="0" err="1">
                <a:latin typeface="Arial" panose="020B0604020202020204" pitchFamily="34" charset="0"/>
                <a:cs typeface="Arial" panose="020B0604020202020204" pitchFamily="34" charset="0"/>
              </a:rPr>
              <a:t>inferred</a:t>
            </a:r>
            <a:r>
              <a:rPr lang="it-IT" sz="1000" dirty="0">
                <a:latin typeface="Arial" panose="020B0604020202020204" pitchFamily="34" charset="0"/>
                <a:cs typeface="Arial" panose="020B0604020202020204" pitchFamily="34" charset="0"/>
              </a:rPr>
              <a:t> from the </a:t>
            </a:r>
            <a:r>
              <a:rPr lang="it-IT" sz="1000" dirty="0" err="1">
                <a:latin typeface="Arial" panose="020B0604020202020204" pitchFamily="34" charset="0"/>
                <a:cs typeface="Arial" panose="020B0604020202020204" pitchFamily="34" charset="0"/>
              </a:rPr>
              <a:t>forward-looking</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statements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contained</a:t>
            </a:r>
            <a:r>
              <a:rPr lang="it-IT" sz="1000" dirty="0">
                <a:latin typeface="Arial" panose="020B0604020202020204" pitchFamily="34" charset="0"/>
                <a:cs typeface="Arial" panose="020B0604020202020204" pitchFamily="34" charset="0"/>
              </a:rPr>
              <a:t> in </a:t>
            </a:r>
            <a:r>
              <a:rPr lang="it-IT" sz="1000" dirty="0" err="1">
                <a:latin typeface="Arial" panose="020B0604020202020204" pitchFamily="34" charset="0"/>
                <a:cs typeface="Arial" panose="020B0604020202020204" pitchFamily="34" charset="0"/>
              </a:rPr>
              <a:t>this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presentation</a:t>
            </a:r>
            <a:r>
              <a:rPr lang="it-IT" sz="1000" dirty="0">
                <a:latin typeface="Arial" panose="020B0604020202020204" pitchFamily="34" charset="0"/>
                <a:cs typeface="Arial" panose="020B0604020202020204" pitchFamily="34" charset="0"/>
              </a:rPr>
              <a:t>. The </a:t>
            </a:r>
            <a:r>
              <a:rPr lang="it-IT" sz="1000" dirty="0" err="1">
                <a:latin typeface="Arial" panose="020B0604020202020204" pitchFamily="34" charset="0"/>
                <a:cs typeface="Arial" panose="020B0604020202020204" pitchFamily="34" charset="0"/>
              </a:rPr>
              <a:t>content</a:t>
            </a:r>
            <a:r>
              <a:rPr lang="it-IT" sz="1000" dirty="0">
                <a:latin typeface="Arial" panose="020B0604020202020204" pitchFamily="34" charset="0"/>
                <a:cs typeface="Arial" panose="020B0604020202020204" pitchFamily="34" charset="0"/>
              </a:rPr>
              <a:t> of websites </a:t>
            </a:r>
            <a:r>
              <a:rPr lang="it-IT" sz="1000" dirty="0" err="1">
                <a:latin typeface="Arial" panose="020B0604020202020204" pitchFamily="34" charset="0"/>
                <a:cs typeface="Arial" panose="020B0604020202020204" pitchFamily="34" charset="0"/>
              </a:rPr>
              <a:t>referred</a:t>
            </a:r>
            <a:r>
              <a:rPr lang="it-IT" sz="1000" dirty="0">
                <a:latin typeface="Arial" panose="020B0604020202020204" pitchFamily="34" charset="0"/>
                <a:cs typeface="Arial" panose="020B0604020202020204" pitchFamily="34" charset="0"/>
              </a:rPr>
              <a:t> to in </a:t>
            </a:r>
            <a:r>
              <a:rPr lang="it-IT" sz="1000" dirty="0" err="1">
                <a:latin typeface="Arial" panose="020B0604020202020204" pitchFamily="34" charset="0"/>
                <a:cs typeface="Arial" panose="020B0604020202020204" pitchFamily="34" charset="0"/>
              </a:rPr>
              <a:t>this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presentation</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does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not</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form</a:t>
            </a:r>
            <a:r>
              <a:rPr lang="it-IT" sz="1000" dirty="0">
                <a:latin typeface="Arial" panose="020B0604020202020204" pitchFamily="34" charset="0"/>
                <a:cs typeface="Arial" panose="020B0604020202020204" pitchFamily="34" charset="0"/>
              </a:rPr>
              <a:t> part of </a:t>
            </a:r>
            <a:r>
              <a:rPr lang="it-IT" sz="1000" dirty="0" err="1">
                <a:latin typeface="Arial" panose="020B0604020202020204" pitchFamily="34" charset="0"/>
                <a:cs typeface="Arial" panose="020B0604020202020204" pitchFamily="34" charset="0"/>
              </a:rPr>
              <a:t>this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presentation</a:t>
            </a:r>
            <a:r>
              <a:rPr lang="it-IT" sz="1000" dirty="0">
                <a:latin typeface="Arial" panose="020B0604020202020204" pitchFamily="34" charset="0"/>
                <a:cs typeface="Arial" panose="020B0604020202020204" pitchFamily="34" charset="0"/>
              </a:rPr>
              <a:t>.</a:t>
            </a:r>
          </a:p>
          <a:p>
            <a:pPr algn="just"/>
            <a:r>
              <a:rPr lang="it-IT" sz="1000" dirty="0" err="1">
                <a:latin typeface="Arial" panose="020B0604020202020204" pitchFamily="34" charset="0"/>
                <a:cs typeface="Arial" panose="020B0604020202020204" pitchFamily="34" charset="0"/>
              </a:rPr>
              <a:t>We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may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have</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used</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certain</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terms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such</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as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resources</a:t>
            </a:r>
            <a:r>
              <a:rPr lang="it-IT" sz="1000" dirty="0">
                <a:latin typeface="Arial" panose="020B0604020202020204" pitchFamily="34" charset="0"/>
                <a:cs typeface="Arial" panose="020B0604020202020204" pitchFamily="34" charset="0"/>
              </a:rPr>
              <a:t>, in </a:t>
            </a:r>
            <a:r>
              <a:rPr lang="it-IT" sz="1000" dirty="0" err="1">
                <a:latin typeface="Arial" panose="020B0604020202020204" pitchFamily="34" charset="0"/>
                <a:cs typeface="Arial" panose="020B0604020202020204" pitchFamily="34" charset="0"/>
              </a:rPr>
              <a:t>this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presentation</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that</a:t>
            </a:r>
            <a:r>
              <a:rPr lang="it-IT" sz="1000" dirty="0">
                <a:latin typeface="Arial" panose="020B0604020202020204" pitchFamily="34" charset="0"/>
                <a:cs typeface="Arial" panose="020B0604020202020204" pitchFamily="34" charset="0"/>
              </a:rPr>
              <a:t> the United States Securities and Exchange Commission (SEC) </a:t>
            </a:r>
            <a:r>
              <a:rPr lang="it-IT" sz="1000" dirty="0" err="1">
                <a:latin typeface="Arial" panose="020B0604020202020204" pitchFamily="34" charset="0"/>
                <a:cs typeface="Arial" panose="020B0604020202020204" pitchFamily="34" charset="0"/>
              </a:rPr>
              <a:t>strictly</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prohibits</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us</a:t>
            </a:r>
            <a:r>
              <a:rPr lang="it-IT" sz="1000" dirty="0">
                <a:latin typeface="Arial" panose="020B0604020202020204" pitchFamily="34" charset="0"/>
                <a:cs typeface="Arial" panose="020B0604020202020204" pitchFamily="34" charset="0"/>
              </a:rPr>
              <a:t> from </a:t>
            </a:r>
            <a:r>
              <a:rPr lang="it-IT" sz="1000" dirty="0" err="1">
                <a:latin typeface="Arial" panose="020B0604020202020204" pitchFamily="34" charset="0"/>
                <a:cs typeface="Arial" panose="020B0604020202020204" pitchFamily="34" charset="0"/>
              </a:rPr>
              <a:t>including</a:t>
            </a:r>
            <a:r>
              <a:rPr lang="it-IT" sz="1000" dirty="0">
                <a:latin typeface="Arial" panose="020B0604020202020204" pitchFamily="34" charset="0"/>
                <a:cs typeface="Arial" panose="020B0604020202020204" pitchFamily="34" charset="0"/>
              </a:rPr>
              <a:t> in </a:t>
            </a:r>
            <a:r>
              <a:rPr lang="it-IT" sz="1000" dirty="0" err="1">
                <a:latin typeface="Arial" panose="020B0604020202020204" pitchFamily="34" charset="0"/>
                <a:cs typeface="Arial" panose="020B0604020202020204" pitchFamily="34" charset="0"/>
              </a:rPr>
              <a:t>our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filings</a:t>
            </a:r>
            <a:r>
              <a:rPr lang="it-IT" sz="1000" dirty="0">
                <a:latin typeface="Arial" panose="020B0604020202020204" pitchFamily="34" charset="0"/>
                <a:cs typeface="Arial" panose="020B0604020202020204" pitchFamily="34" charset="0"/>
              </a:rPr>
              <a:t> with the SEC. </a:t>
            </a:r>
            <a:r>
              <a:rPr lang="it-IT" sz="1000" dirty="0" err="1">
                <a:latin typeface="Arial" panose="020B0604020202020204" pitchFamily="34" charset="0"/>
                <a:cs typeface="Arial" panose="020B0604020202020204" pitchFamily="34" charset="0"/>
              </a:rPr>
              <a:t>Investors</a:t>
            </a:r>
            <a:r>
              <a:rPr lang="it-IT" sz="1000" dirty="0">
                <a:latin typeface="Arial" panose="020B0604020202020204" pitchFamily="34" charset="0"/>
                <a:cs typeface="Arial" panose="020B0604020202020204" pitchFamily="34" charset="0"/>
              </a:rPr>
              <a:t> are </a:t>
            </a:r>
            <a:r>
              <a:rPr lang="it-IT" sz="1000" dirty="0" err="1">
                <a:latin typeface="Arial" panose="020B0604020202020204" pitchFamily="34" charset="0"/>
                <a:cs typeface="Arial" panose="020B0604020202020204" pitchFamily="34" charset="0"/>
              </a:rPr>
              <a:t>urged</a:t>
            </a:r>
            <a:r>
              <a:rPr lang="it-IT" sz="1000" dirty="0">
                <a:latin typeface="Arial" panose="020B0604020202020204" pitchFamily="34" charset="0"/>
                <a:cs typeface="Arial" panose="020B0604020202020204" pitchFamily="34" charset="0"/>
              </a:rPr>
              <a:t> to </a:t>
            </a:r>
            <a:r>
              <a:rPr lang="it-IT" sz="1000" dirty="0" err="1">
                <a:latin typeface="Arial" panose="020B0604020202020204" pitchFamily="34" charset="0"/>
                <a:cs typeface="Arial" panose="020B0604020202020204" pitchFamily="34" charset="0"/>
              </a:rPr>
              <a:t>consider</a:t>
            </a:r>
            <a:r>
              <a:rPr lang="it-IT" sz="1000" dirty="0">
                <a:latin typeface="Arial" panose="020B0604020202020204" pitchFamily="34" charset="0"/>
                <a:cs typeface="Arial" panose="020B0604020202020204" pitchFamily="34" charset="0"/>
              </a:rPr>
              <a:t> </a:t>
            </a:r>
            <a:r>
              <a:rPr lang="it-IT" sz="1000" dirty="0" err="1">
                <a:latin typeface="Arial" panose="020B0604020202020204" pitchFamily="34" charset="0"/>
                <a:cs typeface="Arial" panose="020B0604020202020204" pitchFamily="34" charset="0"/>
              </a:rPr>
              <a:t>closely</a:t>
            </a:r>
            <a:r>
              <a:rPr lang="it-IT" sz="1000" dirty="0">
                <a:latin typeface="Arial" panose="020B0604020202020204" pitchFamily="34" charset="0"/>
                <a:cs typeface="Arial" panose="020B0604020202020204" pitchFamily="34" charset="0"/>
              </a:rPr>
              <a:t> the </a:t>
            </a:r>
            <a:r>
              <a:rPr lang="it-IT" sz="1000" dirty="0" err="1">
                <a:latin typeface="Arial" panose="020B0604020202020204" pitchFamily="34" charset="0"/>
                <a:cs typeface="Arial" panose="020B0604020202020204" pitchFamily="34" charset="0"/>
              </a:rPr>
              <a:t>disclosure</a:t>
            </a:r>
            <a:r>
              <a:rPr lang="it-IT" sz="1000" dirty="0">
                <a:latin typeface="Arial" panose="020B0604020202020204" pitchFamily="34" charset="0"/>
                <a:cs typeface="Arial" panose="020B0604020202020204" pitchFamily="34" charset="0"/>
              </a:rPr>
              <a:t> in </a:t>
            </a:r>
            <a:r>
              <a:rPr lang="it-IT" sz="1000" dirty="0" err="1">
                <a:latin typeface="Arial" panose="020B0604020202020204" pitchFamily="34" charset="0"/>
                <a:cs typeface="Arial" panose="020B0604020202020204" pitchFamily="34" charset="0"/>
              </a:rPr>
              <a:t>our</a:t>
            </a:r>
            <a:r>
              <a:rPr lang="it-IT" sz="1000" dirty="0">
                <a:latin typeface="Arial" panose="020B0604020202020204" pitchFamily="34" charset="0"/>
                <a:cs typeface="Arial" panose="020B0604020202020204" pitchFamily="34" charset="0"/>
              </a:rPr>
              <a:t> Form 20-F, File No 1-32575, </a:t>
            </a:r>
            <a:r>
              <a:rPr lang="it-IT" sz="1000" dirty="0" err="1">
                <a:latin typeface="Arial" panose="020B0604020202020204" pitchFamily="34" charset="0"/>
                <a:cs typeface="Arial" panose="020B0604020202020204" pitchFamily="34" charset="0"/>
              </a:rPr>
              <a:t>available</a:t>
            </a:r>
            <a:r>
              <a:rPr lang="it-IT" sz="1000" dirty="0">
                <a:latin typeface="Arial" panose="020B0604020202020204" pitchFamily="34" charset="0"/>
                <a:cs typeface="Arial" panose="020B0604020202020204" pitchFamily="34" charset="0"/>
              </a:rPr>
              <a:t> on the SEC website www.sec.gov</a:t>
            </a:r>
          </a:p>
        </p:txBody>
      </p:sp>
      <p:pic>
        <p:nvPicPr>
          <p:cNvPr id="24" name="object 2">
            <a:extLst>
              <a:ext uri="{FF2B5EF4-FFF2-40B4-BE49-F238E27FC236}">
                <a16:creationId xmlns:a16="http://schemas.microsoft.com/office/drawing/2014/main" id="{2CB488AE-F512-8070-A6B4-74F90917C3CD}"/>
              </a:ext>
            </a:extLst>
          </p:cNvPr>
          <p:cNvPicPr/>
          <p:nvPr/>
        </p:nvPicPr>
        <p:blipFill>
          <a:blip r:embed="rId2" cstate="print"/>
          <a:stretch>
            <a:fillRect/>
          </a:stretch>
        </p:blipFill>
        <p:spPr>
          <a:xfrm>
            <a:off x="512368" y="6359651"/>
            <a:ext cx="1812798" cy="164592"/>
          </a:xfrm>
          <a:prstGeom prst="rect">
            <a:avLst/>
          </a:prstGeom>
        </p:spPr>
      </p:pic>
    </p:spTree>
    <p:extLst>
      <p:ext uri="{BB962C8B-B14F-4D97-AF65-F5344CB8AC3E}">
        <p14:creationId xmlns:p14="http://schemas.microsoft.com/office/powerpoint/2010/main" val="420736852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a:extLst>
              <a:ext uri="{FF2B5EF4-FFF2-40B4-BE49-F238E27FC236}">
                <a16:creationId xmlns:a16="http://schemas.microsoft.com/office/drawing/2014/main" id="{CB870AAE-4705-8508-E789-55AFA1832066}"/>
              </a:ext>
            </a:extLst>
          </p:cNvPr>
          <p:cNvPicPr/>
          <p:nvPr/>
        </p:nvPicPr>
        <p:blipFill>
          <a:blip r:embed="rId3" cstate="print"/>
          <a:stretch>
            <a:fillRect/>
          </a:stretch>
        </p:blipFill>
        <p:spPr>
          <a:xfrm>
            <a:off x="11615293" y="6441947"/>
            <a:ext cx="128016" cy="164592"/>
          </a:xfrm>
          <a:prstGeom prst="rect">
            <a:avLst/>
          </a:prstGeom>
        </p:spPr>
      </p:pic>
      <p:pic>
        <p:nvPicPr>
          <p:cNvPr id="8" name="object 8">
            <a:extLst>
              <a:ext uri="{FF2B5EF4-FFF2-40B4-BE49-F238E27FC236}">
                <a16:creationId xmlns:a16="http://schemas.microsoft.com/office/drawing/2014/main" id="{E516F926-A715-1536-FBCC-AB1B65E9D854}"/>
              </a:ext>
            </a:extLst>
          </p:cNvPr>
          <p:cNvPicPr/>
          <p:nvPr/>
        </p:nvPicPr>
        <p:blipFill rotWithShape="1">
          <a:blip r:embed="rId4" cstate="print"/>
          <a:srcRect b="22065"/>
          <a:stretch/>
        </p:blipFill>
        <p:spPr>
          <a:xfrm>
            <a:off x="448690" y="1608274"/>
            <a:ext cx="5606161" cy="4928835"/>
          </a:xfrm>
          <a:prstGeom prst="rect">
            <a:avLst/>
          </a:prstGeom>
        </p:spPr>
      </p:pic>
      <p:sp>
        <p:nvSpPr>
          <p:cNvPr id="9" name="object 9">
            <a:extLst>
              <a:ext uri="{FF2B5EF4-FFF2-40B4-BE49-F238E27FC236}">
                <a16:creationId xmlns:a16="http://schemas.microsoft.com/office/drawing/2014/main" id="{6607B16B-E6BE-36F6-2151-DFA958502394}"/>
              </a:ext>
            </a:extLst>
          </p:cNvPr>
          <p:cNvSpPr/>
          <p:nvPr/>
        </p:nvSpPr>
        <p:spPr>
          <a:xfrm>
            <a:off x="6003036" y="1608278"/>
            <a:ext cx="128016" cy="4998261"/>
          </a:xfrm>
          <a:custGeom>
            <a:avLst/>
            <a:gdLst/>
            <a:ahLst/>
            <a:cxnLst/>
            <a:rect l="l" t="t" r="r" b="b"/>
            <a:pathLst>
              <a:path w="76200" h="6858000">
                <a:moveTo>
                  <a:pt x="76200" y="0"/>
                </a:moveTo>
                <a:lnTo>
                  <a:pt x="0" y="0"/>
                </a:lnTo>
                <a:lnTo>
                  <a:pt x="0" y="6857998"/>
                </a:lnTo>
                <a:lnTo>
                  <a:pt x="76200" y="6857998"/>
                </a:lnTo>
                <a:lnTo>
                  <a:pt x="76200" y="0"/>
                </a:lnTo>
                <a:close/>
              </a:path>
            </a:pathLst>
          </a:custGeom>
          <a:solidFill>
            <a:srgbClr val="FACD00"/>
          </a:solidFill>
        </p:spPr>
        <p:txBody>
          <a:bodyPr wrap="square" lIns="0" tIns="0" rIns="0" bIns="0" rtlCol="0"/>
          <a:lstStyle/>
          <a:p>
            <a:endParaRPr/>
          </a:p>
        </p:txBody>
      </p:sp>
      <p:pic>
        <p:nvPicPr>
          <p:cNvPr id="10" name="object 10">
            <a:extLst>
              <a:ext uri="{FF2B5EF4-FFF2-40B4-BE49-F238E27FC236}">
                <a16:creationId xmlns:a16="http://schemas.microsoft.com/office/drawing/2014/main" id="{39053DC7-E212-25F5-3971-5DC0A796120B}"/>
              </a:ext>
            </a:extLst>
          </p:cNvPr>
          <p:cNvPicPr/>
          <p:nvPr/>
        </p:nvPicPr>
        <p:blipFill>
          <a:blip r:embed="rId5" cstate="print"/>
          <a:stretch>
            <a:fillRect/>
          </a:stretch>
        </p:blipFill>
        <p:spPr>
          <a:xfrm>
            <a:off x="10046461" y="6441947"/>
            <a:ext cx="751801" cy="164592"/>
          </a:xfrm>
          <a:prstGeom prst="rect">
            <a:avLst/>
          </a:prstGeom>
        </p:spPr>
      </p:pic>
      <p:pic>
        <p:nvPicPr>
          <p:cNvPr id="11" name="object 11">
            <a:extLst>
              <a:ext uri="{FF2B5EF4-FFF2-40B4-BE49-F238E27FC236}">
                <a16:creationId xmlns:a16="http://schemas.microsoft.com/office/drawing/2014/main" id="{F47D9C82-4CF8-D1CE-AD78-94C688F7113D}"/>
              </a:ext>
            </a:extLst>
          </p:cNvPr>
          <p:cNvPicPr/>
          <p:nvPr/>
        </p:nvPicPr>
        <p:blipFill>
          <a:blip r:embed="rId6" cstate="print"/>
          <a:stretch>
            <a:fillRect/>
          </a:stretch>
        </p:blipFill>
        <p:spPr>
          <a:xfrm>
            <a:off x="512368" y="6290222"/>
            <a:ext cx="1812798" cy="164592"/>
          </a:xfrm>
          <a:prstGeom prst="rect">
            <a:avLst/>
          </a:prstGeom>
        </p:spPr>
      </p:pic>
      <p:pic>
        <p:nvPicPr>
          <p:cNvPr id="14" name="object 4">
            <a:extLst>
              <a:ext uri="{FF2B5EF4-FFF2-40B4-BE49-F238E27FC236}">
                <a16:creationId xmlns:a16="http://schemas.microsoft.com/office/drawing/2014/main" id="{E191CAC1-F2E7-B551-2B7F-0C1331617440}"/>
              </a:ext>
            </a:extLst>
          </p:cNvPr>
          <p:cNvPicPr/>
          <p:nvPr/>
        </p:nvPicPr>
        <p:blipFill rotWithShape="1">
          <a:blip r:embed="rId7" cstate="print"/>
          <a:srcRect b="8010"/>
          <a:stretch/>
        </p:blipFill>
        <p:spPr>
          <a:xfrm>
            <a:off x="6131052" y="1608278"/>
            <a:ext cx="5484241" cy="4928832"/>
          </a:xfrm>
          <a:prstGeom prst="rect">
            <a:avLst/>
          </a:prstGeom>
        </p:spPr>
      </p:pic>
      <p:sp>
        <p:nvSpPr>
          <p:cNvPr id="13" name="object 13">
            <a:extLst>
              <a:ext uri="{FF2B5EF4-FFF2-40B4-BE49-F238E27FC236}">
                <a16:creationId xmlns:a16="http://schemas.microsoft.com/office/drawing/2014/main" id="{CA222995-4616-FF20-3AD0-160AB4099C07}"/>
              </a:ext>
            </a:extLst>
          </p:cNvPr>
          <p:cNvSpPr/>
          <p:nvPr/>
        </p:nvSpPr>
        <p:spPr>
          <a:xfrm>
            <a:off x="4391405" y="5269229"/>
            <a:ext cx="3411220" cy="1201420"/>
          </a:xfrm>
          <a:custGeom>
            <a:avLst/>
            <a:gdLst/>
            <a:ahLst/>
            <a:cxnLst/>
            <a:rect l="l" t="t" r="r" b="b"/>
            <a:pathLst>
              <a:path w="3411220" h="1201420">
                <a:moveTo>
                  <a:pt x="0" y="300228"/>
                </a:moveTo>
                <a:lnTo>
                  <a:pt x="2810255" y="300228"/>
                </a:lnTo>
                <a:lnTo>
                  <a:pt x="2810255" y="0"/>
                </a:lnTo>
                <a:lnTo>
                  <a:pt x="3410712" y="600456"/>
                </a:lnTo>
                <a:lnTo>
                  <a:pt x="2810255" y="1200912"/>
                </a:lnTo>
                <a:lnTo>
                  <a:pt x="2810255" y="900684"/>
                </a:lnTo>
                <a:lnTo>
                  <a:pt x="0" y="900684"/>
                </a:lnTo>
                <a:lnTo>
                  <a:pt x="0" y="300228"/>
                </a:lnTo>
                <a:close/>
              </a:path>
            </a:pathLst>
          </a:custGeom>
          <a:ln w="19050">
            <a:solidFill>
              <a:srgbClr val="000000"/>
            </a:solidFill>
          </a:ln>
        </p:spPr>
        <p:txBody>
          <a:bodyPr wrap="square" lIns="0" tIns="0" rIns="0" bIns="0" rtlCol="0"/>
          <a:lstStyle/>
          <a:p>
            <a:endParaRPr/>
          </a:p>
        </p:txBody>
      </p:sp>
      <p:sp>
        <p:nvSpPr>
          <p:cNvPr id="12" name="object 12">
            <a:extLst>
              <a:ext uri="{FF2B5EF4-FFF2-40B4-BE49-F238E27FC236}">
                <a16:creationId xmlns:a16="http://schemas.microsoft.com/office/drawing/2014/main" id="{7A295ABB-7F02-1497-ED30-6954F7F77F64}"/>
              </a:ext>
            </a:extLst>
          </p:cNvPr>
          <p:cNvSpPr/>
          <p:nvPr/>
        </p:nvSpPr>
        <p:spPr>
          <a:xfrm>
            <a:off x="4391405" y="5269229"/>
            <a:ext cx="3411220" cy="1201420"/>
          </a:xfrm>
          <a:custGeom>
            <a:avLst/>
            <a:gdLst/>
            <a:ahLst/>
            <a:cxnLst/>
            <a:rect l="l" t="t" r="r" b="b"/>
            <a:pathLst>
              <a:path w="3411220" h="1201420">
                <a:moveTo>
                  <a:pt x="2810255" y="0"/>
                </a:moveTo>
                <a:lnTo>
                  <a:pt x="2810255" y="300228"/>
                </a:lnTo>
                <a:lnTo>
                  <a:pt x="0" y="300228"/>
                </a:lnTo>
                <a:lnTo>
                  <a:pt x="0" y="900684"/>
                </a:lnTo>
                <a:lnTo>
                  <a:pt x="2810255" y="900684"/>
                </a:lnTo>
                <a:lnTo>
                  <a:pt x="2810255" y="1200912"/>
                </a:lnTo>
                <a:lnTo>
                  <a:pt x="3410712" y="600456"/>
                </a:lnTo>
                <a:lnTo>
                  <a:pt x="2810255" y="0"/>
                </a:lnTo>
                <a:close/>
              </a:path>
            </a:pathLst>
          </a:custGeom>
          <a:solidFill>
            <a:srgbClr val="FACE07"/>
          </a:solidFill>
        </p:spPr>
        <p:txBody>
          <a:bodyPr wrap="square" lIns="0" tIns="0" rIns="0" bIns="0" rtlCol="0"/>
          <a:lstStyle/>
          <a:p>
            <a:endParaRPr/>
          </a:p>
        </p:txBody>
      </p:sp>
      <p:sp>
        <p:nvSpPr>
          <p:cNvPr id="15" name="object 14">
            <a:extLst>
              <a:ext uri="{FF2B5EF4-FFF2-40B4-BE49-F238E27FC236}">
                <a16:creationId xmlns:a16="http://schemas.microsoft.com/office/drawing/2014/main" id="{47A14AAE-0E4D-84A9-A804-D86126309794}"/>
              </a:ext>
            </a:extLst>
          </p:cNvPr>
          <p:cNvSpPr txBox="1"/>
          <p:nvPr/>
        </p:nvSpPr>
        <p:spPr>
          <a:xfrm>
            <a:off x="4594097" y="5661152"/>
            <a:ext cx="2705735" cy="391160"/>
          </a:xfrm>
          <a:prstGeom prst="rect">
            <a:avLst/>
          </a:prstGeom>
        </p:spPr>
        <p:txBody>
          <a:bodyPr vert="horz" wrap="square" lIns="0" tIns="12700" rIns="0" bIns="0" rtlCol="0">
            <a:spAutoFit/>
          </a:bodyPr>
          <a:lstStyle/>
          <a:p>
            <a:pPr marL="12700">
              <a:lnSpc>
                <a:spcPct val="100000"/>
              </a:lnSpc>
              <a:spcBef>
                <a:spcPts val="100"/>
              </a:spcBef>
            </a:pPr>
            <a:r>
              <a:rPr sz="2400" b="1" spc="85" dirty="0">
                <a:solidFill>
                  <a:srgbClr val="404040"/>
                </a:solidFill>
                <a:latin typeface="Century Gothic"/>
                <a:cs typeface="Century Gothic"/>
              </a:rPr>
              <a:t>A</a:t>
            </a:r>
            <a:r>
              <a:rPr sz="2400" b="1" spc="155" dirty="0">
                <a:solidFill>
                  <a:srgbClr val="404040"/>
                </a:solidFill>
                <a:latin typeface="Century Gothic"/>
                <a:cs typeface="Century Gothic"/>
              </a:rPr>
              <a:t> </a:t>
            </a:r>
            <a:r>
              <a:rPr sz="2400" b="1" spc="100" dirty="0">
                <a:solidFill>
                  <a:srgbClr val="404040"/>
                </a:solidFill>
                <a:latin typeface="Century Gothic"/>
                <a:cs typeface="Century Gothic"/>
              </a:rPr>
              <a:t>personal</a:t>
            </a:r>
            <a:r>
              <a:rPr sz="2400" b="1" spc="145" dirty="0">
                <a:solidFill>
                  <a:srgbClr val="404040"/>
                </a:solidFill>
                <a:latin typeface="Century Gothic"/>
                <a:cs typeface="Century Gothic"/>
              </a:rPr>
              <a:t> </a:t>
            </a:r>
            <a:r>
              <a:rPr sz="2400" b="1" spc="175" dirty="0">
                <a:solidFill>
                  <a:srgbClr val="404040"/>
                </a:solidFill>
                <a:latin typeface="Century Gothic"/>
                <a:cs typeface="Century Gothic"/>
              </a:rPr>
              <a:t>Story</a:t>
            </a:r>
            <a:endParaRPr sz="2400" dirty="0">
              <a:latin typeface="Century Gothic"/>
              <a:cs typeface="Century Gothic"/>
            </a:endParaRP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22853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27194" y="1008848"/>
            <a:ext cx="5978356" cy="523220"/>
          </a:xfrm>
          <a:prstGeom prst="rect">
            <a:avLst/>
          </a:prstGeom>
          <a:noFill/>
        </p:spPr>
        <p:txBody>
          <a:bodyPr wrap="square" rtlCol="0">
            <a:spAutoFit/>
          </a:bodyPr>
          <a:lstStyle/>
          <a:p>
            <a:r>
              <a:rPr lang="it-IT" sz="2800" b="1" dirty="0">
                <a:latin typeface="Arial" panose="020B0604020202020204" pitchFamily="34" charset="0"/>
                <a:cs typeface="Arial" panose="020B0604020202020204" pitchFamily="34" charset="0"/>
              </a:rPr>
              <a:t>Additive Manufacturing in Shell</a:t>
            </a: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24" name="object 2">
            <a:extLst>
              <a:ext uri="{FF2B5EF4-FFF2-40B4-BE49-F238E27FC236}">
                <a16:creationId xmlns:a16="http://schemas.microsoft.com/office/drawing/2014/main" id="{2CB488AE-F512-8070-A6B4-74F90917C3CD}"/>
              </a:ext>
            </a:extLst>
          </p:cNvPr>
          <p:cNvPicPr/>
          <p:nvPr/>
        </p:nvPicPr>
        <p:blipFill>
          <a:blip r:embed="rId2" cstate="print"/>
          <a:stretch>
            <a:fillRect/>
          </a:stretch>
        </p:blipFill>
        <p:spPr>
          <a:xfrm>
            <a:off x="512368" y="6359651"/>
            <a:ext cx="1812798" cy="164592"/>
          </a:xfrm>
          <a:prstGeom prst="rect">
            <a:avLst/>
          </a:prstGeom>
        </p:spPr>
      </p:pic>
      <p:grpSp>
        <p:nvGrpSpPr>
          <p:cNvPr id="6" name="object 14">
            <a:extLst>
              <a:ext uri="{FF2B5EF4-FFF2-40B4-BE49-F238E27FC236}">
                <a16:creationId xmlns:a16="http://schemas.microsoft.com/office/drawing/2014/main" id="{0D07F591-D720-5C3F-CEBC-559A8AB7DF63}"/>
              </a:ext>
            </a:extLst>
          </p:cNvPr>
          <p:cNvGrpSpPr/>
          <p:nvPr/>
        </p:nvGrpSpPr>
        <p:grpSpPr>
          <a:xfrm>
            <a:off x="1049564" y="2473451"/>
            <a:ext cx="4023360" cy="2162810"/>
            <a:chOff x="658368" y="2473451"/>
            <a:chExt cx="4023360" cy="2162810"/>
          </a:xfrm>
        </p:grpSpPr>
        <p:sp>
          <p:nvSpPr>
            <p:cNvPr id="7" name="object 15">
              <a:extLst>
                <a:ext uri="{FF2B5EF4-FFF2-40B4-BE49-F238E27FC236}">
                  <a16:creationId xmlns:a16="http://schemas.microsoft.com/office/drawing/2014/main" id="{863886A2-6283-613E-9464-1FBC3781964A}"/>
                </a:ext>
              </a:extLst>
            </p:cNvPr>
            <p:cNvSpPr/>
            <p:nvPr/>
          </p:nvSpPr>
          <p:spPr>
            <a:xfrm>
              <a:off x="1413255" y="3636009"/>
              <a:ext cx="647065" cy="723900"/>
            </a:xfrm>
            <a:custGeom>
              <a:avLst/>
              <a:gdLst/>
              <a:ahLst/>
              <a:cxnLst/>
              <a:rect l="l" t="t" r="r" b="b"/>
              <a:pathLst>
                <a:path w="647064" h="723900">
                  <a:moveTo>
                    <a:pt x="207009" y="0"/>
                  </a:moveTo>
                  <a:lnTo>
                    <a:pt x="0" y="46481"/>
                  </a:lnTo>
                  <a:lnTo>
                    <a:pt x="11913" y="93910"/>
                  </a:lnTo>
                  <a:lnTo>
                    <a:pt x="26119" y="140420"/>
                  </a:lnTo>
                  <a:lnTo>
                    <a:pt x="42560" y="185941"/>
                  </a:lnTo>
                  <a:lnTo>
                    <a:pt x="61179" y="230406"/>
                  </a:lnTo>
                  <a:lnTo>
                    <a:pt x="81920" y="273746"/>
                  </a:lnTo>
                  <a:lnTo>
                    <a:pt x="104725" y="315892"/>
                  </a:lnTo>
                  <a:lnTo>
                    <a:pt x="129537" y="356775"/>
                  </a:lnTo>
                  <a:lnTo>
                    <a:pt x="156300" y="396327"/>
                  </a:lnTo>
                  <a:lnTo>
                    <a:pt x="184957" y="434479"/>
                  </a:lnTo>
                  <a:lnTo>
                    <a:pt x="215449" y="471162"/>
                  </a:lnTo>
                  <a:lnTo>
                    <a:pt x="247721" y="506309"/>
                  </a:lnTo>
                  <a:lnTo>
                    <a:pt x="281716" y="539849"/>
                  </a:lnTo>
                  <a:lnTo>
                    <a:pt x="317376" y="571715"/>
                  </a:lnTo>
                  <a:lnTo>
                    <a:pt x="354644" y="601837"/>
                  </a:lnTo>
                  <a:lnTo>
                    <a:pt x="393464" y="630148"/>
                  </a:lnTo>
                  <a:lnTo>
                    <a:pt x="433778" y="656578"/>
                  </a:lnTo>
                  <a:lnTo>
                    <a:pt x="475530" y="681059"/>
                  </a:lnTo>
                  <a:lnTo>
                    <a:pt x="518662" y="703523"/>
                  </a:lnTo>
                  <a:lnTo>
                    <a:pt x="563118" y="723900"/>
                  </a:lnTo>
                  <a:lnTo>
                    <a:pt x="646557" y="528827"/>
                  </a:lnTo>
                  <a:lnTo>
                    <a:pt x="602785" y="508419"/>
                  </a:lnTo>
                  <a:lnTo>
                    <a:pt x="560687" y="485417"/>
                  </a:lnTo>
                  <a:lnTo>
                    <a:pt x="520352" y="459931"/>
                  </a:lnTo>
                  <a:lnTo>
                    <a:pt x="481872" y="432069"/>
                  </a:lnTo>
                  <a:lnTo>
                    <a:pt x="445337" y="401940"/>
                  </a:lnTo>
                  <a:lnTo>
                    <a:pt x="410838" y="369655"/>
                  </a:lnTo>
                  <a:lnTo>
                    <a:pt x="378468" y="335321"/>
                  </a:lnTo>
                  <a:lnTo>
                    <a:pt x="348315" y="299048"/>
                  </a:lnTo>
                  <a:lnTo>
                    <a:pt x="320472" y="260945"/>
                  </a:lnTo>
                  <a:lnTo>
                    <a:pt x="295030" y="221121"/>
                  </a:lnTo>
                  <a:lnTo>
                    <a:pt x="272079" y="179684"/>
                  </a:lnTo>
                  <a:lnTo>
                    <a:pt x="251710" y="136745"/>
                  </a:lnTo>
                  <a:lnTo>
                    <a:pt x="234015" y="92412"/>
                  </a:lnTo>
                  <a:lnTo>
                    <a:pt x="219085" y="46794"/>
                  </a:lnTo>
                  <a:lnTo>
                    <a:pt x="207009" y="0"/>
                  </a:lnTo>
                  <a:close/>
                </a:path>
              </a:pathLst>
            </a:custGeom>
            <a:solidFill>
              <a:srgbClr val="BEBEBE">
                <a:alpha val="69802"/>
              </a:srgbClr>
            </a:solidFill>
          </p:spPr>
          <p:txBody>
            <a:bodyPr wrap="square" lIns="0" tIns="0" rIns="0" bIns="0" rtlCol="0"/>
            <a:lstStyle/>
            <a:p>
              <a:endParaRPr/>
            </a:p>
          </p:txBody>
        </p:sp>
        <p:sp>
          <p:nvSpPr>
            <p:cNvPr id="8" name="object 16">
              <a:extLst>
                <a:ext uri="{FF2B5EF4-FFF2-40B4-BE49-F238E27FC236}">
                  <a16:creationId xmlns:a16="http://schemas.microsoft.com/office/drawing/2014/main" id="{832E07E8-EE47-194E-F878-64BBCC02290F}"/>
                </a:ext>
              </a:extLst>
            </p:cNvPr>
            <p:cNvSpPr/>
            <p:nvPr/>
          </p:nvSpPr>
          <p:spPr>
            <a:xfrm>
              <a:off x="1734693" y="3897121"/>
              <a:ext cx="942975" cy="541020"/>
            </a:xfrm>
            <a:custGeom>
              <a:avLst/>
              <a:gdLst/>
              <a:ahLst/>
              <a:cxnLst/>
              <a:rect l="l" t="t" r="r" b="b"/>
              <a:pathLst>
                <a:path w="942975" h="541020">
                  <a:moveTo>
                    <a:pt x="263906" y="0"/>
                  </a:moveTo>
                  <a:lnTo>
                    <a:pt x="0" y="313944"/>
                  </a:lnTo>
                  <a:lnTo>
                    <a:pt x="38037" y="344330"/>
                  </a:lnTo>
                  <a:lnTo>
                    <a:pt x="77306" y="372597"/>
                  </a:lnTo>
                  <a:lnTo>
                    <a:pt x="117722" y="398727"/>
                  </a:lnTo>
                  <a:lnTo>
                    <a:pt x="159197" y="422706"/>
                  </a:lnTo>
                  <a:lnTo>
                    <a:pt x="201647" y="444519"/>
                  </a:lnTo>
                  <a:lnTo>
                    <a:pt x="244984" y="464148"/>
                  </a:lnTo>
                  <a:lnTo>
                    <a:pt x="289122" y="481579"/>
                  </a:lnTo>
                  <a:lnTo>
                    <a:pt x="333976" y="496796"/>
                  </a:lnTo>
                  <a:lnTo>
                    <a:pt x="379459" y="509783"/>
                  </a:lnTo>
                  <a:lnTo>
                    <a:pt x="425485" y="520525"/>
                  </a:lnTo>
                  <a:lnTo>
                    <a:pt x="471968" y="529006"/>
                  </a:lnTo>
                  <a:lnTo>
                    <a:pt x="518822" y="535211"/>
                  </a:lnTo>
                  <a:lnTo>
                    <a:pt x="565960" y="539123"/>
                  </a:lnTo>
                  <a:lnTo>
                    <a:pt x="613297" y="540728"/>
                  </a:lnTo>
                  <a:lnTo>
                    <a:pt x="660746" y="540009"/>
                  </a:lnTo>
                  <a:lnTo>
                    <a:pt x="708221" y="536951"/>
                  </a:lnTo>
                  <a:lnTo>
                    <a:pt x="755636" y="531539"/>
                  </a:lnTo>
                  <a:lnTo>
                    <a:pt x="802905" y="523756"/>
                  </a:lnTo>
                  <a:lnTo>
                    <a:pt x="849942" y="513587"/>
                  </a:lnTo>
                  <a:lnTo>
                    <a:pt x="896661" y="501016"/>
                  </a:lnTo>
                  <a:lnTo>
                    <a:pt x="942975" y="486028"/>
                  </a:lnTo>
                  <a:lnTo>
                    <a:pt x="806957" y="99059"/>
                  </a:lnTo>
                  <a:lnTo>
                    <a:pt x="760120" y="113244"/>
                  </a:lnTo>
                  <a:lnTo>
                    <a:pt x="712686" y="123190"/>
                  </a:lnTo>
                  <a:lnTo>
                    <a:pt x="664920" y="128944"/>
                  </a:lnTo>
                  <a:lnTo>
                    <a:pt x="617088" y="130556"/>
                  </a:lnTo>
                  <a:lnTo>
                    <a:pt x="569455" y="128071"/>
                  </a:lnTo>
                  <a:lnTo>
                    <a:pt x="522287" y="121539"/>
                  </a:lnTo>
                  <a:lnTo>
                    <a:pt x="475849" y="111005"/>
                  </a:lnTo>
                  <a:lnTo>
                    <a:pt x="430407" y="96520"/>
                  </a:lnTo>
                  <a:lnTo>
                    <a:pt x="386226" y="78128"/>
                  </a:lnTo>
                  <a:lnTo>
                    <a:pt x="343572" y="55880"/>
                  </a:lnTo>
                  <a:lnTo>
                    <a:pt x="302710" y="29821"/>
                  </a:lnTo>
                  <a:lnTo>
                    <a:pt x="263906" y="0"/>
                  </a:lnTo>
                  <a:close/>
                </a:path>
              </a:pathLst>
            </a:custGeom>
            <a:solidFill>
              <a:srgbClr val="A6A6A6"/>
            </a:solidFill>
          </p:spPr>
          <p:txBody>
            <a:bodyPr wrap="square" lIns="0" tIns="0" rIns="0" bIns="0" rtlCol="0"/>
            <a:lstStyle/>
            <a:p>
              <a:endParaRPr/>
            </a:p>
          </p:txBody>
        </p:sp>
        <p:sp>
          <p:nvSpPr>
            <p:cNvPr id="9" name="object 17">
              <a:extLst>
                <a:ext uri="{FF2B5EF4-FFF2-40B4-BE49-F238E27FC236}">
                  <a16:creationId xmlns:a16="http://schemas.microsoft.com/office/drawing/2014/main" id="{719B51CF-AE87-9281-0EB8-CD4A00416B84}"/>
                </a:ext>
              </a:extLst>
            </p:cNvPr>
            <p:cNvSpPr/>
            <p:nvPr/>
          </p:nvSpPr>
          <p:spPr>
            <a:xfrm>
              <a:off x="2440813" y="3298824"/>
              <a:ext cx="883285" cy="1118870"/>
            </a:xfrm>
            <a:custGeom>
              <a:avLst/>
              <a:gdLst/>
              <a:ahLst/>
              <a:cxnLst/>
              <a:rect l="l" t="t" r="r" b="b"/>
              <a:pathLst>
                <a:path w="883285" h="1118870">
                  <a:moveTo>
                    <a:pt x="867663" y="0"/>
                  </a:moveTo>
                  <a:lnTo>
                    <a:pt x="317881" y="99440"/>
                  </a:lnTo>
                  <a:lnTo>
                    <a:pt x="323571" y="145874"/>
                  </a:lnTo>
                  <a:lnTo>
                    <a:pt x="323978" y="191711"/>
                  </a:lnTo>
                  <a:lnTo>
                    <a:pt x="319330" y="236612"/>
                  </a:lnTo>
                  <a:lnTo>
                    <a:pt x="309855" y="280237"/>
                  </a:lnTo>
                  <a:lnTo>
                    <a:pt x="295783" y="322248"/>
                  </a:lnTo>
                  <a:lnTo>
                    <a:pt x="277342" y="362304"/>
                  </a:lnTo>
                  <a:lnTo>
                    <a:pt x="254762" y="400065"/>
                  </a:lnTo>
                  <a:lnTo>
                    <a:pt x="228270" y="435193"/>
                  </a:lnTo>
                  <a:lnTo>
                    <a:pt x="198095" y="467347"/>
                  </a:lnTo>
                  <a:lnTo>
                    <a:pt x="164468" y="496188"/>
                  </a:lnTo>
                  <a:lnTo>
                    <a:pt x="127616" y="521376"/>
                  </a:lnTo>
                  <a:lnTo>
                    <a:pt x="87768" y="542571"/>
                  </a:lnTo>
                  <a:lnTo>
                    <a:pt x="45153" y="559435"/>
                  </a:lnTo>
                  <a:lnTo>
                    <a:pt x="0" y="571626"/>
                  </a:lnTo>
                  <a:lnTo>
                    <a:pt x="114807" y="1118362"/>
                  </a:lnTo>
                  <a:lnTo>
                    <a:pt x="162306" y="1107151"/>
                  </a:lnTo>
                  <a:lnTo>
                    <a:pt x="208713" y="1093734"/>
                  </a:lnTo>
                  <a:lnTo>
                    <a:pt x="253981" y="1078178"/>
                  </a:lnTo>
                  <a:lnTo>
                    <a:pt x="298066" y="1060550"/>
                  </a:lnTo>
                  <a:lnTo>
                    <a:pt x="340923" y="1040919"/>
                  </a:lnTo>
                  <a:lnTo>
                    <a:pt x="382505" y="1019351"/>
                  </a:lnTo>
                  <a:lnTo>
                    <a:pt x="422768" y="995913"/>
                  </a:lnTo>
                  <a:lnTo>
                    <a:pt x="461666" y="970674"/>
                  </a:lnTo>
                  <a:lnTo>
                    <a:pt x="499154" y="943702"/>
                  </a:lnTo>
                  <a:lnTo>
                    <a:pt x="535186" y="915062"/>
                  </a:lnTo>
                  <a:lnTo>
                    <a:pt x="569717" y="884824"/>
                  </a:lnTo>
                  <a:lnTo>
                    <a:pt x="602701" y="853054"/>
                  </a:lnTo>
                  <a:lnTo>
                    <a:pt x="634093" y="819820"/>
                  </a:lnTo>
                  <a:lnTo>
                    <a:pt x="663848" y="785189"/>
                  </a:lnTo>
                  <a:lnTo>
                    <a:pt x="691920" y="749230"/>
                  </a:lnTo>
                  <a:lnTo>
                    <a:pt x="718264" y="712009"/>
                  </a:lnTo>
                  <a:lnTo>
                    <a:pt x="742834" y="673594"/>
                  </a:lnTo>
                  <a:lnTo>
                    <a:pt x="765585" y="634053"/>
                  </a:lnTo>
                  <a:lnTo>
                    <a:pt x="786472" y="593453"/>
                  </a:lnTo>
                  <a:lnTo>
                    <a:pt x="805448" y="551861"/>
                  </a:lnTo>
                  <a:lnTo>
                    <a:pt x="822469" y="509345"/>
                  </a:lnTo>
                  <a:lnTo>
                    <a:pt x="837490" y="465973"/>
                  </a:lnTo>
                  <a:lnTo>
                    <a:pt x="850464" y="421812"/>
                  </a:lnTo>
                  <a:lnTo>
                    <a:pt x="861347" y="376930"/>
                  </a:lnTo>
                  <a:lnTo>
                    <a:pt x="870093" y="331393"/>
                  </a:lnTo>
                  <a:lnTo>
                    <a:pt x="876657" y="285270"/>
                  </a:lnTo>
                  <a:lnTo>
                    <a:pt x="880992" y="238629"/>
                  </a:lnTo>
                  <a:lnTo>
                    <a:pt x="883055" y="191536"/>
                  </a:lnTo>
                  <a:lnTo>
                    <a:pt x="882798" y="144059"/>
                  </a:lnTo>
                  <a:lnTo>
                    <a:pt x="880178" y="96265"/>
                  </a:lnTo>
                  <a:lnTo>
                    <a:pt x="875148" y="48223"/>
                  </a:lnTo>
                  <a:lnTo>
                    <a:pt x="867663" y="0"/>
                  </a:lnTo>
                  <a:close/>
                </a:path>
              </a:pathLst>
            </a:custGeom>
            <a:solidFill>
              <a:srgbClr val="434343">
                <a:alpha val="79998"/>
              </a:srgbClr>
            </a:solidFill>
          </p:spPr>
          <p:txBody>
            <a:bodyPr wrap="square" lIns="0" tIns="0" rIns="0" bIns="0" rtlCol="0"/>
            <a:lstStyle/>
            <a:p>
              <a:endParaRPr/>
            </a:p>
          </p:txBody>
        </p:sp>
        <p:sp>
          <p:nvSpPr>
            <p:cNvPr id="10" name="object 18">
              <a:extLst>
                <a:ext uri="{FF2B5EF4-FFF2-40B4-BE49-F238E27FC236}">
                  <a16:creationId xmlns:a16="http://schemas.microsoft.com/office/drawing/2014/main" id="{7FE31259-3E07-EC13-CAAC-8BD8A99CBF9B}"/>
                </a:ext>
              </a:extLst>
            </p:cNvPr>
            <p:cNvSpPr/>
            <p:nvPr/>
          </p:nvSpPr>
          <p:spPr>
            <a:xfrm>
              <a:off x="1389732" y="2503902"/>
              <a:ext cx="1202055" cy="1344930"/>
            </a:xfrm>
            <a:custGeom>
              <a:avLst/>
              <a:gdLst/>
              <a:ahLst/>
              <a:cxnLst/>
              <a:rect l="l" t="t" r="r" b="b"/>
              <a:pathLst>
                <a:path w="1202055" h="1344929">
                  <a:moveTo>
                    <a:pt x="963503" y="0"/>
                  </a:moveTo>
                  <a:lnTo>
                    <a:pt x="915673" y="1365"/>
                  </a:lnTo>
                  <a:lnTo>
                    <a:pt x="867986" y="5094"/>
                  </a:lnTo>
                  <a:lnTo>
                    <a:pt x="820530" y="11180"/>
                  </a:lnTo>
                  <a:lnTo>
                    <a:pt x="773394" y="19617"/>
                  </a:lnTo>
                  <a:lnTo>
                    <a:pt x="726666" y="30398"/>
                  </a:lnTo>
                  <a:lnTo>
                    <a:pt x="680435" y="43516"/>
                  </a:lnTo>
                  <a:lnTo>
                    <a:pt x="634789" y="58964"/>
                  </a:lnTo>
                  <a:lnTo>
                    <a:pt x="589816" y="76737"/>
                  </a:lnTo>
                  <a:lnTo>
                    <a:pt x="545839" y="96661"/>
                  </a:lnTo>
                  <a:lnTo>
                    <a:pt x="503335" y="118490"/>
                  </a:lnTo>
                  <a:lnTo>
                    <a:pt x="462334" y="142153"/>
                  </a:lnTo>
                  <a:lnTo>
                    <a:pt x="422866" y="167577"/>
                  </a:lnTo>
                  <a:lnTo>
                    <a:pt x="384958" y="194690"/>
                  </a:lnTo>
                  <a:lnTo>
                    <a:pt x="348642" y="223417"/>
                  </a:lnTo>
                  <a:lnTo>
                    <a:pt x="313946" y="253688"/>
                  </a:lnTo>
                  <a:lnTo>
                    <a:pt x="280900" y="285429"/>
                  </a:lnTo>
                  <a:lnTo>
                    <a:pt x="249533" y="318568"/>
                  </a:lnTo>
                  <a:lnTo>
                    <a:pt x="219875" y="353032"/>
                  </a:lnTo>
                  <a:lnTo>
                    <a:pt x="191954" y="388748"/>
                  </a:lnTo>
                  <a:lnTo>
                    <a:pt x="165801" y="425644"/>
                  </a:lnTo>
                  <a:lnTo>
                    <a:pt x="141444" y="463647"/>
                  </a:lnTo>
                  <a:lnTo>
                    <a:pt x="118913" y="502684"/>
                  </a:lnTo>
                  <a:lnTo>
                    <a:pt x="98238" y="542684"/>
                  </a:lnTo>
                  <a:lnTo>
                    <a:pt x="79448" y="583572"/>
                  </a:lnTo>
                  <a:lnTo>
                    <a:pt x="62572" y="625277"/>
                  </a:lnTo>
                  <a:lnTo>
                    <a:pt x="47639" y="667726"/>
                  </a:lnTo>
                  <a:lnTo>
                    <a:pt x="34679" y="710846"/>
                  </a:lnTo>
                  <a:lnTo>
                    <a:pt x="23722" y="754564"/>
                  </a:lnTo>
                  <a:lnTo>
                    <a:pt x="14796" y="798809"/>
                  </a:lnTo>
                  <a:lnTo>
                    <a:pt x="7932" y="843507"/>
                  </a:lnTo>
                  <a:lnTo>
                    <a:pt x="3158" y="888585"/>
                  </a:lnTo>
                  <a:lnTo>
                    <a:pt x="504" y="933972"/>
                  </a:lnTo>
                  <a:lnTo>
                    <a:pt x="0" y="979594"/>
                  </a:lnTo>
                  <a:lnTo>
                    <a:pt x="1673" y="1025378"/>
                  </a:lnTo>
                  <a:lnTo>
                    <a:pt x="5556" y="1071253"/>
                  </a:lnTo>
                  <a:lnTo>
                    <a:pt x="11675" y="1117145"/>
                  </a:lnTo>
                  <a:lnTo>
                    <a:pt x="20061" y="1162982"/>
                  </a:lnTo>
                  <a:lnTo>
                    <a:pt x="30744" y="1208691"/>
                  </a:lnTo>
                  <a:lnTo>
                    <a:pt x="43752" y="1254199"/>
                  </a:lnTo>
                  <a:lnTo>
                    <a:pt x="59115" y="1299435"/>
                  </a:lnTo>
                  <a:lnTo>
                    <a:pt x="76863" y="1344324"/>
                  </a:lnTo>
                  <a:lnTo>
                    <a:pt x="587911" y="1127789"/>
                  </a:lnTo>
                  <a:lnTo>
                    <a:pt x="570302" y="1077362"/>
                  </a:lnTo>
                  <a:lnTo>
                    <a:pt x="559416" y="1025423"/>
                  </a:lnTo>
                  <a:lnTo>
                    <a:pt x="555303" y="972625"/>
                  </a:lnTo>
                  <a:lnTo>
                    <a:pt x="558012" y="919619"/>
                  </a:lnTo>
                  <a:lnTo>
                    <a:pt x="567591" y="867058"/>
                  </a:lnTo>
                  <a:lnTo>
                    <a:pt x="581919" y="821147"/>
                  </a:lnTo>
                  <a:lnTo>
                    <a:pt x="601031" y="778104"/>
                  </a:lnTo>
                  <a:lnTo>
                    <a:pt x="624553" y="738156"/>
                  </a:lnTo>
                  <a:lnTo>
                    <a:pt x="652109" y="701528"/>
                  </a:lnTo>
                  <a:lnTo>
                    <a:pt x="683324" y="668446"/>
                  </a:lnTo>
                  <a:lnTo>
                    <a:pt x="717824" y="639135"/>
                  </a:lnTo>
                  <a:lnTo>
                    <a:pt x="755233" y="613820"/>
                  </a:lnTo>
                  <a:lnTo>
                    <a:pt x="795178" y="592728"/>
                  </a:lnTo>
                  <a:lnTo>
                    <a:pt x="837282" y="576083"/>
                  </a:lnTo>
                  <a:lnTo>
                    <a:pt x="881172" y="564111"/>
                  </a:lnTo>
                  <a:lnTo>
                    <a:pt x="926471" y="557038"/>
                  </a:lnTo>
                  <a:lnTo>
                    <a:pt x="972806" y="555089"/>
                  </a:lnTo>
                  <a:lnTo>
                    <a:pt x="1019801" y="558490"/>
                  </a:lnTo>
                  <a:lnTo>
                    <a:pt x="1067082" y="567465"/>
                  </a:lnTo>
                  <a:lnTo>
                    <a:pt x="1201702" y="28858"/>
                  </a:lnTo>
                  <a:lnTo>
                    <a:pt x="1154484" y="18306"/>
                  </a:lnTo>
                  <a:lnTo>
                    <a:pt x="1106967" y="10151"/>
                  </a:lnTo>
                  <a:lnTo>
                    <a:pt x="1059238" y="4386"/>
                  </a:lnTo>
                  <a:lnTo>
                    <a:pt x="1011388" y="1004"/>
                  </a:lnTo>
                  <a:lnTo>
                    <a:pt x="963503" y="0"/>
                  </a:lnTo>
                  <a:close/>
                </a:path>
              </a:pathLst>
            </a:custGeom>
            <a:solidFill>
              <a:srgbClr val="002A61">
                <a:alpha val="79998"/>
              </a:srgbClr>
            </a:solidFill>
          </p:spPr>
          <p:txBody>
            <a:bodyPr wrap="square" lIns="0" tIns="0" rIns="0" bIns="0" rtlCol="0"/>
            <a:lstStyle/>
            <a:p>
              <a:endParaRPr/>
            </a:p>
          </p:txBody>
        </p:sp>
        <p:sp>
          <p:nvSpPr>
            <p:cNvPr id="11" name="object 19">
              <a:extLst>
                <a:ext uri="{FF2B5EF4-FFF2-40B4-BE49-F238E27FC236}">
                  <a16:creationId xmlns:a16="http://schemas.microsoft.com/office/drawing/2014/main" id="{47423054-F9BB-F24B-F08F-E9B6C9585413}"/>
                </a:ext>
              </a:extLst>
            </p:cNvPr>
            <p:cNvSpPr/>
            <p:nvPr/>
          </p:nvSpPr>
          <p:spPr>
            <a:xfrm>
              <a:off x="2246376" y="2503978"/>
              <a:ext cx="1077595" cy="1437005"/>
            </a:xfrm>
            <a:custGeom>
              <a:avLst/>
              <a:gdLst/>
              <a:ahLst/>
              <a:cxnLst/>
              <a:rect l="l" t="t" r="r" b="b"/>
              <a:pathLst>
                <a:path w="1077595" h="1437004">
                  <a:moveTo>
                    <a:pt x="95829" y="0"/>
                  </a:moveTo>
                  <a:lnTo>
                    <a:pt x="48086" y="1958"/>
                  </a:lnTo>
                  <a:lnTo>
                    <a:pt x="0" y="6303"/>
                  </a:lnTo>
                  <a:lnTo>
                    <a:pt x="84200" y="738331"/>
                  </a:lnTo>
                  <a:lnTo>
                    <a:pt x="120024" y="736973"/>
                  </a:lnTo>
                  <a:lnTo>
                    <a:pt x="155432" y="741188"/>
                  </a:lnTo>
                  <a:lnTo>
                    <a:pt x="222376" y="765763"/>
                  </a:lnTo>
                  <a:lnTo>
                    <a:pt x="260649" y="792414"/>
                  </a:lnTo>
                  <a:lnTo>
                    <a:pt x="291887" y="825143"/>
                  </a:lnTo>
                  <a:lnTo>
                    <a:pt x="315734" y="862694"/>
                  </a:lnTo>
                  <a:lnTo>
                    <a:pt x="331835" y="903812"/>
                  </a:lnTo>
                  <a:lnTo>
                    <a:pt x="339833" y="947239"/>
                  </a:lnTo>
                  <a:lnTo>
                    <a:pt x="339373" y="991719"/>
                  </a:lnTo>
                  <a:lnTo>
                    <a:pt x="330100" y="1035998"/>
                  </a:lnTo>
                  <a:lnTo>
                    <a:pt x="311657" y="1078818"/>
                  </a:lnTo>
                  <a:lnTo>
                    <a:pt x="955548" y="1436958"/>
                  </a:lnTo>
                  <a:lnTo>
                    <a:pt x="978912" y="1392262"/>
                  </a:lnTo>
                  <a:lnTo>
                    <a:pt x="999845" y="1346569"/>
                  </a:lnTo>
                  <a:lnTo>
                    <a:pt x="1018325" y="1299978"/>
                  </a:lnTo>
                  <a:lnTo>
                    <a:pt x="1034335" y="1252586"/>
                  </a:lnTo>
                  <a:lnTo>
                    <a:pt x="1047853" y="1204493"/>
                  </a:lnTo>
                  <a:lnTo>
                    <a:pt x="1058862" y="1155795"/>
                  </a:lnTo>
                  <a:lnTo>
                    <a:pt x="1067341" y="1106593"/>
                  </a:lnTo>
                  <a:lnTo>
                    <a:pt x="1073272" y="1056983"/>
                  </a:lnTo>
                  <a:lnTo>
                    <a:pt x="1076634" y="1007065"/>
                  </a:lnTo>
                  <a:lnTo>
                    <a:pt x="1077409" y="956936"/>
                  </a:lnTo>
                  <a:lnTo>
                    <a:pt x="1075576" y="906695"/>
                  </a:lnTo>
                  <a:lnTo>
                    <a:pt x="1071118" y="856441"/>
                  </a:lnTo>
                  <a:lnTo>
                    <a:pt x="1064433" y="808636"/>
                  </a:lnTo>
                  <a:lnTo>
                    <a:pt x="1055503" y="761705"/>
                  </a:lnTo>
                  <a:lnTo>
                    <a:pt x="1044390" y="715696"/>
                  </a:lnTo>
                  <a:lnTo>
                    <a:pt x="1031154" y="670659"/>
                  </a:lnTo>
                  <a:lnTo>
                    <a:pt x="1015858" y="626642"/>
                  </a:lnTo>
                  <a:lnTo>
                    <a:pt x="998562" y="583694"/>
                  </a:lnTo>
                  <a:lnTo>
                    <a:pt x="979329" y="541863"/>
                  </a:lnTo>
                  <a:lnTo>
                    <a:pt x="958218" y="501198"/>
                  </a:lnTo>
                  <a:lnTo>
                    <a:pt x="935292" y="461749"/>
                  </a:lnTo>
                  <a:lnTo>
                    <a:pt x="910612" y="423564"/>
                  </a:lnTo>
                  <a:lnTo>
                    <a:pt x="884239" y="386691"/>
                  </a:lnTo>
                  <a:lnTo>
                    <a:pt x="856235" y="351180"/>
                  </a:lnTo>
                  <a:lnTo>
                    <a:pt x="826662" y="317079"/>
                  </a:lnTo>
                  <a:lnTo>
                    <a:pt x="795579" y="284437"/>
                  </a:lnTo>
                  <a:lnTo>
                    <a:pt x="763049" y="253302"/>
                  </a:lnTo>
                  <a:lnTo>
                    <a:pt x="729134" y="223724"/>
                  </a:lnTo>
                  <a:lnTo>
                    <a:pt x="693894" y="195752"/>
                  </a:lnTo>
                  <a:lnTo>
                    <a:pt x="657391" y="169433"/>
                  </a:lnTo>
                  <a:lnTo>
                    <a:pt x="619686" y="144817"/>
                  </a:lnTo>
                  <a:lnTo>
                    <a:pt x="580841" y="121953"/>
                  </a:lnTo>
                  <a:lnTo>
                    <a:pt x="540917" y="100889"/>
                  </a:lnTo>
                  <a:lnTo>
                    <a:pt x="499975" y="81675"/>
                  </a:lnTo>
                  <a:lnTo>
                    <a:pt x="458077" y="64358"/>
                  </a:lnTo>
                  <a:lnTo>
                    <a:pt x="415284" y="48988"/>
                  </a:lnTo>
                  <a:lnTo>
                    <a:pt x="371657" y="35613"/>
                  </a:lnTo>
                  <a:lnTo>
                    <a:pt x="327258" y="24282"/>
                  </a:lnTo>
                  <a:lnTo>
                    <a:pt x="282149" y="15045"/>
                  </a:lnTo>
                  <a:lnTo>
                    <a:pt x="236390" y="7949"/>
                  </a:lnTo>
                  <a:lnTo>
                    <a:pt x="190042" y="3044"/>
                  </a:lnTo>
                  <a:lnTo>
                    <a:pt x="143168" y="378"/>
                  </a:lnTo>
                  <a:lnTo>
                    <a:pt x="95829" y="0"/>
                  </a:lnTo>
                  <a:close/>
                </a:path>
              </a:pathLst>
            </a:custGeom>
            <a:solidFill>
              <a:srgbClr val="1F82FF"/>
            </a:solidFill>
          </p:spPr>
          <p:txBody>
            <a:bodyPr wrap="square" lIns="0" tIns="0" rIns="0" bIns="0" rtlCol="0"/>
            <a:lstStyle/>
            <a:p>
              <a:endParaRPr/>
            </a:p>
          </p:txBody>
        </p:sp>
        <p:sp>
          <p:nvSpPr>
            <p:cNvPr id="12" name="object 20">
              <a:extLst>
                <a:ext uri="{FF2B5EF4-FFF2-40B4-BE49-F238E27FC236}">
                  <a16:creationId xmlns:a16="http://schemas.microsoft.com/office/drawing/2014/main" id="{8FE3375D-52DF-AEB1-CB0E-887FACBD71FB}"/>
                </a:ext>
              </a:extLst>
            </p:cNvPr>
            <p:cNvSpPr/>
            <p:nvPr/>
          </p:nvSpPr>
          <p:spPr>
            <a:xfrm>
              <a:off x="677418" y="2492501"/>
              <a:ext cx="3985260" cy="2124710"/>
            </a:xfrm>
            <a:custGeom>
              <a:avLst/>
              <a:gdLst/>
              <a:ahLst/>
              <a:cxnLst/>
              <a:rect l="l" t="t" r="r" b="b"/>
              <a:pathLst>
                <a:path w="3985260" h="2124710">
                  <a:moveTo>
                    <a:pt x="0" y="0"/>
                  </a:moveTo>
                  <a:lnTo>
                    <a:pt x="871347" y="0"/>
                  </a:lnTo>
                  <a:lnTo>
                    <a:pt x="1152144" y="443484"/>
                  </a:lnTo>
                </a:path>
                <a:path w="3985260" h="2124710">
                  <a:moveTo>
                    <a:pt x="3877055" y="103632"/>
                  </a:moveTo>
                  <a:lnTo>
                    <a:pt x="2604389" y="103632"/>
                  </a:lnTo>
                  <a:lnTo>
                    <a:pt x="2113788" y="531876"/>
                  </a:lnTo>
                </a:path>
                <a:path w="3985260" h="2124710">
                  <a:moveTo>
                    <a:pt x="3985259" y="2124456"/>
                  </a:moveTo>
                  <a:lnTo>
                    <a:pt x="2907157" y="2124456"/>
                  </a:lnTo>
                  <a:lnTo>
                    <a:pt x="2156460" y="1574292"/>
                  </a:lnTo>
                </a:path>
              </a:pathLst>
            </a:custGeom>
            <a:ln w="38100">
              <a:solidFill>
                <a:srgbClr val="FFC000"/>
              </a:solidFill>
            </a:ln>
          </p:spPr>
          <p:txBody>
            <a:bodyPr wrap="square" lIns="0" tIns="0" rIns="0" bIns="0" rtlCol="0"/>
            <a:lstStyle/>
            <a:p>
              <a:endParaRPr/>
            </a:p>
          </p:txBody>
        </p:sp>
      </p:grpSp>
      <p:sp>
        <p:nvSpPr>
          <p:cNvPr id="13" name="object 21">
            <a:extLst>
              <a:ext uri="{FF2B5EF4-FFF2-40B4-BE49-F238E27FC236}">
                <a16:creationId xmlns:a16="http://schemas.microsoft.com/office/drawing/2014/main" id="{1FDF51EA-19C8-9963-7A0A-C713C07AFE64}"/>
              </a:ext>
            </a:extLst>
          </p:cNvPr>
          <p:cNvSpPr txBox="1"/>
          <p:nvPr/>
        </p:nvSpPr>
        <p:spPr>
          <a:xfrm>
            <a:off x="1073135" y="2097735"/>
            <a:ext cx="1037590"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C00000"/>
                </a:solidFill>
                <a:latin typeface="Calibri"/>
                <a:cs typeface="Calibri"/>
              </a:rPr>
              <a:t>Spare</a:t>
            </a:r>
            <a:r>
              <a:rPr sz="1600" b="1" spc="305" dirty="0">
                <a:solidFill>
                  <a:srgbClr val="C00000"/>
                </a:solidFill>
                <a:latin typeface="Calibri"/>
                <a:cs typeface="Calibri"/>
              </a:rPr>
              <a:t> </a:t>
            </a:r>
            <a:r>
              <a:rPr sz="1600" b="1" spc="-10" dirty="0">
                <a:solidFill>
                  <a:srgbClr val="C00000"/>
                </a:solidFill>
                <a:latin typeface="Calibri"/>
                <a:cs typeface="Calibri"/>
              </a:rPr>
              <a:t>parts</a:t>
            </a:r>
            <a:endParaRPr sz="1600">
              <a:latin typeface="Calibri"/>
              <a:cs typeface="Calibri"/>
            </a:endParaRPr>
          </a:p>
        </p:txBody>
      </p:sp>
      <p:sp>
        <p:nvSpPr>
          <p:cNvPr id="14" name="object 22">
            <a:extLst>
              <a:ext uri="{FF2B5EF4-FFF2-40B4-BE49-F238E27FC236}">
                <a16:creationId xmlns:a16="http://schemas.microsoft.com/office/drawing/2014/main" id="{867444D6-1F8C-2777-129C-9E3FAE177B71}"/>
              </a:ext>
            </a:extLst>
          </p:cNvPr>
          <p:cNvSpPr txBox="1"/>
          <p:nvPr/>
        </p:nvSpPr>
        <p:spPr>
          <a:xfrm>
            <a:off x="3788573" y="2219960"/>
            <a:ext cx="1169670"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C00000"/>
                </a:solidFill>
                <a:latin typeface="Calibri"/>
                <a:cs typeface="Calibri"/>
              </a:rPr>
              <a:t>Novel</a:t>
            </a:r>
            <a:r>
              <a:rPr sz="1600" b="1" spc="235" dirty="0">
                <a:solidFill>
                  <a:srgbClr val="C00000"/>
                </a:solidFill>
                <a:latin typeface="Calibri"/>
                <a:cs typeface="Calibri"/>
              </a:rPr>
              <a:t> </a:t>
            </a:r>
            <a:r>
              <a:rPr sz="1600" b="1" spc="-10" dirty="0">
                <a:solidFill>
                  <a:srgbClr val="C00000"/>
                </a:solidFill>
                <a:latin typeface="Calibri"/>
                <a:cs typeface="Calibri"/>
              </a:rPr>
              <a:t>design</a:t>
            </a:r>
            <a:endParaRPr sz="1600">
              <a:latin typeface="Calibri"/>
              <a:cs typeface="Calibri"/>
            </a:endParaRPr>
          </a:p>
        </p:txBody>
      </p:sp>
      <p:sp>
        <p:nvSpPr>
          <p:cNvPr id="15" name="object 23">
            <a:extLst>
              <a:ext uri="{FF2B5EF4-FFF2-40B4-BE49-F238E27FC236}">
                <a16:creationId xmlns:a16="http://schemas.microsoft.com/office/drawing/2014/main" id="{4D03ADC5-C4A8-8FED-044C-F6540B4D497E}"/>
              </a:ext>
            </a:extLst>
          </p:cNvPr>
          <p:cNvSpPr txBox="1"/>
          <p:nvPr/>
        </p:nvSpPr>
        <p:spPr>
          <a:xfrm>
            <a:off x="3473994" y="4690109"/>
            <a:ext cx="1565910" cy="51308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C00000"/>
                </a:solidFill>
                <a:latin typeface="Calibri"/>
                <a:cs typeface="Calibri"/>
              </a:rPr>
              <a:t>Visualization</a:t>
            </a:r>
            <a:r>
              <a:rPr sz="1600" b="1" spc="425" dirty="0">
                <a:solidFill>
                  <a:srgbClr val="C00000"/>
                </a:solidFill>
                <a:latin typeface="Calibri"/>
                <a:cs typeface="Calibri"/>
              </a:rPr>
              <a:t> </a:t>
            </a:r>
            <a:r>
              <a:rPr sz="1600" b="1" spc="-50" dirty="0">
                <a:solidFill>
                  <a:srgbClr val="C00000"/>
                </a:solidFill>
                <a:latin typeface="Calibri"/>
                <a:cs typeface="Calibri"/>
              </a:rPr>
              <a:t>&amp;</a:t>
            </a:r>
            <a:endParaRPr sz="1600">
              <a:latin typeface="Calibri"/>
              <a:cs typeface="Calibri"/>
            </a:endParaRPr>
          </a:p>
          <a:p>
            <a:pPr marL="12700">
              <a:lnSpc>
                <a:spcPct val="100000"/>
              </a:lnSpc>
            </a:pPr>
            <a:r>
              <a:rPr sz="1600" b="1" dirty="0">
                <a:solidFill>
                  <a:srgbClr val="C00000"/>
                </a:solidFill>
                <a:latin typeface="Calibri"/>
                <a:cs typeface="Calibri"/>
              </a:rPr>
              <a:t>rapid</a:t>
            </a:r>
            <a:r>
              <a:rPr sz="1600" b="1" spc="290" dirty="0">
                <a:solidFill>
                  <a:srgbClr val="C00000"/>
                </a:solidFill>
                <a:latin typeface="Calibri"/>
                <a:cs typeface="Calibri"/>
              </a:rPr>
              <a:t> </a:t>
            </a:r>
            <a:r>
              <a:rPr sz="1600" b="1" spc="-10" dirty="0">
                <a:solidFill>
                  <a:srgbClr val="C00000"/>
                </a:solidFill>
                <a:latin typeface="Calibri"/>
                <a:cs typeface="Calibri"/>
              </a:rPr>
              <a:t>prototyping</a:t>
            </a:r>
            <a:endParaRPr sz="1600">
              <a:latin typeface="Calibri"/>
              <a:cs typeface="Calibri"/>
            </a:endParaRPr>
          </a:p>
        </p:txBody>
      </p:sp>
      <p:pic>
        <p:nvPicPr>
          <p:cNvPr id="18" name="object 3">
            <a:extLst>
              <a:ext uri="{FF2B5EF4-FFF2-40B4-BE49-F238E27FC236}">
                <a16:creationId xmlns:a16="http://schemas.microsoft.com/office/drawing/2014/main" id="{9C3BC317-2744-EE92-AF53-C31BCA8A1801}"/>
              </a:ext>
            </a:extLst>
          </p:cNvPr>
          <p:cNvPicPr/>
          <p:nvPr/>
        </p:nvPicPr>
        <p:blipFill>
          <a:blip r:embed="rId3" cstate="print"/>
          <a:stretch>
            <a:fillRect/>
          </a:stretch>
        </p:blipFill>
        <p:spPr>
          <a:xfrm>
            <a:off x="6385101" y="4063218"/>
            <a:ext cx="5290962" cy="2520811"/>
          </a:xfrm>
          <a:prstGeom prst="rect">
            <a:avLst/>
          </a:prstGeom>
        </p:spPr>
      </p:pic>
      <p:pic>
        <p:nvPicPr>
          <p:cNvPr id="19" name="object 4">
            <a:extLst>
              <a:ext uri="{FF2B5EF4-FFF2-40B4-BE49-F238E27FC236}">
                <a16:creationId xmlns:a16="http://schemas.microsoft.com/office/drawing/2014/main" id="{33D9FCE3-AE8C-C5C5-FB69-AC530909BBBA}"/>
              </a:ext>
            </a:extLst>
          </p:cNvPr>
          <p:cNvPicPr/>
          <p:nvPr/>
        </p:nvPicPr>
        <p:blipFill>
          <a:blip r:embed="rId4" cstate="print"/>
          <a:stretch>
            <a:fillRect/>
          </a:stretch>
        </p:blipFill>
        <p:spPr>
          <a:xfrm>
            <a:off x="7005120" y="6270183"/>
            <a:ext cx="140207" cy="164592"/>
          </a:xfrm>
          <a:prstGeom prst="rect">
            <a:avLst/>
          </a:prstGeom>
        </p:spPr>
      </p:pic>
      <p:pic>
        <p:nvPicPr>
          <p:cNvPr id="20" name="object 5">
            <a:extLst>
              <a:ext uri="{FF2B5EF4-FFF2-40B4-BE49-F238E27FC236}">
                <a16:creationId xmlns:a16="http://schemas.microsoft.com/office/drawing/2014/main" id="{55AFDA4D-F079-6CF6-5B1D-C569FEBF92E2}"/>
              </a:ext>
            </a:extLst>
          </p:cNvPr>
          <p:cNvPicPr/>
          <p:nvPr/>
        </p:nvPicPr>
        <p:blipFill>
          <a:blip r:embed="rId5" cstate="print"/>
          <a:stretch>
            <a:fillRect/>
          </a:stretch>
        </p:blipFill>
        <p:spPr>
          <a:xfrm>
            <a:off x="6385102" y="1638149"/>
            <a:ext cx="5290960" cy="2517325"/>
          </a:xfrm>
          <a:prstGeom prst="rect">
            <a:avLst/>
          </a:prstGeom>
        </p:spPr>
      </p:pic>
      <p:sp>
        <p:nvSpPr>
          <p:cNvPr id="21" name="object 10">
            <a:extLst>
              <a:ext uri="{FF2B5EF4-FFF2-40B4-BE49-F238E27FC236}">
                <a16:creationId xmlns:a16="http://schemas.microsoft.com/office/drawing/2014/main" id="{E6EB3F6D-BEED-F618-A0D5-1A6CB297A772}"/>
              </a:ext>
            </a:extLst>
          </p:cNvPr>
          <p:cNvSpPr/>
          <p:nvPr/>
        </p:nvSpPr>
        <p:spPr>
          <a:xfrm flipV="1">
            <a:off x="6385100" y="4127192"/>
            <a:ext cx="5290962" cy="45719"/>
          </a:xfrm>
          <a:custGeom>
            <a:avLst/>
            <a:gdLst/>
            <a:ahLst/>
            <a:cxnLst/>
            <a:rect l="l" t="t" r="r" b="b"/>
            <a:pathLst>
              <a:path w="7192645">
                <a:moveTo>
                  <a:pt x="7192518" y="0"/>
                </a:moveTo>
                <a:lnTo>
                  <a:pt x="0" y="0"/>
                </a:lnTo>
              </a:path>
            </a:pathLst>
          </a:custGeom>
          <a:ln w="76200">
            <a:solidFill>
              <a:srgbClr val="FACD00"/>
            </a:solidFill>
          </a:ln>
        </p:spPr>
        <p:txBody>
          <a:bodyPr wrap="square" lIns="0" tIns="0" rIns="0" bIns="0" rtlCol="0"/>
          <a:lstStyle/>
          <a:p>
            <a:endParaRPr/>
          </a:p>
        </p:txBody>
      </p:sp>
      <p:sp>
        <p:nvSpPr>
          <p:cNvPr id="22" name="object 9">
            <a:extLst>
              <a:ext uri="{FF2B5EF4-FFF2-40B4-BE49-F238E27FC236}">
                <a16:creationId xmlns:a16="http://schemas.microsoft.com/office/drawing/2014/main" id="{D6CE6E77-17A7-C0B9-270A-62BCD5551002}"/>
              </a:ext>
            </a:extLst>
          </p:cNvPr>
          <p:cNvSpPr/>
          <p:nvPr/>
        </p:nvSpPr>
        <p:spPr>
          <a:xfrm>
            <a:off x="6326556" y="1638149"/>
            <a:ext cx="72515" cy="4945880"/>
          </a:xfrm>
          <a:custGeom>
            <a:avLst/>
            <a:gdLst/>
            <a:ahLst/>
            <a:cxnLst/>
            <a:rect l="l" t="t" r="r" b="b"/>
            <a:pathLst>
              <a:path w="76200" h="6858000">
                <a:moveTo>
                  <a:pt x="76200" y="0"/>
                </a:moveTo>
                <a:lnTo>
                  <a:pt x="0" y="0"/>
                </a:lnTo>
                <a:lnTo>
                  <a:pt x="0" y="6857998"/>
                </a:lnTo>
                <a:lnTo>
                  <a:pt x="76200" y="6857998"/>
                </a:lnTo>
                <a:lnTo>
                  <a:pt x="76200" y="0"/>
                </a:lnTo>
                <a:close/>
              </a:path>
            </a:pathLst>
          </a:custGeom>
          <a:solidFill>
            <a:srgbClr val="FACD00"/>
          </a:solidFill>
        </p:spPr>
        <p:txBody>
          <a:bodyPr wrap="square" lIns="0" tIns="0" rIns="0" bIns="0" rtlCol="0"/>
          <a:lstStyle/>
          <a:p>
            <a:endParaRPr/>
          </a:p>
        </p:txBody>
      </p:sp>
      <p:sp>
        <p:nvSpPr>
          <p:cNvPr id="25" name="object 7">
            <a:extLst>
              <a:ext uri="{FF2B5EF4-FFF2-40B4-BE49-F238E27FC236}">
                <a16:creationId xmlns:a16="http://schemas.microsoft.com/office/drawing/2014/main" id="{FB594C1E-78DE-0AA4-7881-76C14140ECBA}"/>
              </a:ext>
            </a:extLst>
          </p:cNvPr>
          <p:cNvSpPr txBox="1"/>
          <p:nvPr/>
        </p:nvSpPr>
        <p:spPr>
          <a:xfrm>
            <a:off x="8062949" y="3521065"/>
            <a:ext cx="3601720" cy="457200"/>
          </a:xfrm>
          <a:prstGeom prst="rect">
            <a:avLst/>
          </a:prstGeom>
          <a:solidFill>
            <a:srgbClr val="FACE07"/>
          </a:solidFill>
        </p:spPr>
        <p:txBody>
          <a:bodyPr vert="horz" wrap="square" lIns="0" tIns="97155" rIns="0" bIns="0" rtlCol="0">
            <a:spAutoFit/>
          </a:bodyPr>
          <a:lstStyle/>
          <a:p>
            <a:pPr marL="137795">
              <a:lnSpc>
                <a:spcPct val="100000"/>
              </a:lnSpc>
              <a:spcBef>
                <a:spcPts val="765"/>
              </a:spcBef>
            </a:pPr>
            <a:r>
              <a:rPr sz="1600" b="1" dirty="0">
                <a:solidFill>
                  <a:srgbClr val="404040"/>
                </a:solidFill>
                <a:latin typeface="Calibri"/>
                <a:cs typeface="Calibri"/>
              </a:rPr>
              <a:t>Energy</a:t>
            </a:r>
            <a:r>
              <a:rPr sz="1600" b="1" spc="215" dirty="0">
                <a:solidFill>
                  <a:srgbClr val="404040"/>
                </a:solidFill>
                <a:latin typeface="Calibri"/>
                <a:cs typeface="Calibri"/>
              </a:rPr>
              <a:t> </a:t>
            </a:r>
            <a:r>
              <a:rPr sz="1600" b="1" spc="-10" dirty="0">
                <a:solidFill>
                  <a:srgbClr val="404040"/>
                </a:solidFill>
                <a:latin typeface="Calibri"/>
                <a:cs typeface="Calibri"/>
              </a:rPr>
              <a:t>Transition</a:t>
            </a:r>
            <a:r>
              <a:rPr sz="1600" b="1" spc="190" dirty="0">
                <a:solidFill>
                  <a:srgbClr val="404040"/>
                </a:solidFill>
                <a:latin typeface="Calibri"/>
                <a:cs typeface="Calibri"/>
              </a:rPr>
              <a:t> </a:t>
            </a:r>
            <a:r>
              <a:rPr sz="1600" b="1" dirty="0">
                <a:solidFill>
                  <a:srgbClr val="404040"/>
                </a:solidFill>
                <a:latin typeface="Calibri"/>
                <a:cs typeface="Calibri"/>
              </a:rPr>
              <a:t>Campus</a:t>
            </a:r>
            <a:r>
              <a:rPr sz="1600" b="1" spc="204" dirty="0">
                <a:solidFill>
                  <a:srgbClr val="404040"/>
                </a:solidFill>
                <a:latin typeface="Calibri"/>
                <a:cs typeface="Calibri"/>
              </a:rPr>
              <a:t> </a:t>
            </a:r>
            <a:r>
              <a:rPr sz="1600" b="1" spc="-10" dirty="0">
                <a:solidFill>
                  <a:srgbClr val="404040"/>
                </a:solidFill>
                <a:latin typeface="Calibri"/>
                <a:cs typeface="Calibri"/>
              </a:rPr>
              <a:t>Amsterdam</a:t>
            </a:r>
            <a:endParaRPr sz="1600" dirty="0">
              <a:latin typeface="Calibri"/>
              <a:cs typeface="Calibri"/>
            </a:endParaRPr>
          </a:p>
        </p:txBody>
      </p:sp>
      <p:sp>
        <p:nvSpPr>
          <p:cNvPr id="26" name="object 12">
            <a:extLst>
              <a:ext uri="{FF2B5EF4-FFF2-40B4-BE49-F238E27FC236}">
                <a16:creationId xmlns:a16="http://schemas.microsoft.com/office/drawing/2014/main" id="{0D856FDD-6A42-1B2A-D0B3-678BA547EFE5}"/>
              </a:ext>
            </a:extLst>
          </p:cNvPr>
          <p:cNvSpPr txBox="1"/>
          <p:nvPr/>
        </p:nvSpPr>
        <p:spPr>
          <a:xfrm>
            <a:off x="8062949" y="4350120"/>
            <a:ext cx="3601720" cy="457200"/>
          </a:xfrm>
          <a:prstGeom prst="rect">
            <a:avLst/>
          </a:prstGeom>
          <a:solidFill>
            <a:srgbClr val="FACE07"/>
          </a:solidFill>
        </p:spPr>
        <p:txBody>
          <a:bodyPr vert="horz" wrap="square" lIns="0" tIns="97155" rIns="0" bIns="0" rtlCol="0">
            <a:spAutoFit/>
          </a:bodyPr>
          <a:lstStyle/>
          <a:p>
            <a:pPr marL="287020">
              <a:lnSpc>
                <a:spcPct val="100000"/>
              </a:lnSpc>
              <a:spcBef>
                <a:spcPts val="765"/>
              </a:spcBef>
            </a:pPr>
            <a:r>
              <a:rPr sz="1600" b="1" dirty="0">
                <a:solidFill>
                  <a:srgbClr val="404040"/>
                </a:solidFill>
                <a:latin typeface="Calibri"/>
                <a:cs typeface="Calibri"/>
              </a:rPr>
              <a:t>Shell</a:t>
            </a:r>
            <a:r>
              <a:rPr sz="1600" b="1" spc="70" dirty="0">
                <a:solidFill>
                  <a:srgbClr val="404040"/>
                </a:solidFill>
                <a:latin typeface="Calibri"/>
                <a:cs typeface="Calibri"/>
              </a:rPr>
              <a:t> </a:t>
            </a:r>
            <a:r>
              <a:rPr sz="1600" b="1" dirty="0">
                <a:solidFill>
                  <a:srgbClr val="404040"/>
                </a:solidFill>
                <a:latin typeface="Calibri"/>
                <a:cs typeface="Calibri"/>
              </a:rPr>
              <a:t>Technology</a:t>
            </a:r>
            <a:r>
              <a:rPr sz="1600" b="1" spc="114" dirty="0">
                <a:solidFill>
                  <a:srgbClr val="404040"/>
                </a:solidFill>
                <a:latin typeface="Calibri"/>
                <a:cs typeface="Calibri"/>
              </a:rPr>
              <a:t> </a:t>
            </a:r>
            <a:r>
              <a:rPr sz="1600" b="1" dirty="0">
                <a:solidFill>
                  <a:srgbClr val="404040"/>
                </a:solidFill>
                <a:latin typeface="Calibri"/>
                <a:cs typeface="Calibri"/>
              </a:rPr>
              <a:t>Center</a:t>
            </a:r>
            <a:r>
              <a:rPr sz="1600" b="1" spc="95" dirty="0">
                <a:solidFill>
                  <a:srgbClr val="404040"/>
                </a:solidFill>
                <a:latin typeface="Calibri"/>
                <a:cs typeface="Calibri"/>
              </a:rPr>
              <a:t> </a:t>
            </a:r>
            <a:r>
              <a:rPr sz="1600" b="1" spc="-10" dirty="0">
                <a:solidFill>
                  <a:srgbClr val="404040"/>
                </a:solidFill>
                <a:latin typeface="Calibri"/>
                <a:cs typeface="Calibri"/>
              </a:rPr>
              <a:t>Bangalore</a:t>
            </a:r>
            <a:endParaRPr sz="1600">
              <a:latin typeface="Calibri"/>
              <a:cs typeface="Calibri"/>
            </a:endParaRPr>
          </a:p>
        </p:txBody>
      </p:sp>
    </p:spTree>
    <p:extLst>
      <p:ext uri="{BB962C8B-B14F-4D97-AF65-F5344CB8AC3E}">
        <p14:creationId xmlns:p14="http://schemas.microsoft.com/office/powerpoint/2010/main" val="298558869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27194" y="1008848"/>
            <a:ext cx="2320756" cy="523220"/>
          </a:xfrm>
          <a:prstGeom prst="rect">
            <a:avLst/>
          </a:prstGeom>
          <a:noFill/>
        </p:spPr>
        <p:txBody>
          <a:bodyPr wrap="square" rtlCol="0">
            <a:spAutoFit/>
          </a:bodyPr>
          <a:lstStyle/>
          <a:p>
            <a:r>
              <a:rPr lang="it-IT" sz="2800" b="1" dirty="0" err="1">
                <a:latin typeface="Arial" panose="020B0604020202020204" pitchFamily="34" charset="0"/>
                <a:cs typeface="Arial" panose="020B0604020202020204" pitchFamily="34" charset="0"/>
              </a:rPr>
              <a:t>Biography</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7D6C48B0-9AAE-4631-AC62-5158F4EFFD31}"/>
              </a:ext>
            </a:extLst>
          </p:cNvPr>
          <p:cNvSpPr txBox="1"/>
          <p:nvPr/>
        </p:nvSpPr>
        <p:spPr>
          <a:xfrm>
            <a:off x="361950" y="1270458"/>
            <a:ext cx="11404419" cy="5355312"/>
          </a:xfrm>
          <a:prstGeom prst="rect">
            <a:avLst/>
          </a:prstGeom>
          <a:noFill/>
        </p:spPr>
        <p:txBody>
          <a:bodyPr wrap="square" rtlCol="0">
            <a:spAutoFit/>
          </a:bodyPr>
          <a:lstStyle/>
          <a:p>
            <a:pPr algn="just">
              <a:lnSpc>
                <a:spcPct val="150000"/>
              </a:lnSpc>
            </a:pPr>
            <a:endParaRPr lang="it-IT" dirty="0">
              <a:latin typeface="Arial" panose="020B0604020202020204" pitchFamily="34" charset="0"/>
              <a:cs typeface="Arial" panose="020B0604020202020204" pitchFamily="34" charset="0"/>
            </a:endParaRPr>
          </a:p>
          <a:p>
            <a:pPr marL="285750" indent="-285750" algn="just">
              <a:lnSpc>
                <a:spcPct val="150000"/>
              </a:lnSpc>
              <a:buFont typeface="Arial"/>
              <a:buChar char="•"/>
            </a:pPr>
            <a:r>
              <a:rPr lang="it-IT" dirty="0" err="1">
                <a:latin typeface="Arial"/>
                <a:cs typeface="Arial"/>
              </a:rPr>
              <a:t>President</a:t>
            </a:r>
            <a:r>
              <a:rPr lang="it-IT" dirty="0">
                <a:latin typeface="Arial"/>
                <a:cs typeface="Arial"/>
              </a:rPr>
              <a:t> &amp; CEO </a:t>
            </a:r>
            <a:r>
              <a:rPr lang="it-IT" dirty="0" err="1">
                <a:latin typeface="Arial"/>
                <a:cs typeface="Arial"/>
              </a:rPr>
              <a:t>at</a:t>
            </a:r>
            <a:r>
              <a:rPr lang="it-IT" dirty="0">
                <a:latin typeface="Arial"/>
                <a:cs typeface="Arial"/>
              </a:rPr>
              <a:t> </a:t>
            </a:r>
            <a:r>
              <a:rPr lang="it-IT" dirty="0" err="1">
                <a:latin typeface="Arial"/>
                <a:cs typeface="Arial"/>
              </a:rPr>
              <a:t>Aidro</a:t>
            </a:r>
            <a:r>
              <a:rPr lang="it-IT" dirty="0">
                <a:latin typeface="Arial"/>
                <a:cs typeface="Arial"/>
              </a:rPr>
              <a:t> – a Desktop Metal </a:t>
            </a:r>
            <a:r>
              <a:rPr lang="it-IT" dirty="0" err="1">
                <a:latin typeface="Arial"/>
                <a:cs typeface="Arial"/>
              </a:rPr>
              <a:t>companny</a:t>
            </a:r>
            <a:endParaRPr lang="it-IT" dirty="0">
              <a:latin typeface="Arial" panose="020B0604020202020204" pitchFamily="34" charset="0"/>
              <a:cs typeface="Arial" panose="020B0604020202020204" pitchFamily="34" charset="0"/>
            </a:endParaRPr>
          </a:p>
          <a:p>
            <a:pPr marL="285750" indent="-285750" algn="just">
              <a:lnSpc>
                <a:spcPct val="150000"/>
              </a:lnSpc>
              <a:buFont typeface="Arial"/>
              <a:buChar char="•"/>
            </a:pPr>
            <a:r>
              <a:rPr lang="it-IT" dirty="0">
                <a:latin typeface="Arial"/>
                <a:cs typeface="Arial"/>
              </a:rPr>
              <a:t>Expert in </a:t>
            </a:r>
            <a:r>
              <a:rPr lang="it-IT" dirty="0" err="1">
                <a:latin typeface="Arial"/>
                <a:cs typeface="Arial"/>
              </a:rPr>
              <a:t>hydraulics</a:t>
            </a:r>
            <a:r>
              <a:rPr lang="it-IT" dirty="0">
                <a:latin typeface="Arial"/>
                <a:cs typeface="Arial"/>
              </a:rPr>
              <a:t> </a:t>
            </a:r>
            <a:endParaRPr lang="it-IT" dirty="0">
              <a:latin typeface="Arial" panose="020B0604020202020204" pitchFamily="34" charset="0"/>
              <a:cs typeface="Arial" panose="020B0604020202020204" pitchFamily="34" charset="0"/>
            </a:endParaRPr>
          </a:p>
          <a:p>
            <a:pPr marL="285750" indent="-285750" algn="just">
              <a:lnSpc>
                <a:spcPct val="150000"/>
              </a:lnSpc>
              <a:buFont typeface="Arial"/>
              <a:buChar char="•"/>
            </a:pPr>
            <a:r>
              <a:rPr lang="it-IT" dirty="0">
                <a:latin typeface="Arial"/>
                <a:cs typeface="Arial"/>
              </a:rPr>
              <a:t>Passionate </a:t>
            </a:r>
            <a:r>
              <a:rPr lang="it-IT" dirty="0" err="1">
                <a:latin typeface="Arial"/>
                <a:cs typeface="Arial"/>
              </a:rPr>
              <a:t>about</a:t>
            </a:r>
            <a:r>
              <a:rPr lang="it-IT" dirty="0">
                <a:latin typeface="Arial"/>
                <a:cs typeface="Arial"/>
              </a:rPr>
              <a:t> Additive Manufacturing</a:t>
            </a:r>
          </a:p>
          <a:p>
            <a:pPr marL="285750" indent="-285750" algn="just">
              <a:lnSpc>
                <a:spcPct val="150000"/>
              </a:lnSpc>
              <a:buFont typeface="Arial"/>
              <a:buChar char="•"/>
            </a:pPr>
            <a:r>
              <a:rPr lang="it-IT" dirty="0">
                <a:latin typeface="Arial"/>
                <a:cs typeface="Arial"/>
              </a:rPr>
              <a:t>ASTM ICAM Scientific </a:t>
            </a:r>
            <a:r>
              <a:rPr lang="it-IT" dirty="0" err="1">
                <a:latin typeface="Arial"/>
                <a:cs typeface="Arial"/>
              </a:rPr>
              <a:t>Organizing</a:t>
            </a:r>
            <a:r>
              <a:rPr lang="it-IT" dirty="0">
                <a:latin typeface="Arial"/>
                <a:cs typeface="Arial"/>
              </a:rPr>
              <a:t> Committee for AM in Energy, Maritime and Oil &amp; Gas </a:t>
            </a:r>
            <a:endParaRPr lang="it-IT" dirty="0">
              <a:latin typeface="Arial" panose="020B0604020202020204" pitchFamily="34" charset="0"/>
              <a:cs typeface="Arial" panose="020B0604020202020204" pitchFamily="34" charset="0"/>
            </a:endParaRPr>
          </a:p>
          <a:p>
            <a:pPr marL="285750" indent="-285750" algn="just">
              <a:lnSpc>
                <a:spcPct val="150000"/>
              </a:lnSpc>
              <a:buFont typeface="Arial"/>
              <a:buChar char="•"/>
            </a:pPr>
            <a:r>
              <a:rPr lang="it-IT" dirty="0">
                <a:latin typeface="Arial"/>
                <a:cs typeface="Arial"/>
              </a:rPr>
              <a:t>AM Energy Steering Committee </a:t>
            </a:r>
            <a:r>
              <a:rPr lang="it-IT" dirty="0" err="1">
                <a:latin typeface="Arial"/>
                <a:cs typeface="Arial"/>
              </a:rPr>
              <a:t>Member</a:t>
            </a:r>
            <a:endParaRPr lang="it-IT" dirty="0">
              <a:latin typeface="Arial"/>
              <a:cs typeface="Arial"/>
            </a:endParaRPr>
          </a:p>
          <a:p>
            <a:pPr marL="285750" indent="-285750" algn="just">
              <a:lnSpc>
                <a:spcPct val="150000"/>
              </a:lnSpc>
              <a:buFont typeface="Arial"/>
              <a:buChar char="•"/>
            </a:pPr>
            <a:r>
              <a:rPr lang="it-IT" dirty="0">
                <a:latin typeface="Arial"/>
                <a:cs typeface="Arial"/>
              </a:rPr>
              <a:t>IVS </a:t>
            </a:r>
            <a:r>
              <a:rPr lang="it-IT" dirty="0" err="1">
                <a:latin typeface="Arial"/>
                <a:cs typeface="Arial"/>
              </a:rPr>
              <a:t>Advisory</a:t>
            </a:r>
            <a:r>
              <a:rPr lang="it-IT" dirty="0">
                <a:latin typeface="Arial"/>
                <a:cs typeface="Arial"/>
              </a:rPr>
              <a:t> Board </a:t>
            </a:r>
            <a:r>
              <a:rPr lang="it-IT" dirty="0" err="1">
                <a:latin typeface="Arial"/>
                <a:cs typeface="Arial"/>
              </a:rPr>
              <a:t>Member</a:t>
            </a:r>
            <a:endParaRPr lang="it-IT" dirty="0">
              <a:latin typeface="Arial" panose="020B0604020202020204" pitchFamily="34" charset="0"/>
              <a:cs typeface="Arial" panose="020B0604020202020204" pitchFamily="34" charset="0"/>
            </a:endParaRPr>
          </a:p>
          <a:p>
            <a:pPr marL="285750" indent="-285750" algn="just">
              <a:lnSpc>
                <a:spcPct val="150000"/>
              </a:lnSpc>
              <a:buFont typeface="Arial"/>
              <a:buChar char="•"/>
            </a:pPr>
            <a:r>
              <a:rPr lang="it-IT" dirty="0">
                <a:latin typeface="Arial"/>
                <a:cs typeface="Arial"/>
              </a:rPr>
              <a:t>API 20S TG </a:t>
            </a:r>
            <a:r>
              <a:rPr lang="it-IT" dirty="0" err="1">
                <a:latin typeface="Arial"/>
                <a:cs typeface="Arial"/>
              </a:rPr>
              <a:t>Member</a:t>
            </a:r>
            <a:r>
              <a:rPr lang="it-IT" dirty="0">
                <a:latin typeface="Arial"/>
                <a:cs typeface="Arial"/>
              </a:rPr>
              <a:t> – Additive Manufacturing</a:t>
            </a:r>
          </a:p>
          <a:p>
            <a:pPr marL="285750" indent="-285750" algn="just">
              <a:lnSpc>
                <a:spcPct val="150000"/>
              </a:lnSpc>
              <a:buFont typeface="Arial"/>
              <a:buChar char="•"/>
            </a:pPr>
            <a:r>
              <a:rPr lang="it-IT" dirty="0" err="1">
                <a:latin typeface="Arial"/>
                <a:cs typeface="Arial"/>
              </a:rPr>
              <a:t>AIPnD</a:t>
            </a:r>
            <a:r>
              <a:rPr lang="it-IT" dirty="0">
                <a:latin typeface="Arial"/>
                <a:cs typeface="Arial"/>
              </a:rPr>
              <a:t> Non </a:t>
            </a:r>
            <a:r>
              <a:rPr lang="it-IT" dirty="0" err="1">
                <a:latin typeface="Arial"/>
                <a:cs typeface="Arial"/>
              </a:rPr>
              <a:t>Destructive</a:t>
            </a:r>
            <a:r>
              <a:rPr lang="it-IT" dirty="0">
                <a:latin typeface="Arial"/>
                <a:cs typeface="Arial"/>
              </a:rPr>
              <a:t> Test Additive Manufacturing Committee</a:t>
            </a:r>
          </a:p>
          <a:p>
            <a:pPr marL="285750" indent="-285750" algn="just">
              <a:lnSpc>
                <a:spcPct val="150000"/>
              </a:lnSpc>
              <a:buFont typeface="Arial"/>
              <a:buChar char="•"/>
            </a:pPr>
            <a:r>
              <a:rPr lang="it-IT" dirty="0">
                <a:latin typeface="Arial"/>
                <a:cs typeface="Arial"/>
              </a:rPr>
              <a:t>Ambassador of Women in 3D Printing </a:t>
            </a:r>
            <a:endParaRPr lang="it-IT" dirty="0">
              <a:latin typeface="Arial" panose="020B0604020202020204" pitchFamily="34" charset="0"/>
              <a:cs typeface="Arial" panose="020B0604020202020204" pitchFamily="34" charset="0"/>
            </a:endParaRPr>
          </a:p>
          <a:p>
            <a:pPr marL="285750" indent="-285750" algn="just">
              <a:lnSpc>
                <a:spcPct val="150000"/>
              </a:lnSpc>
              <a:buFont typeface="Arial"/>
              <a:buChar char="•"/>
            </a:pPr>
            <a:endParaRPr lang="it-IT" dirty="0">
              <a:latin typeface="Arial"/>
              <a:cs typeface="Arial"/>
            </a:endParaRPr>
          </a:p>
          <a:p>
            <a:pPr marL="285750" indent="-285750" algn="just">
              <a:lnSpc>
                <a:spcPct val="150000"/>
              </a:lnSpc>
              <a:buFont typeface="Arial"/>
              <a:buChar char="•"/>
            </a:pPr>
            <a:endParaRPr lang="it-IT" dirty="0">
              <a:latin typeface="Arial"/>
              <a:cs typeface="Arial"/>
            </a:endParaRPr>
          </a:p>
          <a:p>
            <a:pPr algn="just"/>
            <a:endParaRPr lang="it-IT" dirty="0">
              <a:latin typeface="Arial" panose="020B0604020202020204" pitchFamily="34" charset="0"/>
              <a:cs typeface="Arial" panose="020B0604020202020204" pitchFamily="34" charset="0"/>
            </a:endParaRPr>
          </a:p>
        </p:txBody>
      </p:sp>
      <p:pic>
        <p:nvPicPr>
          <p:cNvPr id="6" name="Segnaposto immagine 10" descr="Immagine che contiene persona, parete, interni, rosso&#10;&#10;Descrizione generata automaticamente">
            <a:extLst>
              <a:ext uri="{FF2B5EF4-FFF2-40B4-BE49-F238E27FC236}">
                <a16:creationId xmlns:a16="http://schemas.microsoft.com/office/drawing/2014/main" id="{BD29E793-DC64-E003-4C10-C2C3B477F359}"/>
              </a:ext>
            </a:extLst>
          </p:cNvPr>
          <p:cNvPicPr>
            <a:picLocks noChangeAspect="1"/>
          </p:cNvPicPr>
          <p:nvPr/>
        </p:nvPicPr>
        <p:blipFill rotWithShape="1">
          <a:blip r:embed="rId2">
            <a:extLst>
              <a:ext uri="{28A0092B-C50C-407E-A947-70E740481C1C}">
                <a14:useLocalDpi xmlns:a14="http://schemas.microsoft.com/office/drawing/2010/main" val="0"/>
              </a:ext>
            </a:extLst>
          </a:blip>
          <a:srcRect r="-6" b="27407"/>
          <a:stretch/>
        </p:blipFill>
        <p:spPr>
          <a:xfrm>
            <a:off x="8936183" y="3374184"/>
            <a:ext cx="3180827" cy="3180827"/>
          </a:xfrm>
          <a:prstGeom prst="rect">
            <a:avLst/>
          </a:prstGeom>
          <a:noFill/>
        </p:spPr>
      </p:pic>
      <p:pic>
        <p:nvPicPr>
          <p:cNvPr id="8" name="Immagine 7">
            <a:extLst>
              <a:ext uri="{FF2B5EF4-FFF2-40B4-BE49-F238E27FC236}">
                <a16:creationId xmlns:a16="http://schemas.microsoft.com/office/drawing/2014/main" id="{B2B209E8-7816-A075-4589-F3315B1ED733}"/>
              </a:ext>
            </a:extLst>
          </p:cNvPr>
          <p:cNvPicPr>
            <a:picLocks noChangeAspect="1"/>
          </p:cNvPicPr>
          <p:nvPr/>
        </p:nvPicPr>
        <p:blipFill>
          <a:blip r:embed="rId3"/>
          <a:stretch>
            <a:fillRect/>
          </a:stretch>
        </p:blipFill>
        <p:spPr>
          <a:xfrm>
            <a:off x="8890565" y="1684469"/>
            <a:ext cx="2939485" cy="945172"/>
          </a:xfrm>
          <a:prstGeom prst="rect">
            <a:avLst/>
          </a:prstGeom>
        </p:spPr>
      </p:pic>
    </p:spTree>
    <p:extLst>
      <p:ext uri="{BB962C8B-B14F-4D97-AF65-F5344CB8AC3E}">
        <p14:creationId xmlns:p14="http://schemas.microsoft.com/office/powerpoint/2010/main" val="175261200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76412" y="1093041"/>
            <a:ext cx="11348869" cy="954107"/>
          </a:xfrm>
          <a:prstGeom prst="rect">
            <a:avLst/>
          </a:prstGeom>
          <a:noFill/>
        </p:spPr>
        <p:txBody>
          <a:bodyPr wrap="square" rtlCol="0">
            <a:spAutoFit/>
          </a:bodyPr>
          <a:lstStyle/>
          <a:p>
            <a:r>
              <a:rPr lang="en-US" sz="2800" b="1" spc="55" dirty="0">
                <a:solidFill>
                  <a:srgbClr val="404040"/>
                </a:solidFill>
                <a:latin typeface="Arial" panose="020B0604020202020204" pitchFamily="34" charset="0"/>
                <a:cs typeface="Arial" panose="020B0604020202020204" pitchFamily="34" charset="0"/>
              </a:rPr>
              <a:t>Overcoming</a:t>
            </a:r>
            <a:r>
              <a:rPr lang="en-US" sz="2800" b="1" spc="210" dirty="0">
                <a:solidFill>
                  <a:srgbClr val="404040"/>
                </a:solidFill>
                <a:latin typeface="Arial" panose="020B0604020202020204" pitchFamily="34" charset="0"/>
                <a:cs typeface="Arial" panose="020B0604020202020204" pitchFamily="34" charset="0"/>
              </a:rPr>
              <a:t> </a:t>
            </a:r>
            <a:r>
              <a:rPr lang="en-US" sz="2800" b="1" dirty="0">
                <a:solidFill>
                  <a:srgbClr val="404040"/>
                </a:solidFill>
                <a:latin typeface="Arial" panose="020B0604020202020204" pitchFamily="34" charset="0"/>
                <a:cs typeface="Arial" panose="020B0604020202020204" pitchFamily="34" charset="0"/>
              </a:rPr>
              <a:t>challenges</a:t>
            </a:r>
            <a:r>
              <a:rPr lang="en-US" sz="2800" b="1" spc="220" dirty="0">
                <a:solidFill>
                  <a:srgbClr val="404040"/>
                </a:solidFill>
                <a:latin typeface="Arial" panose="020B0604020202020204" pitchFamily="34" charset="0"/>
                <a:cs typeface="Arial" panose="020B0604020202020204" pitchFamily="34" charset="0"/>
              </a:rPr>
              <a:t> </a:t>
            </a:r>
            <a:r>
              <a:rPr lang="en-US" sz="2800" b="1" spc="150" dirty="0">
                <a:solidFill>
                  <a:srgbClr val="404040"/>
                </a:solidFill>
                <a:latin typeface="Arial" panose="020B0604020202020204" pitchFamily="34" charset="0"/>
                <a:cs typeface="Arial" panose="020B0604020202020204" pitchFamily="34" charset="0"/>
              </a:rPr>
              <a:t>of</a:t>
            </a:r>
            <a:r>
              <a:rPr lang="en-US" sz="2800" b="1" spc="210" dirty="0">
                <a:solidFill>
                  <a:srgbClr val="404040"/>
                </a:solidFill>
                <a:latin typeface="Arial" panose="020B0604020202020204" pitchFamily="34" charset="0"/>
                <a:cs typeface="Arial" panose="020B0604020202020204" pitchFamily="34" charset="0"/>
              </a:rPr>
              <a:t> </a:t>
            </a:r>
            <a:r>
              <a:rPr lang="en-US" sz="2800" b="1" spc="70" dirty="0">
                <a:solidFill>
                  <a:srgbClr val="404040"/>
                </a:solidFill>
                <a:latin typeface="Arial" panose="020B0604020202020204" pitchFamily="34" charset="0"/>
                <a:cs typeface="Arial" panose="020B0604020202020204" pitchFamily="34" charset="0"/>
              </a:rPr>
              <a:t>the</a:t>
            </a:r>
            <a:r>
              <a:rPr lang="en-US" sz="2800" b="1" spc="210" dirty="0">
                <a:solidFill>
                  <a:srgbClr val="404040"/>
                </a:solidFill>
                <a:latin typeface="Arial" panose="020B0604020202020204" pitchFamily="34" charset="0"/>
                <a:cs typeface="Arial" panose="020B0604020202020204" pitchFamily="34" charset="0"/>
              </a:rPr>
              <a:t> </a:t>
            </a:r>
            <a:r>
              <a:rPr lang="en-US" sz="2800" b="1" spc="120" dirty="0">
                <a:solidFill>
                  <a:srgbClr val="404040"/>
                </a:solidFill>
                <a:latin typeface="Arial" panose="020B0604020202020204" pitchFamily="34" charset="0"/>
                <a:cs typeface="Arial" panose="020B0604020202020204" pitchFamily="34" charset="0"/>
              </a:rPr>
              <a:t>traditional</a:t>
            </a:r>
            <a:r>
              <a:rPr lang="en-US" sz="2800" b="1" spc="240" dirty="0">
                <a:solidFill>
                  <a:srgbClr val="404040"/>
                </a:solidFill>
                <a:latin typeface="Arial" panose="020B0604020202020204" pitchFamily="34" charset="0"/>
                <a:cs typeface="Arial" panose="020B0604020202020204" pitchFamily="34" charset="0"/>
              </a:rPr>
              <a:t> </a:t>
            </a:r>
            <a:r>
              <a:rPr lang="en-US" sz="2800" b="1" spc="114" dirty="0">
                <a:solidFill>
                  <a:srgbClr val="404040"/>
                </a:solidFill>
                <a:latin typeface="Arial" panose="020B0604020202020204" pitchFamily="34" charset="0"/>
                <a:cs typeface="Arial" panose="020B0604020202020204" pitchFamily="34" charset="0"/>
              </a:rPr>
              <a:t>materials</a:t>
            </a:r>
            <a:r>
              <a:rPr lang="en-US" sz="2800" b="1" spc="210" dirty="0">
                <a:solidFill>
                  <a:srgbClr val="404040"/>
                </a:solidFill>
                <a:latin typeface="Arial" panose="020B0604020202020204" pitchFamily="34" charset="0"/>
                <a:cs typeface="Arial" panose="020B0604020202020204" pitchFamily="34" charset="0"/>
              </a:rPr>
              <a:t> </a:t>
            </a:r>
            <a:r>
              <a:rPr lang="en-US" sz="2800" b="1" spc="110" dirty="0">
                <a:solidFill>
                  <a:srgbClr val="404040"/>
                </a:solidFill>
                <a:latin typeface="Arial" panose="020B0604020202020204" pitchFamily="34" charset="0"/>
                <a:cs typeface="Arial" panose="020B0604020202020204" pitchFamily="34" charset="0"/>
              </a:rPr>
              <a:t>supply</a:t>
            </a:r>
            <a:r>
              <a:rPr lang="en-US" sz="2800" b="1" spc="225" dirty="0">
                <a:solidFill>
                  <a:srgbClr val="404040"/>
                </a:solidFill>
                <a:latin typeface="Arial" panose="020B0604020202020204" pitchFamily="34" charset="0"/>
                <a:cs typeface="Arial" panose="020B0604020202020204" pitchFamily="34" charset="0"/>
              </a:rPr>
              <a:t> </a:t>
            </a:r>
            <a:r>
              <a:rPr lang="en-US" sz="2800" b="1" spc="-10" dirty="0">
                <a:solidFill>
                  <a:srgbClr val="404040"/>
                </a:solidFill>
                <a:latin typeface="Arial" panose="020B0604020202020204" pitchFamily="34" charset="0"/>
                <a:cs typeface="Arial" panose="020B0604020202020204" pitchFamily="34" charset="0"/>
              </a:rPr>
              <a:t>chain</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24" name="object 2">
            <a:extLst>
              <a:ext uri="{FF2B5EF4-FFF2-40B4-BE49-F238E27FC236}">
                <a16:creationId xmlns:a16="http://schemas.microsoft.com/office/drawing/2014/main" id="{2CB488AE-F512-8070-A6B4-74F90917C3CD}"/>
              </a:ext>
            </a:extLst>
          </p:cNvPr>
          <p:cNvPicPr/>
          <p:nvPr/>
        </p:nvPicPr>
        <p:blipFill>
          <a:blip r:embed="rId2" cstate="print"/>
          <a:stretch>
            <a:fillRect/>
          </a:stretch>
        </p:blipFill>
        <p:spPr>
          <a:xfrm>
            <a:off x="512368" y="6359651"/>
            <a:ext cx="1812798" cy="164592"/>
          </a:xfrm>
          <a:prstGeom prst="rect">
            <a:avLst/>
          </a:prstGeom>
        </p:spPr>
      </p:pic>
      <p:pic>
        <p:nvPicPr>
          <p:cNvPr id="19" name="object 4">
            <a:extLst>
              <a:ext uri="{FF2B5EF4-FFF2-40B4-BE49-F238E27FC236}">
                <a16:creationId xmlns:a16="http://schemas.microsoft.com/office/drawing/2014/main" id="{33D9FCE3-AE8C-C5C5-FB69-AC530909BBBA}"/>
              </a:ext>
            </a:extLst>
          </p:cNvPr>
          <p:cNvPicPr/>
          <p:nvPr/>
        </p:nvPicPr>
        <p:blipFill>
          <a:blip r:embed="rId3" cstate="print"/>
          <a:stretch>
            <a:fillRect/>
          </a:stretch>
        </p:blipFill>
        <p:spPr>
          <a:xfrm>
            <a:off x="7005120" y="6270183"/>
            <a:ext cx="140207" cy="164592"/>
          </a:xfrm>
          <a:prstGeom prst="rect">
            <a:avLst/>
          </a:prstGeom>
        </p:spPr>
      </p:pic>
      <p:pic>
        <p:nvPicPr>
          <p:cNvPr id="23" name="object 2">
            <a:extLst>
              <a:ext uri="{FF2B5EF4-FFF2-40B4-BE49-F238E27FC236}">
                <a16:creationId xmlns:a16="http://schemas.microsoft.com/office/drawing/2014/main" id="{369FCEB6-A4E6-4097-876E-4B60ACA45442}"/>
              </a:ext>
            </a:extLst>
          </p:cNvPr>
          <p:cNvPicPr/>
          <p:nvPr/>
        </p:nvPicPr>
        <p:blipFill>
          <a:blip r:embed="rId4" cstate="print"/>
          <a:stretch>
            <a:fillRect/>
          </a:stretch>
        </p:blipFill>
        <p:spPr>
          <a:xfrm>
            <a:off x="910583" y="4501726"/>
            <a:ext cx="1290447" cy="233476"/>
          </a:xfrm>
          <a:prstGeom prst="rect">
            <a:avLst/>
          </a:prstGeom>
        </p:spPr>
      </p:pic>
      <p:grpSp>
        <p:nvGrpSpPr>
          <p:cNvPr id="27" name="object 3">
            <a:extLst>
              <a:ext uri="{FF2B5EF4-FFF2-40B4-BE49-F238E27FC236}">
                <a16:creationId xmlns:a16="http://schemas.microsoft.com/office/drawing/2014/main" id="{C7680724-793D-324A-898D-E66A72DA9248}"/>
              </a:ext>
            </a:extLst>
          </p:cNvPr>
          <p:cNvGrpSpPr/>
          <p:nvPr/>
        </p:nvGrpSpPr>
        <p:grpSpPr>
          <a:xfrm>
            <a:off x="2361431" y="4502031"/>
            <a:ext cx="1536700" cy="599440"/>
            <a:chOff x="2363723" y="3887470"/>
            <a:chExt cx="1536700" cy="599440"/>
          </a:xfrm>
        </p:grpSpPr>
        <p:pic>
          <p:nvPicPr>
            <p:cNvPr id="28" name="object 4">
              <a:extLst>
                <a:ext uri="{FF2B5EF4-FFF2-40B4-BE49-F238E27FC236}">
                  <a16:creationId xmlns:a16="http://schemas.microsoft.com/office/drawing/2014/main" id="{0CE9FAF2-8550-4D88-75AA-3836003A9950}"/>
                </a:ext>
              </a:extLst>
            </p:cNvPr>
            <p:cNvPicPr/>
            <p:nvPr/>
          </p:nvPicPr>
          <p:blipFill>
            <a:blip r:embed="rId5" cstate="print"/>
            <a:stretch>
              <a:fillRect/>
            </a:stretch>
          </p:blipFill>
          <p:spPr>
            <a:xfrm>
              <a:off x="2555747" y="3887470"/>
              <a:ext cx="1182446" cy="233171"/>
            </a:xfrm>
            <a:prstGeom prst="rect">
              <a:avLst/>
            </a:prstGeom>
          </p:spPr>
        </p:pic>
        <p:pic>
          <p:nvPicPr>
            <p:cNvPr id="29" name="object 5">
              <a:extLst>
                <a:ext uri="{FF2B5EF4-FFF2-40B4-BE49-F238E27FC236}">
                  <a16:creationId xmlns:a16="http://schemas.microsoft.com/office/drawing/2014/main" id="{B301460E-39DA-2071-C977-07F18D765421}"/>
                </a:ext>
              </a:extLst>
            </p:cNvPr>
            <p:cNvPicPr/>
            <p:nvPr/>
          </p:nvPicPr>
          <p:blipFill>
            <a:blip r:embed="rId6" cstate="print"/>
            <a:stretch>
              <a:fillRect/>
            </a:stretch>
          </p:blipFill>
          <p:spPr>
            <a:xfrm>
              <a:off x="2363723" y="4070350"/>
              <a:ext cx="1536573" cy="233172"/>
            </a:xfrm>
            <a:prstGeom prst="rect">
              <a:avLst/>
            </a:prstGeom>
          </p:spPr>
        </p:pic>
        <p:pic>
          <p:nvPicPr>
            <p:cNvPr id="30" name="object 6">
              <a:extLst>
                <a:ext uri="{FF2B5EF4-FFF2-40B4-BE49-F238E27FC236}">
                  <a16:creationId xmlns:a16="http://schemas.microsoft.com/office/drawing/2014/main" id="{A895A787-353C-B462-8698-25F855C10DB7}"/>
                </a:ext>
              </a:extLst>
            </p:cNvPr>
            <p:cNvPicPr/>
            <p:nvPr/>
          </p:nvPicPr>
          <p:blipFill>
            <a:blip r:embed="rId7" cstate="print"/>
            <a:stretch>
              <a:fillRect/>
            </a:stretch>
          </p:blipFill>
          <p:spPr>
            <a:xfrm>
              <a:off x="2866897" y="4253230"/>
              <a:ext cx="525779" cy="233172"/>
            </a:xfrm>
            <a:prstGeom prst="rect">
              <a:avLst/>
            </a:prstGeom>
          </p:spPr>
        </p:pic>
      </p:grpSp>
      <p:grpSp>
        <p:nvGrpSpPr>
          <p:cNvPr id="31" name="object 7">
            <a:extLst>
              <a:ext uri="{FF2B5EF4-FFF2-40B4-BE49-F238E27FC236}">
                <a16:creationId xmlns:a16="http://schemas.microsoft.com/office/drawing/2014/main" id="{0B83AC75-8E2A-1E99-FACD-0C044DB7044E}"/>
              </a:ext>
            </a:extLst>
          </p:cNvPr>
          <p:cNvGrpSpPr/>
          <p:nvPr/>
        </p:nvGrpSpPr>
        <p:grpSpPr>
          <a:xfrm>
            <a:off x="4035037" y="4494919"/>
            <a:ext cx="1382395" cy="416559"/>
            <a:chOff x="4037329" y="3880358"/>
            <a:chExt cx="1382395" cy="416559"/>
          </a:xfrm>
        </p:grpSpPr>
        <p:pic>
          <p:nvPicPr>
            <p:cNvPr id="32" name="object 8">
              <a:extLst>
                <a:ext uri="{FF2B5EF4-FFF2-40B4-BE49-F238E27FC236}">
                  <a16:creationId xmlns:a16="http://schemas.microsoft.com/office/drawing/2014/main" id="{01034FE5-1AB7-789A-2607-6343448A0844}"/>
                </a:ext>
              </a:extLst>
            </p:cNvPr>
            <p:cNvPicPr/>
            <p:nvPr/>
          </p:nvPicPr>
          <p:blipFill>
            <a:blip r:embed="rId8" cstate="print"/>
            <a:stretch>
              <a:fillRect/>
            </a:stretch>
          </p:blipFill>
          <p:spPr>
            <a:xfrm>
              <a:off x="4037329" y="3880358"/>
              <a:ext cx="1381887" cy="233171"/>
            </a:xfrm>
            <a:prstGeom prst="rect">
              <a:avLst/>
            </a:prstGeom>
          </p:spPr>
        </p:pic>
        <p:pic>
          <p:nvPicPr>
            <p:cNvPr id="33" name="object 9">
              <a:extLst>
                <a:ext uri="{FF2B5EF4-FFF2-40B4-BE49-F238E27FC236}">
                  <a16:creationId xmlns:a16="http://schemas.microsoft.com/office/drawing/2014/main" id="{A3050FB2-60D7-3FD2-222F-0A615D6F9359}"/>
                </a:ext>
              </a:extLst>
            </p:cNvPr>
            <p:cNvPicPr/>
            <p:nvPr/>
          </p:nvPicPr>
          <p:blipFill>
            <a:blip r:embed="rId9" cstate="print"/>
            <a:stretch>
              <a:fillRect/>
            </a:stretch>
          </p:blipFill>
          <p:spPr>
            <a:xfrm>
              <a:off x="4270501" y="4063238"/>
              <a:ext cx="907630" cy="233172"/>
            </a:xfrm>
            <a:prstGeom prst="rect">
              <a:avLst/>
            </a:prstGeom>
          </p:spPr>
        </p:pic>
      </p:grpSp>
      <p:pic>
        <p:nvPicPr>
          <p:cNvPr id="34" name="object 10">
            <a:extLst>
              <a:ext uri="{FF2B5EF4-FFF2-40B4-BE49-F238E27FC236}">
                <a16:creationId xmlns:a16="http://schemas.microsoft.com/office/drawing/2014/main" id="{91A1450C-EB9B-ABFC-60F2-3135BA9BCF2C}"/>
              </a:ext>
            </a:extLst>
          </p:cNvPr>
          <p:cNvPicPr/>
          <p:nvPr/>
        </p:nvPicPr>
        <p:blipFill>
          <a:blip r:embed="rId10" cstate="print"/>
          <a:stretch>
            <a:fillRect/>
          </a:stretch>
        </p:blipFill>
        <p:spPr>
          <a:xfrm>
            <a:off x="5709024" y="4526922"/>
            <a:ext cx="1192352" cy="233171"/>
          </a:xfrm>
          <a:prstGeom prst="rect">
            <a:avLst/>
          </a:prstGeom>
        </p:spPr>
      </p:pic>
      <p:pic>
        <p:nvPicPr>
          <p:cNvPr id="35" name="object 11">
            <a:extLst>
              <a:ext uri="{FF2B5EF4-FFF2-40B4-BE49-F238E27FC236}">
                <a16:creationId xmlns:a16="http://schemas.microsoft.com/office/drawing/2014/main" id="{E90E5081-E3FA-868A-445B-150E0B359EFF}"/>
              </a:ext>
            </a:extLst>
          </p:cNvPr>
          <p:cNvPicPr/>
          <p:nvPr/>
        </p:nvPicPr>
        <p:blipFill>
          <a:blip r:embed="rId11" cstate="print"/>
          <a:stretch>
            <a:fillRect/>
          </a:stretch>
        </p:blipFill>
        <p:spPr>
          <a:xfrm>
            <a:off x="7215117" y="4540639"/>
            <a:ext cx="1139609" cy="233172"/>
          </a:xfrm>
          <a:prstGeom prst="rect">
            <a:avLst/>
          </a:prstGeom>
        </p:spPr>
      </p:pic>
      <p:grpSp>
        <p:nvGrpSpPr>
          <p:cNvPr id="36" name="object 12">
            <a:extLst>
              <a:ext uri="{FF2B5EF4-FFF2-40B4-BE49-F238E27FC236}">
                <a16:creationId xmlns:a16="http://schemas.microsoft.com/office/drawing/2014/main" id="{FF0D0500-F379-84D8-E947-FBCD2527E3EC}"/>
              </a:ext>
            </a:extLst>
          </p:cNvPr>
          <p:cNvGrpSpPr/>
          <p:nvPr/>
        </p:nvGrpSpPr>
        <p:grpSpPr>
          <a:xfrm>
            <a:off x="8864086" y="4494919"/>
            <a:ext cx="1223645" cy="416559"/>
            <a:chOff x="8866378" y="3880358"/>
            <a:chExt cx="1223645" cy="416559"/>
          </a:xfrm>
        </p:grpSpPr>
        <p:pic>
          <p:nvPicPr>
            <p:cNvPr id="37" name="object 13">
              <a:extLst>
                <a:ext uri="{FF2B5EF4-FFF2-40B4-BE49-F238E27FC236}">
                  <a16:creationId xmlns:a16="http://schemas.microsoft.com/office/drawing/2014/main" id="{07761296-1410-1A96-9F4F-C8F8A18F1B7E}"/>
                </a:ext>
              </a:extLst>
            </p:cNvPr>
            <p:cNvPicPr/>
            <p:nvPr/>
          </p:nvPicPr>
          <p:blipFill>
            <a:blip r:embed="rId12" cstate="print"/>
            <a:stretch>
              <a:fillRect/>
            </a:stretch>
          </p:blipFill>
          <p:spPr>
            <a:xfrm>
              <a:off x="8866378" y="3880358"/>
              <a:ext cx="1223048" cy="233171"/>
            </a:xfrm>
            <a:prstGeom prst="rect">
              <a:avLst/>
            </a:prstGeom>
          </p:spPr>
        </p:pic>
        <p:pic>
          <p:nvPicPr>
            <p:cNvPr id="38" name="object 14">
              <a:extLst>
                <a:ext uri="{FF2B5EF4-FFF2-40B4-BE49-F238E27FC236}">
                  <a16:creationId xmlns:a16="http://schemas.microsoft.com/office/drawing/2014/main" id="{9C05A584-664A-E2D7-2FE5-B45921D74779}"/>
                </a:ext>
              </a:extLst>
            </p:cNvPr>
            <p:cNvPicPr/>
            <p:nvPr/>
          </p:nvPicPr>
          <p:blipFill>
            <a:blip r:embed="rId9" cstate="print"/>
            <a:stretch>
              <a:fillRect/>
            </a:stretch>
          </p:blipFill>
          <p:spPr>
            <a:xfrm>
              <a:off x="8866378" y="4063238"/>
              <a:ext cx="907961" cy="233172"/>
            </a:xfrm>
            <a:prstGeom prst="rect">
              <a:avLst/>
            </a:prstGeom>
          </p:spPr>
        </p:pic>
      </p:grpSp>
      <p:pic>
        <p:nvPicPr>
          <p:cNvPr id="39" name="object 15">
            <a:extLst>
              <a:ext uri="{FF2B5EF4-FFF2-40B4-BE49-F238E27FC236}">
                <a16:creationId xmlns:a16="http://schemas.microsoft.com/office/drawing/2014/main" id="{5130088B-F7CE-0221-879B-BB1EB123015F}"/>
              </a:ext>
            </a:extLst>
          </p:cNvPr>
          <p:cNvPicPr/>
          <p:nvPr/>
        </p:nvPicPr>
        <p:blipFill>
          <a:blip r:embed="rId13" cstate="print"/>
          <a:stretch>
            <a:fillRect/>
          </a:stretch>
        </p:blipFill>
        <p:spPr>
          <a:xfrm>
            <a:off x="10513308" y="4511428"/>
            <a:ext cx="918972" cy="233172"/>
          </a:xfrm>
          <a:prstGeom prst="rect">
            <a:avLst/>
          </a:prstGeom>
        </p:spPr>
      </p:pic>
      <p:grpSp>
        <p:nvGrpSpPr>
          <p:cNvPr id="40" name="object 16">
            <a:extLst>
              <a:ext uri="{FF2B5EF4-FFF2-40B4-BE49-F238E27FC236}">
                <a16:creationId xmlns:a16="http://schemas.microsoft.com/office/drawing/2014/main" id="{751E6FC3-5CEB-257E-F1BF-121DC0B5AC59}"/>
              </a:ext>
            </a:extLst>
          </p:cNvPr>
          <p:cNvGrpSpPr/>
          <p:nvPr/>
        </p:nvGrpSpPr>
        <p:grpSpPr>
          <a:xfrm>
            <a:off x="846880" y="5234770"/>
            <a:ext cx="1434465" cy="412115"/>
            <a:chOff x="849172" y="4620209"/>
            <a:chExt cx="1434465" cy="412115"/>
          </a:xfrm>
        </p:grpSpPr>
        <p:pic>
          <p:nvPicPr>
            <p:cNvPr id="41" name="object 17">
              <a:extLst>
                <a:ext uri="{FF2B5EF4-FFF2-40B4-BE49-F238E27FC236}">
                  <a16:creationId xmlns:a16="http://schemas.microsoft.com/office/drawing/2014/main" id="{77335453-05C3-8735-9097-DA4CE6E8A7C9}"/>
                </a:ext>
              </a:extLst>
            </p:cNvPr>
            <p:cNvPicPr/>
            <p:nvPr/>
          </p:nvPicPr>
          <p:blipFill>
            <a:blip r:embed="rId14" cstate="print"/>
            <a:stretch>
              <a:fillRect/>
            </a:stretch>
          </p:blipFill>
          <p:spPr>
            <a:xfrm>
              <a:off x="849172" y="4620209"/>
              <a:ext cx="1434211" cy="233476"/>
            </a:xfrm>
            <a:prstGeom prst="rect">
              <a:avLst/>
            </a:prstGeom>
          </p:spPr>
        </p:pic>
        <p:pic>
          <p:nvPicPr>
            <p:cNvPr id="42" name="object 18">
              <a:extLst>
                <a:ext uri="{FF2B5EF4-FFF2-40B4-BE49-F238E27FC236}">
                  <a16:creationId xmlns:a16="http://schemas.microsoft.com/office/drawing/2014/main" id="{89665CDA-CB3C-5E0C-35AC-A41A4CF834B3}"/>
                </a:ext>
              </a:extLst>
            </p:cNvPr>
            <p:cNvPicPr/>
            <p:nvPr/>
          </p:nvPicPr>
          <p:blipFill>
            <a:blip r:embed="rId15" cstate="print"/>
            <a:stretch>
              <a:fillRect/>
            </a:stretch>
          </p:blipFill>
          <p:spPr>
            <a:xfrm>
              <a:off x="1153972" y="4799075"/>
              <a:ext cx="784009" cy="233172"/>
            </a:xfrm>
            <a:prstGeom prst="rect">
              <a:avLst/>
            </a:prstGeom>
          </p:spPr>
        </p:pic>
      </p:grpSp>
      <p:grpSp>
        <p:nvGrpSpPr>
          <p:cNvPr id="43" name="object 19">
            <a:extLst>
              <a:ext uri="{FF2B5EF4-FFF2-40B4-BE49-F238E27FC236}">
                <a16:creationId xmlns:a16="http://schemas.microsoft.com/office/drawing/2014/main" id="{51CD4F2F-DBAA-D3BE-D414-32A790C69B13}"/>
              </a:ext>
            </a:extLst>
          </p:cNvPr>
          <p:cNvGrpSpPr/>
          <p:nvPr/>
        </p:nvGrpSpPr>
        <p:grpSpPr>
          <a:xfrm>
            <a:off x="7216641" y="5226184"/>
            <a:ext cx="1344930" cy="599440"/>
            <a:chOff x="7218933" y="4611623"/>
            <a:chExt cx="1344930" cy="599440"/>
          </a:xfrm>
        </p:grpSpPr>
        <p:pic>
          <p:nvPicPr>
            <p:cNvPr id="44" name="object 20">
              <a:extLst>
                <a:ext uri="{FF2B5EF4-FFF2-40B4-BE49-F238E27FC236}">
                  <a16:creationId xmlns:a16="http://schemas.microsoft.com/office/drawing/2014/main" id="{80CF0998-E12A-E601-D1D0-D2BCDB9AF4B5}"/>
                </a:ext>
              </a:extLst>
            </p:cNvPr>
            <p:cNvPicPr/>
            <p:nvPr/>
          </p:nvPicPr>
          <p:blipFill>
            <a:blip r:embed="rId16" cstate="print"/>
            <a:stretch>
              <a:fillRect/>
            </a:stretch>
          </p:blipFill>
          <p:spPr>
            <a:xfrm>
              <a:off x="7232649" y="4611623"/>
              <a:ext cx="1324863" cy="233171"/>
            </a:xfrm>
            <a:prstGeom prst="rect">
              <a:avLst/>
            </a:prstGeom>
          </p:spPr>
        </p:pic>
        <p:pic>
          <p:nvPicPr>
            <p:cNvPr id="45" name="object 21">
              <a:extLst>
                <a:ext uri="{FF2B5EF4-FFF2-40B4-BE49-F238E27FC236}">
                  <a16:creationId xmlns:a16="http://schemas.microsoft.com/office/drawing/2014/main" id="{75F69260-8C7C-FD0A-FD4A-549F3671415B}"/>
                </a:ext>
              </a:extLst>
            </p:cNvPr>
            <p:cNvPicPr/>
            <p:nvPr/>
          </p:nvPicPr>
          <p:blipFill>
            <a:blip r:embed="rId17" cstate="print"/>
            <a:stretch>
              <a:fillRect/>
            </a:stretch>
          </p:blipFill>
          <p:spPr>
            <a:xfrm>
              <a:off x="7218933" y="4794199"/>
              <a:ext cx="1344549" cy="233476"/>
            </a:xfrm>
            <a:prstGeom prst="rect">
              <a:avLst/>
            </a:prstGeom>
          </p:spPr>
        </p:pic>
        <p:pic>
          <p:nvPicPr>
            <p:cNvPr id="46" name="object 22">
              <a:extLst>
                <a:ext uri="{FF2B5EF4-FFF2-40B4-BE49-F238E27FC236}">
                  <a16:creationId xmlns:a16="http://schemas.microsoft.com/office/drawing/2014/main" id="{C2E3EDF5-7E7A-4417-A475-487724B812F3}"/>
                </a:ext>
              </a:extLst>
            </p:cNvPr>
            <p:cNvPicPr/>
            <p:nvPr/>
          </p:nvPicPr>
          <p:blipFill>
            <a:blip r:embed="rId18" cstate="print"/>
            <a:stretch>
              <a:fillRect/>
            </a:stretch>
          </p:blipFill>
          <p:spPr>
            <a:xfrm>
              <a:off x="7243317" y="4977637"/>
              <a:ext cx="1260894" cy="233172"/>
            </a:xfrm>
            <a:prstGeom prst="rect">
              <a:avLst/>
            </a:prstGeom>
          </p:spPr>
        </p:pic>
      </p:grpSp>
      <p:grpSp>
        <p:nvGrpSpPr>
          <p:cNvPr id="47" name="object 23">
            <a:extLst>
              <a:ext uri="{FF2B5EF4-FFF2-40B4-BE49-F238E27FC236}">
                <a16:creationId xmlns:a16="http://schemas.microsoft.com/office/drawing/2014/main" id="{8FC85711-6A49-5AB2-9415-628F82874907}"/>
              </a:ext>
            </a:extLst>
          </p:cNvPr>
          <p:cNvGrpSpPr/>
          <p:nvPr/>
        </p:nvGrpSpPr>
        <p:grpSpPr>
          <a:xfrm>
            <a:off x="2376925" y="5260982"/>
            <a:ext cx="1562100" cy="588645"/>
            <a:chOff x="2379217" y="4646421"/>
            <a:chExt cx="1562100" cy="588645"/>
          </a:xfrm>
        </p:grpSpPr>
        <p:pic>
          <p:nvPicPr>
            <p:cNvPr id="48" name="object 24">
              <a:extLst>
                <a:ext uri="{FF2B5EF4-FFF2-40B4-BE49-F238E27FC236}">
                  <a16:creationId xmlns:a16="http://schemas.microsoft.com/office/drawing/2014/main" id="{F49A9960-6622-40FA-9A03-5ABC8AE3C7DF}"/>
                </a:ext>
              </a:extLst>
            </p:cNvPr>
            <p:cNvPicPr/>
            <p:nvPr/>
          </p:nvPicPr>
          <p:blipFill>
            <a:blip r:embed="rId19" cstate="print"/>
            <a:stretch>
              <a:fillRect/>
            </a:stretch>
          </p:blipFill>
          <p:spPr>
            <a:xfrm>
              <a:off x="2379217" y="4646421"/>
              <a:ext cx="1561972" cy="233171"/>
            </a:xfrm>
            <a:prstGeom prst="rect">
              <a:avLst/>
            </a:prstGeom>
          </p:spPr>
        </p:pic>
        <p:pic>
          <p:nvPicPr>
            <p:cNvPr id="49" name="object 25">
              <a:extLst>
                <a:ext uri="{FF2B5EF4-FFF2-40B4-BE49-F238E27FC236}">
                  <a16:creationId xmlns:a16="http://schemas.microsoft.com/office/drawing/2014/main" id="{6E54088A-E0CB-C3D3-E5AB-F9FD250D88F3}"/>
                </a:ext>
              </a:extLst>
            </p:cNvPr>
            <p:cNvPicPr/>
            <p:nvPr/>
          </p:nvPicPr>
          <p:blipFill>
            <a:blip r:embed="rId20" cstate="print"/>
            <a:stretch>
              <a:fillRect/>
            </a:stretch>
          </p:blipFill>
          <p:spPr>
            <a:xfrm>
              <a:off x="2546857" y="4824729"/>
              <a:ext cx="1313433" cy="233172"/>
            </a:xfrm>
            <a:prstGeom prst="rect">
              <a:avLst/>
            </a:prstGeom>
          </p:spPr>
        </p:pic>
        <p:pic>
          <p:nvPicPr>
            <p:cNvPr id="50" name="object 26">
              <a:extLst>
                <a:ext uri="{FF2B5EF4-FFF2-40B4-BE49-F238E27FC236}">
                  <a16:creationId xmlns:a16="http://schemas.microsoft.com/office/drawing/2014/main" id="{92E236CB-9A04-1A97-7A03-E5C8221CC701}"/>
                </a:ext>
              </a:extLst>
            </p:cNvPr>
            <p:cNvPicPr/>
            <p:nvPr/>
          </p:nvPicPr>
          <p:blipFill>
            <a:blip r:embed="rId21" cstate="print"/>
            <a:stretch>
              <a:fillRect/>
            </a:stretch>
          </p:blipFill>
          <p:spPr>
            <a:xfrm>
              <a:off x="2527045" y="5001513"/>
              <a:ext cx="1258214" cy="233172"/>
            </a:xfrm>
            <a:prstGeom prst="rect">
              <a:avLst/>
            </a:prstGeom>
          </p:spPr>
        </p:pic>
      </p:grpSp>
      <p:grpSp>
        <p:nvGrpSpPr>
          <p:cNvPr id="51" name="object 27">
            <a:extLst>
              <a:ext uri="{FF2B5EF4-FFF2-40B4-BE49-F238E27FC236}">
                <a16:creationId xmlns:a16="http://schemas.microsoft.com/office/drawing/2014/main" id="{ED7597D4-43FD-BDA3-DB7B-2732CB7B85E3}"/>
              </a:ext>
            </a:extLst>
          </p:cNvPr>
          <p:cNvGrpSpPr/>
          <p:nvPr/>
        </p:nvGrpSpPr>
        <p:grpSpPr>
          <a:xfrm>
            <a:off x="4222871" y="5239646"/>
            <a:ext cx="1270000" cy="588645"/>
            <a:chOff x="4225163" y="4625085"/>
            <a:chExt cx="1270000" cy="588645"/>
          </a:xfrm>
        </p:grpSpPr>
        <p:pic>
          <p:nvPicPr>
            <p:cNvPr id="52" name="object 28">
              <a:extLst>
                <a:ext uri="{FF2B5EF4-FFF2-40B4-BE49-F238E27FC236}">
                  <a16:creationId xmlns:a16="http://schemas.microsoft.com/office/drawing/2014/main" id="{5C9F6746-512E-9B10-964B-53B3E2DABF3C}"/>
                </a:ext>
              </a:extLst>
            </p:cNvPr>
            <p:cNvPicPr/>
            <p:nvPr/>
          </p:nvPicPr>
          <p:blipFill>
            <a:blip r:embed="rId22" cstate="print"/>
            <a:stretch>
              <a:fillRect/>
            </a:stretch>
          </p:blipFill>
          <p:spPr>
            <a:xfrm>
              <a:off x="4225163" y="4625085"/>
              <a:ext cx="1269822" cy="233171"/>
            </a:xfrm>
            <a:prstGeom prst="rect">
              <a:avLst/>
            </a:prstGeom>
          </p:spPr>
        </p:pic>
        <p:pic>
          <p:nvPicPr>
            <p:cNvPr id="53" name="object 29">
              <a:extLst>
                <a:ext uri="{FF2B5EF4-FFF2-40B4-BE49-F238E27FC236}">
                  <a16:creationId xmlns:a16="http://schemas.microsoft.com/office/drawing/2014/main" id="{C1B9F1C2-9748-A300-ECF8-0C60D9DAC7A7}"/>
                </a:ext>
              </a:extLst>
            </p:cNvPr>
            <p:cNvPicPr/>
            <p:nvPr/>
          </p:nvPicPr>
          <p:blipFill>
            <a:blip r:embed="rId23" cstate="print"/>
            <a:stretch>
              <a:fillRect/>
            </a:stretch>
          </p:blipFill>
          <p:spPr>
            <a:xfrm>
              <a:off x="4372991" y="4803393"/>
              <a:ext cx="875791" cy="233171"/>
            </a:xfrm>
            <a:prstGeom prst="rect">
              <a:avLst/>
            </a:prstGeom>
          </p:spPr>
        </p:pic>
        <p:pic>
          <p:nvPicPr>
            <p:cNvPr id="54" name="object 30">
              <a:extLst>
                <a:ext uri="{FF2B5EF4-FFF2-40B4-BE49-F238E27FC236}">
                  <a16:creationId xmlns:a16="http://schemas.microsoft.com/office/drawing/2014/main" id="{B533F13A-6785-0A94-F944-7396B12FF1D3}"/>
                </a:ext>
              </a:extLst>
            </p:cNvPr>
            <p:cNvPicPr/>
            <p:nvPr/>
          </p:nvPicPr>
          <p:blipFill>
            <a:blip r:embed="rId24" cstate="print"/>
            <a:stretch>
              <a:fillRect/>
            </a:stretch>
          </p:blipFill>
          <p:spPr>
            <a:xfrm>
              <a:off x="5161152" y="4902453"/>
              <a:ext cx="131063" cy="155448"/>
            </a:xfrm>
            <a:prstGeom prst="rect">
              <a:avLst/>
            </a:prstGeom>
          </p:spPr>
        </p:pic>
        <p:pic>
          <p:nvPicPr>
            <p:cNvPr id="55" name="object 31">
              <a:extLst>
                <a:ext uri="{FF2B5EF4-FFF2-40B4-BE49-F238E27FC236}">
                  <a16:creationId xmlns:a16="http://schemas.microsoft.com/office/drawing/2014/main" id="{1F1BCE01-722B-F110-F5B8-6B40E1B2E4A4}"/>
                </a:ext>
              </a:extLst>
            </p:cNvPr>
            <p:cNvPicPr/>
            <p:nvPr/>
          </p:nvPicPr>
          <p:blipFill>
            <a:blip r:embed="rId25" cstate="print"/>
            <a:stretch>
              <a:fillRect/>
            </a:stretch>
          </p:blipFill>
          <p:spPr>
            <a:xfrm>
              <a:off x="4484243" y="4980177"/>
              <a:ext cx="699681" cy="233172"/>
            </a:xfrm>
            <a:prstGeom prst="rect">
              <a:avLst/>
            </a:prstGeom>
          </p:spPr>
        </p:pic>
      </p:grpSp>
      <p:grpSp>
        <p:nvGrpSpPr>
          <p:cNvPr id="56" name="object 32">
            <a:extLst>
              <a:ext uri="{FF2B5EF4-FFF2-40B4-BE49-F238E27FC236}">
                <a16:creationId xmlns:a16="http://schemas.microsoft.com/office/drawing/2014/main" id="{F1B1D4BE-153C-E376-B542-05304C8137DC}"/>
              </a:ext>
            </a:extLst>
          </p:cNvPr>
          <p:cNvGrpSpPr/>
          <p:nvPr/>
        </p:nvGrpSpPr>
        <p:grpSpPr>
          <a:xfrm>
            <a:off x="5963533" y="5254251"/>
            <a:ext cx="723265" cy="416559"/>
            <a:chOff x="5965825" y="4639690"/>
            <a:chExt cx="723265" cy="416559"/>
          </a:xfrm>
        </p:grpSpPr>
        <p:pic>
          <p:nvPicPr>
            <p:cNvPr id="57" name="object 33">
              <a:extLst>
                <a:ext uri="{FF2B5EF4-FFF2-40B4-BE49-F238E27FC236}">
                  <a16:creationId xmlns:a16="http://schemas.microsoft.com/office/drawing/2014/main" id="{86A56564-5209-AD9E-0F02-D5FBFE9AA3B7}"/>
                </a:ext>
              </a:extLst>
            </p:cNvPr>
            <p:cNvPicPr/>
            <p:nvPr/>
          </p:nvPicPr>
          <p:blipFill>
            <a:blip r:embed="rId26" cstate="print"/>
            <a:stretch>
              <a:fillRect/>
            </a:stretch>
          </p:blipFill>
          <p:spPr>
            <a:xfrm>
              <a:off x="5965825" y="4639690"/>
              <a:ext cx="723049" cy="233172"/>
            </a:xfrm>
            <a:prstGeom prst="rect">
              <a:avLst/>
            </a:prstGeom>
          </p:spPr>
        </p:pic>
        <p:pic>
          <p:nvPicPr>
            <p:cNvPr id="58" name="object 34">
              <a:extLst>
                <a:ext uri="{FF2B5EF4-FFF2-40B4-BE49-F238E27FC236}">
                  <a16:creationId xmlns:a16="http://schemas.microsoft.com/office/drawing/2014/main" id="{E2D6218A-8C14-0B9D-BDD3-5B47259B1F74}"/>
                </a:ext>
              </a:extLst>
            </p:cNvPr>
            <p:cNvPicPr/>
            <p:nvPr/>
          </p:nvPicPr>
          <p:blipFill>
            <a:blip r:embed="rId27" cstate="print"/>
            <a:stretch>
              <a:fillRect/>
            </a:stretch>
          </p:blipFill>
          <p:spPr>
            <a:xfrm>
              <a:off x="5965825" y="4822570"/>
              <a:ext cx="687971" cy="233171"/>
            </a:xfrm>
            <a:prstGeom prst="rect">
              <a:avLst/>
            </a:prstGeom>
          </p:spPr>
        </p:pic>
      </p:grpSp>
      <p:grpSp>
        <p:nvGrpSpPr>
          <p:cNvPr id="59" name="object 35">
            <a:extLst>
              <a:ext uri="{FF2B5EF4-FFF2-40B4-BE49-F238E27FC236}">
                <a16:creationId xmlns:a16="http://schemas.microsoft.com/office/drawing/2014/main" id="{1E15B485-B92F-B875-A17D-F8A844FA439C}"/>
              </a:ext>
            </a:extLst>
          </p:cNvPr>
          <p:cNvGrpSpPr/>
          <p:nvPr/>
        </p:nvGrpSpPr>
        <p:grpSpPr>
          <a:xfrm>
            <a:off x="9139549" y="5234694"/>
            <a:ext cx="751840" cy="599440"/>
            <a:chOff x="9141841" y="4620133"/>
            <a:chExt cx="751840" cy="599440"/>
          </a:xfrm>
        </p:grpSpPr>
        <p:pic>
          <p:nvPicPr>
            <p:cNvPr id="60" name="object 36">
              <a:extLst>
                <a:ext uri="{FF2B5EF4-FFF2-40B4-BE49-F238E27FC236}">
                  <a16:creationId xmlns:a16="http://schemas.microsoft.com/office/drawing/2014/main" id="{405E83F6-0704-A3EF-AE48-DA1E9C0F9426}"/>
                </a:ext>
              </a:extLst>
            </p:cNvPr>
            <p:cNvPicPr/>
            <p:nvPr/>
          </p:nvPicPr>
          <p:blipFill>
            <a:blip r:embed="rId28" cstate="print"/>
            <a:stretch>
              <a:fillRect/>
            </a:stretch>
          </p:blipFill>
          <p:spPr>
            <a:xfrm>
              <a:off x="9318625" y="4620133"/>
              <a:ext cx="185927" cy="233171"/>
            </a:xfrm>
            <a:prstGeom prst="rect">
              <a:avLst/>
            </a:prstGeom>
          </p:spPr>
        </p:pic>
        <p:pic>
          <p:nvPicPr>
            <p:cNvPr id="61" name="object 37">
              <a:extLst>
                <a:ext uri="{FF2B5EF4-FFF2-40B4-BE49-F238E27FC236}">
                  <a16:creationId xmlns:a16="http://schemas.microsoft.com/office/drawing/2014/main" id="{B2DE4B0C-D89A-1543-EF9F-2267430A8E04}"/>
                </a:ext>
              </a:extLst>
            </p:cNvPr>
            <p:cNvPicPr/>
            <p:nvPr/>
          </p:nvPicPr>
          <p:blipFill>
            <a:blip r:embed="rId29" cstate="print"/>
            <a:stretch>
              <a:fillRect/>
            </a:stretch>
          </p:blipFill>
          <p:spPr>
            <a:xfrm>
              <a:off x="9411589" y="4620133"/>
              <a:ext cx="359155" cy="233171"/>
            </a:xfrm>
            <a:prstGeom prst="rect">
              <a:avLst/>
            </a:prstGeom>
          </p:spPr>
        </p:pic>
        <p:pic>
          <p:nvPicPr>
            <p:cNvPr id="62" name="object 38">
              <a:extLst>
                <a:ext uri="{FF2B5EF4-FFF2-40B4-BE49-F238E27FC236}">
                  <a16:creationId xmlns:a16="http://schemas.microsoft.com/office/drawing/2014/main" id="{7303AB5C-4E89-B076-55C4-E40D8A0857D6}"/>
                </a:ext>
              </a:extLst>
            </p:cNvPr>
            <p:cNvPicPr/>
            <p:nvPr/>
          </p:nvPicPr>
          <p:blipFill>
            <a:blip r:embed="rId30" cstate="print"/>
            <a:stretch>
              <a:fillRect/>
            </a:stretch>
          </p:blipFill>
          <p:spPr>
            <a:xfrm>
              <a:off x="9243949" y="4803013"/>
              <a:ext cx="590435" cy="233172"/>
            </a:xfrm>
            <a:prstGeom prst="rect">
              <a:avLst/>
            </a:prstGeom>
          </p:spPr>
        </p:pic>
        <p:pic>
          <p:nvPicPr>
            <p:cNvPr id="63" name="object 39">
              <a:extLst>
                <a:ext uri="{FF2B5EF4-FFF2-40B4-BE49-F238E27FC236}">
                  <a16:creationId xmlns:a16="http://schemas.microsoft.com/office/drawing/2014/main" id="{8C59596F-71C3-B545-4D8A-9DCFB2D782F2}"/>
                </a:ext>
              </a:extLst>
            </p:cNvPr>
            <p:cNvPicPr/>
            <p:nvPr/>
          </p:nvPicPr>
          <p:blipFill>
            <a:blip r:embed="rId31" cstate="print"/>
            <a:stretch>
              <a:fillRect/>
            </a:stretch>
          </p:blipFill>
          <p:spPr>
            <a:xfrm>
              <a:off x="9141841" y="4985893"/>
              <a:ext cx="751840" cy="233172"/>
            </a:xfrm>
            <a:prstGeom prst="rect">
              <a:avLst/>
            </a:prstGeom>
          </p:spPr>
        </p:pic>
      </p:grpSp>
      <p:grpSp>
        <p:nvGrpSpPr>
          <p:cNvPr id="64" name="object 40">
            <a:extLst>
              <a:ext uri="{FF2B5EF4-FFF2-40B4-BE49-F238E27FC236}">
                <a16:creationId xmlns:a16="http://schemas.microsoft.com/office/drawing/2014/main" id="{54D5459B-36C6-4F55-E529-CD7E2C68E907}"/>
              </a:ext>
            </a:extLst>
          </p:cNvPr>
          <p:cNvGrpSpPr/>
          <p:nvPr/>
        </p:nvGrpSpPr>
        <p:grpSpPr>
          <a:xfrm>
            <a:off x="10752322" y="5292682"/>
            <a:ext cx="547370" cy="416559"/>
            <a:chOff x="10754614" y="4678121"/>
            <a:chExt cx="547370" cy="416559"/>
          </a:xfrm>
        </p:grpSpPr>
        <p:pic>
          <p:nvPicPr>
            <p:cNvPr id="65" name="object 41">
              <a:extLst>
                <a:ext uri="{FF2B5EF4-FFF2-40B4-BE49-F238E27FC236}">
                  <a16:creationId xmlns:a16="http://schemas.microsoft.com/office/drawing/2014/main" id="{710F1D26-6CB5-3913-2D70-B94E3F7947F9}"/>
                </a:ext>
              </a:extLst>
            </p:cNvPr>
            <p:cNvPicPr/>
            <p:nvPr/>
          </p:nvPicPr>
          <p:blipFill>
            <a:blip r:embed="rId32" cstate="print"/>
            <a:stretch>
              <a:fillRect/>
            </a:stretch>
          </p:blipFill>
          <p:spPr>
            <a:xfrm>
              <a:off x="10879582" y="4678121"/>
              <a:ext cx="367792" cy="233476"/>
            </a:xfrm>
            <a:prstGeom prst="rect">
              <a:avLst/>
            </a:prstGeom>
          </p:spPr>
        </p:pic>
        <p:pic>
          <p:nvPicPr>
            <p:cNvPr id="66" name="object 42">
              <a:extLst>
                <a:ext uri="{FF2B5EF4-FFF2-40B4-BE49-F238E27FC236}">
                  <a16:creationId xmlns:a16="http://schemas.microsoft.com/office/drawing/2014/main" id="{491580A2-B187-61B6-D1DA-6B3D78E1EB6F}"/>
                </a:ext>
              </a:extLst>
            </p:cNvPr>
            <p:cNvPicPr/>
            <p:nvPr/>
          </p:nvPicPr>
          <p:blipFill>
            <a:blip r:embed="rId33" cstate="print"/>
            <a:stretch>
              <a:fillRect/>
            </a:stretch>
          </p:blipFill>
          <p:spPr>
            <a:xfrm>
              <a:off x="10754614" y="4860620"/>
              <a:ext cx="546900" cy="233476"/>
            </a:xfrm>
            <a:prstGeom prst="rect">
              <a:avLst/>
            </a:prstGeom>
          </p:spPr>
        </p:pic>
      </p:grpSp>
      <p:grpSp>
        <p:nvGrpSpPr>
          <p:cNvPr id="67" name="object 43">
            <a:extLst>
              <a:ext uri="{FF2B5EF4-FFF2-40B4-BE49-F238E27FC236}">
                <a16:creationId xmlns:a16="http://schemas.microsoft.com/office/drawing/2014/main" id="{1AB53CE4-E680-2593-DF6A-AC1A1AACCE54}"/>
              </a:ext>
            </a:extLst>
          </p:cNvPr>
          <p:cNvGrpSpPr/>
          <p:nvPr/>
        </p:nvGrpSpPr>
        <p:grpSpPr>
          <a:xfrm>
            <a:off x="2767588" y="2511174"/>
            <a:ext cx="580390" cy="580390"/>
            <a:chOff x="2769880" y="1896613"/>
            <a:chExt cx="580390" cy="580390"/>
          </a:xfrm>
        </p:grpSpPr>
        <p:sp>
          <p:nvSpPr>
            <p:cNvPr id="68" name="object 44">
              <a:extLst>
                <a:ext uri="{FF2B5EF4-FFF2-40B4-BE49-F238E27FC236}">
                  <a16:creationId xmlns:a16="http://schemas.microsoft.com/office/drawing/2014/main" id="{DF4A6B8F-C65C-0873-A966-4DFD77142ADF}"/>
                </a:ext>
              </a:extLst>
            </p:cNvPr>
            <p:cNvSpPr/>
            <p:nvPr/>
          </p:nvSpPr>
          <p:spPr>
            <a:xfrm>
              <a:off x="2769880" y="1896613"/>
              <a:ext cx="580390" cy="580390"/>
            </a:xfrm>
            <a:custGeom>
              <a:avLst/>
              <a:gdLst/>
              <a:ahLst/>
              <a:cxnLst/>
              <a:rect l="l" t="t" r="r" b="b"/>
              <a:pathLst>
                <a:path w="580389" h="580389">
                  <a:moveTo>
                    <a:pt x="107101" y="0"/>
                  </a:moveTo>
                  <a:lnTo>
                    <a:pt x="25429" y="0"/>
                  </a:lnTo>
                  <a:lnTo>
                    <a:pt x="0" y="347895"/>
                  </a:lnTo>
                  <a:lnTo>
                    <a:pt x="0" y="579816"/>
                  </a:lnTo>
                  <a:lnTo>
                    <a:pt x="579821" y="579816"/>
                  </a:lnTo>
                  <a:lnTo>
                    <a:pt x="579821" y="563250"/>
                  </a:lnTo>
                  <a:lnTo>
                    <a:pt x="16566" y="563250"/>
                  </a:lnTo>
                  <a:lnTo>
                    <a:pt x="16566" y="356178"/>
                  </a:lnTo>
                  <a:lnTo>
                    <a:pt x="116544" y="356178"/>
                  </a:lnTo>
                  <a:lnTo>
                    <a:pt x="126732" y="355922"/>
                  </a:lnTo>
                  <a:lnTo>
                    <a:pt x="158193" y="339612"/>
                  </a:lnTo>
                  <a:lnTo>
                    <a:pt x="17201" y="339612"/>
                  </a:lnTo>
                  <a:lnTo>
                    <a:pt x="36590" y="74559"/>
                  </a:lnTo>
                  <a:lnTo>
                    <a:pt x="112557" y="74559"/>
                  </a:lnTo>
                  <a:lnTo>
                    <a:pt x="111345" y="57994"/>
                  </a:lnTo>
                  <a:lnTo>
                    <a:pt x="37805" y="57994"/>
                  </a:lnTo>
                  <a:lnTo>
                    <a:pt x="40835" y="16579"/>
                  </a:lnTo>
                  <a:lnTo>
                    <a:pt x="108314" y="16579"/>
                  </a:lnTo>
                  <a:lnTo>
                    <a:pt x="107101" y="0"/>
                  </a:lnTo>
                  <a:close/>
                </a:path>
                <a:path w="580389" h="580389">
                  <a:moveTo>
                    <a:pt x="579821" y="245560"/>
                  </a:moveTo>
                  <a:lnTo>
                    <a:pt x="563254" y="245560"/>
                  </a:lnTo>
                  <a:lnTo>
                    <a:pt x="563254" y="563250"/>
                  </a:lnTo>
                  <a:lnTo>
                    <a:pt x="579821" y="563250"/>
                  </a:lnTo>
                  <a:lnTo>
                    <a:pt x="579821" y="245560"/>
                  </a:lnTo>
                  <a:close/>
                </a:path>
                <a:path w="580389" h="580389">
                  <a:moveTo>
                    <a:pt x="356175" y="245560"/>
                  </a:moveTo>
                  <a:lnTo>
                    <a:pt x="339609" y="245560"/>
                  </a:lnTo>
                  <a:lnTo>
                    <a:pt x="339609" y="361520"/>
                  </a:lnTo>
                  <a:lnTo>
                    <a:pt x="392166" y="334270"/>
                  </a:lnTo>
                  <a:lnTo>
                    <a:pt x="356175" y="334270"/>
                  </a:lnTo>
                  <a:lnTo>
                    <a:pt x="356175" y="245560"/>
                  </a:lnTo>
                  <a:close/>
                </a:path>
                <a:path w="580389" h="580389">
                  <a:moveTo>
                    <a:pt x="112557" y="74559"/>
                  </a:moveTo>
                  <a:lnTo>
                    <a:pt x="95946" y="74559"/>
                  </a:lnTo>
                  <a:lnTo>
                    <a:pt x="115336" y="339612"/>
                  </a:lnTo>
                  <a:lnTo>
                    <a:pt x="158193" y="339612"/>
                  </a:lnTo>
                  <a:lnTo>
                    <a:pt x="167552" y="334760"/>
                  </a:lnTo>
                  <a:lnTo>
                    <a:pt x="131598" y="334760"/>
                  </a:lnTo>
                  <a:lnTo>
                    <a:pt x="112557" y="74559"/>
                  </a:lnTo>
                  <a:close/>
                </a:path>
                <a:path w="580389" h="580389">
                  <a:moveTo>
                    <a:pt x="356175" y="218309"/>
                  </a:moveTo>
                  <a:lnTo>
                    <a:pt x="131598" y="334760"/>
                  </a:lnTo>
                  <a:lnTo>
                    <a:pt x="167552" y="334760"/>
                  </a:lnTo>
                  <a:lnTo>
                    <a:pt x="339609" y="245560"/>
                  </a:lnTo>
                  <a:lnTo>
                    <a:pt x="356175" y="245560"/>
                  </a:lnTo>
                  <a:lnTo>
                    <a:pt x="356175" y="218309"/>
                  </a:lnTo>
                  <a:close/>
                </a:path>
                <a:path w="580389" h="580389">
                  <a:moveTo>
                    <a:pt x="579821" y="218309"/>
                  </a:moveTo>
                  <a:lnTo>
                    <a:pt x="356175" y="334270"/>
                  </a:lnTo>
                  <a:lnTo>
                    <a:pt x="392166" y="334270"/>
                  </a:lnTo>
                  <a:lnTo>
                    <a:pt x="563254" y="245560"/>
                  </a:lnTo>
                  <a:lnTo>
                    <a:pt x="579821" y="245560"/>
                  </a:lnTo>
                  <a:lnTo>
                    <a:pt x="579821" y="218309"/>
                  </a:lnTo>
                  <a:close/>
                </a:path>
                <a:path w="580389" h="580389">
                  <a:moveTo>
                    <a:pt x="108314" y="16579"/>
                  </a:moveTo>
                  <a:lnTo>
                    <a:pt x="91694" y="16579"/>
                  </a:lnTo>
                  <a:lnTo>
                    <a:pt x="94731" y="57994"/>
                  </a:lnTo>
                  <a:lnTo>
                    <a:pt x="111345" y="57994"/>
                  </a:lnTo>
                  <a:lnTo>
                    <a:pt x="108314" y="16579"/>
                  </a:lnTo>
                  <a:close/>
                </a:path>
              </a:pathLst>
            </a:custGeom>
            <a:solidFill>
              <a:srgbClr val="EB8604"/>
            </a:solidFill>
          </p:spPr>
          <p:txBody>
            <a:bodyPr wrap="square" lIns="0" tIns="0" rIns="0" bIns="0" rtlCol="0"/>
            <a:lstStyle/>
            <a:p>
              <a:endParaRPr/>
            </a:p>
          </p:txBody>
        </p:sp>
        <p:pic>
          <p:nvPicPr>
            <p:cNvPr id="69" name="object 45">
              <a:extLst>
                <a:ext uri="{FF2B5EF4-FFF2-40B4-BE49-F238E27FC236}">
                  <a16:creationId xmlns:a16="http://schemas.microsoft.com/office/drawing/2014/main" id="{58411177-D29D-AF2A-8D56-4A46619CDC83}"/>
                </a:ext>
              </a:extLst>
            </p:cNvPr>
            <p:cNvPicPr/>
            <p:nvPr/>
          </p:nvPicPr>
          <p:blipFill>
            <a:blip r:embed="rId34" cstate="print"/>
            <a:stretch>
              <a:fillRect/>
            </a:stretch>
          </p:blipFill>
          <p:spPr>
            <a:xfrm>
              <a:off x="2827862" y="2327338"/>
              <a:ext cx="132530" cy="82828"/>
            </a:xfrm>
            <a:prstGeom prst="rect">
              <a:avLst/>
            </a:prstGeom>
          </p:spPr>
        </p:pic>
        <p:pic>
          <p:nvPicPr>
            <p:cNvPr id="70" name="object 46">
              <a:extLst>
                <a:ext uri="{FF2B5EF4-FFF2-40B4-BE49-F238E27FC236}">
                  <a16:creationId xmlns:a16="http://schemas.microsoft.com/office/drawing/2014/main" id="{0DD6524C-5305-4BD8-34B2-44DD9F1AF97C}"/>
                </a:ext>
              </a:extLst>
            </p:cNvPr>
            <p:cNvPicPr/>
            <p:nvPr/>
          </p:nvPicPr>
          <p:blipFill>
            <a:blip r:embed="rId35" cstate="print"/>
            <a:stretch>
              <a:fillRect/>
            </a:stretch>
          </p:blipFill>
          <p:spPr>
            <a:xfrm>
              <a:off x="2993525" y="2327338"/>
              <a:ext cx="132530" cy="82828"/>
            </a:xfrm>
            <a:prstGeom prst="rect">
              <a:avLst/>
            </a:prstGeom>
          </p:spPr>
        </p:pic>
        <p:pic>
          <p:nvPicPr>
            <p:cNvPr id="71" name="object 47">
              <a:extLst>
                <a:ext uri="{FF2B5EF4-FFF2-40B4-BE49-F238E27FC236}">
                  <a16:creationId xmlns:a16="http://schemas.microsoft.com/office/drawing/2014/main" id="{07D7FDF5-B650-DE25-3056-C0B63D0BFD4E}"/>
                </a:ext>
              </a:extLst>
            </p:cNvPr>
            <p:cNvPicPr/>
            <p:nvPr/>
          </p:nvPicPr>
          <p:blipFill>
            <a:blip r:embed="rId34" cstate="print"/>
            <a:stretch>
              <a:fillRect/>
            </a:stretch>
          </p:blipFill>
          <p:spPr>
            <a:xfrm>
              <a:off x="3159188" y="2327338"/>
              <a:ext cx="132530" cy="82828"/>
            </a:xfrm>
            <a:prstGeom prst="rect">
              <a:avLst/>
            </a:prstGeom>
          </p:spPr>
        </p:pic>
      </p:grpSp>
      <p:sp>
        <p:nvSpPr>
          <p:cNvPr id="72" name="object 48">
            <a:extLst>
              <a:ext uri="{FF2B5EF4-FFF2-40B4-BE49-F238E27FC236}">
                <a16:creationId xmlns:a16="http://schemas.microsoft.com/office/drawing/2014/main" id="{F37A1576-5726-49E1-CE57-77F20064479B}"/>
              </a:ext>
            </a:extLst>
          </p:cNvPr>
          <p:cNvSpPr/>
          <p:nvPr/>
        </p:nvSpPr>
        <p:spPr>
          <a:xfrm>
            <a:off x="5898524" y="2531846"/>
            <a:ext cx="635000" cy="603885"/>
          </a:xfrm>
          <a:custGeom>
            <a:avLst/>
            <a:gdLst/>
            <a:ahLst/>
            <a:cxnLst/>
            <a:rect l="l" t="t" r="r" b="b"/>
            <a:pathLst>
              <a:path w="635000" h="603885">
                <a:moveTo>
                  <a:pt x="395638" y="586885"/>
                </a:moveTo>
                <a:lnTo>
                  <a:pt x="16777" y="586885"/>
                </a:lnTo>
                <a:lnTo>
                  <a:pt x="16777" y="603356"/>
                </a:lnTo>
                <a:lnTo>
                  <a:pt x="395638" y="603356"/>
                </a:lnTo>
                <a:lnTo>
                  <a:pt x="395638" y="586885"/>
                </a:lnTo>
                <a:close/>
              </a:path>
              <a:path w="635000" h="603885">
                <a:moveTo>
                  <a:pt x="188520" y="183329"/>
                </a:moveTo>
                <a:lnTo>
                  <a:pt x="171966" y="183329"/>
                </a:lnTo>
                <a:lnTo>
                  <a:pt x="126565" y="586885"/>
                </a:lnTo>
                <a:lnTo>
                  <a:pt x="143140" y="586885"/>
                </a:lnTo>
                <a:lnTo>
                  <a:pt x="148699" y="537470"/>
                </a:lnTo>
                <a:lnTo>
                  <a:pt x="280268" y="537470"/>
                </a:lnTo>
                <a:lnTo>
                  <a:pt x="278414" y="520998"/>
                </a:lnTo>
                <a:lnTo>
                  <a:pt x="150552" y="520998"/>
                </a:lnTo>
                <a:lnTo>
                  <a:pt x="156111" y="471583"/>
                </a:lnTo>
                <a:lnTo>
                  <a:pt x="272852" y="471583"/>
                </a:lnTo>
                <a:lnTo>
                  <a:pt x="270998" y="455111"/>
                </a:lnTo>
                <a:lnTo>
                  <a:pt x="157965" y="455111"/>
                </a:lnTo>
                <a:lnTo>
                  <a:pt x="163524" y="405696"/>
                </a:lnTo>
                <a:lnTo>
                  <a:pt x="265436" y="405696"/>
                </a:lnTo>
                <a:lnTo>
                  <a:pt x="263582" y="389225"/>
                </a:lnTo>
                <a:lnTo>
                  <a:pt x="165377" y="389225"/>
                </a:lnTo>
                <a:lnTo>
                  <a:pt x="170950" y="339810"/>
                </a:lnTo>
                <a:lnTo>
                  <a:pt x="258020" y="339810"/>
                </a:lnTo>
                <a:lnTo>
                  <a:pt x="256166" y="323338"/>
                </a:lnTo>
                <a:lnTo>
                  <a:pt x="172789" y="323338"/>
                </a:lnTo>
                <a:lnTo>
                  <a:pt x="179282" y="265687"/>
                </a:lnTo>
                <a:lnTo>
                  <a:pt x="249677" y="265687"/>
                </a:lnTo>
                <a:lnTo>
                  <a:pt x="247824" y="249216"/>
                </a:lnTo>
                <a:lnTo>
                  <a:pt x="181108" y="249216"/>
                </a:lnTo>
                <a:lnTo>
                  <a:pt x="188520" y="183329"/>
                </a:lnTo>
                <a:close/>
              </a:path>
              <a:path w="635000" h="603885">
                <a:moveTo>
                  <a:pt x="280268" y="537470"/>
                </a:moveTo>
                <a:lnTo>
                  <a:pt x="263695" y="537470"/>
                </a:lnTo>
                <a:lnTo>
                  <a:pt x="269255" y="586885"/>
                </a:lnTo>
                <a:lnTo>
                  <a:pt x="285830" y="586885"/>
                </a:lnTo>
                <a:lnTo>
                  <a:pt x="280268" y="537470"/>
                </a:lnTo>
                <a:close/>
              </a:path>
              <a:path w="635000" h="603885">
                <a:moveTo>
                  <a:pt x="272852" y="471583"/>
                </a:moveTo>
                <a:lnTo>
                  <a:pt x="256283" y="471583"/>
                </a:lnTo>
                <a:lnTo>
                  <a:pt x="261842" y="520998"/>
                </a:lnTo>
                <a:lnTo>
                  <a:pt x="278414" y="520998"/>
                </a:lnTo>
                <a:lnTo>
                  <a:pt x="272852" y="471583"/>
                </a:lnTo>
                <a:close/>
              </a:path>
              <a:path w="635000" h="603885">
                <a:moveTo>
                  <a:pt x="265436" y="405696"/>
                </a:moveTo>
                <a:lnTo>
                  <a:pt x="248870" y="405696"/>
                </a:lnTo>
                <a:lnTo>
                  <a:pt x="254430" y="455111"/>
                </a:lnTo>
                <a:lnTo>
                  <a:pt x="270998" y="455111"/>
                </a:lnTo>
                <a:lnTo>
                  <a:pt x="265436" y="405696"/>
                </a:lnTo>
                <a:close/>
              </a:path>
              <a:path w="635000" h="603885">
                <a:moveTo>
                  <a:pt x="634505" y="331574"/>
                </a:moveTo>
                <a:lnTo>
                  <a:pt x="453290" y="331574"/>
                </a:lnTo>
                <a:lnTo>
                  <a:pt x="453290" y="446876"/>
                </a:lnTo>
                <a:lnTo>
                  <a:pt x="634505" y="446876"/>
                </a:lnTo>
                <a:lnTo>
                  <a:pt x="634505" y="430404"/>
                </a:lnTo>
                <a:lnTo>
                  <a:pt x="469763" y="430404"/>
                </a:lnTo>
                <a:lnTo>
                  <a:pt x="469762" y="348046"/>
                </a:lnTo>
                <a:lnTo>
                  <a:pt x="634505" y="348046"/>
                </a:lnTo>
                <a:lnTo>
                  <a:pt x="634505" y="331574"/>
                </a:lnTo>
                <a:close/>
              </a:path>
              <a:path w="635000" h="603885">
                <a:moveTo>
                  <a:pt x="634505" y="348046"/>
                </a:moveTo>
                <a:lnTo>
                  <a:pt x="618033" y="348046"/>
                </a:lnTo>
                <a:lnTo>
                  <a:pt x="618033" y="430404"/>
                </a:lnTo>
                <a:lnTo>
                  <a:pt x="634505" y="430404"/>
                </a:lnTo>
                <a:lnTo>
                  <a:pt x="634505" y="348046"/>
                </a:lnTo>
                <a:close/>
              </a:path>
              <a:path w="635000" h="603885">
                <a:moveTo>
                  <a:pt x="258020" y="339810"/>
                </a:moveTo>
                <a:lnTo>
                  <a:pt x="241458" y="339810"/>
                </a:lnTo>
                <a:lnTo>
                  <a:pt x="246997" y="389225"/>
                </a:lnTo>
                <a:lnTo>
                  <a:pt x="263582" y="389225"/>
                </a:lnTo>
                <a:lnTo>
                  <a:pt x="258020" y="339810"/>
                </a:lnTo>
                <a:close/>
              </a:path>
              <a:path w="635000" h="603885">
                <a:moveTo>
                  <a:pt x="552123" y="183329"/>
                </a:moveTo>
                <a:lnTo>
                  <a:pt x="535651" y="183329"/>
                </a:lnTo>
                <a:lnTo>
                  <a:pt x="535651" y="331574"/>
                </a:lnTo>
                <a:lnTo>
                  <a:pt x="552123" y="331574"/>
                </a:lnTo>
                <a:lnTo>
                  <a:pt x="552123" y="183329"/>
                </a:lnTo>
                <a:close/>
              </a:path>
              <a:path w="635000" h="603885">
                <a:moveTo>
                  <a:pt x="249677" y="265687"/>
                </a:moveTo>
                <a:lnTo>
                  <a:pt x="233119" y="265687"/>
                </a:lnTo>
                <a:lnTo>
                  <a:pt x="239584" y="323338"/>
                </a:lnTo>
                <a:lnTo>
                  <a:pt x="256166" y="323338"/>
                </a:lnTo>
                <a:lnTo>
                  <a:pt x="249677" y="265687"/>
                </a:lnTo>
                <a:close/>
              </a:path>
              <a:path w="635000" h="603885">
                <a:moveTo>
                  <a:pt x="240408" y="183329"/>
                </a:moveTo>
                <a:lnTo>
                  <a:pt x="223853" y="183329"/>
                </a:lnTo>
                <a:lnTo>
                  <a:pt x="231266" y="249216"/>
                </a:lnTo>
                <a:lnTo>
                  <a:pt x="247824" y="249216"/>
                </a:lnTo>
                <a:lnTo>
                  <a:pt x="240408" y="183329"/>
                </a:lnTo>
                <a:close/>
              </a:path>
              <a:path w="635000" h="603885">
                <a:moveTo>
                  <a:pt x="212981" y="0"/>
                </a:moveTo>
                <a:lnTo>
                  <a:pt x="197422" y="1715"/>
                </a:lnTo>
                <a:lnTo>
                  <a:pt x="191773" y="7343"/>
                </a:lnTo>
                <a:lnTo>
                  <a:pt x="190991" y="14481"/>
                </a:lnTo>
                <a:lnTo>
                  <a:pt x="185747" y="61130"/>
                </a:lnTo>
                <a:lnTo>
                  <a:pt x="8870" y="152218"/>
                </a:lnTo>
                <a:lnTo>
                  <a:pt x="3766" y="156313"/>
                </a:lnTo>
                <a:lnTo>
                  <a:pt x="733" y="161851"/>
                </a:lnTo>
                <a:lnTo>
                  <a:pt x="0" y="168123"/>
                </a:lnTo>
                <a:lnTo>
                  <a:pt x="1794" y="174414"/>
                </a:lnTo>
                <a:lnTo>
                  <a:pt x="4615" y="179877"/>
                </a:lnTo>
                <a:lnTo>
                  <a:pt x="10243" y="183315"/>
                </a:lnTo>
                <a:lnTo>
                  <a:pt x="16386" y="183329"/>
                </a:lnTo>
                <a:lnTo>
                  <a:pt x="623798" y="183329"/>
                </a:lnTo>
                <a:lnTo>
                  <a:pt x="631142" y="175951"/>
                </a:lnTo>
                <a:lnTo>
                  <a:pt x="631142" y="166933"/>
                </a:lnTo>
                <a:lnTo>
                  <a:pt x="16448" y="166933"/>
                </a:lnTo>
                <a:lnTo>
                  <a:pt x="16592" y="166775"/>
                </a:lnTo>
                <a:lnTo>
                  <a:pt x="183510" y="80752"/>
                </a:lnTo>
                <a:lnTo>
                  <a:pt x="200080" y="80752"/>
                </a:lnTo>
                <a:lnTo>
                  <a:pt x="201101" y="71672"/>
                </a:lnTo>
                <a:lnTo>
                  <a:pt x="207244" y="68515"/>
                </a:lnTo>
                <a:lnTo>
                  <a:pt x="277416" y="68515"/>
                </a:lnTo>
                <a:lnTo>
                  <a:pt x="226118" y="56134"/>
                </a:lnTo>
                <a:lnTo>
                  <a:pt x="225679" y="52208"/>
                </a:lnTo>
                <a:lnTo>
                  <a:pt x="203331" y="52208"/>
                </a:lnTo>
                <a:lnTo>
                  <a:pt x="206200" y="26766"/>
                </a:lnTo>
                <a:lnTo>
                  <a:pt x="222837" y="26766"/>
                </a:lnTo>
                <a:lnTo>
                  <a:pt x="221464" y="14481"/>
                </a:lnTo>
                <a:lnTo>
                  <a:pt x="220552" y="6108"/>
                </a:lnTo>
                <a:lnTo>
                  <a:pt x="212981" y="0"/>
                </a:lnTo>
                <a:close/>
              </a:path>
              <a:path w="635000" h="603885">
                <a:moveTo>
                  <a:pt x="200080" y="80752"/>
                </a:moveTo>
                <a:lnTo>
                  <a:pt x="183510" y="80752"/>
                </a:lnTo>
                <a:lnTo>
                  <a:pt x="173812" y="166912"/>
                </a:lnTo>
                <a:lnTo>
                  <a:pt x="16626" y="166912"/>
                </a:lnTo>
                <a:lnTo>
                  <a:pt x="16448" y="166933"/>
                </a:lnTo>
                <a:lnTo>
                  <a:pt x="631142" y="166933"/>
                </a:lnTo>
                <a:lnTo>
                  <a:pt x="190394" y="166905"/>
                </a:lnTo>
                <a:lnTo>
                  <a:pt x="200080" y="80752"/>
                </a:lnTo>
                <a:close/>
              </a:path>
              <a:path w="635000" h="603885">
                <a:moveTo>
                  <a:pt x="277416" y="68515"/>
                </a:moveTo>
                <a:lnTo>
                  <a:pt x="207244" y="68515"/>
                </a:lnTo>
                <a:lnTo>
                  <a:pt x="211073" y="69434"/>
                </a:lnTo>
                <a:lnTo>
                  <a:pt x="222034" y="166905"/>
                </a:lnTo>
                <a:lnTo>
                  <a:pt x="238589" y="166905"/>
                </a:lnTo>
                <a:lnTo>
                  <a:pt x="228053" y="73545"/>
                </a:lnTo>
                <a:lnTo>
                  <a:pt x="298260" y="73545"/>
                </a:lnTo>
                <a:lnTo>
                  <a:pt x="277416" y="68515"/>
                </a:lnTo>
                <a:close/>
              </a:path>
              <a:path w="635000" h="603885">
                <a:moveTo>
                  <a:pt x="298260" y="73545"/>
                </a:moveTo>
                <a:lnTo>
                  <a:pt x="228053" y="73545"/>
                </a:lnTo>
                <a:lnTo>
                  <a:pt x="614367" y="166775"/>
                </a:lnTo>
                <a:lnTo>
                  <a:pt x="238589" y="166905"/>
                </a:lnTo>
                <a:lnTo>
                  <a:pt x="631142" y="166906"/>
                </a:lnTo>
                <a:lnTo>
                  <a:pt x="631142" y="159253"/>
                </a:lnTo>
                <a:lnTo>
                  <a:pt x="625926" y="152630"/>
                </a:lnTo>
                <a:lnTo>
                  <a:pt x="298260" y="73545"/>
                </a:lnTo>
                <a:close/>
              </a:path>
              <a:path w="635000" h="603885">
                <a:moveTo>
                  <a:pt x="206550" y="51425"/>
                </a:moveTo>
                <a:lnTo>
                  <a:pt x="204862" y="51576"/>
                </a:lnTo>
                <a:lnTo>
                  <a:pt x="203331" y="52208"/>
                </a:lnTo>
                <a:lnTo>
                  <a:pt x="225679" y="52208"/>
                </a:lnTo>
                <a:lnTo>
                  <a:pt x="225658" y="52016"/>
                </a:lnTo>
                <a:lnTo>
                  <a:pt x="209110" y="52016"/>
                </a:lnTo>
                <a:lnTo>
                  <a:pt x="208163" y="51782"/>
                </a:lnTo>
                <a:lnTo>
                  <a:pt x="206550" y="51425"/>
                </a:lnTo>
                <a:close/>
              </a:path>
              <a:path w="635000" h="603885">
                <a:moveTo>
                  <a:pt x="222837" y="26766"/>
                </a:moveTo>
                <a:lnTo>
                  <a:pt x="206269" y="26766"/>
                </a:lnTo>
                <a:lnTo>
                  <a:pt x="209110" y="52016"/>
                </a:lnTo>
                <a:lnTo>
                  <a:pt x="225658" y="52016"/>
                </a:lnTo>
                <a:lnTo>
                  <a:pt x="222837" y="26766"/>
                </a:lnTo>
                <a:close/>
              </a:path>
            </a:pathLst>
          </a:custGeom>
          <a:solidFill>
            <a:srgbClr val="9900CC"/>
          </a:solidFill>
        </p:spPr>
        <p:txBody>
          <a:bodyPr wrap="square" lIns="0" tIns="0" rIns="0" bIns="0" rtlCol="0"/>
          <a:lstStyle/>
          <a:p>
            <a:endParaRPr/>
          </a:p>
        </p:txBody>
      </p:sp>
      <p:sp>
        <p:nvSpPr>
          <p:cNvPr id="73" name="object 49">
            <a:extLst>
              <a:ext uri="{FF2B5EF4-FFF2-40B4-BE49-F238E27FC236}">
                <a16:creationId xmlns:a16="http://schemas.microsoft.com/office/drawing/2014/main" id="{BC79D0C7-74F9-54A4-0455-74CED2A9BFAD}"/>
              </a:ext>
            </a:extLst>
          </p:cNvPr>
          <p:cNvSpPr/>
          <p:nvPr/>
        </p:nvSpPr>
        <p:spPr>
          <a:xfrm>
            <a:off x="4210963" y="2558257"/>
            <a:ext cx="857250" cy="531495"/>
          </a:xfrm>
          <a:custGeom>
            <a:avLst/>
            <a:gdLst/>
            <a:ahLst/>
            <a:cxnLst/>
            <a:rect l="l" t="t" r="r" b="b"/>
            <a:pathLst>
              <a:path w="857250" h="531494">
                <a:moveTo>
                  <a:pt x="7299" y="344767"/>
                </a:moveTo>
                <a:lnTo>
                  <a:pt x="0" y="352066"/>
                </a:lnTo>
                <a:lnTo>
                  <a:pt x="61" y="363489"/>
                </a:lnTo>
                <a:lnTo>
                  <a:pt x="392" y="365205"/>
                </a:lnTo>
                <a:lnTo>
                  <a:pt x="65140" y="527079"/>
                </a:lnTo>
                <a:lnTo>
                  <a:pt x="71135" y="531140"/>
                </a:lnTo>
                <a:lnTo>
                  <a:pt x="635568" y="531140"/>
                </a:lnTo>
                <a:lnTo>
                  <a:pt x="639714" y="529424"/>
                </a:lnTo>
                <a:lnTo>
                  <a:pt x="656634" y="512504"/>
                </a:lnTo>
                <a:lnTo>
                  <a:pt x="79390" y="512503"/>
                </a:lnTo>
                <a:lnTo>
                  <a:pt x="19774" y="363489"/>
                </a:lnTo>
                <a:lnTo>
                  <a:pt x="673463" y="363412"/>
                </a:lnTo>
                <a:lnTo>
                  <a:pt x="680315" y="362729"/>
                </a:lnTo>
                <a:lnTo>
                  <a:pt x="686840" y="360744"/>
                </a:lnTo>
                <a:lnTo>
                  <a:pt x="692854" y="357530"/>
                </a:lnTo>
                <a:lnTo>
                  <a:pt x="698173" y="353161"/>
                </a:lnTo>
                <a:lnTo>
                  <a:pt x="706552" y="344783"/>
                </a:lnTo>
                <a:lnTo>
                  <a:pt x="7299" y="344767"/>
                </a:lnTo>
                <a:close/>
              </a:path>
              <a:path w="857250" h="531494">
                <a:moveTo>
                  <a:pt x="856747" y="307502"/>
                </a:moveTo>
                <a:lnTo>
                  <a:pt x="835109" y="307502"/>
                </a:lnTo>
                <a:lnTo>
                  <a:pt x="835109" y="307642"/>
                </a:lnTo>
                <a:lnTo>
                  <a:pt x="630241" y="512504"/>
                </a:lnTo>
                <a:lnTo>
                  <a:pt x="656634" y="512504"/>
                </a:lnTo>
                <a:lnTo>
                  <a:pt x="852426" y="316696"/>
                </a:lnTo>
                <a:lnTo>
                  <a:pt x="856008" y="311302"/>
                </a:lnTo>
                <a:lnTo>
                  <a:pt x="856747" y="307502"/>
                </a:lnTo>
                <a:close/>
              </a:path>
              <a:path w="857250" h="531494">
                <a:moveTo>
                  <a:pt x="736146" y="288866"/>
                </a:moveTo>
                <a:lnTo>
                  <a:pt x="717524" y="288866"/>
                </a:lnTo>
                <a:lnTo>
                  <a:pt x="717470" y="307541"/>
                </a:lnTo>
                <a:lnTo>
                  <a:pt x="681943" y="343067"/>
                </a:lnTo>
                <a:lnTo>
                  <a:pt x="677788" y="344783"/>
                </a:lnTo>
                <a:lnTo>
                  <a:pt x="706552" y="344783"/>
                </a:lnTo>
                <a:lnTo>
                  <a:pt x="743834" y="307502"/>
                </a:lnTo>
                <a:lnTo>
                  <a:pt x="856747" y="307502"/>
                </a:lnTo>
                <a:lnTo>
                  <a:pt x="736146" y="290372"/>
                </a:lnTo>
                <a:lnTo>
                  <a:pt x="736146" y="288866"/>
                </a:lnTo>
                <a:close/>
              </a:path>
              <a:path w="857250" h="531494">
                <a:moveTo>
                  <a:pt x="74482" y="167728"/>
                </a:moveTo>
                <a:lnTo>
                  <a:pt x="55845" y="167728"/>
                </a:lnTo>
                <a:lnTo>
                  <a:pt x="55845" y="344775"/>
                </a:lnTo>
                <a:lnTo>
                  <a:pt x="74482" y="344775"/>
                </a:lnTo>
                <a:lnTo>
                  <a:pt x="74482" y="167728"/>
                </a:lnTo>
                <a:close/>
              </a:path>
              <a:path w="857250" h="531494">
                <a:moveTo>
                  <a:pt x="158349" y="167728"/>
                </a:moveTo>
                <a:lnTo>
                  <a:pt x="139712" y="167728"/>
                </a:lnTo>
                <a:lnTo>
                  <a:pt x="139712" y="344775"/>
                </a:lnTo>
                <a:lnTo>
                  <a:pt x="158349" y="344775"/>
                </a:lnTo>
                <a:lnTo>
                  <a:pt x="158349" y="167728"/>
                </a:lnTo>
                <a:close/>
              </a:path>
              <a:path w="857250" h="531494">
                <a:moveTo>
                  <a:pt x="736146" y="214320"/>
                </a:moveTo>
                <a:lnTo>
                  <a:pt x="717509" y="214320"/>
                </a:lnTo>
                <a:lnTo>
                  <a:pt x="717509" y="270229"/>
                </a:lnTo>
                <a:lnTo>
                  <a:pt x="204942" y="270229"/>
                </a:lnTo>
                <a:lnTo>
                  <a:pt x="204942" y="344775"/>
                </a:lnTo>
                <a:lnTo>
                  <a:pt x="223579" y="344775"/>
                </a:lnTo>
                <a:lnTo>
                  <a:pt x="223579" y="288865"/>
                </a:lnTo>
                <a:lnTo>
                  <a:pt x="736146" y="288866"/>
                </a:lnTo>
                <a:lnTo>
                  <a:pt x="736146" y="214320"/>
                </a:lnTo>
                <a:close/>
              </a:path>
              <a:path w="857250" h="531494">
                <a:moveTo>
                  <a:pt x="354085" y="288865"/>
                </a:moveTo>
                <a:lnTo>
                  <a:pt x="335401" y="288865"/>
                </a:lnTo>
                <a:lnTo>
                  <a:pt x="335401" y="344775"/>
                </a:lnTo>
                <a:lnTo>
                  <a:pt x="354085" y="344775"/>
                </a:lnTo>
                <a:lnTo>
                  <a:pt x="354085" y="288865"/>
                </a:lnTo>
                <a:close/>
              </a:path>
              <a:path w="857250" h="531494">
                <a:moveTo>
                  <a:pt x="484545" y="288865"/>
                </a:moveTo>
                <a:lnTo>
                  <a:pt x="465908" y="288865"/>
                </a:lnTo>
                <a:lnTo>
                  <a:pt x="465908" y="344775"/>
                </a:lnTo>
                <a:lnTo>
                  <a:pt x="484545" y="344775"/>
                </a:lnTo>
                <a:lnTo>
                  <a:pt x="484545" y="288865"/>
                </a:lnTo>
                <a:close/>
              </a:path>
              <a:path w="857250" h="531494">
                <a:moveTo>
                  <a:pt x="605702" y="288866"/>
                </a:moveTo>
                <a:lnTo>
                  <a:pt x="587049" y="288866"/>
                </a:lnTo>
                <a:lnTo>
                  <a:pt x="587049" y="344775"/>
                </a:lnTo>
                <a:lnTo>
                  <a:pt x="605702" y="344775"/>
                </a:lnTo>
                <a:lnTo>
                  <a:pt x="605702" y="288866"/>
                </a:lnTo>
                <a:close/>
              </a:path>
              <a:path w="857250" h="531494">
                <a:moveTo>
                  <a:pt x="845204" y="288866"/>
                </a:moveTo>
                <a:lnTo>
                  <a:pt x="742886" y="288866"/>
                </a:lnTo>
                <a:lnTo>
                  <a:pt x="740557" y="288881"/>
                </a:lnTo>
                <a:lnTo>
                  <a:pt x="738258" y="289394"/>
                </a:lnTo>
                <a:lnTo>
                  <a:pt x="736146" y="290372"/>
                </a:lnTo>
                <a:lnTo>
                  <a:pt x="848885" y="290372"/>
                </a:lnTo>
                <a:lnTo>
                  <a:pt x="845204" y="288866"/>
                </a:lnTo>
                <a:close/>
              </a:path>
              <a:path w="857250" h="531494">
                <a:moveTo>
                  <a:pt x="736146" y="195683"/>
                </a:moveTo>
                <a:lnTo>
                  <a:pt x="335401" y="195683"/>
                </a:lnTo>
                <a:lnTo>
                  <a:pt x="335401" y="270229"/>
                </a:lnTo>
                <a:lnTo>
                  <a:pt x="354039" y="270229"/>
                </a:lnTo>
                <a:lnTo>
                  <a:pt x="354039" y="214319"/>
                </a:lnTo>
                <a:lnTo>
                  <a:pt x="736146" y="214320"/>
                </a:lnTo>
                <a:lnTo>
                  <a:pt x="736146" y="195683"/>
                </a:lnTo>
                <a:close/>
              </a:path>
              <a:path w="857250" h="531494">
                <a:moveTo>
                  <a:pt x="484545" y="214319"/>
                </a:moveTo>
                <a:lnTo>
                  <a:pt x="465861" y="214319"/>
                </a:lnTo>
                <a:lnTo>
                  <a:pt x="465861" y="270229"/>
                </a:lnTo>
                <a:lnTo>
                  <a:pt x="484545" y="270229"/>
                </a:lnTo>
                <a:lnTo>
                  <a:pt x="484545" y="214319"/>
                </a:lnTo>
                <a:close/>
              </a:path>
              <a:path w="857250" h="531494">
                <a:moveTo>
                  <a:pt x="605686" y="214320"/>
                </a:moveTo>
                <a:lnTo>
                  <a:pt x="587049" y="214319"/>
                </a:lnTo>
                <a:lnTo>
                  <a:pt x="587049" y="270229"/>
                </a:lnTo>
                <a:lnTo>
                  <a:pt x="605686" y="270229"/>
                </a:lnTo>
                <a:lnTo>
                  <a:pt x="605686" y="214320"/>
                </a:lnTo>
                <a:close/>
              </a:path>
              <a:path w="857250" h="531494">
                <a:moveTo>
                  <a:pt x="605686" y="121137"/>
                </a:moveTo>
                <a:lnTo>
                  <a:pt x="465861" y="121137"/>
                </a:lnTo>
                <a:lnTo>
                  <a:pt x="465861" y="195683"/>
                </a:lnTo>
                <a:lnTo>
                  <a:pt x="484498" y="195683"/>
                </a:lnTo>
                <a:lnTo>
                  <a:pt x="484498" y="139773"/>
                </a:lnTo>
                <a:lnTo>
                  <a:pt x="605686" y="139773"/>
                </a:lnTo>
                <a:lnTo>
                  <a:pt x="605686" y="121137"/>
                </a:lnTo>
                <a:close/>
              </a:path>
              <a:path w="857250" h="531494">
                <a:moveTo>
                  <a:pt x="605686" y="139773"/>
                </a:moveTo>
                <a:lnTo>
                  <a:pt x="587002" y="139773"/>
                </a:lnTo>
                <a:lnTo>
                  <a:pt x="587002" y="195683"/>
                </a:lnTo>
                <a:lnTo>
                  <a:pt x="605686" y="195683"/>
                </a:lnTo>
                <a:lnTo>
                  <a:pt x="605686" y="139773"/>
                </a:lnTo>
                <a:close/>
              </a:path>
              <a:path w="857250" h="531494">
                <a:moveTo>
                  <a:pt x="195421" y="74546"/>
                </a:moveTo>
                <a:lnTo>
                  <a:pt x="34150" y="74546"/>
                </a:lnTo>
                <a:lnTo>
                  <a:pt x="27892" y="80804"/>
                </a:lnTo>
                <a:lnTo>
                  <a:pt x="27892" y="161469"/>
                </a:lnTo>
                <a:lnTo>
                  <a:pt x="34150" y="167728"/>
                </a:lnTo>
                <a:lnTo>
                  <a:pt x="173251" y="167728"/>
                </a:lnTo>
                <a:lnTo>
                  <a:pt x="178392" y="164249"/>
                </a:lnTo>
                <a:lnTo>
                  <a:pt x="184454" y="149092"/>
                </a:lnTo>
                <a:lnTo>
                  <a:pt x="46529" y="149092"/>
                </a:lnTo>
                <a:lnTo>
                  <a:pt x="46529" y="93182"/>
                </a:lnTo>
                <a:lnTo>
                  <a:pt x="206814" y="93182"/>
                </a:lnTo>
                <a:lnTo>
                  <a:pt x="209469" y="86543"/>
                </a:lnTo>
                <a:lnTo>
                  <a:pt x="205982" y="78413"/>
                </a:lnTo>
                <a:lnTo>
                  <a:pt x="197176" y="74887"/>
                </a:lnTo>
                <a:lnTo>
                  <a:pt x="195421" y="74546"/>
                </a:lnTo>
                <a:close/>
              </a:path>
              <a:path w="857250" h="531494">
                <a:moveTo>
                  <a:pt x="206814" y="93182"/>
                </a:moveTo>
                <a:lnTo>
                  <a:pt x="186685" y="93182"/>
                </a:lnTo>
                <a:lnTo>
                  <a:pt x="186716" y="93314"/>
                </a:lnTo>
                <a:lnTo>
                  <a:pt x="164398" y="149092"/>
                </a:lnTo>
                <a:lnTo>
                  <a:pt x="184454" y="149092"/>
                </a:lnTo>
                <a:lnTo>
                  <a:pt x="206814" y="93182"/>
                </a:lnTo>
                <a:close/>
              </a:path>
              <a:path w="857250" h="531494">
                <a:moveTo>
                  <a:pt x="79630" y="0"/>
                </a:moveTo>
                <a:lnTo>
                  <a:pt x="69341" y="0"/>
                </a:lnTo>
                <a:lnTo>
                  <a:pt x="65163" y="4169"/>
                </a:lnTo>
                <a:lnTo>
                  <a:pt x="65163" y="74546"/>
                </a:lnTo>
                <a:lnTo>
                  <a:pt x="83800" y="74546"/>
                </a:lnTo>
                <a:lnTo>
                  <a:pt x="83800" y="4169"/>
                </a:lnTo>
                <a:lnTo>
                  <a:pt x="79630" y="0"/>
                </a:lnTo>
                <a:close/>
              </a:path>
            </a:pathLst>
          </a:custGeom>
          <a:solidFill>
            <a:srgbClr val="D42C64"/>
          </a:solidFill>
        </p:spPr>
        <p:txBody>
          <a:bodyPr wrap="square" lIns="0" tIns="0" rIns="0" bIns="0" rtlCol="0"/>
          <a:lstStyle/>
          <a:p>
            <a:endParaRPr/>
          </a:p>
        </p:txBody>
      </p:sp>
      <p:sp>
        <p:nvSpPr>
          <p:cNvPr id="74" name="object 50">
            <a:extLst>
              <a:ext uri="{FF2B5EF4-FFF2-40B4-BE49-F238E27FC236}">
                <a16:creationId xmlns:a16="http://schemas.microsoft.com/office/drawing/2014/main" id="{4A031604-D69F-55D4-3E2F-C7B388E1670A}"/>
              </a:ext>
            </a:extLst>
          </p:cNvPr>
          <p:cNvSpPr/>
          <p:nvPr/>
        </p:nvSpPr>
        <p:spPr>
          <a:xfrm>
            <a:off x="7357371" y="2457076"/>
            <a:ext cx="662305" cy="654685"/>
          </a:xfrm>
          <a:custGeom>
            <a:avLst/>
            <a:gdLst/>
            <a:ahLst/>
            <a:cxnLst/>
            <a:rect l="l" t="t" r="r" b="b"/>
            <a:pathLst>
              <a:path w="662304" h="654685">
                <a:moveTo>
                  <a:pt x="278612" y="558241"/>
                </a:moveTo>
                <a:lnTo>
                  <a:pt x="252488" y="558241"/>
                </a:lnTo>
                <a:lnTo>
                  <a:pt x="252488" y="575678"/>
                </a:lnTo>
                <a:lnTo>
                  <a:pt x="278612" y="575678"/>
                </a:lnTo>
                <a:lnTo>
                  <a:pt x="278612" y="558241"/>
                </a:lnTo>
                <a:close/>
              </a:path>
              <a:path w="662304" h="654685">
                <a:moveTo>
                  <a:pt x="391795" y="558241"/>
                </a:moveTo>
                <a:lnTo>
                  <a:pt x="365683" y="558241"/>
                </a:lnTo>
                <a:lnTo>
                  <a:pt x="365683" y="575678"/>
                </a:lnTo>
                <a:lnTo>
                  <a:pt x="391795" y="575678"/>
                </a:lnTo>
                <a:lnTo>
                  <a:pt x="391795" y="558241"/>
                </a:lnTo>
                <a:close/>
              </a:path>
              <a:path w="662304" h="654685">
                <a:moveTo>
                  <a:pt x="391795" y="444855"/>
                </a:moveTo>
                <a:lnTo>
                  <a:pt x="365683" y="444855"/>
                </a:lnTo>
                <a:lnTo>
                  <a:pt x="365683" y="462292"/>
                </a:lnTo>
                <a:lnTo>
                  <a:pt x="391795" y="462292"/>
                </a:lnTo>
                <a:lnTo>
                  <a:pt x="391795" y="444855"/>
                </a:lnTo>
                <a:close/>
              </a:path>
              <a:path w="662304" h="654685">
                <a:moveTo>
                  <a:pt x="504990" y="558241"/>
                </a:moveTo>
                <a:lnTo>
                  <a:pt x="478866" y="558241"/>
                </a:lnTo>
                <a:lnTo>
                  <a:pt x="478866" y="575678"/>
                </a:lnTo>
                <a:lnTo>
                  <a:pt x="504990" y="575678"/>
                </a:lnTo>
                <a:lnTo>
                  <a:pt x="504990" y="558241"/>
                </a:lnTo>
                <a:close/>
              </a:path>
              <a:path w="662304" h="654685">
                <a:moveTo>
                  <a:pt x="504990" y="444855"/>
                </a:moveTo>
                <a:lnTo>
                  <a:pt x="478866" y="444855"/>
                </a:lnTo>
                <a:lnTo>
                  <a:pt x="478866" y="462292"/>
                </a:lnTo>
                <a:lnTo>
                  <a:pt x="504990" y="462292"/>
                </a:lnTo>
                <a:lnTo>
                  <a:pt x="504990" y="444855"/>
                </a:lnTo>
                <a:close/>
              </a:path>
              <a:path w="662304" h="654685">
                <a:moveTo>
                  <a:pt x="574636" y="409968"/>
                </a:moveTo>
                <a:lnTo>
                  <a:pt x="557225" y="409968"/>
                </a:lnTo>
                <a:lnTo>
                  <a:pt x="557225" y="427405"/>
                </a:lnTo>
                <a:lnTo>
                  <a:pt x="557225" y="523354"/>
                </a:lnTo>
                <a:lnTo>
                  <a:pt x="557225" y="540791"/>
                </a:lnTo>
                <a:lnTo>
                  <a:pt x="557225" y="636739"/>
                </a:lnTo>
                <a:lnTo>
                  <a:pt x="461454" y="636739"/>
                </a:lnTo>
                <a:lnTo>
                  <a:pt x="461454" y="540791"/>
                </a:lnTo>
                <a:lnTo>
                  <a:pt x="557225" y="540791"/>
                </a:lnTo>
                <a:lnTo>
                  <a:pt x="557225" y="523354"/>
                </a:lnTo>
                <a:lnTo>
                  <a:pt x="461454" y="523354"/>
                </a:lnTo>
                <a:lnTo>
                  <a:pt x="461454" y="427405"/>
                </a:lnTo>
                <a:lnTo>
                  <a:pt x="557225" y="427405"/>
                </a:lnTo>
                <a:lnTo>
                  <a:pt x="557225" y="409968"/>
                </a:lnTo>
                <a:lnTo>
                  <a:pt x="444042" y="409968"/>
                </a:lnTo>
                <a:lnTo>
                  <a:pt x="444042" y="427405"/>
                </a:lnTo>
                <a:lnTo>
                  <a:pt x="444042" y="523354"/>
                </a:lnTo>
                <a:lnTo>
                  <a:pt x="444042" y="540791"/>
                </a:lnTo>
                <a:lnTo>
                  <a:pt x="444042" y="636739"/>
                </a:lnTo>
                <a:lnTo>
                  <a:pt x="348272" y="636739"/>
                </a:lnTo>
                <a:lnTo>
                  <a:pt x="348272" y="540791"/>
                </a:lnTo>
                <a:lnTo>
                  <a:pt x="444042" y="540791"/>
                </a:lnTo>
                <a:lnTo>
                  <a:pt x="444042" y="523354"/>
                </a:lnTo>
                <a:lnTo>
                  <a:pt x="348272" y="523354"/>
                </a:lnTo>
                <a:lnTo>
                  <a:pt x="348272" y="427405"/>
                </a:lnTo>
                <a:lnTo>
                  <a:pt x="444042" y="427405"/>
                </a:lnTo>
                <a:lnTo>
                  <a:pt x="444042" y="409968"/>
                </a:lnTo>
                <a:lnTo>
                  <a:pt x="330847" y="409968"/>
                </a:lnTo>
                <a:lnTo>
                  <a:pt x="330847" y="523354"/>
                </a:lnTo>
                <a:lnTo>
                  <a:pt x="330847" y="540791"/>
                </a:lnTo>
                <a:lnTo>
                  <a:pt x="330847" y="636739"/>
                </a:lnTo>
                <a:lnTo>
                  <a:pt x="235077" y="636739"/>
                </a:lnTo>
                <a:lnTo>
                  <a:pt x="235077" y="540791"/>
                </a:lnTo>
                <a:lnTo>
                  <a:pt x="330847" y="540791"/>
                </a:lnTo>
                <a:lnTo>
                  <a:pt x="330847" y="523354"/>
                </a:lnTo>
                <a:lnTo>
                  <a:pt x="217665" y="523354"/>
                </a:lnTo>
                <a:lnTo>
                  <a:pt x="217665" y="654177"/>
                </a:lnTo>
                <a:lnTo>
                  <a:pt x="574636" y="654177"/>
                </a:lnTo>
                <a:lnTo>
                  <a:pt x="574636" y="636739"/>
                </a:lnTo>
                <a:lnTo>
                  <a:pt x="574636" y="540791"/>
                </a:lnTo>
                <a:lnTo>
                  <a:pt x="574636" y="427405"/>
                </a:lnTo>
                <a:lnTo>
                  <a:pt x="574636" y="409968"/>
                </a:lnTo>
                <a:close/>
              </a:path>
              <a:path w="662304" h="654685">
                <a:moveTo>
                  <a:pt x="574636" y="331457"/>
                </a:moveTo>
                <a:lnTo>
                  <a:pt x="87058" y="331457"/>
                </a:lnTo>
                <a:lnTo>
                  <a:pt x="87058" y="348907"/>
                </a:lnTo>
                <a:lnTo>
                  <a:pt x="574636" y="348907"/>
                </a:lnTo>
                <a:lnTo>
                  <a:pt x="574636" y="331457"/>
                </a:lnTo>
                <a:close/>
              </a:path>
              <a:path w="662304" h="654685">
                <a:moveTo>
                  <a:pt x="574636" y="287858"/>
                </a:moveTo>
                <a:lnTo>
                  <a:pt x="87058" y="287858"/>
                </a:lnTo>
                <a:lnTo>
                  <a:pt x="87058" y="305295"/>
                </a:lnTo>
                <a:lnTo>
                  <a:pt x="574636" y="305295"/>
                </a:lnTo>
                <a:lnTo>
                  <a:pt x="574636" y="287858"/>
                </a:lnTo>
                <a:close/>
              </a:path>
              <a:path w="662304" h="654685">
                <a:moveTo>
                  <a:pt x="574636" y="244246"/>
                </a:moveTo>
                <a:lnTo>
                  <a:pt x="87058" y="244246"/>
                </a:lnTo>
                <a:lnTo>
                  <a:pt x="87058" y="261683"/>
                </a:lnTo>
                <a:lnTo>
                  <a:pt x="574636" y="261683"/>
                </a:lnTo>
                <a:lnTo>
                  <a:pt x="574636" y="244246"/>
                </a:lnTo>
                <a:close/>
              </a:path>
              <a:path w="662304" h="654685">
                <a:moveTo>
                  <a:pt x="661708" y="136080"/>
                </a:moveTo>
                <a:lnTo>
                  <a:pt x="644296" y="128930"/>
                </a:lnTo>
                <a:lnTo>
                  <a:pt x="644296" y="147764"/>
                </a:lnTo>
                <a:lnTo>
                  <a:pt x="644296" y="636955"/>
                </a:lnTo>
                <a:lnTo>
                  <a:pt x="618172" y="636955"/>
                </a:lnTo>
                <a:lnTo>
                  <a:pt x="618172" y="218160"/>
                </a:lnTo>
                <a:lnTo>
                  <a:pt x="618172" y="200723"/>
                </a:lnTo>
                <a:lnTo>
                  <a:pt x="43535" y="200723"/>
                </a:lnTo>
                <a:lnTo>
                  <a:pt x="43535" y="636943"/>
                </a:lnTo>
                <a:lnTo>
                  <a:pt x="17411" y="636943"/>
                </a:lnTo>
                <a:lnTo>
                  <a:pt x="17411" y="147764"/>
                </a:lnTo>
                <a:lnTo>
                  <a:pt x="330847" y="18910"/>
                </a:lnTo>
                <a:lnTo>
                  <a:pt x="644296" y="147764"/>
                </a:lnTo>
                <a:lnTo>
                  <a:pt x="644296" y="128930"/>
                </a:lnTo>
                <a:lnTo>
                  <a:pt x="376796" y="18910"/>
                </a:lnTo>
                <a:lnTo>
                  <a:pt x="330847" y="0"/>
                </a:lnTo>
                <a:lnTo>
                  <a:pt x="0" y="136080"/>
                </a:lnTo>
                <a:lnTo>
                  <a:pt x="0" y="654392"/>
                </a:lnTo>
                <a:lnTo>
                  <a:pt x="60947" y="654392"/>
                </a:lnTo>
                <a:lnTo>
                  <a:pt x="60947" y="636943"/>
                </a:lnTo>
                <a:lnTo>
                  <a:pt x="60947" y="218160"/>
                </a:lnTo>
                <a:lnTo>
                  <a:pt x="600760" y="218160"/>
                </a:lnTo>
                <a:lnTo>
                  <a:pt x="600760" y="654392"/>
                </a:lnTo>
                <a:lnTo>
                  <a:pt x="661708" y="654392"/>
                </a:lnTo>
                <a:lnTo>
                  <a:pt x="661708" y="636955"/>
                </a:lnTo>
                <a:lnTo>
                  <a:pt x="661708" y="136080"/>
                </a:lnTo>
                <a:close/>
              </a:path>
            </a:pathLst>
          </a:custGeom>
          <a:solidFill>
            <a:srgbClr val="333399"/>
          </a:solidFill>
        </p:spPr>
        <p:txBody>
          <a:bodyPr wrap="square" lIns="0" tIns="0" rIns="0" bIns="0" rtlCol="0"/>
          <a:lstStyle/>
          <a:p>
            <a:endParaRPr/>
          </a:p>
        </p:txBody>
      </p:sp>
      <p:grpSp>
        <p:nvGrpSpPr>
          <p:cNvPr id="75" name="object 51">
            <a:extLst>
              <a:ext uri="{FF2B5EF4-FFF2-40B4-BE49-F238E27FC236}">
                <a16:creationId xmlns:a16="http://schemas.microsoft.com/office/drawing/2014/main" id="{1176CEC0-8EEC-8DA8-4FDC-507E81563AAB}"/>
              </a:ext>
            </a:extLst>
          </p:cNvPr>
          <p:cNvGrpSpPr/>
          <p:nvPr/>
        </p:nvGrpSpPr>
        <p:grpSpPr>
          <a:xfrm>
            <a:off x="8591960" y="2241069"/>
            <a:ext cx="1332865" cy="1590040"/>
            <a:chOff x="8594252" y="1626508"/>
            <a:chExt cx="1332865" cy="1590040"/>
          </a:xfrm>
        </p:grpSpPr>
        <p:sp>
          <p:nvSpPr>
            <p:cNvPr id="76" name="object 52">
              <a:extLst>
                <a:ext uri="{FF2B5EF4-FFF2-40B4-BE49-F238E27FC236}">
                  <a16:creationId xmlns:a16="http://schemas.microsoft.com/office/drawing/2014/main" id="{D9D19E5D-4272-C12C-4FBB-AA31545AEF70}"/>
                </a:ext>
              </a:extLst>
            </p:cNvPr>
            <p:cNvSpPr/>
            <p:nvPr/>
          </p:nvSpPr>
          <p:spPr>
            <a:xfrm>
              <a:off x="8606952" y="1639208"/>
              <a:ext cx="1307465" cy="1564640"/>
            </a:xfrm>
            <a:custGeom>
              <a:avLst/>
              <a:gdLst/>
              <a:ahLst/>
              <a:cxnLst/>
              <a:rect l="l" t="t" r="r" b="b"/>
              <a:pathLst>
                <a:path w="1307465" h="1564639">
                  <a:moveTo>
                    <a:pt x="670015" y="1564493"/>
                  </a:moveTo>
                  <a:lnTo>
                    <a:pt x="539713" y="1252073"/>
                  </a:lnTo>
                  <a:lnTo>
                    <a:pt x="491989" y="1242166"/>
                  </a:lnTo>
                  <a:lnTo>
                    <a:pt x="445831" y="1229096"/>
                  </a:lnTo>
                  <a:lnTo>
                    <a:pt x="401343" y="1213004"/>
                  </a:lnTo>
                  <a:lnTo>
                    <a:pt x="358628" y="1194031"/>
                  </a:lnTo>
                  <a:lnTo>
                    <a:pt x="317787" y="1172318"/>
                  </a:lnTo>
                  <a:lnTo>
                    <a:pt x="278924" y="1148007"/>
                  </a:lnTo>
                  <a:lnTo>
                    <a:pt x="242141" y="1121239"/>
                  </a:lnTo>
                  <a:lnTo>
                    <a:pt x="207541" y="1092155"/>
                  </a:lnTo>
                  <a:lnTo>
                    <a:pt x="175227" y="1060897"/>
                  </a:lnTo>
                  <a:lnTo>
                    <a:pt x="145301" y="1027605"/>
                  </a:lnTo>
                  <a:lnTo>
                    <a:pt x="117867" y="992422"/>
                  </a:lnTo>
                  <a:lnTo>
                    <a:pt x="93026" y="955487"/>
                  </a:lnTo>
                  <a:lnTo>
                    <a:pt x="70882" y="916944"/>
                  </a:lnTo>
                  <a:lnTo>
                    <a:pt x="51537" y="876932"/>
                  </a:lnTo>
                  <a:lnTo>
                    <a:pt x="35093" y="835593"/>
                  </a:lnTo>
                  <a:lnTo>
                    <a:pt x="21655" y="793069"/>
                  </a:lnTo>
                  <a:lnTo>
                    <a:pt x="11323" y="749500"/>
                  </a:lnTo>
                  <a:lnTo>
                    <a:pt x="4202" y="705028"/>
                  </a:lnTo>
                  <a:lnTo>
                    <a:pt x="393" y="659794"/>
                  </a:lnTo>
                  <a:lnTo>
                    <a:pt x="0" y="613940"/>
                  </a:lnTo>
                  <a:lnTo>
                    <a:pt x="3124" y="567606"/>
                  </a:lnTo>
                  <a:lnTo>
                    <a:pt x="9869" y="520934"/>
                  </a:lnTo>
                  <a:lnTo>
                    <a:pt x="20130" y="474865"/>
                  </a:lnTo>
                  <a:lnTo>
                    <a:pt x="33671" y="430309"/>
                  </a:lnTo>
                  <a:lnTo>
                    <a:pt x="50344" y="387367"/>
                  </a:lnTo>
                  <a:lnTo>
                    <a:pt x="70004" y="346137"/>
                  </a:lnTo>
                  <a:lnTo>
                    <a:pt x="92503" y="306718"/>
                  </a:lnTo>
                  <a:lnTo>
                    <a:pt x="117696" y="269209"/>
                  </a:lnTo>
                  <a:lnTo>
                    <a:pt x="145436" y="233708"/>
                  </a:lnTo>
                  <a:lnTo>
                    <a:pt x="175576" y="200316"/>
                  </a:lnTo>
                  <a:lnTo>
                    <a:pt x="207970" y="169129"/>
                  </a:lnTo>
                  <a:lnTo>
                    <a:pt x="242472" y="140249"/>
                  </a:lnTo>
                  <a:lnTo>
                    <a:pt x="278935" y="113772"/>
                  </a:lnTo>
                  <a:lnTo>
                    <a:pt x="317212" y="89799"/>
                  </a:lnTo>
                  <a:lnTo>
                    <a:pt x="357157" y="68428"/>
                  </a:lnTo>
                  <a:lnTo>
                    <a:pt x="398623" y="49758"/>
                  </a:lnTo>
                  <a:lnTo>
                    <a:pt x="441465" y="33888"/>
                  </a:lnTo>
                  <a:lnTo>
                    <a:pt x="485535" y="20917"/>
                  </a:lnTo>
                  <a:lnTo>
                    <a:pt x="530687" y="10944"/>
                  </a:lnTo>
                  <a:lnTo>
                    <a:pt x="576775" y="4067"/>
                  </a:lnTo>
                  <a:lnTo>
                    <a:pt x="623652" y="386"/>
                  </a:lnTo>
                  <a:lnTo>
                    <a:pt x="671171" y="0"/>
                  </a:lnTo>
                  <a:lnTo>
                    <a:pt x="719186" y="3006"/>
                  </a:lnTo>
                  <a:lnTo>
                    <a:pt x="767551" y="9505"/>
                  </a:lnTo>
                  <a:lnTo>
                    <a:pt x="815275" y="19412"/>
                  </a:lnTo>
                  <a:lnTo>
                    <a:pt x="861430" y="32482"/>
                  </a:lnTo>
                  <a:lnTo>
                    <a:pt x="905915" y="48575"/>
                  </a:lnTo>
                  <a:lnTo>
                    <a:pt x="948627" y="67548"/>
                  </a:lnTo>
                  <a:lnTo>
                    <a:pt x="989462" y="89260"/>
                  </a:lnTo>
                  <a:lnTo>
                    <a:pt x="1028320" y="113571"/>
                  </a:lnTo>
                  <a:lnTo>
                    <a:pt x="1065097" y="140340"/>
                  </a:lnTo>
                  <a:lnTo>
                    <a:pt x="1099691" y="169423"/>
                  </a:lnTo>
                  <a:lnTo>
                    <a:pt x="1132000" y="200682"/>
                  </a:lnTo>
                  <a:lnTo>
                    <a:pt x="1161920" y="233973"/>
                  </a:lnTo>
                  <a:lnTo>
                    <a:pt x="1189350" y="269157"/>
                  </a:lnTo>
                  <a:lnTo>
                    <a:pt x="1214187" y="306091"/>
                  </a:lnTo>
                  <a:lnTo>
                    <a:pt x="1236328" y="344635"/>
                  </a:lnTo>
                  <a:lnTo>
                    <a:pt x="1255672" y="384647"/>
                  </a:lnTo>
                  <a:lnTo>
                    <a:pt x="1272115" y="425985"/>
                  </a:lnTo>
                  <a:lnTo>
                    <a:pt x="1285555" y="468510"/>
                  </a:lnTo>
                  <a:lnTo>
                    <a:pt x="1295889" y="512079"/>
                  </a:lnTo>
                  <a:lnTo>
                    <a:pt x="1303016" y="556551"/>
                  </a:lnTo>
                  <a:lnTo>
                    <a:pt x="1306833" y="601784"/>
                  </a:lnTo>
                  <a:lnTo>
                    <a:pt x="1307236" y="647639"/>
                  </a:lnTo>
                  <a:lnTo>
                    <a:pt x="1304125" y="693972"/>
                  </a:lnTo>
                  <a:lnTo>
                    <a:pt x="1297395" y="740644"/>
                  </a:lnTo>
                  <a:lnTo>
                    <a:pt x="1286914" y="787488"/>
                  </a:lnTo>
                  <a:lnTo>
                    <a:pt x="1272947" y="832964"/>
                  </a:lnTo>
                  <a:lnTo>
                    <a:pt x="1255632" y="876932"/>
                  </a:lnTo>
                  <a:lnTo>
                    <a:pt x="1235110" y="919254"/>
                  </a:lnTo>
                  <a:lnTo>
                    <a:pt x="1211518" y="959789"/>
                  </a:lnTo>
                  <a:lnTo>
                    <a:pt x="1184997" y="998400"/>
                  </a:lnTo>
                  <a:lnTo>
                    <a:pt x="1155686" y="1034946"/>
                  </a:lnTo>
                  <a:lnTo>
                    <a:pt x="1123723" y="1069288"/>
                  </a:lnTo>
                  <a:lnTo>
                    <a:pt x="1089248" y="1101289"/>
                  </a:lnTo>
                  <a:lnTo>
                    <a:pt x="1052399" y="1130807"/>
                  </a:lnTo>
                  <a:lnTo>
                    <a:pt x="1013317" y="1157705"/>
                  </a:lnTo>
                  <a:lnTo>
                    <a:pt x="972140" y="1181842"/>
                  </a:lnTo>
                  <a:lnTo>
                    <a:pt x="929008" y="1203081"/>
                  </a:lnTo>
                  <a:lnTo>
                    <a:pt x="884059" y="1221281"/>
                  </a:lnTo>
                  <a:lnTo>
                    <a:pt x="837433" y="1236303"/>
                  </a:lnTo>
                  <a:lnTo>
                    <a:pt x="789268" y="1248009"/>
                  </a:lnTo>
                  <a:lnTo>
                    <a:pt x="670015" y="1564493"/>
                  </a:lnTo>
                  <a:close/>
                </a:path>
              </a:pathLst>
            </a:custGeom>
            <a:ln w="25400">
              <a:solidFill>
                <a:srgbClr val="0099FF"/>
              </a:solidFill>
            </a:ln>
          </p:spPr>
          <p:txBody>
            <a:bodyPr wrap="square" lIns="0" tIns="0" rIns="0" bIns="0" rtlCol="0"/>
            <a:lstStyle/>
            <a:p>
              <a:endParaRPr/>
            </a:p>
          </p:txBody>
        </p:sp>
        <p:pic>
          <p:nvPicPr>
            <p:cNvPr id="77" name="object 53">
              <a:extLst>
                <a:ext uri="{FF2B5EF4-FFF2-40B4-BE49-F238E27FC236}">
                  <a16:creationId xmlns:a16="http://schemas.microsoft.com/office/drawing/2014/main" id="{BBB7E058-B7DA-0E47-9FB4-DA973F6C5C77}"/>
                </a:ext>
              </a:extLst>
            </p:cNvPr>
            <p:cNvPicPr/>
            <p:nvPr/>
          </p:nvPicPr>
          <p:blipFill>
            <a:blip r:embed="rId36" cstate="print"/>
            <a:stretch>
              <a:fillRect/>
            </a:stretch>
          </p:blipFill>
          <p:spPr>
            <a:xfrm>
              <a:off x="9059259" y="2369135"/>
              <a:ext cx="133283" cy="133530"/>
            </a:xfrm>
            <a:prstGeom prst="rect">
              <a:avLst/>
            </a:prstGeom>
          </p:spPr>
        </p:pic>
        <p:sp>
          <p:nvSpPr>
            <p:cNvPr id="78" name="object 54">
              <a:extLst>
                <a:ext uri="{FF2B5EF4-FFF2-40B4-BE49-F238E27FC236}">
                  <a16:creationId xmlns:a16="http://schemas.microsoft.com/office/drawing/2014/main" id="{6378AC8B-50A4-0A6D-CDBD-3D8E47F2D239}"/>
                </a:ext>
              </a:extLst>
            </p:cNvPr>
            <p:cNvSpPr/>
            <p:nvPr/>
          </p:nvSpPr>
          <p:spPr>
            <a:xfrm>
              <a:off x="8975959" y="2085299"/>
              <a:ext cx="733425" cy="351155"/>
            </a:xfrm>
            <a:custGeom>
              <a:avLst/>
              <a:gdLst/>
              <a:ahLst/>
              <a:cxnLst/>
              <a:rect l="l" t="t" r="r" b="b"/>
              <a:pathLst>
                <a:path w="733425" h="351155">
                  <a:moveTo>
                    <a:pt x="499810" y="0"/>
                  </a:moveTo>
                  <a:lnTo>
                    <a:pt x="0" y="0"/>
                  </a:lnTo>
                  <a:lnTo>
                    <a:pt x="0" y="350615"/>
                  </a:lnTo>
                  <a:lnTo>
                    <a:pt x="66639" y="350615"/>
                  </a:lnTo>
                  <a:lnTo>
                    <a:pt x="66642" y="344975"/>
                  </a:lnTo>
                  <a:lnTo>
                    <a:pt x="67201" y="339383"/>
                  </a:lnTo>
                  <a:lnTo>
                    <a:pt x="68305" y="333924"/>
                  </a:lnTo>
                  <a:lnTo>
                    <a:pt x="16660" y="333924"/>
                  </a:lnTo>
                  <a:lnTo>
                    <a:pt x="16660" y="224888"/>
                  </a:lnTo>
                  <a:lnTo>
                    <a:pt x="499810" y="224888"/>
                  </a:lnTo>
                  <a:lnTo>
                    <a:pt x="499810" y="208196"/>
                  </a:lnTo>
                  <a:lnTo>
                    <a:pt x="16660" y="208196"/>
                  </a:lnTo>
                  <a:lnTo>
                    <a:pt x="16660" y="16691"/>
                  </a:lnTo>
                  <a:lnTo>
                    <a:pt x="499810" y="16691"/>
                  </a:lnTo>
                  <a:lnTo>
                    <a:pt x="499810" y="0"/>
                  </a:lnTo>
                  <a:close/>
                </a:path>
                <a:path w="733425" h="351155">
                  <a:moveTo>
                    <a:pt x="509807" y="333924"/>
                  </a:moveTo>
                  <a:lnTo>
                    <a:pt x="231577" y="333924"/>
                  </a:lnTo>
                  <a:lnTo>
                    <a:pt x="232695" y="339418"/>
                  </a:lnTo>
                  <a:lnTo>
                    <a:pt x="233247" y="344975"/>
                  </a:lnTo>
                  <a:lnTo>
                    <a:pt x="233243" y="350615"/>
                  </a:lnTo>
                  <a:lnTo>
                    <a:pt x="508141" y="350615"/>
                  </a:lnTo>
                  <a:lnTo>
                    <a:pt x="508144" y="344975"/>
                  </a:lnTo>
                  <a:lnTo>
                    <a:pt x="508703" y="339383"/>
                  </a:lnTo>
                  <a:lnTo>
                    <a:pt x="509807" y="333924"/>
                  </a:lnTo>
                  <a:close/>
                </a:path>
                <a:path w="733425" h="351155">
                  <a:moveTo>
                    <a:pt x="549791" y="66765"/>
                  </a:moveTo>
                  <a:lnTo>
                    <a:pt x="533131" y="66765"/>
                  </a:lnTo>
                  <a:lnTo>
                    <a:pt x="533131" y="183159"/>
                  </a:lnTo>
                  <a:lnTo>
                    <a:pt x="661278" y="183159"/>
                  </a:lnTo>
                  <a:lnTo>
                    <a:pt x="662666" y="184564"/>
                  </a:lnTo>
                  <a:lnTo>
                    <a:pt x="664124" y="185872"/>
                  </a:lnTo>
                  <a:lnTo>
                    <a:pt x="709524" y="220200"/>
                  </a:lnTo>
                  <a:lnTo>
                    <a:pt x="713828" y="223379"/>
                  </a:lnTo>
                  <a:lnTo>
                    <a:pt x="716327" y="228393"/>
                  </a:lnTo>
                  <a:lnTo>
                    <a:pt x="716396" y="326420"/>
                  </a:lnTo>
                  <a:lnTo>
                    <a:pt x="708968" y="333889"/>
                  </a:lnTo>
                  <a:lnTo>
                    <a:pt x="673079" y="333889"/>
                  </a:lnTo>
                  <a:lnTo>
                    <a:pt x="674193" y="339418"/>
                  </a:lnTo>
                  <a:lnTo>
                    <a:pt x="674745" y="344975"/>
                  </a:lnTo>
                  <a:lnTo>
                    <a:pt x="674745" y="350581"/>
                  </a:lnTo>
                  <a:lnTo>
                    <a:pt x="699736" y="350581"/>
                  </a:lnTo>
                  <a:lnTo>
                    <a:pt x="712693" y="347931"/>
                  </a:lnTo>
                  <a:lnTo>
                    <a:pt x="723269" y="340774"/>
                  </a:lnTo>
                  <a:lnTo>
                    <a:pt x="730408" y="330175"/>
                  </a:lnTo>
                  <a:lnTo>
                    <a:pt x="733057" y="317198"/>
                  </a:lnTo>
                  <a:lnTo>
                    <a:pt x="733057" y="233741"/>
                  </a:lnTo>
                  <a:lnTo>
                    <a:pt x="669816" y="169327"/>
                  </a:lnTo>
                  <a:lnTo>
                    <a:pt x="667883" y="166454"/>
                  </a:lnTo>
                  <a:lnTo>
                    <a:pt x="549792" y="166454"/>
                  </a:lnTo>
                  <a:lnTo>
                    <a:pt x="549791" y="66765"/>
                  </a:lnTo>
                  <a:close/>
                </a:path>
                <a:path w="733425" h="351155">
                  <a:moveTo>
                    <a:pt x="499810" y="224888"/>
                  </a:moveTo>
                  <a:lnTo>
                    <a:pt x="483150" y="224888"/>
                  </a:lnTo>
                  <a:lnTo>
                    <a:pt x="483150" y="333924"/>
                  </a:lnTo>
                  <a:lnTo>
                    <a:pt x="499810" y="333924"/>
                  </a:lnTo>
                  <a:lnTo>
                    <a:pt x="499810" y="224888"/>
                  </a:lnTo>
                  <a:close/>
                </a:path>
                <a:path w="733425" h="351155">
                  <a:moveTo>
                    <a:pt x="499810" y="16691"/>
                  </a:moveTo>
                  <a:lnTo>
                    <a:pt x="483150" y="16691"/>
                  </a:lnTo>
                  <a:lnTo>
                    <a:pt x="483150" y="208196"/>
                  </a:lnTo>
                  <a:lnTo>
                    <a:pt x="499810" y="208196"/>
                  </a:lnTo>
                  <a:lnTo>
                    <a:pt x="499810" y="66765"/>
                  </a:lnTo>
                  <a:lnTo>
                    <a:pt x="626037" y="66765"/>
                  </a:lnTo>
                  <a:lnTo>
                    <a:pt x="623131" y="63752"/>
                  </a:lnTo>
                  <a:lnTo>
                    <a:pt x="604460" y="53785"/>
                  </a:lnTo>
                  <a:lnTo>
                    <a:pt x="583112" y="50074"/>
                  </a:lnTo>
                  <a:lnTo>
                    <a:pt x="499810" y="50074"/>
                  </a:lnTo>
                  <a:lnTo>
                    <a:pt x="499810" y="16691"/>
                  </a:lnTo>
                  <a:close/>
                </a:path>
                <a:path w="733425" h="351155">
                  <a:moveTo>
                    <a:pt x="626037" y="66765"/>
                  </a:moveTo>
                  <a:lnTo>
                    <a:pt x="583112" y="66765"/>
                  </a:lnTo>
                  <a:lnTo>
                    <a:pt x="599097" y="69618"/>
                  </a:lnTo>
                  <a:lnTo>
                    <a:pt x="613086" y="77111"/>
                  </a:lnTo>
                  <a:lnTo>
                    <a:pt x="624124" y="88523"/>
                  </a:lnTo>
                  <a:lnTo>
                    <a:pt x="631261" y="103131"/>
                  </a:lnTo>
                  <a:lnTo>
                    <a:pt x="647852" y="160466"/>
                  </a:lnTo>
                  <a:lnTo>
                    <a:pt x="648414" y="162511"/>
                  </a:lnTo>
                  <a:lnTo>
                    <a:pt x="649116" y="164507"/>
                  </a:lnTo>
                  <a:lnTo>
                    <a:pt x="649949" y="166454"/>
                  </a:lnTo>
                  <a:lnTo>
                    <a:pt x="667883" y="166454"/>
                  </a:lnTo>
                  <a:lnTo>
                    <a:pt x="665651" y="163137"/>
                  </a:lnTo>
                  <a:lnTo>
                    <a:pt x="663916" y="156119"/>
                  </a:lnTo>
                  <a:lnTo>
                    <a:pt x="647255" y="98534"/>
                  </a:lnTo>
                  <a:lnTo>
                    <a:pt x="637829" y="78995"/>
                  </a:lnTo>
                  <a:lnTo>
                    <a:pt x="626037" y="66765"/>
                  </a:lnTo>
                  <a:close/>
                </a:path>
              </a:pathLst>
            </a:custGeom>
            <a:solidFill>
              <a:srgbClr val="0099FF"/>
            </a:solidFill>
          </p:spPr>
          <p:txBody>
            <a:bodyPr wrap="square" lIns="0" tIns="0" rIns="0" bIns="0" rtlCol="0"/>
            <a:lstStyle/>
            <a:p>
              <a:endParaRPr/>
            </a:p>
          </p:txBody>
        </p:sp>
        <p:pic>
          <p:nvPicPr>
            <p:cNvPr id="79" name="object 55">
              <a:extLst>
                <a:ext uri="{FF2B5EF4-FFF2-40B4-BE49-F238E27FC236}">
                  <a16:creationId xmlns:a16="http://schemas.microsoft.com/office/drawing/2014/main" id="{5BBBD082-C49F-5D27-F7C7-64DDB564F46E}"/>
                </a:ext>
              </a:extLst>
            </p:cNvPr>
            <p:cNvPicPr/>
            <p:nvPr/>
          </p:nvPicPr>
          <p:blipFill>
            <a:blip r:embed="rId37" cstate="print"/>
            <a:stretch>
              <a:fillRect/>
            </a:stretch>
          </p:blipFill>
          <p:spPr>
            <a:xfrm>
              <a:off x="9500760" y="2369136"/>
              <a:ext cx="133283" cy="133530"/>
            </a:xfrm>
            <a:prstGeom prst="rect">
              <a:avLst/>
            </a:prstGeom>
          </p:spPr>
        </p:pic>
      </p:grpSp>
      <p:grpSp>
        <p:nvGrpSpPr>
          <p:cNvPr id="80" name="object 56">
            <a:extLst>
              <a:ext uri="{FF2B5EF4-FFF2-40B4-BE49-F238E27FC236}">
                <a16:creationId xmlns:a16="http://schemas.microsoft.com/office/drawing/2014/main" id="{A4B1EC3E-A807-E9BA-2FB4-4CF535D440AF}"/>
              </a:ext>
            </a:extLst>
          </p:cNvPr>
          <p:cNvGrpSpPr/>
          <p:nvPr/>
        </p:nvGrpSpPr>
        <p:grpSpPr>
          <a:xfrm>
            <a:off x="10158633" y="2221263"/>
            <a:ext cx="1332865" cy="1591945"/>
            <a:chOff x="10160925" y="1606702"/>
            <a:chExt cx="1332865" cy="1591945"/>
          </a:xfrm>
        </p:grpSpPr>
        <p:sp>
          <p:nvSpPr>
            <p:cNvPr id="81" name="object 57">
              <a:extLst>
                <a:ext uri="{FF2B5EF4-FFF2-40B4-BE49-F238E27FC236}">
                  <a16:creationId xmlns:a16="http://schemas.microsoft.com/office/drawing/2014/main" id="{7A2EBE0B-3D0C-5ED3-A3C9-F82AF3EC5679}"/>
                </a:ext>
              </a:extLst>
            </p:cNvPr>
            <p:cNvSpPr/>
            <p:nvPr/>
          </p:nvSpPr>
          <p:spPr>
            <a:xfrm>
              <a:off x="10173625" y="1619402"/>
              <a:ext cx="1307465" cy="1566545"/>
            </a:xfrm>
            <a:custGeom>
              <a:avLst/>
              <a:gdLst/>
              <a:ahLst/>
              <a:cxnLst/>
              <a:rect l="l" t="t" r="r" b="b"/>
              <a:pathLst>
                <a:path w="1307465" h="1566545">
                  <a:moveTo>
                    <a:pt x="670015" y="1566392"/>
                  </a:moveTo>
                  <a:lnTo>
                    <a:pt x="539713" y="1253591"/>
                  </a:lnTo>
                  <a:lnTo>
                    <a:pt x="491989" y="1243681"/>
                  </a:lnTo>
                  <a:lnTo>
                    <a:pt x="445831" y="1230602"/>
                  </a:lnTo>
                  <a:lnTo>
                    <a:pt x="401343" y="1214495"/>
                  </a:lnTo>
                  <a:lnTo>
                    <a:pt x="358628" y="1195502"/>
                  </a:lnTo>
                  <a:lnTo>
                    <a:pt x="317787" y="1173765"/>
                  </a:lnTo>
                  <a:lnTo>
                    <a:pt x="278924" y="1149424"/>
                  </a:lnTo>
                  <a:lnTo>
                    <a:pt x="242141" y="1122623"/>
                  </a:lnTo>
                  <a:lnTo>
                    <a:pt x="207541" y="1093502"/>
                  </a:lnTo>
                  <a:lnTo>
                    <a:pt x="175227" y="1062203"/>
                  </a:lnTo>
                  <a:lnTo>
                    <a:pt x="145301" y="1028868"/>
                  </a:lnTo>
                  <a:lnTo>
                    <a:pt x="117867" y="993638"/>
                  </a:lnTo>
                  <a:lnTo>
                    <a:pt x="93026" y="956655"/>
                  </a:lnTo>
                  <a:lnTo>
                    <a:pt x="70882" y="918060"/>
                  </a:lnTo>
                  <a:lnTo>
                    <a:pt x="51537" y="877996"/>
                  </a:lnTo>
                  <a:lnTo>
                    <a:pt x="35093" y="836604"/>
                  </a:lnTo>
                  <a:lnTo>
                    <a:pt x="21655" y="794025"/>
                  </a:lnTo>
                  <a:lnTo>
                    <a:pt x="11323" y="750401"/>
                  </a:lnTo>
                  <a:lnTo>
                    <a:pt x="4202" y="705873"/>
                  </a:lnTo>
                  <a:lnTo>
                    <a:pt x="393" y="660584"/>
                  </a:lnTo>
                  <a:lnTo>
                    <a:pt x="0" y="614675"/>
                  </a:lnTo>
                  <a:lnTo>
                    <a:pt x="3124" y="568287"/>
                  </a:lnTo>
                  <a:lnTo>
                    <a:pt x="9869" y="521563"/>
                  </a:lnTo>
                  <a:lnTo>
                    <a:pt x="20130" y="475442"/>
                  </a:lnTo>
                  <a:lnTo>
                    <a:pt x="33671" y="430838"/>
                  </a:lnTo>
                  <a:lnTo>
                    <a:pt x="50344" y="387848"/>
                  </a:lnTo>
                  <a:lnTo>
                    <a:pt x="70004" y="346572"/>
                  </a:lnTo>
                  <a:lnTo>
                    <a:pt x="92503" y="307108"/>
                  </a:lnTo>
                  <a:lnTo>
                    <a:pt x="117696" y="269557"/>
                  </a:lnTo>
                  <a:lnTo>
                    <a:pt x="145436" y="234016"/>
                  </a:lnTo>
                  <a:lnTo>
                    <a:pt x="175576" y="200585"/>
                  </a:lnTo>
                  <a:lnTo>
                    <a:pt x="207970" y="169363"/>
                  </a:lnTo>
                  <a:lnTo>
                    <a:pt x="242472" y="140449"/>
                  </a:lnTo>
                  <a:lnTo>
                    <a:pt x="278935" y="113941"/>
                  </a:lnTo>
                  <a:lnTo>
                    <a:pt x="317212" y="89938"/>
                  </a:lnTo>
                  <a:lnTo>
                    <a:pt x="357157" y="68541"/>
                  </a:lnTo>
                  <a:lnTo>
                    <a:pt x="398623" y="49847"/>
                  </a:lnTo>
                  <a:lnTo>
                    <a:pt x="441465" y="33955"/>
                  </a:lnTo>
                  <a:lnTo>
                    <a:pt x="485535" y="20965"/>
                  </a:lnTo>
                  <a:lnTo>
                    <a:pt x="530687" y="10976"/>
                  </a:lnTo>
                  <a:lnTo>
                    <a:pt x="576775" y="4085"/>
                  </a:lnTo>
                  <a:lnTo>
                    <a:pt x="623652" y="394"/>
                  </a:lnTo>
                  <a:lnTo>
                    <a:pt x="671171" y="0"/>
                  </a:lnTo>
                  <a:lnTo>
                    <a:pt x="719186" y="3002"/>
                  </a:lnTo>
                  <a:lnTo>
                    <a:pt x="767551" y="9499"/>
                  </a:lnTo>
                  <a:lnTo>
                    <a:pt x="815275" y="19409"/>
                  </a:lnTo>
                  <a:lnTo>
                    <a:pt x="861430" y="32488"/>
                  </a:lnTo>
                  <a:lnTo>
                    <a:pt x="905915" y="48595"/>
                  </a:lnTo>
                  <a:lnTo>
                    <a:pt x="948627" y="67588"/>
                  </a:lnTo>
                  <a:lnTo>
                    <a:pt x="989462" y="89326"/>
                  </a:lnTo>
                  <a:lnTo>
                    <a:pt x="1028320" y="113666"/>
                  </a:lnTo>
                  <a:lnTo>
                    <a:pt x="1065097" y="140467"/>
                  </a:lnTo>
                  <a:lnTo>
                    <a:pt x="1099691" y="169588"/>
                  </a:lnTo>
                  <a:lnTo>
                    <a:pt x="1132000" y="200887"/>
                  </a:lnTo>
                  <a:lnTo>
                    <a:pt x="1161920" y="234222"/>
                  </a:lnTo>
                  <a:lnTo>
                    <a:pt x="1189350" y="269452"/>
                  </a:lnTo>
                  <a:lnTo>
                    <a:pt x="1214187" y="306435"/>
                  </a:lnTo>
                  <a:lnTo>
                    <a:pt x="1236328" y="345030"/>
                  </a:lnTo>
                  <a:lnTo>
                    <a:pt x="1255672" y="385094"/>
                  </a:lnTo>
                  <a:lnTo>
                    <a:pt x="1272115" y="426486"/>
                  </a:lnTo>
                  <a:lnTo>
                    <a:pt x="1285555" y="469065"/>
                  </a:lnTo>
                  <a:lnTo>
                    <a:pt x="1295889" y="512689"/>
                  </a:lnTo>
                  <a:lnTo>
                    <a:pt x="1303016" y="557217"/>
                  </a:lnTo>
                  <a:lnTo>
                    <a:pt x="1306833" y="602506"/>
                  </a:lnTo>
                  <a:lnTo>
                    <a:pt x="1307236" y="648415"/>
                  </a:lnTo>
                  <a:lnTo>
                    <a:pt x="1304125" y="694803"/>
                  </a:lnTo>
                  <a:lnTo>
                    <a:pt x="1297395" y="741527"/>
                  </a:lnTo>
                  <a:lnTo>
                    <a:pt x="1286914" y="788440"/>
                  </a:lnTo>
                  <a:lnTo>
                    <a:pt x="1272947" y="833979"/>
                  </a:lnTo>
                  <a:lnTo>
                    <a:pt x="1255632" y="878004"/>
                  </a:lnTo>
                  <a:lnTo>
                    <a:pt x="1235110" y="920379"/>
                  </a:lnTo>
                  <a:lnTo>
                    <a:pt x="1211518" y="960963"/>
                  </a:lnTo>
                  <a:lnTo>
                    <a:pt x="1184997" y="999617"/>
                  </a:lnTo>
                  <a:lnTo>
                    <a:pt x="1155686" y="1036204"/>
                  </a:lnTo>
                  <a:lnTo>
                    <a:pt x="1123723" y="1070584"/>
                  </a:lnTo>
                  <a:lnTo>
                    <a:pt x="1089248" y="1102618"/>
                  </a:lnTo>
                  <a:lnTo>
                    <a:pt x="1052399" y="1132169"/>
                  </a:lnTo>
                  <a:lnTo>
                    <a:pt x="1013317" y="1159096"/>
                  </a:lnTo>
                  <a:lnTo>
                    <a:pt x="972140" y="1183261"/>
                  </a:lnTo>
                  <a:lnTo>
                    <a:pt x="929008" y="1204525"/>
                  </a:lnTo>
                  <a:lnTo>
                    <a:pt x="884059" y="1222750"/>
                  </a:lnTo>
                  <a:lnTo>
                    <a:pt x="837433" y="1237797"/>
                  </a:lnTo>
                  <a:lnTo>
                    <a:pt x="789268" y="1249527"/>
                  </a:lnTo>
                  <a:lnTo>
                    <a:pt x="670015" y="1566392"/>
                  </a:lnTo>
                  <a:close/>
                </a:path>
              </a:pathLst>
            </a:custGeom>
            <a:ln w="25400">
              <a:solidFill>
                <a:srgbClr val="33CCCC"/>
              </a:solidFill>
            </a:ln>
          </p:spPr>
          <p:txBody>
            <a:bodyPr wrap="square" lIns="0" tIns="0" rIns="0" bIns="0" rtlCol="0"/>
            <a:lstStyle/>
            <a:p>
              <a:endParaRPr/>
            </a:p>
          </p:txBody>
        </p:sp>
        <p:pic>
          <p:nvPicPr>
            <p:cNvPr id="82" name="object 58">
              <a:extLst>
                <a:ext uri="{FF2B5EF4-FFF2-40B4-BE49-F238E27FC236}">
                  <a16:creationId xmlns:a16="http://schemas.microsoft.com/office/drawing/2014/main" id="{69355E28-C0A9-89DB-7148-0AC22C16E1F8}"/>
                </a:ext>
              </a:extLst>
            </p:cNvPr>
            <p:cNvPicPr/>
            <p:nvPr/>
          </p:nvPicPr>
          <p:blipFill>
            <a:blip r:embed="rId38" cstate="print"/>
            <a:stretch>
              <a:fillRect/>
            </a:stretch>
          </p:blipFill>
          <p:spPr>
            <a:xfrm>
              <a:off x="10983252" y="2426450"/>
              <a:ext cx="111368" cy="112418"/>
            </a:xfrm>
            <a:prstGeom prst="rect">
              <a:avLst/>
            </a:prstGeom>
          </p:spPr>
        </p:pic>
        <p:sp>
          <p:nvSpPr>
            <p:cNvPr id="83" name="object 59">
              <a:extLst>
                <a:ext uri="{FF2B5EF4-FFF2-40B4-BE49-F238E27FC236}">
                  <a16:creationId xmlns:a16="http://schemas.microsoft.com/office/drawing/2014/main" id="{184A2EBD-09A0-4DE2-097C-B4C2B479D6B0}"/>
                </a:ext>
              </a:extLst>
            </p:cNvPr>
            <p:cNvSpPr/>
            <p:nvPr/>
          </p:nvSpPr>
          <p:spPr>
            <a:xfrm>
              <a:off x="10964431" y="2282915"/>
              <a:ext cx="254635" cy="256540"/>
            </a:xfrm>
            <a:custGeom>
              <a:avLst/>
              <a:gdLst/>
              <a:ahLst/>
              <a:cxnLst/>
              <a:rect l="l" t="t" r="r" b="b"/>
              <a:pathLst>
                <a:path w="254634" h="256539">
                  <a:moveTo>
                    <a:pt x="81349" y="98803"/>
                  </a:moveTo>
                  <a:lnTo>
                    <a:pt x="72493" y="98803"/>
                  </a:lnTo>
                  <a:lnTo>
                    <a:pt x="218385" y="252183"/>
                  </a:lnTo>
                  <a:lnTo>
                    <a:pt x="222244" y="255952"/>
                  </a:lnTo>
                  <a:lnTo>
                    <a:pt x="228386" y="255952"/>
                  </a:lnTo>
                  <a:lnTo>
                    <a:pt x="232245" y="252183"/>
                  </a:lnTo>
                  <a:lnTo>
                    <a:pt x="235526" y="248885"/>
                  </a:lnTo>
                  <a:lnTo>
                    <a:pt x="224329" y="248885"/>
                  </a:lnTo>
                  <a:lnTo>
                    <a:pt x="222907" y="247634"/>
                  </a:lnTo>
                  <a:lnTo>
                    <a:pt x="81349" y="98803"/>
                  </a:lnTo>
                  <a:close/>
                </a:path>
                <a:path w="254634" h="256539">
                  <a:moveTo>
                    <a:pt x="102703" y="77753"/>
                  </a:moveTo>
                  <a:lnTo>
                    <a:pt x="93444" y="77753"/>
                  </a:lnTo>
                  <a:lnTo>
                    <a:pt x="246078" y="224356"/>
                  </a:lnTo>
                  <a:lnTo>
                    <a:pt x="247313" y="225728"/>
                  </a:lnTo>
                  <a:lnTo>
                    <a:pt x="224329" y="248885"/>
                  </a:lnTo>
                  <a:lnTo>
                    <a:pt x="235526" y="248885"/>
                  </a:lnTo>
                  <a:lnTo>
                    <a:pt x="250601" y="233736"/>
                  </a:lnTo>
                  <a:lnTo>
                    <a:pt x="254361" y="229836"/>
                  </a:lnTo>
                  <a:lnTo>
                    <a:pt x="254335" y="223630"/>
                  </a:lnTo>
                  <a:lnTo>
                    <a:pt x="250550" y="219757"/>
                  </a:lnTo>
                  <a:lnTo>
                    <a:pt x="102703" y="77753"/>
                  </a:lnTo>
                  <a:close/>
                </a:path>
                <a:path w="254634" h="256539">
                  <a:moveTo>
                    <a:pt x="46373" y="23114"/>
                  </a:moveTo>
                  <a:lnTo>
                    <a:pt x="40220" y="23114"/>
                  </a:lnTo>
                  <a:lnTo>
                    <a:pt x="36366" y="26895"/>
                  </a:lnTo>
                  <a:lnTo>
                    <a:pt x="26720" y="36583"/>
                  </a:lnTo>
                  <a:lnTo>
                    <a:pt x="23095" y="40349"/>
                  </a:lnTo>
                  <a:lnTo>
                    <a:pt x="22976" y="46547"/>
                  </a:lnTo>
                  <a:lnTo>
                    <a:pt x="29208" y="53169"/>
                  </a:lnTo>
                  <a:lnTo>
                    <a:pt x="22378" y="60035"/>
                  </a:lnTo>
                  <a:lnTo>
                    <a:pt x="20666" y="61649"/>
                  </a:lnTo>
                  <a:lnTo>
                    <a:pt x="19351" y="63640"/>
                  </a:lnTo>
                  <a:lnTo>
                    <a:pt x="18538" y="65854"/>
                  </a:lnTo>
                  <a:lnTo>
                    <a:pt x="1435" y="110823"/>
                  </a:lnTo>
                  <a:lnTo>
                    <a:pt x="0" y="114315"/>
                  </a:lnTo>
                  <a:lnTo>
                    <a:pt x="905" y="118338"/>
                  </a:lnTo>
                  <a:lnTo>
                    <a:pt x="3698" y="120867"/>
                  </a:lnTo>
                  <a:lnTo>
                    <a:pt x="6333" y="123531"/>
                  </a:lnTo>
                  <a:lnTo>
                    <a:pt x="10201" y="124550"/>
                  </a:lnTo>
                  <a:lnTo>
                    <a:pt x="13799" y="123523"/>
                  </a:lnTo>
                  <a:lnTo>
                    <a:pt x="31410" y="117743"/>
                  </a:lnTo>
                  <a:lnTo>
                    <a:pt x="10562" y="117743"/>
                  </a:lnTo>
                  <a:lnTo>
                    <a:pt x="9009" y="117271"/>
                  </a:lnTo>
                  <a:lnTo>
                    <a:pt x="8005" y="116135"/>
                  </a:lnTo>
                  <a:lnTo>
                    <a:pt x="7237" y="115411"/>
                  </a:lnTo>
                  <a:lnTo>
                    <a:pt x="6976" y="114296"/>
                  </a:lnTo>
                  <a:lnTo>
                    <a:pt x="25059" y="66725"/>
                  </a:lnTo>
                  <a:lnTo>
                    <a:pt x="25859" y="65548"/>
                  </a:lnTo>
                  <a:lnTo>
                    <a:pt x="26891" y="64602"/>
                  </a:lnTo>
                  <a:lnTo>
                    <a:pt x="42794" y="48624"/>
                  </a:lnTo>
                  <a:lnTo>
                    <a:pt x="33726" y="48624"/>
                  </a:lnTo>
                  <a:lnTo>
                    <a:pt x="31246" y="45966"/>
                  </a:lnTo>
                  <a:lnTo>
                    <a:pt x="30008" y="44596"/>
                  </a:lnTo>
                  <a:lnTo>
                    <a:pt x="30064" y="42447"/>
                  </a:lnTo>
                  <a:lnTo>
                    <a:pt x="31246" y="41142"/>
                  </a:lnTo>
                  <a:lnTo>
                    <a:pt x="40900" y="31446"/>
                  </a:lnTo>
                  <a:lnTo>
                    <a:pt x="42300" y="30192"/>
                  </a:lnTo>
                  <a:lnTo>
                    <a:pt x="61141" y="30192"/>
                  </a:lnTo>
                  <a:lnTo>
                    <a:pt x="61941" y="29388"/>
                  </a:lnTo>
                  <a:lnTo>
                    <a:pt x="52869" y="29388"/>
                  </a:lnTo>
                  <a:lnTo>
                    <a:pt x="50226" y="26895"/>
                  </a:lnTo>
                  <a:lnTo>
                    <a:pt x="46373" y="23114"/>
                  </a:lnTo>
                  <a:close/>
                </a:path>
                <a:path w="254634" h="256539">
                  <a:moveTo>
                    <a:pt x="95489" y="7075"/>
                  </a:moveTo>
                  <a:lnTo>
                    <a:pt x="86334" y="7075"/>
                  </a:lnTo>
                  <a:lnTo>
                    <a:pt x="87697" y="8334"/>
                  </a:lnTo>
                  <a:lnTo>
                    <a:pt x="117889" y="38974"/>
                  </a:lnTo>
                  <a:lnTo>
                    <a:pt x="119129" y="40349"/>
                  </a:lnTo>
                  <a:lnTo>
                    <a:pt x="119073" y="42509"/>
                  </a:lnTo>
                  <a:lnTo>
                    <a:pt x="117889" y="43819"/>
                  </a:lnTo>
                  <a:lnTo>
                    <a:pt x="62502" y="99744"/>
                  </a:lnTo>
                  <a:lnTo>
                    <a:pt x="61364" y="100835"/>
                  </a:lnTo>
                  <a:lnTo>
                    <a:pt x="59987" y="101636"/>
                  </a:lnTo>
                  <a:lnTo>
                    <a:pt x="58481" y="102089"/>
                  </a:lnTo>
                  <a:lnTo>
                    <a:pt x="12025" y="117359"/>
                  </a:lnTo>
                  <a:lnTo>
                    <a:pt x="10562" y="117743"/>
                  </a:lnTo>
                  <a:lnTo>
                    <a:pt x="31410" y="117743"/>
                  </a:lnTo>
                  <a:lnTo>
                    <a:pt x="60484" y="108199"/>
                  </a:lnTo>
                  <a:lnTo>
                    <a:pt x="62942" y="107436"/>
                  </a:lnTo>
                  <a:lnTo>
                    <a:pt x="65185" y="106098"/>
                  </a:lnTo>
                  <a:lnTo>
                    <a:pt x="67028" y="104295"/>
                  </a:lnTo>
                  <a:lnTo>
                    <a:pt x="72493" y="98803"/>
                  </a:lnTo>
                  <a:lnTo>
                    <a:pt x="81349" y="98803"/>
                  </a:lnTo>
                  <a:lnTo>
                    <a:pt x="77024" y="94256"/>
                  </a:lnTo>
                  <a:lnTo>
                    <a:pt x="93444" y="77753"/>
                  </a:lnTo>
                  <a:lnTo>
                    <a:pt x="102703" y="77753"/>
                  </a:lnTo>
                  <a:lnTo>
                    <a:pt x="97954" y="73191"/>
                  </a:lnTo>
                  <a:lnTo>
                    <a:pt x="122409" y="48330"/>
                  </a:lnTo>
                  <a:lnTo>
                    <a:pt x="126164" y="44457"/>
                  </a:lnTo>
                  <a:lnTo>
                    <a:pt x="126164" y="38285"/>
                  </a:lnTo>
                  <a:lnTo>
                    <a:pt x="122409" y="34413"/>
                  </a:lnTo>
                  <a:lnTo>
                    <a:pt x="95489" y="7075"/>
                  </a:lnTo>
                  <a:close/>
                </a:path>
                <a:path w="254634" h="256539">
                  <a:moveTo>
                    <a:pt x="61141" y="30192"/>
                  </a:moveTo>
                  <a:lnTo>
                    <a:pt x="42300" y="30192"/>
                  </a:lnTo>
                  <a:lnTo>
                    <a:pt x="44423" y="30221"/>
                  </a:lnTo>
                  <a:lnTo>
                    <a:pt x="48346" y="33936"/>
                  </a:lnTo>
                  <a:lnTo>
                    <a:pt x="33726" y="48624"/>
                  </a:lnTo>
                  <a:lnTo>
                    <a:pt x="42794" y="48624"/>
                  </a:lnTo>
                  <a:lnTo>
                    <a:pt x="61141" y="30192"/>
                  </a:lnTo>
                  <a:close/>
                </a:path>
                <a:path w="254634" h="256539">
                  <a:moveTo>
                    <a:pt x="88361" y="0"/>
                  </a:moveTo>
                  <a:lnTo>
                    <a:pt x="82216" y="0"/>
                  </a:lnTo>
                  <a:lnTo>
                    <a:pt x="78357" y="3751"/>
                  </a:lnTo>
                  <a:lnTo>
                    <a:pt x="52869" y="29388"/>
                  </a:lnTo>
                  <a:lnTo>
                    <a:pt x="61941" y="29388"/>
                  </a:lnTo>
                  <a:lnTo>
                    <a:pt x="82896" y="8334"/>
                  </a:lnTo>
                  <a:lnTo>
                    <a:pt x="84259" y="7075"/>
                  </a:lnTo>
                  <a:lnTo>
                    <a:pt x="95489" y="7075"/>
                  </a:lnTo>
                  <a:lnTo>
                    <a:pt x="92217" y="3751"/>
                  </a:lnTo>
                  <a:lnTo>
                    <a:pt x="88361" y="0"/>
                  </a:lnTo>
                  <a:close/>
                </a:path>
              </a:pathLst>
            </a:custGeom>
            <a:solidFill>
              <a:srgbClr val="33CCCC"/>
            </a:solidFill>
          </p:spPr>
          <p:txBody>
            <a:bodyPr wrap="square" lIns="0" tIns="0" rIns="0" bIns="0" rtlCol="0"/>
            <a:lstStyle/>
            <a:p>
              <a:endParaRPr/>
            </a:p>
          </p:txBody>
        </p:sp>
        <p:pic>
          <p:nvPicPr>
            <p:cNvPr id="84" name="object 60">
              <a:extLst>
                <a:ext uri="{FF2B5EF4-FFF2-40B4-BE49-F238E27FC236}">
                  <a16:creationId xmlns:a16="http://schemas.microsoft.com/office/drawing/2014/main" id="{DAAFD528-1D28-1434-BF9D-1173D8170BA2}"/>
                </a:ext>
              </a:extLst>
            </p:cNvPr>
            <p:cNvPicPr/>
            <p:nvPr/>
          </p:nvPicPr>
          <p:blipFill>
            <a:blip r:embed="rId39" cstate="print"/>
            <a:stretch>
              <a:fillRect/>
            </a:stretch>
          </p:blipFill>
          <p:spPr>
            <a:xfrm>
              <a:off x="11107896" y="2273268"/>
              <a:ext cx="139992" cy="139949"/>
            </a:xfrm>
            <a:prstGeom prst="rect">
              <a:avLst/>
            </a:prstGeom>
          </p:spPr>
        </p:pic>
      </p:grpSp>
      <p:sp>
        <p:nvSpPr>
          <p:cNvPr id="85" name="object 61">
            <a:extLst>
              <a:ext uri="{FF2B5EF4-FFF2-40B4-BE49-F238E27FC236}">
                <a16:creationId xmlns:a16="http://schemas.microsoft.com/office/drawing/2014/main" id="{51640F30-14D2-12DD-CE4A-090D42ED51DA}"/>
              </a:ext>
            </a:extLst>
          </p:cNvPr>
          <p:cNvSpPr/>
          <p:nvPr/>
        </p:nvSpPr>
        <p:spPr>
          <a:xfrm>
            <a:off x="7033445" y="2261389"/>
            <a:ext cx="1307465" cy="1564640"/>
          </a:xfrm>
          <a:custGeom>
            <a:avLst/>
            <a:gdLst/>
            <a:ahLst/>
            <a:cxnLst/>
            <a:rect l="l" t="t" r="r" b="b"/>
            <a:pathLst>
              <a:path w="1307465" h="1564639">
                <a:moveTo>
                  <a:pt x="669987" y="1564493"/>
                </a:moveTo>
                <a:lnTo>
                  <a:pt x="539685" y="1252073"/>
                </a:lnTo>
                <a:lnTo>
                  <a:pt x="491961" y="1242166"/>
                </a:lnTo>
                <a:lnTo>
                  <a:pt x="445806" y="1229096"/>
                </a:lnTo>
                <a:lnTo>
                  <a:pt x="401321" y="1213004"/>
                </a:lnTo>
                <a:lnTo>
                  <a:pt x="358609" y="1194031"/>
                </a:lnTo>
                <a:lnTo>
                  <a:pt x="317773" y="1172318"/>
                </a:lnTo>
                <a:lnTo>
                  <a:pt x="278916" y="1148007"/>
                </a:lnTo>
                <a:lnTo>
                  <a:pt x="242139" y="1121239"/>
                </a:lnTo>
                <a:lnTo>
                  <a:pt x="207545" y="1092155"/>
                </a:lnTo>
                <a:lnTo>
                  <a:pt x="175236" y="1060897"/>
                </a:lnTo>
                <a:lnTo>
                  <a:pt x="145316" y="1027605"/>
                </a:lnTo>
                <a:lnTo>
                  <a:pt x="117886" y="992422"/>
                </a:lnTo>
                <a:lnTo>
                  <a:pt x="93049" y="955487"/>
                </a:lnTo>
                <a:lnTo>
                  <a:pt x="70908" y="916944"/>
                </a:lnTo>
                <a:lnTo>
                  <a:pt x="51564" y="876932"/>
                </a:lnTo>
                <a:lnTo>
                  <a:pt x="35121" y="835593"/>
                </a:lnTo>
                <a:lnTo>
                  <a:pt x="21681" y="793069"/>
                </a:lnTo>
                <a:lnTo>
                  <a:pt x="11346" y="749500"/>
                </a:lnTo>
                <a:lnTo>
                  <a:pt x="4220" y="705028"/>
                </a:lnTo>
                <a:lnTo>
                  <a:pt x="403" y="659794"/>
                </a:lnTo>
                <a:lnTo>
                  <a:pt x="0" y="613940"/>
                </a:lnTo>
                <a:lnTo>
                  <a:pt x="3111" y="567606"/>
                </a:lnTo>
                <a:lnTo>
                  <a:pt x="9841" y="520934"/>
                </a:lnTo>
                <a:lnTo>
                  <a:pt x="20102" y="474865"/>
                </a:lnTo>
                <a:lnTo>
                  <a:pt x="33642" y="430309"/>
                </a:lnTo>
                <a:lnTo>
                  <a:pt x="50315" y="387367"/>
                </a:lnTo>
                <a:lnTo>
                  <a:pt x="69975" y="346137"/>
                </a:lnTo>
                <a:lnTo>
                  <a:pt x="92474" y="306718"/>
                </a:lnTo>
                <a:lnTo>
                  <a:pt x="117667" y="269209"/>
                </a:lnTo>
                <a:lnTo>
                  <a:pt x="145407" y="233708"/>
                </a:lnTo>
                <a:lnTo>
                  <a:pt x="175547" y="200316"/>
                </a:lnTo>
                <a:lnTo>
                  <a:pt x="207942" y="169129"/>
                </a:lnTo>
                <a:lnTo>
                  <a:pt x="242443" y="140249"/>
                </a:lnTo>
                <a:lnTo>
                  <a:pt x="278906" y="113772"/>
                </a:lnTo>
                <a:lnTo>
                  <a:pt x="317183" y="89799"/>
                </a:lnTo>
                <a:lnTo>
                  <a:pt x="357128" y="68428"/>
                </a:lnTo>
                <a:lnTo>
                  <a:pt x="398595" y="49758"/>
                </a:lnTo>
                <a:lnTo>
                  <a:pt x="441436" y="33888"/>
                </a:lnTo>
                <a:lnTo>
                  <a:pt x="485506" y="20917"/>
                </a:lnTo>
                <a:lnTo>
                  <a:pt x="530659" y="10944"/>
                </a:lnTo>
                <a:lnTo>
                  <a:pt x="576746" y="4067"/>
                </a:lnTo>
                <a:lnTo>
                  <a:pt x="623623" y="386"/>
                </a:lnTo>
                <a:lnTo>
                  <a:pt x="671142" y="0"/>
                </a:lnTo>
                <a:lnTo>
                  <a:pt x="719158" y="3006"/>
                </a:lnTo>
                <a:lnTo>
                  <a:pt x="767523" y="9505"/>
                </a:lnTo>
                <a:lnTo>
                  <a:pt x="815246" y="19412"/>
                </a:lnTo>
                <a:lnTo>
                  <a:pt x="861402" y="32482"/>
                </a:lnTo>
                <a:lnTo>
                  <a:pt x="905886" y="48575"/>
                </a:lnTo>
                <a:lnTo>
                  <a:pt x="948598" y="67548"/>
                </a:lnTo>
                <a:lnTo>
                  <a:pt x="989434" y="89260"/>
                </a:lnTo>
                <a:lnTo>
                  <a:pt x="1028291" y="113571"/>
                </a:lnTo>
                <a:lnTo>
                  <a:pt x="1065069" y="140340"/>
                </a:lnTo>
                <a:lnTo>
                  <a:pt x="1099663" y="169423"/>
                </a:lnTo>
                <a:lnTo>
                  <a:pt x="1131971" y="200682"/>
                </a:lnTo>
                <a:lnTo>
                  <a:pt x="1161891" y="233973"/>
                </a:lnTo>
                <a:lnTo>
                  <a:pt x="1189321" y="269157"/>
                </a:lnTo>
                <a:lnTo>
                  <a:pt x="1214158" y="306091"/>
                </a:lnTo>
                <a:lnTo>
                  <a:pt x="1236300" y="344635"/>
                </a:lnTo>
                <a:lnTo>
                  <a:pt x="1255643" y="384647"/>
                </a:lnTo>
                <a:lnTo>
                  <a:pt x="1272086" y="425985"/>
                </a:lnTo>
                <a:lnTo>
                  <a:pt x="1285526" y="468510"/>
                </a:lnTo>
                <a:lnTo>
                  <a:pt x="1295861" y="512079"/>
                </a:lnTo>
                <a:lnTo>
                  <a:pt x="1302988" y="556551"/>
                </a:lnTo>
                <a:lnTo>
                  <a:pt x="1306804" y="601784"/>
                </a:lnTo>
                <a:lnTo>
                  <a:pt x="1307208" y="647639"/>
                </a:lnTo>
                <a:lnTo>
                  <a:pt x="1304096" y="693972"/>
                </a:lnTo>
                <a:lnTo>
                  <a:pt x="1297367" y="740644"/>
                </a:lnTo>
                <a:lnTo>
                  <a:pt x="1286886" y="787488"/>
                </a:lnTo>
                <a:lnTo>
                  <a:pt x="1272918" y="832964"/>
                </a:lnTo>
                <a:lnTo>
                  <a:pt x="1255604" y="876932"/>
                </a:lnTo>
                <a:lnTo>
                  <a:pt x="1235081" y="919254"/>
                </a:lnTo>
                <a:lnTo>
                  <a:pt x="1211490" y="959789"/>
                </a:lnTo>
                <a:lnTo>
                  <a:pt x="1184969" y="998400"/>
                </a:lnTo>
                <a:lnTo>
                  <a:pt x="1155657" y="1034946"/>
                </a:lnTo>
                <a:lnTo>
                  <a:pt x="1123694" y="1069288"/>
                </a:lnTo>
                <a:lnTo>
                  <a:pt x="1089219" y="1101289"/>
                </a:lnTo>
                <a:lnTo>
                  <a:pt x="1052371" y="1130807"/>
                </a:lnTo>
                <a:lnTo>
                  <a:pt x="1013289" y="1157705"/>
                </a:lnTo>
                <a:lnTo>
                  <a:pt x="972112" y="1181842"/>
                </a:lnTo>
                <a:lnTo>
                  <a:pt x="928979" y="1203081"/>
                </a:lnTo>
                <a:lnTo>
                  <a:pt x="884030" y="1221281"/>
                </a:lnTo>
                <a:lnTo>
                  <a:pt x="837404" y="1236303"/>
                </a:lnTo>
                <a:lnTo>
                  <a:pt x="789240" y="1248009"/>
                </a:lnTo>
                <a:lnTo>
                  <a:pt x="669987" y="1564493"/>
                </a:lnTo>
                <a:close/>
              </a:path>
            </a:pathLst>
          </a:custGeom>
          <a:ln w="25400">
            <a:solidFill>
              <a:srgbClr val="333399"/>
            </a:solidFill>
          </a:ln>
        </p:spPr>
        <p:txBody>
          <a:bodyPr wrap="square" lIns="0" tIns="0" rIns="0" bIns="0" rtlCol="0"/>
          <a:lstStyle/>
          <a:p>
            <a:endParaRPr/>
          </a:p>
        </p:txBody>
      </p:sp>
      <p:grpSp>
        <p:nvGrpSpPr>
          <p:cNvPr id="86" name="object 62">
            <a:extLst>
              <a:ext uri="{FF2B5EF4-FFF2-40B4-BE49-F238E27FC236}">
                <a16:creationId xmlns:a16="http://schemas.microsoft.com/office/drawing/2014/main" id="{B4EF3592-FD89-D47A-1C7B-822ADB7D9A57}"/>
              </a:ext>
            </a:extLst>
          </p:cNvPr>
          <p:cNvGrpSpPr/>
          <p:nvPr/>
        </p:nvGrpSpPr>
        <p:grpSpPr>
          <a:xfrm>
            <a:off x="5451025" y="2215161"/>
            <a:ext cx="1332865" cy="2023745"/>
            <a:chOff x="5453317" y="1600600"/>
            <a:chExt cx="1332865" cy="2023745"/>
          </a:xfrm>
        </p:grpSpPr>
        <p:sp>
          <p:nvSpPr>
            <p:cNvPr id="87" name="object 63">
              <a:extLst>
                <a:ext uri="{FF2B5EF4-FFF2-40B4-BE49-F238E27FC236}">
                  <a16:creationId xmlns:a16="http://schemas.microsoft.com/office/drawing/2014/main" id="{A01C5032-56AB-A6BB-89ED-B53D60DD0950}"/>
                </a:ext>
              </a:extLst>
            </p:cNvPr>
            <p:cNvSpPr/>
            <p:nvPr/>
          </p:nvSpPr>
          <p:spPr>
            <a:xfrm>
              <a:off x="5981700" y="3270503"/>
              <a:ext cx="315595" cy="309880"/>
            </a:xfrm>
            <a:custGeom>
              <a:avLst/>
              <a:gdLst/>
              <a:ahLst/>
              <a:cxnLst/>
              <a:rect l="l" t="t" r="r" b="b"/>
              <a:pathLst>
                <a:path w="315595" h="309879">
                  <a:moveTo>
                    <a:pt x="0" y="154686"/>
                  </a:moveTo>
                  <a:lnTo>
                    <a:pt x="8040" y="105777"/>
                  </a:lnTo>
                  <a:lnTo>
                    <a:pt x="30431" y="63313"/>
                  </a:lnTo>
                  <a:lnTo>
                    <a:pt x="64574" y="29833"/>
                  </a:lnTo>
                  <a:lnTo>
                    <a:pt x="107874" y="7882"/>
                  </a:lnTo>
                  <a:lnTo>
                    <a:pt x="157734" y="0"/>
                  </a:lnTo>
                  <a:lnTo>
                    <a:pt x="207593" y="7882"/>
                  </a:lnTo>
                  <a:lnTo>
                    <a:pt x="250893" y="29833"/>
                  </a:lnTo>
                  <a:lnTo>
                    <a:pt x="285036" y="63313"/>
                  </a:lnTo>
                  <a:lnTo>
                    <a:pt x="307427" y="105777"/>
                  </a:lnTo>
                  <a:lnTo>
                    <a:pt x="315467" y="154686"/>
                  </a:lnTo>
                  <a:lnTo>
                    <a:pt x="307427" y="203594"/>
                  </a:lnTo>
                  <a:lnTo>
                    <a:pt x="285036" y="246058"/>
                  </a:lnTo>
                  <a:lnTo>
                    <a:pt x="250893" y="279538"/>
                  </a:lnTo>
                  <a:lnTo>
                    <a:pt x="207593" y="301489"/>
                  </a:lnTo>
                  <a:lnTo>
                    <a:pt x="157734" y="309372"/>
                  </a:lnTo>
                  <a:lnTo>
                    <a:pt x="107874" y="301489"/>
                  </a:lnTo>
                  <a:lnTo>
                    <a:pt x="64574" y="279538"/>
                  </a:lnTo>
                  <a:lnTo>
                    <a:pt x="30431" y="246058"/>
                  </a:lnTo>
                  <a:lnTo>
                    <a:pt x="8040" y="203594"/>
                  </a:lnTo>
                  <a:lnTo>
                    <a:pt x="0" y="154686"/>
                  </a:lnTo>
                  <a:close/>
                </a:path>
              </a:pathLst>
            </a:custGeom>
            <a:ln w="88900">
              <a:solidFill>
                <a:srgbClr val="9900CC"/>
              </a:solidFill>
            </a:ln>
          </p:spPr>
          <p:txBody>
            <a:bodyPr wrap="square" lIns="0" tIns="0" rIns="0" bIns="0" rtlCol="0"/>
            <a:lstStyle/>
            <a:p>
              <a:endParaRPr/>
            </a:p>
          </p:txBody>
        </p:sp>
        <p:sp>
          <p:nvSpPr>
            <p:cNvPr id="88" name="object 64">
              <a:extLst>
                <a:ext uri="{FF2B5EF4-FFF2-40B4-BE49-F238E27FC236}">
                  <a16:creationId xmlns:a16="http://schemas.microsoft.com/office/drawing/2014/main" id="{84A03D9D-DAAA-3A5B-017D-A01952404099}"/>
                </a:ext>
              </a:extLst>
            </p:cNvPr>
            <p:cNvSpPr/>
            <p:nvPr/>
          </p:nvSpPr>
          <p:spPr>
            <a:xfrm>
              <a:off x="5466017" y="1613300"/>
              <a:ext cx="1307465" cy="1564640"/>
            </a:xfrm>
            <a:custGeom>
              <a:avLst/>
              <a:gdLst/>
              <a:ahLst/>
              <a:cxnLst/>
              <a:rect l="l" t="t" r="r" b="b"/>
              <a:pathLst>
                <a:path w="1307465" h="1564639">
                  <a:moveTo>
                    <a:pt x="669987" y="1564493"/>
                  </a:moveTo>
                  <a:lnTo>
                    <a:pt x="539685" y="1252073"/>
                  </a:lnTo>
                  <a:lnTo>
                    <a:pt x="491961" y="1242166"/>
                  </a:lnTo>
                  <a:lnTo>
                    <a:pt x="445806" y="1229096"/>
                  </a:lnTo>
                  <a:lnTo>
                    <a:pt x="401321" y="1213004"/>
                  </a:lnTo>
                  <a:lnTo>
                    <a:pt x="358609" y="1194031"/>
                  </a:lnTo>
                  <a:lnTo>
                    <a:pt x="317773" y="1172318"/>
                  </a:lnTo>
                  <a:lnTo>
                    <a:pt x="278916" y="1148007"/>
                  </a:lnTo>
                  <a:lnTo>
                    <a:pt x="242139" y="1121239"/>
                  </a:lnTo>
                  <a:lnTo>
                    <a:pt x="207545" y="1092155"/>
                  </a:lnTo>
                  <a:lnTo>
                    <a:pt x="175236" y="1060897"/>
                  </a:lnTo>
                  <a:lnTo>
                    <a:pt x="145316" y="1027605"/>
                  </a:lnTo>
                  <a:lnTo>
                    <a:pt x="117886" y="992422"/>
                  </a:lnTo>
                  <a:lnTo>
                    <a:pt x="93049" y="955487"/>
                  </a:lnTo>
                  <a:lnTo>
                    <a:pt x="70908" y="916944"/>
                  </a:lnTo>
                  <a:lnTo>
                    <a:pt x="51564" y="876932"/>
                  </a:lnTo>
                  <a:lnTo>
                    <a:pt x="35121" y="835593"/>
                  </a:lnTo>
                  <a:lnTo>
                    <a:pt x="21681" y="793069"/>
                  </a:lnTo>
                  <a:lnTo>
                    <a:pt x="11346" y="749500"/>
                  </a:lnTo>
                  <a:lnTo>
                    <a:pt x="4220" y="705028"/>
                  </a:lnTo>
                  <a:lnTo>
                    <a:pt x="403" y="659794"/>
                  </a:lnTo>
                  <a:lnTo>
                    <a:pt x="0" y="613940"/>
                  </a:lnTo>
                  <a:lnTo>
                    <a:pt x="3111" y="567606"/>
                  </a:lnTo>
                  <a:lnTo>
                    <a:pt x="9841" y="520934"/>
                  </a:lnTo>
                  <a:lnTo>
                    <a:pt x="20102" y="474865"/>
                  </a:lnTo>
                  <a:lnTo>
                    <a:pt x="33642" y="430309"/>
                  </a:lnTo>
                  <a:lnTo>
                    <a:pt x="50315" y="387367"/>
                  </a:lnTo>
                  <a:lnTo>
                    <a:pt x="69975" y="346137"/>
                  </a:lnTo>
                  <a:lnTo>
                    <a:pt x="92474" y="306718"/>
                  </a:lnTo>
                  <a:lnTo>
                    <a:pt x="117667" y="269209"/>
                  </a:lnTo>
                  <a:lnTo>
                    <a:pt x="145407" y="233708"/>
                  </a:lnTo>
                  <a:lnTo>
                    <a:pt x="175547" y="200316"/>
                  </a:lnTo>
                  <a:lnTo>
                    <a:pt x="207942" y="169129"/>
                  </a:lnTo>
                  <a:lnTo>
                    <a:pt x="242443" y="140249"/>
                  </a:lnTo>
                  <a:lnTo>
                    <a:pt x="278906" y="113772"/>
                  </a:lnTo>
                  <a:lnTo>
                    <a:pt x="317183" y="89799"/>
                  </a:lnTo>
                  <a:lnTo>
                    <a:pt x="357128" y="68428"/>
                  </a:lnTo>
                  <a:lnTo>
                    <a:pt x="398595" y="49758"/>
                  </a:lnTo>
                  <a:lnTo>
                    <a:pt x="441436" y="33888"/>
                  </a:lnTo>
                  <a:lnTo>
                    <a:pt x="485506" y="20917"/>
                  </a:lnTo>
                  <a:lnTo>
                    <a:pt x="530659" y="10944"/>
                  </a:lnTo>
                  <a:lnTo>
                    <a:pt x="576746" y="4067"/>
                  </a:lnTo>
                  <a:lnTo>
                    <a:pt x="623623" y="386"/>
                  </a:lnTo>
                  <a:lnTo>
                    <a:pt x="671142" y="0"/>
                  </a:lnTo>
                  <a:lnTo>
                    <a:pt x="719158" y="3006"/>
                  </a:lnTo>
                  <a:lnTo>
                    <a:pt x="767523" y="9505"/>
                  </a:lnTo>
                  <a:lnTo>
                    <a:pt x="815246" y="19412"/>
                  </a:lnTo>
                  <a:lnTo>
                    <a:pt x="861402" y="32482"/>
                  </a:lnTo>
                  <a:lnTo>
                    <a:pt x="905886" y="48575"/>
                  </a:lnTo>
                  <a:lnTo>
                    <a:pt x="948598" y="67548"/>
                  </a:lnTo>
                  <a:lnTo>
                    <a:pt x="989434" y="89260"/>
                  </a:lnTo>
                  <a:lnTo>
                    <a:pt x="1028291" y="113571"/>
                  </a:lnTo>
                  <a:lnTo>
                    <a:pt x="1065069" y="140340"/>
                  </a:lnTo>
                  <a:lnTo>
                    <a:pt x="1099663" y="169423"/>
                  </a:lnTo>
                  <a:lnTo>
                    <a:pt x="1131971" y="200682"/>
                  </a:lnTo>
                  <a:lnTo>
                    <a:pt x="1161891" y="233973"/>
                  </a:lnTo>
                  <a:lnTo>
                    <a:pt x="1189321" y="269157"/>
                  </a:lnTo>
                  <a:lnTo>
                    <a:pt x="1214158" y="306091"/>
                  </a:lnTo>
                  <a:lnTo>
                    <a:pt x="1236300" y="344635"/>
                  </a:lnTo>
                  <a:lnTo>
                    <a:pt x="1255643" y="384647"/>
                  </a:lnTo>
                  <a:lnTo>
                    <a:pt x="1272086" y="425985"/>
                  </a:lnTo>
                  <a:lnTo>
                    <a:pt x="1285526" y="468510"/>
                  </a:lnTo>
                  <a:lnTo>
                    <a:pt x="1295861" y="512079"/>
                  </a:lnTo>
                  <a:lnTo>
                    <a:pt x="1302988" y="556551"/>
                  </a:lnTo>
                  <a:lnTo>
                    <a:pt x="1306804" y="601784"/>
                  </a:lnTo>
                  <a:lnTo>
                    <a:pt x="1307208" y="647639"/>
                  </a:lnTo>
                  <a:lnTo>
                    <a:pt x="1304096" y="693972"/>
                  </a:lnTo>
                  <a:lnTo>
                    <a:pt x="1297367" y="740644"/>
                  </a:lnTo>
                  <a:lnTo>
                    <a:pt x="1286886" y="787488"/>
                  </a:lnTo>
                  <a:lnTo>
                    <a:pt x="1272918" y="832964"/>
                  </a:lnTo>
                  <a:lnTo>
                    <a:pt x="1255604" y="876932"/>
                  </a:lnTo>
                  <a:lnTo>
                    <a:pt x="1235081" y="919254"/>
                  </a:lnTo>
                  <a:lnTo>
                    <a:pt x="1211490" y="959789"/>
                  </a:lnTo>
                  <a:lnTo>
                    <a:pt x="1184969" y="998400"/>
                  </a:lnTo>
                  <a:lnTo>
                    <a:pt x="1155657" y="1034946"/>
                  </a:lnTo>
                  <a:lnTo>
                    <a:pt x="1123694" y="1069288"/>
                  </a:lnTo>
                  <a:lnTo>
                    <a:pt x="1089219" y="1101289"/>
                  </a:lnTo>
                  <a:lnTo>
                    <a:pt x="1052371" y="1130807"/>
                  </a:lnTo>
                  <a:lnTo>
                    <a:pt x="1013289" y="1157705"/>
                  </a:lnTo>
                  <a:lnTo>
                    <a:pt x="972112" y="1181842"/>
                  </a:lnTo>
                  <a:lnTo>
                    <a:pt x="928979" y="1203081"/>
                  </a:lnTo>
                  <a:lnTo>
                    <a:pt x="884030" y="1221281"/>
                  </a:lnTo>
                  <a:lnTo>
                    <a:pt x="837404" y="1236303"/>
                  </a:lnTo>
                  <a:lnTo>
                    <a:pt x="789240" y="1248009"/>
                  </a:lnTo>
                  <a:lnTo>
                    <a:pt x="669987" y="1564493"/>
                  </a:lnTo>
                  <a:close/>
                </a:path>
              </a:pathLst>
            </a:custGeom>
            <a:ln w="25400">
              <a:solidFill>
                <a:srgbClr val="9900CC"/>
              </a:solidFill>
            </a:ln>
          </p:spPr>
          <p:txBody>
            <a:bodyPr wrap="square" lIns="0" tIns="0" rIns="0" bIns="0" rtlCol="0"/>
            <a:lstStyle/>
            <a:p>
              <a:endParaRPr/>
            </a:p>
          </p:txBody>
        </p:sp>
      </p:grpSp>
      <p:sp>
        <p:nvSpPr>
          <p:cNvPr id="89" name="object 65">
            <a:extLst>
              <a:ext uri="{FF2B5EF4-FFF2-40B4-BE49-F238E27FC236}">
                <a16:creationId xmlns:a16="http://schemas.microsoft.com/office/drawing/2014/main" id="{9353A035-271A-032E-8264-47C7D8A7C244}"/>
              </a:ext>
            </a:extLst>
          </p:cNvPr>
          <p:cNvSpPr/>
          <p:nvPr/>
        </p:nvSpPr>
        <p:spPr>
          <a:xfrm>
            <a:off x="7547603" y="3885064"/>
            <a:ext cx="317500" cy="309880"/>
          </a:xfrm>
          <a:custGeom>
            <a:avLst/>
            <a:gdLst/>
            <a:ahLst/>
            <a:cxnLst/>
            <a:rect l="l" t="t" r="r" b="b"/>
            <a:pathLst>
              <a:path w="317500" h="309879">
                <a:moveTo>
                  <a:pt x="0" y="154686"/>
                </a:moveTo>
                <a:lnTo>
                  <a:pt x="8083" y="105777"/>
                </a:lnTo>
                <a:lnTo>
                  <a:pt x="30589" y="63313"/>
                </a:lnTo>
                <a:lnTo>
                  <a:pt x="64904" y="29833"/>
                </a:lnTo>
                <a:lnTo>
                  <a:pt x="108411" y="7882"/>
                </a:lnTo>
                <a:lnTo>
                  <a:pt x="158496" y="0"/>
                </a:lnTo>
                <a:lnTo>
                  <a:pt x="208580" y="7882"/>
                </a:lnTo>
                <a:lnTo>
                  <a:pt x="252087" y="29833"/>
                </a:lnTo>
                <a:lnTo>
                  <a:pt x="286402" y="63313"/>
                </a:lnTo>
                <a:lnTo>
                  <a:pt x="308908" y="105777"/>
                </a:lnTo>
                <a:lnTo>
                  <a:pt x="316992" y="154686"/>
                </a:lnTo>
                <a:lnTo>
                  <a:pt x="308908" y="203594"/>
                </a:lnTo>
                <a:lnTo>
                  <a:pt x="286402" y="246058"/>
                </a:lnTo>
                <a:lnTo>
                  <a:pt x="252087" y="279538"/>
                </a:lnTo>
                <a:lnTo>
                  <a:pt x="208580" y="301489"/>
                </a:lnTo>
                <a:lnTo>
                  <a:pt x="158496" y="309372"/>
                </a:lnTo>
                <a:lnTo>
                  <a:pt x="108411" y="301489"/>
                </a:lnTo>
                <a:lnTo>
                  <a:pt x="64904" y="279538"/>
                </a:lnTo>
                <a:lnTo>
                  <a:pt x="30589" y="246058"/>
                </a:lnTo>
                <a:lnTo>
                  <a:pt x="8083" y="203594"/>
                </a:lnTo>
                <a:lnTo>
                  <a:pt x="0" y="154686"/>
                </a:lnTo>
                <a:close/>
              </a:path>
            </a:pathLst>
          </a:custGeom>
          <a:ln w="88900">
            <a:solidFill>
              <a:srgbClr val="333399"/>
            </a:solidFill>
          </a:ln>
        </p:spPr>
        <p:txBody>
          <a:bodyPr wrap="square" lIns="0" tIns="0" rIns="0" bIns="0" rtlCol="0"/>
          <a:lstStyle/>
          <a:p>
            <a:endParaRPr/>
          </a:p>
        </p:txBody>
      </p:sp>
      <p:sp>
        <p:nvSpPr>
          <p:cNvPr id="90" name="object 66">
            <a:extLst>
              <a:ext uri="{FF2B5EF4-FFF2-40B4-BE49-F238E27FC236}">
                <a16:creationId xmlns:a16="http://schemas.microsoft.com/office/drawing/2014/main" id="{F6096E15-5ED2-D088-F50F-7AC8EAE813F0}"/>
              </a:ext>
            </a:extLst>
          </p:cNvPr>
          <p:cNvSpPr/>
          <p:nvPr/>
        </p:nvSpPr>
        <p:spPr>
          <a:xfrm>
            <a:off x="9117324" y="3885064"/>
            <a:ext cx="315595" cy="309880"/>
          </a:xfrm>
          <a:custGeom>
            <a:avLst/>
            <a:gdLst/>
            <a:ahLst/>
            <a:cxnLst/>
            <a:rect l="l" t="t" r="r" b="b"/>
            <a:pathLst>
              <a:path w="315595" h="309879">
                <a:moveTo>
                  <a:pt x="0" y="154686"/>
                </a:moveTo>
                <a:lnTo>
                  <a:pt x="8040" y="105777"/>
                </a:lnTo>
                <a:lnTo>
                  <a:pt x="30431" y="63313"/>
                </a:lnTo>
                <a:lnTo>
                  <a:pt x="64574" y="29833"/>
                </a:lnTo>
                <a:lnTo>
                  <a:pt x="107874" y="7882"/>
                </a:lnTo>
                <a:lnTo>
                  <a:pt x="157733" y="0"/>
                </a:lnTo>
                <a:lnTo>
                  <a:pt x="207593" y="7882"/>
                </a:lnTo>
                <a:lnTo>
                  <a:pt x="250893" y="29833"/>
                </a:lnTo>
                <a:lnTo>
                  <a:pt x="285036" y="63313"/>
                </a:lnTo>
                <a:lnTo>
                  <a:pt x="307427" y="105777"/>
                </a:lnTo>
                <a:lnTo>
                  <a:pt x="315467" y="154686"/>
                </a:lnTo>
                <a:lnTo>
                  <a:pt x="307427" y="203594"/>
                </a:lnTo>
                <a:lnTo>
                  <a:pt x="285036" y="246058"/>
                </a:lnTo>
                <a:lnTo>
                  <a:pt x="250893" y="279538"/>
                </a:lnTo>
                <a:lnTo>
                  <a:pt x="207593" y="301489"/>
                </a:lnTo>
                <a:lnTo>
                  <a:pt x="157733" y="309372"/>
                </a:lnTo>
                <a:lnTo>
                  <a:pt x="107874" y="301489"/>
                </a:lnTo>
                <a:lnTo>
                  <a:pt x="64574" y="279538"/>
                </a:lnTo>
                <a:lnTo>
                  <a:pt x="30431" y="246058"/>
                </a:lnTo>
                <a:lnTo>
                  <a:pt x="8040" y="203594"/>
                </a:lnTo>
                <a:lnTo>
                  <a:pt x="0" y="154686"/>
                </a:lnTo>
                <a:close/>
              </a:path>
            </a:pathLst>
          </a:custGeom>
          <a:ln w="88900">
            <a:solidFill>
              <a:srgbClr val="0099FF"/>
            </a:solidFill>
          </a:ln>
        </p:spPr>
        <p:txBody>
          <a:bodyPr wrap="square" lIns="0" tIns="0" rIns="0" bIns="0" rtlCol="0"/>
          <a:lstStyle/>
          <a:p>
            <a:endParaRPr/>
          </a:p>
        </p:txBody>
      </p:sp>
      <p:sp>
        <p:nvSpPr>
          <p:cNvPr id="91" name="object 67">
            <a:extLst>
              <a:ext uri="{FF2B5EF4-FFF2-40B4-BE49-F238E27FC236}">
                <a16:creationId xmlns:a16="http://schemas.microsoft.com/office/drawing/2014/main" id="{5347D8A5-6B9E-73BE-B5C2-8EE6FEE2454A}"/>
              </a:ext>
            </a:extLst>
          </p:cNvPr>
          <p:cNvSpPr/>
          <p:nvPr/>
        </p:nvSpPr>
        <p:spPr>
          <a:xfrm>
            <a:off x="10683996" y="3885064"/>
            <a:ext cx="317500" cy="309880"/>
          </a:xfrm>
          <a:custGeom>
            <a:avLst/>
            <a:gdLst/>
            <a:ahLst/>
            <a:cxnLst/>
            <a:rect l="l" t="t" r="r" b="b"/>
            <a:pathLst>
              <a:path w="317500" h="309879">
                <a:moveTo>
                  <a:pt x="0" y="154686"/>
                </a:moveTo>
                <a:lnTo>
                  <a:pt x="8083" y="105777"/>
                </a:lnTo>
                <a:lnTo>
                  <a:pt x="30589" y="63313"/>
                </a:lnTo>
                <a:lnTo>
                  <a:pt x="64904" y="29833"/>
                </a:lnTo>
                <a:lnTo>
                  <a:pt x="108411" y="7882"/>
                </a:lnTo>
                <a:lnTo>
                  <a:pt x="158495" y="0"/>
                </a:lnTo>
                <a:lnTo>
                  <a:pt x="208580" y="7882"/>
                </a:lnTo>
                <a:lnTo>
                  <a:pt x="252087" y="29833"/>
                </a:lnTo>
                <a:lnTo>
                  <a:pt x="286402" y="63313"/>
                </a:lnTo>
                <a:lnTo>
                  <a:pt x="308908" y="105777"/>
                </a:lnTo>
                <a:lnTo>
                  <a:pt x="316991" y="154686"/>
                </a:lnTo>
                <a:lnTo>
                  <a:pt x="308908" y="203594"/>
                </a:lnTo>
                <a:lnTo>
                  <a:pt x="286402" y="246058"/>
                </a:lnTo>
                <a:lnTo>
                  <a:pt x="252087" y="279538"/>
                </a:lnTo>
                <a:lnTo>
                  <a:pt x="208580" y="301489"/>
                </a:lnTo>
                <a:lnTo>
                  <a:pt x="158495" y="309372"/>
                </a:lnTo>
                <a:lnTo>
                  <a:pt x="108411" y="301489"/>
                </a:lnTo>
                <a:lnTo>
                  <a:pt x="64904" y="279538"/>
                </a:lnTo>
                <a:lnTo>
                  <a:pt x="30589" y="246058"/>
                </a:lnTo>
                <a:lnTo>
                  <a:pt x="8083" y="203594"/>
                </a:lnTo>
                <a:lnTo>
                  <a:pt x="0" y="154686"/>
                </a:lnTo>
                <a:close/>
              </a:path>
            </a:pathLst>
          </a:custGeom>
          <a:ln w="88900">
            <a:solidFill>
              <a:srgbClr val="33CCCC"/>
            </a:solidFill>
          </a:ln>
        </p:spPr>
        <p:txBody>
          <a:bodyPr wrap="square" lIns="0" tIns="0" rIns="0" bIns="0" rtlCol="0"/>
          <a:lstStyle/>
          <a:p>
            <a:endParaRPr/>
          </a:p>
        </p:txBody>
      </p:sp>
      <p:grpSp>
        <p:nvGrpSpPr>
          <p:cNvPr id="92" name="object 68">
            <a:extLst>
              <a:ext uri="{FF2B5EF4-FFF2-40B4-BE49-F238E27FC236}">
                <a16:creationId xmlns:a16="http://schemas.microsoft.com/office/drawing/2014/main" id="{0242484F-1E7D-07B1-A619-EA77CFB6084F}"/>
              </a:ext>
            </a:extLst>
          </p:cNvPr>
          <p:cNvGrpSpPr/>
          <p:nvPr/>
        </p:nvGrpSpPr>
        <p:grpSpPr>
          <a:xfrm>
            <a:off x="3925476" y="2215161"/>
            <a:ext cx="1334770" cy="2023745"/>
            <a:chOff x="3927768" y="1600600"/>
            <a:chExt cx="1334770" cy="2023745"/>
          </a:xfrm>
        </p:grpSpPr>
        <p:sp>
          <p:nvSpPr>
            <p:cNvPr id="93" name="object 69">
              <a:extLst>
                <a:ext uri="{FF2B5EF4-FFF2-40B4-BE49-F238E27FC236}">
                  <a16:creationId xmlns:a16="http://schemas.microsoft.com/office/drawing/2014/main" id="{9E74AC49-206F-8AA5-9B1E-FBC58843D628}"/>
                </a:ext>
              </a:extLst>
            </p:cNvPr>
            <p:cNvSpPr/>
            <p:nvPr/>
          </p:nvSpPr>
          <p:spPr>
            <a:xfrm>
              <a:off x="4445508" y="3270503"/>
              <a:ext cx="317500" cy="309880"/>
            </a:xfrm>
            <a:custGeom>
              <a:avLst/>
              <a:gdLst/>
              <a:ahLst/>
              <a:cxnLst/>
              <a:rect l="l" t="t" r="r" b="b"/>
              <a:pathLst>
                <a:path w="317500" h="309879">
                  <a:moveTo>
                    <a:pt x="0" y="154686"/>
                  </a:moveTo>
                  <a:lnTo>
                    <a:pt x="8083" y="105777"/>
                  </a:lnTo>
                  <a:lnTo>
                    <a:pt x="30589" y="63313"/>
                  </a:lnTo>
                  <a:lnTo>
                    <a:pt x="64904" y="29833"/>
                  </a:lnTo>
                  <a:lnTo>
                    <a:pt x="108411" y="7882"/>
                  </a:lnTo>
                  <a:lnTo>
                    <a:pt x="158495" y="0"/>
                  </a:lnTo>
                  <a:lnTo>
                    <a:pt x="208580" y="7882"/>
                  </a:lnTo>
                  <a:lnTo>
                    <a:pt x="252087" y="29833"/>
                  </a:lnTo>
                  <a:lnTo>
                    <a:pt x="286402" y="63313"/>
                  </a:lnTo>
                  <a:lnTo>
                    <a:pt x="308908" y="105777"/>
                  </a:lnTo>
                  <a:lnTo>
                    <a:pt x="316991" y="154686"/>
                  </a:lnTo>
                  <a:lnTo>
                    <a:pt x="308908" y="203594"/>
                  </a:lnTo>
                  <a:lnTo>
                    <a:pt x="286402" y="246058"/>
                  </a:lnTo>
                  <a:lnTo>
                    <a:pt x="252087" y="279538"/>
                  </a:lnTo>
                  <a:lnTo>
                    <a:pt x="208580" y="301489"/>
                  </a:lnTo>
                  <a:lnTo>
                    <a:pt x="158495" y="309372"/>
                  </a:lnTo>
                  <a:lnTo>
                    <a:pt x="108411" y="301489"/>
                  </a:lnTo>
                  <a:lnTo>
                    <a:pt x="64904" y="279538"/>
                  </a:lnTo>
                  <a:lnTo>
                    <a:pt x="30589" y="246058"/>
                  </a:lnTo>
                  <a:lnTo>
                    <a:pt x="8083" y="203594"/>
                  </a:lnTo>
                  <a:lnTo>
                    <a:pt x="0" y="154686"/>
                  </a:lnTo>
                  <a:close/>
                </a:path>
              </a:pathLst>
            </a:custGeom>
            <a:ln w="88900">
              <a:solidFill>
                <a:srgbClr val="D42C64"/>
              </a:solidFill>
            </a:ln>
          </p:spPr>
          <p:txBody>
            <a:bodyPr wrap="square" lIns="0" tIns="0" rIns="0" bIns="0" rtlCol="0"/>
            <a:lstStyle/>
            <a:p>
              <a:endParaRPr/>
            </a:p>
          </p:txBody>
        </p:sp>
        <p:sp>
          <p:nvSpPr>
            <p:cNvPr id="94" name="object 70">
              <a:extLst>
                <a:ext uri="{FF2B5EF4-FFF2-40B4-BE49-F238E27FC236}">
                  <a16:creationId xmlns:a16="http://schemas.microsoft.com/office/drawing/2014/main" id="{0C162F36-7795-6947-EEBB-9ED3B31D4191}"/>
                </a:ext>
              </a:extLst>
            </p:cNvPr>
            <p:cNvSpPr/>
            <p:nvPr/>
          </p:nvSpPr>
          <p:spPr>
            <a:xfrm>
              <a:off x="3940468" y="1613300"/>
              <a:ext cx="1309370" cy="1564640"/>
            </a:xfrm>
            <a:custGeom>
              <a:avLst/>
              <a:gdLst/>
              <a:ahLst/>
              <a:cxnLst/>
              <a:rect l="l" t="t" r="r" b="b"/>
              <a:pathLst>
                <a:path w="1309370" h="1564639">
                  <a:moveTo>
                    <a:pt x="670774" y="1564493"/>
                  </a:moveTo>
                  <a:lnTo>
                    <a:pt x="540345" y="1252073"/>
                  </a:lnTo>
                  <a:lnTo>
                    <a:pt x="492554" y="1242166"/>
                  </a:lnTo>
                  <a:lnTo>
                    <a:pt x="446334" y="1229096"/>
                  </a:lnTo>
                  <a:lnTo>
                    <a:pt x="401788" y="1213004"/>
                  </a:lnTo>
                  <a:lnTo>
                    <a:pt x="359018" y="1194031"/>
                  </a:lnTo>
                  <a:lnTo>
                    <a:pt x="318128" y="1172318"/>
                  </a:lnTo>
                  <a:lnTo>
                    <a:pt x="279220" y="1148007"/>
                  </a:lnTo>
                  <a:lnTo>
                    <a:pt x="242395" y="1121239"/>
                  </a:lnTo>
                  <a:lnTo>
                    <a:pt x="207758" y="1092155"/>
                  </a:lnTo>
                  <a:lnTo>
                    <a:pt x="175409" y="1060897"/>
                  </a:lnTo>
                  <a:lnTo>
                    <a:pt x="145453" y="1027605"/>
                  </a:lnTo>
                  <a:lnTo>
                    <a:pt x="117991" y="992422"/>
                  </a:lnTo>
                  <a:lnTo>
                    <a:pt x="93125" y="955487"/>
                  </a:lnTo>
                  <a:lnTo>
                    <a:pt x="70960" y="916944"/>
                  </a:lnTo>
                  <a:lnTo>
                    <a:pt x="51596" y="876932"/>
                  </a:lnTo>
                  <a:lnTo>
                    <a:pt x="35137" y="835593"/>
                  </a:lnTo>
                  <a:lnTo>
                    <a:pt x="21685" y="793069"/>
                  </a:lnTo>
                  <a:lnTo>
                    <a:pt x="11343" y="749500"/>
                  </a:lnTo>
                  <a:lnTo>
                    <a:pt x="4213" y="705028"/>
                  </a:lnTo>
                  <a:lnTo>
                    <a:pt x="397" y="659794"/>
                  </a:lnTo>
                  <a:lnTo>
                    <a:pt x="0" y="613940"/>
                  </a:lnTo>
                  <a:lnTo>
                    <a:pt x="3121" y="567606"/>
                  </a:lnTo>
                  <a:lnTo>
                    <a:pt x="9866" y="520934"/>
                  </a:lnTo>
                  <a:lnTo>
                    <a:pt x="20146" y="474865"/>
                  </a:lnTo>
                  <a:lnTo>
                    <a:pt x="33708" y="430309"/>
                  </a:lnTo>
                  <a:lnTo>
                    <a:pt x="50406" y="387367"/>
                  </a:lnTo>
                  <a:lnTo>
                    <a:pt x="70093" y="346137"/>
                  </a:lnTo>
                  <a:lnTo>
                    <a:pt x="92623" y="306718"/>
                  </a:lnTo>
                  <a:lnTo>
                    <a:pt x="117848" y="269209"/>
                  </a:lnTo>
                  <a:lnTo>
                    <a:pt x="145623" y="233708"/>
                  </a:lnTo>
                  <a:lnTo>
                    <a:pt x="175800" y="200316"/>
                  </a:lnTo>
                  <a:lnTo>
                    <a:pt x="208233" y="169129"/>
                  </a:lnTo>
                  <a:lnTo>
                    <a:pt x="242775" y="140249"/>
                  </a:lnTo>
                  <a:lnTo>
                    <a:pt x="279281" y="113772"/>
                  </a:lnTo>
                  <a:lnTo>
                    <a:pt x="317602" y="89799"/>
                  </a:lnTo>
                  <a:lnTo>
                    <a:pt x="357592" y="68428"/>
                  </a:lnTo>
                  <a:lnTo>
                    <a:pt x="399106" y="49758"/>
                  </a:lnTo>
                  <a:lnTo>
                    <a:pt x="441995" y="33888"/>
                  </a:lnTo>
                  <a:lnTo>
                    <a:pt x="486114" y="20917"/>
                  </a:lnTo>
                  <a:lnTo>
                    <a:pt x="531316" y="10944"/>
                  </a:lnTo>
                  <a:lnTo>
                    <a:pt x="577454" y="4067"/>
                  </a:lnTo>
                  <a:lnTo>
                    <a:pt x="624382" y="386"/>
                  </a:lnTo>
                  <a:lnTo>
                    <a:pt x="671953" y="0"/>
                  </a:lnTo>
                  <a:lnTo>
                    <a:pt x="720020" y="3006"/>
                  </a:lnTo>
                  <a:lnTo>
                    <a:pt x="768437" y="9505"/>
                  </a:lnTo>
                  <a:lnTo>
                    <a:pt x="816228" y="19412"/>
                  </a:lnTo>
                  <a:lnTo>
                    <a:pt x="862448" y="32482"/>
                  </a:lnTo>
                  <a:lnTo>
                    <a:pt x="906994" y="48575"/>
                  </a:lnTo>
                  <a:lnTo>
                    <a:pt x="949763" y="67548"/>
                  </a:lnTo>
                  <a:lnTo>
                    <a:pt x="990654" y="89260"/>
                  </a:lnTo>
                  <a:lnTo>
                    <a:pt x="1029562" y="113571"/>
                  </a:lnTo>
                  <a:lnTo>
                    <a:pt x="1066387" y="140340"/>
                  </a:lnTo>
                  <a:lnTo>
                    <a:pt x="1101024" y="169423"/>
                  </a:lnTo>
                  <a:lnTo>
                    <a:pt x="1133373" y="200682"/>
                  </a:lnTo>
                  <a:lnTo>
                    <a:pt x="1163329" y="233973"/>
                  </a:lnTo>
                  <a:lnTo>
                    <a:pt x="1190791" y="269157"/>
                  </a:lnTo>
                  <a:lnTo>
                    <a:pt x="1215656" y="306091"/>
                  </a:lnTo>
                  <a:lnTo>
                    <a:pt x="1237822" y="344635"/>
                  </a:lnTo>
                  <a:lnTo>
                    <a:pt x="1257186" y="384647"/>
                  </a:lnTo>
                  <a:lnTo>
                    <a:pt x="1273645" y="425985"/>
                  </a:lnTo>
                  <a:lnTo>
                    <a:pt x="1287097" y="468510"/>
                  </a:lnTo>
                  <a:lnTo>
                    <a:pt x="1297439" y="512079"/>
                  </a:lnTo>
                  <a:lnTo>
                    <a:pt x="1304569" y="556551"/>
                  </a:lnTo>
                  <a:lnTo>
                    <a:pt x="1308384" y="601784"/>
                  </a:lnTo>
                  <a:lnTo>
                    <a:pt x="1308782" y="647639"/>
                  </a:lnTo>
                  <a:lnTo>
                    <a:pt x="1305660" y="693972"/>
                  </a:lnTo>
                  <a:lnTo>
                    <a:pt x="1298916" y="740644"/>
                  </a:lnTo>
                  <a:lnTo>
                    <a:pt x="1288410" y="787488"/>
                  </a:lnTo>
                  <a:lnTo>
                    <a:pt x="1274414" y="832964"/>
                  </a:lnTo>
                  <a:lnTo>
                    <a:pt x="1257069" y="876932"/>
                  </a:lnTo>
                  <a:lnTo>
                    <a:pt x="1236513" y="919254"/>
                  </a:lnTo>
                  <a:lnTo>
                    <a:pt x="1212887" y="959789"/>
                  </a:lnTo>
                  <a:lnTo>
                    <a:pt x="1186328" y="998400"/>
                  </a:lnTo>
                  <a:lnTo>
                    <a:pt x="1156977" y="1034946"/>
                  </a:lnTo>
                  <a:lnTo>
                    <a:pt x="1124974" y="1069288"/>
                  </a:lnTo>
                  <a:lnTo>
                    <a:pt x="1090456" y="1101289"/>
                  </a:lnTo>
                  <a:lnTo>
                    <a:pt x="1053564" y="1130807"/>
                  </a:lnTo>
                  <a:lnTo>
                    <a:pt x="1014437" y="1157705"/>
                  </a:lnTo>
                  <a:lnTo>
                    <a:pt x="973214" y="1181842"/>
                  </a:lnTo>
                  <a:lnTo>
                    <a:pt x="930036" y="1203081"/>
                  </a:lnTo>
                  <a:lnTo>
                    <a:pt x="885040" y="1221281"/>
                  </a:lnTo>
                  <a:lnTo>
                    <a:pt x="838366" y="1236303"/>
                  </a:lnTo>
                  <a:lnTo>
                    <a:pt x="790154" y="1248009"/>
                  </a:lnTo>
                  <a:lnTo>
                    <a:pt x="670774" y="1564493"/>
                  </a:lnTo>
                  <a:close/>
                </a:path>
              </a:pathLst>
            </a:custGeom>
            <a:ln w="25400">
              <a:solidFill>
                <a:srgbClr val="D42C64"/>
              </a:solidFill>
            </a:ln>
          </p:spPr>
          <p:txBody>
            <a:bodyPr wrap="square" lIns="0" tIns="0" rIns="0" bIns="0" rtlCol="0"/>
            <a:lstStyle/>
            <a:p>
              <a:endParaRPr/>
            </a:p>
          </p:txBody>
        </p:sp>
      </p:grpSp>
      <p:grpSp>
        <p:nvGrpSpPr>
          <p:cNvPr id="95" name="object 71">
            <a:extLst>
              <a:ext uri="{FF2B5EF4-FFF2-40B4-BE49-F238E27FC236}">
                <a16:creationId xmlns:a16="http://schemas.microsoft.com/office/drawing/2014/main" id="{48DE2520-EEB5-0DB3-665B-CCA93FCB5076}"/>
              </a:ext>
            </a:extLst>
          </p:cNvPr>
          <p:cNvGrpSpPr/>
          <p:nvPr/>
        </p:nvGrpSpPr>
        <p:grpSpPr>
          <a:xfrm>
            <a:off x="2386261" y="2215161"/>
            <a:ext cx="1332865" cy="2023745"/>
            <a:chOff x="2388553" y="1600600"/>
            <a:chExt cx="1332865" cy="2023745"/>
          </a:xfrm>
        </p:grpSpPr>
        <p:sp>
          <p:nvSpPr>
            <p:cNvPr id="96" name="object 72">
              <a:extLst>
                <a:ext uri="{FF2B5EF4-FFF2-40B4-BE49-F238E27FC236}">
                  <a16:creationId xmlns:a16="http://schemas.microsoft.com/office/drawing/2014/main" id="{7E9583F1-69C7-00B8-B281-E6A62D9E0D7E}"/>
                </a:ext>
              </a:extLst>
            </p:cNvPr>
            <p:cNvSpPr/>
            <p:nvPr/>
          </p:nvSpPr>
          <p:spPr>
            <a:xfrm>
              <a:off x="2906267" y="3270503"/>
              <a:ext cx="315595" cy="309880"/>
            </a:xfrm>
            <a:custGeom>
              <a:avLst/>
              <a:gdLst/>
              <a:ahLst/>
              <a:cxnLst/>
              <a:rect l="l" t="t" r="r" b="b"/>
              <a:pathLst>
                <a:path w="315594" h="309879">
                  <a:moveTo>
                    <a:pt x="0" y="154686"/>
                  </a:moveTo>
                  <a:lnTo>
                    <a:pt x="8040" y="105777"/>
                  </a:lnTo>
                  <a:lnTo>
                    <a:pt x="30431" y="63313"/>
                  </a:lnTo>
                  <a:lnTo>
                    <a:pt x="64574" y="29833"/>
                  </a:lnTo>
                  <a:lnTo>
                    <a:pt x="107874" y="7882"/>
                  </a:lnTo>
                  <a:lnTo>
                    <a:pt x="157733" y="0"/>
                  </a:lnTo>
                  <a:lnTo>
                    <a:pt x="207593" y="7882"/>
                  </a:lnTo>
                  <a:lnTo>
                    <a:pt x="250893" y="29833"/>
                  </a:lnTo>
                  <a:lnTo>
                    <a:pt x="285036" y="63313"/>
                  </a:lnTo>
                  <a:lnTo>
                    <a:pt x="307427" y="105777"/>
                  </a:lnTo>
                  <a:lnTo>
                    <a:pt x="315468" y="154686"/>
                  </a:lnTo>
                  <a:lnTo>
                    <a:pt x="307427" y="203594"/>
                  </a:lnTo>
                  <a:lnTo>
                    <a:pt x="285036" y="246058"/>
                  </a:lnTo>
                  <a:lnTo>
                    <a:pt x="250893" y="279538"/>
                  </a:lnTo>
                  <a:lnTo>
                    <a:pt x="207593" y="301489"/>
                  </a:lnTo>
                  <a:lnTo>
                    <a:pt x="157733" y="309372"/>
                  </a:lnTo>
                  <a:lnTo>
                    <a:pt x="107874" y="301489"/>
                  </a:lnTo>
                  <a:lnTo>
                    <a:pt x="64574" y="279538"/>
                  </a:lnTo>
                  <a:lnTo>
                    <a:pt x="30431" y="246058"/>
                  </a:lnTo>
                  <a:lnTo>
                    <a:pt x="8040" y="203594"/>
                  </a:lnTo>
                  <a:lnTo>
                    <a:pt x="0" y="154686"/>
                  </a:lnTo>
                  <a:close/>
                </a:path>
              </a:pathLst>
            </a:custGeom>
            <a:ln w="88900">
              <a:solidFill>
                <a:srgbClr val="EB8604"/>
              </a:solidFill>
            </a:ln>
          </p:spPr>
          <p:txBody>
            <a:bodyPr wrap="square" lIns="0" tIns="0" rIns="0" bIns="0" rtlCol="0"/>
            <a:lstStyle/>
            <a:p>
              <a:endParaRPr/>
            </a:p>
          </p:txBody>
        </p:sp>
        <p:sp>
          <p:nvSpPr>
            <p:cNvPr id="97" name="object 73">
              <a:extLst>
                <a:ext uri="{FF2B5EF4-FFF2-40B4-BE49-F238E27FC236}">
                  <a16:creationId xmlns:a16="http://schemas.microsoft.com/office/drawing/2014/main" id="{528E751B-38F5-F40C-C12B-B99EAA6CD8B8}"/>
                </a:ext>
              </a:extLst>
            </p:cNvPr>
            <p:cNvSpPr/>
            <p:nvPr/>
          </p:nvSpPr>
          <p:spPr>
            <a:xfrm>
              <a:off x="2401253" y="1613300"/>
              <a:ext cx="1307465" cy="1564640"/>
            </a:xfrm>
            <a:custGeom>
              <a:avLst/>
              <a:gdLst/>
              <a:ahLst/>
              <a:cxnLst/>
              <a:rect l="l" t="t" r="r" b="b"/>
              <a:pathLst>
                <a:path w="1307464" h="1564639">
                  <a:moveTo>
                    <a:pt x="669987" y="1564493"/>
                  </a:moveTo>
                  <a:lnTo>
                    <a:pt x="539685" y="1252073"/>
                  </a:lnTo>
                  <a:lnTo>
                    <a:pt x="491961" y="1242166"/>
                  </a:lnTo>
                  <a:lnTo>
                    <a:pt x="445806" y="1229096"/>
                  </a:lnTo>
                  <a:lnTo>
                    <a:pt x="401321" y="1213004"/>
                  </a:lnTo>
                  <a:lnTo>
                    <a:pt x="358609" y="1194031"/>
                  </a:lnTo>
                  <a:lnTo>
                    <a:pt x="317773" y="1172318"/>
                  </a:lnTo>
                  <a:lnTo>
                    <a:pt x="278916" y="1148007"/>
                  </a:lnTo>
                  <a:lnTo>
                    <a:pt x="242139" y="1121239"/>
                  </a:lnTo>
                  <a:lnTo>
                    <a:pt x="207545" y="1092155"/>
                  </a:lnTo>
                  <a:lnTo>
                    <a:pt x="175236" y="1060897"/>
                  </a:lnTo>
                  <a:lnTo>
                    <a:pt x="145316" y="1027605"/>
                  </a:lnTo>
                  <a:lnTo>
                    <a:pt x="117886" y="992422"/>
                  </a:lnTo>
                  <a:lnTo>
                    <a:pt x="93049" y="955487"/>
                  </a:lnTo>
                  <a:lnTo>
                    <a:pt x="70908" y="916944"/>
                  </a:lnTo>
                  <a:lnTo>
                    <a:pt x="51564" y="876932"/>
                  </a:lnTo>
                  <a:lnTo>
                    <a:pt x="35121" y="835593"/>
                  </a:lnTo>
                  <a:lnTo>
                    <a:pt x="21681" y="793069"/>
                  </a:lnTo>
                  <a:lnTo>
                    <a:pt x="11346" y="749500"/>
                  </a:lnTo>
                  <a:lnTo>
                    <a:pt x="4220" y="705028"/>
                  </a:lnTo>
                  <a:lnTo>
                    <a:pt x="403" y="659794"/>
                  </a:lnTo>
                  <a:lnTo>
                    <a:pt x="0" y="613940"/>
                  </a:lnTo>
                  <a:lnTo>
                    <a:pt x="3111" y="567606"/>
                  </a:lnTo>
                  <a:lnTo>
                    <a:pt x="9841" y="520934"/>
                  </a:lnTo>
                  <a:lnTo>
                    <a:pt x="20102" y="474865"/>
                  </a:lnTo>
                  <a:lnTo>
                    <a:pt x="33642" y="430309"/>
                  </a:lnTo>
                  <a:lnTo>
                    <a:pt x="50315" y="387367"/>
                  </a:lnTo>
                  <a:lnTo>
                    <a:pt x="69975" y="346137"/>
                  </a:lnTo>
                  <a:lnTo>
                    <a:pt x="92474" y="306718"/>
                  </a:lnTo>
                  <a:lnTo>
                    <a:pt x="117667" y="269209"/>
                  </a:lnTo>
                  <a:lnTo>
                    <a:pt x="145407" y="233708"/>
                  </a:lnTo>
                  <a:lnTo>
                    <a:pt x="175547" y="200316"/>
                  </a:lnTo>
                  <a:lnTo>
                    <a:pt x="207942" y="169129"/>
                  </a:lnTo>
                  <a:lnTo>
                    <a:pt x="242443" y="140249"/>
                  </a:lnTo>
                  <a:lnTo>
                    <a:pt x="278906" y="113772"/>
                  </a:lnTo>
                  <a:lnTo>
                    <a:pt x="317183" y="89799"/>
                  </a:lnTo>
                  <a:lnTo>
                    <a:pt x="357128" y="68428"/>
                  </a:lnTo>
                  <a:lnTo>
                    <a:pt x="398595" y="49758"/>
                  </a:lnTo>
                  <a:lnTo>
                    <a:pt x="441436" y="33888"/>
                  </a:lnTo>
                  <a:lnTo>
                    <a:pt x="485506" y="20917"/>
                  </a:lnTo>
                  <a:lnTo>
                    <a:pt x="530659" y="10944"/>
                  </a:lnTo>
                  <a:lnTo>
                    <a:pt x="576746" y="4067"/>
                  </a:lnTo>
                  <a:lnTo>
                    <a:pt x="623623" y="386"/>
                  </a:lnTo>
                  <a:lnTo>
                    <a:pt x="671142" y="0"/>
                  </a:lnTo>
                  <a:lnTo>
                    <a:pt x="719158" y="3006"/>
                  </a:lnTo>
                  <a:lnTo>
                    <a:pt x="767523" y="9505"/>
                  </a:lnTo>
                  <a:lnTo>
                    <a:pt x="815246" y="19412"/>
                  </a:lnTo>
                  <a:lnTo>
                    <a:pt x="861402" y="32482"/>
                  </a:lnTo>
                  <a:lnTo>
                    <a:pt x="905886" y="48575"/>
                  </a:lnTo>
                  <a:lnTo>
                    <a:pt x="948598" y="67548"/>
                  </a:lnTo>
                  <a:lnTo>
                    <a:pt x="989434" y="89260"/>
                  </a:lnTo>
                  <a:lnTo>
                    <a:pt x="1028291" y="113571"/>
                  </a:lnTo>
                  <a:lnTo>
                    <a:pt x="1065069" y="140340"/>
                  </a:lnTo>
                  <a:lnTo>
                    <a:pt x="1099663" y="169423"/>
                  </a:lnTo>
                  <a:lnTo>
                    <a:pt x="1131971" y="200682"/>
                  </a:lnTo>
                  <a:lnTo>
                    <a:pt x="1161891" y="233973"/>
                  </a:lnTo>
                  <a:lnTo>
                    <a:pt x="1189321" y="269157"/>
                  </a:lnTo>
                  <a:lnTo>
                    <a:pt x="1214158" y="306091"/>
                  </a:lnTo>
                  <a:lnTo>
                    <a:pt x="1236300" y="344635"/>
                  </a:lnTo>
                  <a:lnTo>
                    <a:pt x="1255643" y="384647"/>
                  </a:lnTo>
                  <a:lnTo>
                    <a:pt x="1272086" y="425985"/>
                  </a:lnTo>
                  <a:lnTo>
                    <a:pt x="1285526" y="468510"/>
                  </a:lnTo>
                  <a:lnTo>
                    <a:pt x="1295861" y="512079"/>
                  </a:lnTo>
                  <a:lnTo>
                    <a:pt x="1302988" y="556551"/>
                  </a:lnTo>
                  <a:lnTo>
                    <a:pt x="1306804" y="601784"/>
                  </a:lnTo>
                  <a:lnTo>
                    <a:pt x="1307208" y="647639"/>
                  </a:lnTo>
                  <a:lnTo>
                    <a:pt x="1304096" y="693972"/>
                  </a:lnTo>
                  <a:lnTo>
                    <a:pt x="1297367" y="740644"/>
                  </a:lnTo>
                  <a:lnTo>
                    <a:pt x="1286886" y="787488"/>
                  </a:lnTo>
                  <a:lnTo>
                    <a:pt x="1272918" y="832964"/>
                  </a:lnTo>
                  <a:lnTo>
                    <a:pt x="1255604" y="876932"/>
                  </a:lnTo>
                  <a:lnTo>
                    <a:pt x="1235081" y="919254"/>
                  </a:lnTo>
                  <a:lnTo>
                    <a:pt x="1211490" y="959789"/>
                  </a:lnTo>
                  <a:lnTo>
                    <a:pt x="1184969" y="998400"/>
                  </a:lnTo>
                  <a:lnTo>
                    <a:pt x="1155657" y="1034946"/>
                  </a:lnTo>
                  <a:lnTo>
                    <a:pt x="1123694" y="1069288"/>
                  </a:lnTo>
                  <a:lnTo>
                    <a:pt x="1089219" y="1101289"/>
                  </a:lnTo>
                  <a:lnTo>
                    <a:pt x="1052371" y="1130807"/>
                  </a:lnTo>
                  <a:lnTo>
                    <a:pt x="1013289" y="1157705"/>
                  </a:lnTo>
                  <a:lnTo>
                    <a:pt x="972112" y="1181842"/>
                  </a:lnTo>
                  <a:lnTo>
                    <a:pt x="928979" y="1203081"/>
                  </a:lnTo>
                  <a:lnTo>
                    <a:pt x="884030" y="1221281"/>
                  </a:lnTo>
                  <a:lnTo>
                    <a:pt x="837404" y="1236303"/>
                  </a:lnTo>
                  <a:lnTo>
                    <a:pt x="789240" y="1248009"/>
                  </a:lnTo>
                  <a:lnTo>
                    <a:pt x="669987" y="1564493"/>
                  </a:lnTo>
                  <a:close/>
                </a:path>
              </a:pathLst>
            </a:custGeom>
            <a:ln w="25400">
              <a:solidFill>
                <a:srgbClr val="EB8604"/>
              </a:solidFill>
            </a:ln>
          </p:spPr>
          <p:txBody>
            <a:bodyPr wrap="square" lIns="0" tIns="0" rIns="0" bIns="0" rtlCol="0"/>
            <a:lstStyle/>
            <a:p>
              <a:endParaRPr/>
            </a:p>
          </p:txBody>
        </p:sp>
      </p:grpSp>
      <p:grpSp>
        <p:nvGrpSpPr>
          <p:cNvPr id="98" name="object 74">
            <a:extLst>
              <a:ext uri="{FF2B5EF4-FFF2-40B4-BE49-F238E27FC236}">
                <a16:creationId xmlns:a16="http://schemas.microsoft.com/office/drawing/2014/main" id="{910470B4-494B-00C7-AA96-4FB5DE36C80F}"/>
              </a:ext>
            </a:extLst>
          </p:cNvPr>
          <p:cNvGrpSpPr/>
          <p:nvPr/>
        </p:nvGrpSpPr>
        <p:grpSpPr>
          <a:xfrm>
            <a:off x="822594" y="2212113"/>
            <a:ext cx="2080895" cy="2023745"/>
            <a:chOff x="824886" y="1597552"/>
            <a:chExt cx="2080895" cy="2023745"/>
          </a:xfrm>
        </p:grpSpPr>
        <p:sp>
          <p:nvSpPr>
            <p:cNvPr id="99" name="object 75">
              <a:extLst>
                <a:ext uri="{FF2B5EF4-FFF2-40B4-BE49-F238E27FC236}">
                  <a16:creationId xmlns:a16="http://schemas.microsoft.com/office/drawing/2014/main" id="{1DFCA6F9-862B-C17E-6EBB-69C125AD0DD0}"/>
                </a:ext>
              </a:extLst>
            </p:cNvPr>
            <p:cNvSpPr/>
            <p:nvPr/>
          </p:nvSpPr>
          <p:spPr>
            <a:xfrm>
              <a:off x="1342644" y="3267455"/>
              <a:ext cx="315595" cy="309880"/>
            </a:xfrm>
            <a:custGeom>
              <a:avLst/>
              <a:gdLst/>
              <a:ahLst/>
              <a:cxnLst/>
              <a:rect l="l" t="t" r="r" b="b"/>
              <a:pathLst>
                <a:path w="315594" h="309879">
                  <a:moveTo>
                    <a:pt x="0" y="154686"/>
                  </a:moveTo>
                  <a:lnTo>
                    <a:pt x="8040" y="105777"/>
                  </a:lnTo>
                  <a:lnTo>
                    <a:pt x="30431" y="63313"/>
                  </a:lnTo>
                  <a:lnTo>
                    <a:pt x="64574" y="29833"/>
                  </a:lnTo>
                  <a:lnTo>
                    <a:pt x="107874" y="7882"/>
                  </a:lnTo>
                  <a:lnTo>
                    <a:pt x="157734" y="0"/>
                  </a:lnTo>
                  <a:lnTo>
                    <a:pt x="207593" y="7882"/>
                  </a:lnTo>
                  <a:lnTo>
                    <a:pt x="250893" y="29833"/>
                  </a:lnTo>
                  <a:lnTo>
                    <a:pt x="285036" y="63313"/>
                  </a:lnTo>
                  <a:lnTo>
                    <a:pt x="307427" y="105777"/>
                  </a:lnTo>
                  <a:lnTo>
                    <a:pt x="315468" y="154686"/>
                  </a:lnTo>
                  <a:lnTo>
                    <a:pt x="307427" y="203594"/>
                  </a:lnTo>
                  <a:lnTo>
                    <a:pt x="285036" y="246058"/>
                  </a:lnTo>
                  <a:lnTo>
                    <a:pt x="250893" y="279538"/>
                  </a:lnTo>
                  <a:lnTo>
                    <a:pt x="207593" y="301489"/>
                  </a:lnTo>
                  <a:lnTo>
                    <a:pt x="157734" y="309372"/>
                  </a:lnTo>
                  <a:lnTo>
                    <a:pt x="107874" y="301489"/>
                  </a:lnTo>
                  <a:lnTo>
                    <a:pt x="64574" y="279538"/>
                  </a:lnTo>
                  <a:lnTo>
                    <a:pt x="30431" y="246058"/>
                  </a:lnTo>
                  <a:lnTo>
                    <a:pt x="8040" y="203594"/>
                  </a:lnTo>
                  <a:lnTo>
                    <a:pt x="0" y="154686"/>
                  </a:lnTo>
                  <a:close/>
                </a:path>
              </a:pathLst>
            </a:custGeom>
            <a:ln w="88900">
              <a:solidFill>
                <a:srgbClr val="FACE07"/>
              </a:solidFill>
            </a:ln>
          </p:spPr>
          <p:txBody>
            <a:bodyPr wrap="square" lIns="0" tIns="0" rIns="0" bIns="0" rtlCol="0"/>
            <a:lstStyle/>
            <a:p>
              <a:endParaRPr/>
            </a:p>
          </p:txBody>
        </p:sp>
        <p:sp>
          <p:nvSpPr>
            <p:cNvPr id="100" name="object 76">
              <a:extLst>
                <a:ext uri="{FF2B5EF4-FFF2-40B4-BE49-F238E27FC236}">
                  <a16:creationId xmlns:a16="http://schemas.microsoft.com/office/drawing/2014/main" id="{1EAEC412-7992-B6FE-0259-5CA2602199AE}"/>
                </a:ext>
              </a:extLst>
            </p:cNvPr>
            <p:cNvSpPr/>
            <p:nvPr/>
          </p:nvSpPr>
          <p:spPr>
            <a:xfrm>
              <a:off x="837586" y="1610252"/>
              <a:ext cx="1307465" cy="1564640"/>
            </a:xfrm>
            <a:custGeom>
              <a:avLst/>
              <a:gdLst/>
              <a:ahLst/>
              <a:cxnLst/>
              <a:rect l="l" t="t" r="r" b="b"/>
              <a:pathLst>
                <a:path w="1307464" h="1564639">
                  <a:moveTo>
                    <a:pt x="670030" y="1564493"/>
                  </a:moveTo>
                  <a:lnTo>
                    <a:pt x="539728" y="1252073"/>
                  </a:lnTo>
                  <a:lnTo>
                    <a:pt x="492000" y="1242166"/>
                  </a:lnTo>
                  <a:lnTo>
                    <a:pt x="445839" y="1229096"/>
                  </a:lnTo>
                  <a:lnTo>
                    <a:pt x="401350" y="1213004"/>
                  </a:lnTo>
                  <a:lnTo>
                    <a:pt x="358634" y="1194031"/>
                  </a:lnTo>
                  <a:lnTo>
                    <a:pt x="317794" y="1172318"/>
                  </a:lnTo>
                  <a:lnTo>
                    <a:pt x="278932" y="1148007"/>
                  </a:lnTo>
                  <a:lnTo>
                    <a:pt x="242151" y="1121239"/>
                  </a:lnTo>
                  <a:lnTo>
                    <a:pt x="207554" y="1092155"/>
                  </a:lnTo>
                  <a:lnTo>
                    <a:pt x="175242" y="1060897"/>
                  </a:lnTo>
                  <a:lnTo>
                    <a:pt x="145319" y="1027605"/>
                  </a:lnTo>
                  <a:lnTo>
                    <a:pt x="117887" y="992422"/>
                  </a:lnTo>
                  <a:lnTo>
                    <a:pt x="93048" y="955487"/>
                  </a:lnTo>
                  <a:lnTo>
                    <a:pt x="70905" y="916944"/>
                  </a:lnTo>
                  <a:lnTo>
                    <a:pt x="51560" y="876932"/>
                  </a:lnTo>
                  <a:lnTo>
                    <a:pt x="35117" y="835593"/>
                  </a:lnTo>
                  <a:lnTo>
                    <a:pt x="21677" y="793069"/>
                  </a:lnTo>
                  <a:lnTo>
                    <a:pt x="11342" y="749500"/>
                  </a:lnTo>
                  <a:lnTo>
                    <a:pt x="4216" y="705028"/>
                  </a:lnTo>
                  <a:lnTo>
                    <a:pt x="401" y="659794"/>
                  </a:lnTo>
                  <a:lnTo>
                    <a:pt x="0" y="613940"/>
                  </a:lnTo>
                  <a:lnTo>
                    <a:pt x="3114" y="567606"/>
                  </a:lnTo>
                  <a:lnTo>
                    <a:pt x="9846" y="520934"/>
                  </a:lnTo>
                  <a:lnTo>
                    <a:pt x="20109" y="474865"/>
                  </a:lnTo>
                  <a:lnTo>
                    <a:pt x="33651" y="430309"/>
                  </a:lnTo>
                  <a:lnTo>
                    <a:pt x="50326" y="387367"/>
                  </a:lnTo>
                  <a:lnTo>
                    <a:pt x="69988" y="346137"/>
                  </a:lnTo>
                  <a:lnTo>
                    <a:pt x="92489" y="306718"/>
                  </a:lnTo>
                  <a:lnTo>
                    <a:pt x="117683" y="269209"/>
                  </a:lnTo>
                  <a:lnTo>
                    <a:pt x="145425" y="233708"/>
                  </a:lnTo>
                  <a:lnTo>
                    <a:pt x="175567" y="200316"/>
                  </a:lnTo>
                  <a:lnTo>
                    <a:pt x="207963" y="169129"/>
                  </a:lnTo>
                  <a:lnTo>
                    <a:pt x="242466" y="140249"/>
                  </a:lnTo>
                  <a:lnTo>
                    <a:pt x="278931" y="113772"/>
                  </a:lnTo>
                  <a:lnTo>
                    <a:pt x="317210" y="89799"/>
                  </a:lnTo>
                  <a:lnTo>
                    <a:pt x="357156" y="68428"/>
                  </a:lnTo>
                  <a:lnTo>
                    <a:pt x="398625" y="49758"/>
                  </a:lnTo>
                  <a:lnTo>
                    <a:pt x="441468" y="33888"/>
                  </a:lnTo>
                  <a:lnTo>
                    <a:pt x="485540" y="20917"/>
                  </a:lnTo>
                  <a:lnTo>
                    <a:pt x="530694" y="10944"/>
                  </a:lnTo>
                  <a:lnTo>
                    <a:pt x="576783" y="4067"/>
                  </a:lnTo>
                  <a:lnTo>
                    <a:pt x="623662" y="386"/>
                  </a:lnTo>
                  <a:lnTo>
                    <a:pt x="671183" y="0"/>
                  </a:lnTo>
                  <a:lnTo>
                    <a:pt x="719200" y="3006"/>
                  </a:lnTo>
                  <a:lnTo>
                    <a:pt x="767566" y="9505"/>
                  </a:lnTo>
                  <a:lnTo>
                    <a:pt x="815290" y="19412"/>
                  </a:lnTo>
                  <a:lnTo>
                    <a:pt x="861445" y="32482"/>
                  </a:lnTo>
                  <a:lnTo>
                    <a:pt x="905930" y="48575"/>
                  </a:lnTo>
                  <a:lnTo>
                    <a:pt x="948642" y="67548"/>
                  </a:lnTo>
                  <a:lnTo>
                    <a:pt x="989478" y="89260"/>
                  </a:lnTo>
                  <a:lnTo>
                    <a:pt x="1028335" y="113571"/>
                  </a:lnTo>
                  <a:lnTo>
                    <a:pt x="1065112" y="140340"/>
                  </a:lnTo>
                  <a:lnTo>
                    <a:pt x="1099706" y="169423"/>
                  </a:lnTo>
                  <a:lnTo>
                    <a:pt x="1132015" y="200682"/>
                  </a:lnTo>
                  <a:lnTo>
                    <a:pt x="1161935" y="233973"/>
                  </a:lnTo>
                  <a:lnTo>
                    <a:pt x="1189365" y="269157"/>
                  </a:lnTo>
                  <a:lnTo>
                    <a:pt x="1214202" y="306091"/>
                  </a:lnTo>
                  <a:lnTo>
                    <a:pt x="1236343" y="344635"/>
                  </a:lnTo>
                  <a:lnTo>
                    <a:pt x="1255687" y="384647"/>
                  </a:lnTo>
                  <a:lnTo>
                    <a:pt x="1272130" y="425985"/>
                  </a:lnTo>
                  <a:lnTo>
                    <a:pt x="1285570" y="468510"/>
                  </a:lnTo>
                  <a:lnTo>
                    <a:pt x="1295905" y="512079"/>
                  </a:lnTo>
                  <a:lnTo>
                    <a:pt x="1303031" y="556551"/>
                  </a:lnTo>
                  <a:lnTo>
                    <a:pt x="1306848" y="601784"/>
                  </a:lnTo>
                  <a:lnTo>
                    <a:pt x="1307252" y="647639"/>
                  </a:lnTo>
                  <a:lnTo>
                    <a:pt x="1304140" y="693972"/>
                  </a:lnTo>
                  <a:lnTo>
                    <a:pt x="1297410" y="740644"/>
                  </a:lnTo>
                  <a:lnTo>
                    <a:pt x="1286929" y="787488"/>
                  </a:lnTo>
                  <a:lnTo>
                    <a:pt x="1272962" y="832964"/>
                  </a:lnTo>
                  <a:lnTo>
                    <a:pt x="1255647" y="876932"/>
                  </a:lnTo>
                  <a:lnTo>
                    <a:pt x="1235125" y="919254"/>
                  </a:lnTo>
                  <a:lnTo>
                    <a:pt x="1211533" y="959789"/>
                  </a:lnTo>
                  <a:lnTo>
                    <a:pt x="1185012" y="998400"/>
                  </a:lnTo>
                  <a:lnTo>
                    <a:pt x="1155701" y="1034946"/>
                  </a:lnTo>
                  <a:lnTo>
                    <a:pt x="1123738" y="1069288"/>
                  </a:lnTo>
                  <a:lnTo>
                    <a:pt x="1089263" y="1101289"/>
                  </a:lnTo>
                  <a:lnTo>
                    <a:pt x="1052415" y="1130807"/>
                  </a:lnTo>
                  <a:lnTo>
                    <a:pt x="1013332" y="1157705"/>
                  </a:lnTo>
                  <a:lnTo>
                    <a:pt x="972155" y="1181842"/>
                  </a:lnTo>
                  <a:lnTo>
                    <a:pt x="929023" y="1203081"/>
                  </a:lnTo>
                  <a:lnTo>
                    <a:pt x="884074" y="1221281"/>
                  </a:lnTo>
                  <a:lnTo>
                    <a:pt x="837448" y="1236303"/>
                  </a:lnTo>
                  <a:lnTo>
                    <a:pt x="789283" y="1248009"/>
                  </a:lnTo>
                  <a:lnTo>
                    <a:pt x="670030" y="1564493"/>
                  </a:lnTo>
                  <a:close/>
                </a:path>
              </a:pathLst>
            </a:custGeom>
            <a:ln w="25400">
              <a:solidFill>
                <a:srgbClr val="FACE07"/>
              </a:solidFill>
            </a:ln>
          </p:spPr>
          <p:txBody>
            <a:bodyPr wrap="square" lIns="0" tIns="0" rIns="0" bIns="0" rtlCol="0"/>
            <a:lstStyle/>
            <a:p>
              <a:endParaRPr/>
            </a:p>
          </p:txBody>
        </p:sp>
        <p:pic>
          <p:nvPicPr>
            <p:cNvPr id="101" name="object 77">
              <a:extLst>
                <a:ext uri="{FF2B5EF4-FFF2-40B4-BE49-F238E27FC236}">
                  <a16:creationId xmlns:a16="http://schemas.microsoft.com/office/drawing/2014/main" id="{989120C8-6B70-9D0D-BE70-B7BE20E682F7}"/>
                </a:ext>
              </a:extLst>
            </p:cNvPr>
            <p:cNvPicPr/>
            <p:nvPr/>
          </p:nvPicPr>
          <p:blipFill>
            <a:blip r:embed="rId40" cstate="print"/>
            <a:stretch>
              <a:fillRect/>
            </a:stretch>
          </p:blipFill>
          <p:spPr>
            <a:xfrm>
              <a:off x="1657985" y="3378454"/>
              <a:ext cx="1247266" cy="91821"/>
            </a:xfrm>
            <a:prstGeom prst="rect">
              <a:avLst/>
            </a:prstGeom>
          </p:spPr>
        </p:pic>
      </p:grpSp>
      <p:pic>
        <p:nvPicPr>
          <p:cNvPr id="102" name="object 78">
            <a:extLst>
              <a:ext uri="{FF2B5EF4-FFF2-40B4-BE49-F238E27FC236}">
                <a16:creationId xmlns:a16="http://schemas.microsoft.com/office/drawing/2014/main" id="{C1661556-F970-5871-5290-69695D4C5768}"/>
              </a:ext>
            </a:extLst>
          </p:cNvPr>
          <p:cNvPicPr/>
          <p:nvPr/>
        </p:nvPicPr>
        <p:blipFill>
          <a:blip r:embed="rId41" cstate="print"/>
          <a:stretch>
            <a:fillRect/>
          </a:stretch>
        </p:blipFill>
        <p:spPr>
          <a:xfrm>
            <a:off x="3219443" y="3996063"/>
            <a:ext cx="1224406" cy="88900"/>
          </a:xfrm>
          <a:prstGeom prst="rect">
            <a:avLst/>
          </a:prstGeom>
        </p:spPr>
      </p:pic>
      <p:pic>
        <p:nvPicPr>
          <p:cNvPr id="103" name="object 79">
            <a:extLst>
              <a:ext uri="{FF2B5EF4-FFF2-40B4-BE49-F238E27FC236}">
                <a16:creationId xmlns:a16="http://schemas.microsoft.com/office/drawing/2014/main" id="{C9B221B6-AA0B-64DA-60C6-947BAEBD7B32}"/>
              </a:ext>
            </a:extLst>
          </p:cNvPr>
          <p:cNvPicPr/>
          <p:nvPr/>
        </p:nvPicPr>
        <p:blipFill>
          <a:blip r:embed="rId42" cstate="print"/>
          <a:stretch>
            <a:fillRect/>
          </a:stretch>
        </p:blipFill>
        <p:spPr>
          <a:xfrm>
            <a:off x="4755636" y="3993014"/>
            <a:ext cx="1224407" cy="88900"/>
          </a:xfrm>
          <a:prstGeom prst="rect">
            <a:avLst/>
          </a:prstGeom>
        </p:spPr>
      </p:pic>
      <p:pic>
        <p:nvPicPr>
          <p:cNvPr id="104" name="object 80">
            <a:extLst>
              <a:ext uri="{FF2B5EF4-FFF2-40B4-BE49-F238E27FC236}">
                <a16:creationId xmlns:a16="http://schemas.microsoft.com/office/drawing/2014/main" id="{738DF5CF-259B-7C7E-987E-F0333E218A16}"/>
              </a:ext>
            </a:extLst>
          </p:cNvPr>
          <p:cNvPicPr/>
          <p:nvPr/>
        </p:nvPicPr>
        <p:blipFill>
          <a:blip r:embed="rId43" cstate="print"/>
          <a:stretch>
            <a:fillRect/>
          </a:stretch>
        </p:blipFill>
        <p:spPr>
          <a:xfrm>
            <a:off x="6294875" y="3993014"/>
            <a:ext cx="1224407" cy="88900"/>
          </a:xfrm>
          <a:prstGeom prst="rect">
            <a:avLst/>
          </a:prstGeom>
        </p:spPr>
      </p:pic>
      <p:pic>
        <p:nvPicPr>
          <p:cNvPr id="105" name="object 81">
            <a:extLst>
              <a:ext uri="{FF2B5EF4-FFF2-40B4-BE49-F238E27FC236}">
                <a16:creationId xmlns:a16="http://schemas.microsoft.com/office/drawing/2014/main" id="{AC84DFD7-F360-1173-7FCB-4FA36A78E816}"/>
              </a:ext>
            </a:extLst>
          </p:cNvPr>
          <p:cNvPicPr/>
          <p:nvPr/>
        </p:nvPicPr>
        <p:blipFill>
          <a:blip r:embed="rId44" cstate="print"/>
          <a:stretch>
            <a:fillRect/>
          </a:stretch>
        </p:blipFill>
        <p:spPr>
          <a:xfrm>
            <a:off x="7892027" y="3993014"/>
            <a:ext cx="1224406" cy="88900"/>
          </a:xfrm>
          <a:prstGeom prst="rect">
            <a:avLst/>
          </a:prstGeom>
        </p:spPr>
      </p:pic>
      <p:pic>
        <p:nvPicPr>
          <p:cNvPr id="106" name="object 82">
            <a:extLst>
              <a:ext uri="{FF2B5EF4-FFF2-40B4-BE49-F238E27FC236}">
                <a16:creationId xmlns:a16="http://schemas.microsoft.com/office/drawing/2014/main" id="{2E86DC5E-F4D3-4A5C-726C-63BEABE6CC92}"/>
              </a:ext>
            </a:extLst>
          </p:cNvPr>
          <p:cNvPicPr/>
          <p:nvPr/>
        </p:nvPicPr>
        <p:blipFill>
          <a:blip r:embed="rId45" cstate="print"/>
          <a:stretch>
            <a:fillRect/>
          </a:stretch>
        </p:blipFill>
        <p:spPr>
          <a:xfrm>
            <a:off x="9438888" y="3993014"/>
            <a:ext cx="1224406" cy="88900"/>
          </a:xfrm>
          <a:prstGeom prst="rect">
            <a:avLst/>
          </a:prstGeom>
        </p:spPr>
      </p:pic>
      <p:grpSp>
        <p:nvGrpSpPr>
          <p:cNvPr id="107" name="object 83">
            <a:extLst>
              <a:ext uri="{FF2B5EF4-FFF2-40B4-BE49-F238E27FC236}">
                <a16:creationId xmlns:a16="http://schemas.microsoft.com/office/drawing/2014/main" id="{89FCEE4C-9B60-A84C-9DB6-51DE7F508E28}"/>
              </a:ext>
            </a:extLst>
          </p:cNvPr>
          <p:cNvGrpSpPr/>
          <p:nvPr/>
        </p:nvGrpSpPr>
        <p:grpSpPr>
          <a:xfrm>
            <a:off x="1154624" y="2510603"/>
            <a:ext cx="645795" cy="680085"/>
            <a:chOff x="1156916" y="1896042"/>
            <a:chExt cx="645795" cy="680085"/>
          </a:xfrm>
        </p:grpSpPr>
        <p:sp>
          <p:nvSpPr>
            <p:cNvPr id="108" name="object 84">
              <a:extLst>
                <a:ext uri="{FF2B5EF4-FFF2-40B4-BE49-F238E27FC236}">
                  <a16:creationId xmlns:a16="http://schemas.microsoft.com/office/drawing/2014/main" id="{353FFDCE-1A44-456C-1A59-E569A748FCD7}"/>
                </a:ext>
              </a:extLst>
            </p:cNvPr>
            <p:cNvSpPr/>
            <p:nvPr/>
          </p:nvSpPr>
          <p:spPr>
            <a:xfrm>
              <a:off x="1161995" y="1901121"/>
              <a:ext cx="635635" cy="669925"/>
            </a:xfrm>
            <a:custGeom>
              <a:avLst/>
              <a:gdLst/>
              <a:ahLst/>
              <a:cxnLst/>
              <a:rect l="l" t="t" r="r" b="b"/>
              <a:pathLst>
                <a:path w="635635" h="669925">
                  <a:moveTo>
                    <a:pt x="635591" y="399735"/>
                  </a:moveTo>
                  <a:lnTo>
                    <a:pt x="635591" y="104492"/>
                  </a:lnTo>
                  <a:lnTo>
                    <a:pt x="78360" y="104491"/>
                  </a:lnTo>
                  <a:lnTo>
                    <a:pt x="78360" y="68795"/>
                  </a:lnTo>
                  <a:lnTo>
                    <a:pt x="58193" y="20189"/>
                  </a:lnTo>
                  <a:lnTo>
                    <a:pt x="9577" y="0"/>
                  </a:lnTo>
                  <a:lnTo>
                    <a:pt x="8706" y="0"/>
                  </a:lnTo>
                  <a:lnTo>
                    <a:pt x="3903" y="0"/>
                  </a:lnTo>
                  <a:lnTo>
                    <a:pt x="0" y="3917"/>
                  </a:lnTo>
                  <a:lnTo>
                    <a:pt x="0" y="8706"/>
                  </a:lnTo>
                  <a:lnTo>
                    <a:pt x="0" y="13494"/>
                  </a:lnTo>
                  <a:lnTo>
                    <a:pt x="3903" y="17412"/>
                  </a:lnTo>
                  <a:lnTo>
                    <a:pt x="8706" y="17412"/>
                  </a:lnTo>
                  <a:lnTo>
                    <a:pt x="9577" y="17412"/>
                  </a:lnTo>
                  <a:lnTo>
                    <a:pt x="29565" y="21483"/>
                  </a:lnTo>
                  <a:lnTo>
                    <a:pt x="45887" y="32495"/>
                  </a:lnTo>
                  <a:lnTo>
                    <a:pt x="56896" y="48812"/>
                  </a:lnTo>
                  <a:lnTo>
                    <a:pt x="60947" y="68795"/>
                  </a:lnTo>
                  <a:lnTo>
                    <a:pt x="60947" y="504988"/>
                  </a:lnTo>
                  <a:lnTo>
                    <a:pt x="65401" y="527810"/>
                  </a:lnTo>
                  <a:lnTo>
                    <a:pt x="77570" y="546740"/>
                  </a:lnTo>
                  <a:lnTo>
                    <a:pt x="95765" y="559985"/>
                  </a:lnTo>
                  <a:lnTo>
                    <a:pt x="118295" y="565752"/>
                  </a:lnTo>
                  <a:lnTo>
                    <a:pt x="101885" y="581104"/>
                  </a:lnTo>
                  <a:lnTo>
                    <a:pt x="92948" y="600871"/>
                  </a:lnTo>
                  <a:lnTo>
                    <a:pt x="92075" y="622549"/>
                  </a:lnTo>
                  <a:lnTo>
                    <a:pt x="99859" y="643631"/>
                  </a:lnTo>
                  <a:lnTo>
                    <a:pt x="115215" y="660040"/>
                  </a:lnTo>
                  <a:lnTo>
                    <a:pt x="134985" y="668977"/>
                  </a:lnTo>
                  <a:lnTo>
                    <a:pt x="156662" y="669847"/>
                  </a:lnTo>
                  <a:lnTo>
                    <a:pt x="177740" y="662060"/>
                  </a:lnTo>
                  <a:lnTo>
                    <a:pt x="194151" y="646708"/>
                  </a:lnTo>
                  <a:lnTo>
                    <a:pt x="203090" y="626940"/>
                  </a:lnTo>
                  <a:lnTo>
                    <a:pt x="203963" y="605262"/>
                  </a:lnTo>
                  <a:lnTo>
                    <a:pt x="196177" y="584180"/>
                  </a:lnTo>
                  <a:lnTo>
                    <a:pt x="192453" y="578858"/>
                  </a:lnTo>
                  <a:lnTo>
                    <a:pt x="188157" y="574012"/>
                  </a:lnTo>
                  <a:lnTo>
                    <a:pt x="183337" y="569688"/>
                  </a:lnTo>
                  <a:lnTo>
                    <a:pt x="178038" y="565933"/>
                  </a:lnTo>
                  <a:lnTo>
                    <a:pt x="501057" y="565933"/>
                  </a:lnTo>
                  <a:lnTo>
                    <a:pt x="484748" y="581392"/>
                  </a:lnTo>
                  <a:lnTo>
                    <a:pt x="475939" y="601217"/>
                  </a:lnTo>
                  <a:lnTo>
                    <a:pt x="475208" y="622899"/>
                  </a:lnTo>
                  <a:lnTo>
                    <a:pt x="483129" y="643929"/>
                  </a:lnTo>
                  <a:lnTo>
                    <a:pt x="498592" y="660238"/>
                  </a:lnTo>
                  <a:lnTo>
                    <a:pt x="518420" y="669049"/>
                  </a:lnTo>
                  <a:lnTo>
                    <a:pt x="540103" y="669781"/>
                  </a:lnTo>
                  <a:lnTo>
                    <a:pt x="561134" y="661857"/>
                  </a:lnTo>
                  <a:lnTo>
                    <a:pt x="577443" y="646397"/>
                  </a:lnTo>
                  <a:lnTo>
                    <a:pt x="586252" y="626569"/>
                  </a:lnTo>
                  <a:lnTo>
                    <a:pt x="586984" y="604885"/>
                  </a:lnTo>
                  <a:lnTo>
                    <a:pt x="579062" y="583854"/>
                  </a:lnTo>
                  <a:lnTo>
                    <a:pt x="574520" y="576606"/>
                  </a:lnTo>
                  <a:lnTo>
                    <a:pt x="568389" y="570475"/>
                  </a:lnTo>
                  <a:lnTo>
                    <a:pt x="561134" y="565933"/>
                  </a:lnTo>
                  <a:lnTo>
                    <a:pt x="626884" y="565933"/>
                  </a:lnTo>
                  <a:lnTo>
                    <a:pt x="631695" y="565933"/>
                  </a:lnTo>
                  <a:lnTo>
                    <a:pt x="635591" y="562037"/>
                  </a:lnTo>
                  <a:lnTo>
                    <a:pt x="635591" y="557227"/>
                  </a:lnTo>
                  <a:lnTo>
                    <a:pt x="635591" y="552417"/>
                  </a:lnTo>
                  <a:lnTo>
                    <a:pt x="631695" y="548521"/>
                  </a:lnTo>
                  <a:lnTo>
                    <a:pt x="626884" y="548521"/>
                  </a:lnTo>
                  <a:lnTo>
                    <a:pt x="121894" y="548520"/>
                  </a:lnTo>
                  <a:lnTo>
                    <a:pt x="104958" y="545085"/>
                  </a:lnTo>
                  <a:lnTo>
                    <a:pt x="91126" y="535754"/>
                  </a:lnTo>
                  <a:lnTo>
                    <a:pt x="81795" y="521923"/>
                  </a:lnTo>
                  <a:lnTo>
                    <a:pt x="78360" y="504988"/>
                  </a:lnTo>
                  <a:lnTo>
                    <a:pt x="78360" y="451973"/>
                  </a:lnTo>
                  <a:lnTo>
                    <a:pt x="635591" y="399735"/>
                  </a:lnTo>
                  <a:close/>
                </a:path>
              </a:pathLst>
            </a:custGeom>
            <a:ln w="10157">
              <a:solidFill>
                <a:srgbClr val="FACE07"/>
              </a:solidFill>
            </a:ln>
          </p:spPr>
          <p:txBody>
            <a:bodyPr wrap="square" lIns="0" tIns="0" rIns="0" bIns="0" rtlCol="0"/>
            <a:lstStyle/>
            <a:p>
              <a:endParaRPr/>
            </a:p>
          </p:txBody>
        </p:sp>
        <p:pic>
          <p:nvPicPr>
            <p:cNvPr id="109" name="object 85">
              <a:extLst>
                <a:ext uri="{FF2B5EF4-FFF2-40B4-BE49-F238E27FC236}">
                  <a16:creationId xmlns:a16="http://schemas.microsoft.com/office/drawing/2014/main" id="{DF5330BD-985A-0E2A-B3C7-4FA9945FF2FD}"/>
                </a:ext>
              </a:extLst>
            </p:cNvPr>
            <p:cNvPicPr/>
            <p:nvPr/>
          </p:nvPicPr>
          <p:blipFill>
            <a:blip r:embed="rId46" cstate="print"/>
            <a:stretch>
              <a:fillRect/>
            </a:stretch>
          </p:blipFill>
          <p:spPr>
            <a:xfrm>
              <a:off x="1648847" y="2470683"/>
              <a:ext cx="88518" cy="88515"/>
            </a:xfrm>
            <a:prstGeom prst="rect">
              <a:avLst/>
            </a:prstGeom>
          </p:spPr>
        </p:pic>
        <p:pic>
          <p:nvPicPr>
            <p:cNvPr id="110" name="object 86">
              <a:extLst>
                <a:ext uri="{FF2B5EF4-FFF2-40B4-BE49-F238E27FC236}">
                  <a16:creationId xmlns:a16="http://schemas.microsoft.com/office/drawing/2014/main" id="{955DE4A2-4AAB-D850-C799-1CEA3C5B9832}"/>
                </a:ext>
              </a:extLst>
            </p:cNvPr>
            <p:cNvPicPr/>
            <p:nvPr/>
          </p:nvPicPr>
          <p:blipFill>
            <a:blip r:embed="rId47" cstate="print"/>
            <a:stretch>
              <a:fillRect/>
            </a:stretch>
          </p:blipFill>
          <p:spPr>
            <a:xfrm>
              <a:off x="1265751" y="2470682"/>
              <a:ext cx="88518" cy="88515"/>
            </a:xfrm>
            <a:prstGeom prst="rect">
              <a:avLst/>
            </a:prstGeom>
          </p:spPr>
        </p:pic>
        <p:sp>
          <p:nvSpPr>
            <p:cNvPr id="111" name="object 87">
              <a:extLst>
                <a:ext uri="{FF2B5EF4-FFF2-40B4-BE49-F238E27FC236}">
                  <a16:creationId xmlns:a16="http://schemas.microsoft.com/office/drawing/2014/main" id="{41C63DEF-B468-5144-624A-A670FE7E7305}"/>
                </a:ext>
              </a:extLst>
            </p:cNvPr>
            <p:cNvSpPr/>
            <p:nvPr/>
          </p:nvSpPr>
          <p:spPr>
            <a:xfrm>
              <a:off x="1240356" y="2023026"/>
              <a:ext cx="540385" cy="313055"/>
            </a:xfrm>
            <a:custGeom>
              <a:avLst/>
              <a:gdLst/>
              <a:ahLst/>
              <a:cxnLst/>
              <a:rect l="l" t="t" r="r" b="b"/>
              <a:pathLst>
                <a:path w="540385" h="313055">
                  <a:moveTo>
                    <a:pt x="0" y="104477"/>
                  </a:moveTo>
                  <a:lnTo>
                    <a:pt x="121894" y="104477"/>
                  </a:lnTo>
                  <a:lnTo>
                    <a:pt x="121894" y="191541"/>
                  </a:lnTo>
                  <a:lnTo>
                    <a:pt x="0" y="191541"/>
                  </a:lnTo>
                  <a:lnTo>
                    <a:pt x="0" y="104477"/>
                  </a:lnTo>
                  <a:close/>
                </a:path>
                <a:path w="540385" h="313055">
                  <a:moveTo>
                    <a:pt x="400509" y="191542"/>
                  </a:moveTo>
                  <a:lnTo>
                    <a:pt x="278615" y="191541"/>
                  </a:lnTo>
                  <a:lnTo>
                    <a:pt x="278615" y="104477"/>
                  </a:lnTo>
                  <a:lnTo>
                    <a:pt x="400509" y="104477"/>
                  </a:lnTo>
                  <a:lnTo>
                    <a:pt x="400509" y="191542"/>
                  </a:lnTo>
                  <a:close/>
                </a:path>
                <a:path w="540385" h="313055">
                  <a:moveTo>
                    <a:pt x="417923" y="104477"/>
                  </a:moveTo>
                  <a:lnTo>
                    <a:pt x="539817" y="104477"/>
                  </a:lnTo>
                  <a:lnTo>
                    <a:pt x="539817" y="191542"/>
                  </a:lnTo>
                  <a:lnTo>
                    <a:pt x="417923" y="191542"/>
                  </a:lnTo>
                  <a:lnTo>
                    <a:pt x="417923" y="104477"/>
                  </a:lnTo>
                  <a:close/>
                </a:path>
                <a:path w="540385" h="313055">
                  <a:moveTo>
                    <a:pt x="278615" y="208954"/>
                  </a:moveTo>
                  <a:lnTo>
                    <a:pt x="400509" y="208954"/>
                  </a:lnTo>
                  <a:lnTo>
                    <a:pt x="400509" y="275029"/>
                  </a:lnTo>
                  <a:lnTo>
                    <a:pt x="278615" y="286442"/>
                  </a:lnTo>
                  <a:lnTo>
                    <a:pt x="278615" y="208954"/>
                  </a:lnTo>
                  <a:close/>
                </a:path>
                <a:path w="540385" h="313055">
                  <a:moveTo>
                    <a:pt x="261201" y="288089"/>
                  </a:moveTo>
                  <a:lnTo>
                    <a:pt x="139307" y="299501"/>
                  </a:lnTo>
                  <a:lnTo>
                    <a:pt x="139307" y="208954"/>
                  </a:lnTo>
                  <a:lnTo>
                    <a:pt x="261201" y="208954"/>
                  </a:lnTo>
                  <a:lnTo>
                    <a:pt x="261201" y="288089"/>
                  </a:lnTo>
                  <a:close/>
                </a:path>
                <a:path w="540385" h="313055">
                  <a:moveTo>
                    <a:pt x="278615" y="87064"/>
                  </a:moveTo>
                  <a:lnTo>
                    <a:pt x="278615" y="0"/>
                  </a:lnTo>
                  <a:lnTo>
                    <a:pt x="400509" y="0"/>
                  </a:lnTo>
                  <a:lnTo>
                    <a:pt x="400509" y="87064"/>
                  </a:lnTo>
                  <a:lnTo>
                    <a:pt x="278615" y="87064"/>
                  </a:lnTo>
                  <a:close/>
                </a:path>
                <a:path w="540385" h="313055">
                  <a:moveTo>
                    <a:pt x="261201" y="87064"/>
                  </a:moveTo>
                  <a:lnTo>
                    <a:pt x="139307" y="87064"/>
                  </a:lnTo>
                  <a:lnTo>
                    <a:pt x="139307" y="0"/>
                  </a:lnTo>
                  <a:lnTo>
                    <a:pt x="261201" y="0"/>
                  </a:lnTo>
                  <a:lnTo>
                    <a:pt x="261201" y="87064"/>
                  </a:lnTo>
                  <a:close/>
                </a:path>
                <a:path w="540385" h="313055">
                  <a:moveTo>
                    <a:pt x="261201" y="104477"/>
                  </a:moveTo>
                  <a:lnTo>
                    <a:pt x="261201" y="191541"/>
                  </a:lnTo>
                  <a:lnTo>
                    <a:pt x="139307" y="191541"/>
                  </a:lnTo>
                  <a:lnTo>
                    <a:pt x="139307" y="104477"/>
                  </a:lnTo>
                  <a:lnTo>
                    <a:pt x="261201" y="104477"/>
                  </a:lnTo>
                  <a:close/>
                </a:path>
                <a:path w="540385" h="313055">
                  <a:moveTo>
                    <a:pt x="0" y="208954"/>
                  </a:moveTo>
                  <a:lnTo>
                    <a:pt x="121894" y="208954"/>
                  </a:lnTo>
                  <a:lnTo>
                    <a:pt x="121894" y="301148"/>
                  </a:lnTo>
                  <a:lnTo>
                    <a:pt x="0" y="312561"/>
                  </a:lnTo>
                  <a:lnTo>
                    <a:pt x="0" y="208954"/>
                  </a:lnTo>
                  <a:close/>
                </a:path>
                <a:path w="540385" h="313055">
                  <a:moveTo>
                    <a:pt x="417923" y="273382"/>
                  </a:moveTo>
                  <a:lnTo>
                    <a:pt x="417923" y="208954"/>
                  </a:lnTo>
                  <a:lnTo>
                    <a:pt x="539817" y="208954"/>
                  </a:lnTo>
                  <a:lnTo>
                    <a:pt x="539817" y="261969"/>
                  </a:lnTo>
                  <a:lnTo>
                    <a:pt x="417923" y="273382"/>
                  </a:lnTo>
                  <a:close/>
                </a:path>
                <a:path w="540385" h="313055">
                  <a:moveTo>
                    <a:pt x="539817" y="87064"/>
                  </a:moveTo>
                  <a:lnTo>
                    <a:pt x="417923" y="87064"/>
                  </a:lnTo>
                  <a:lnTo>
                    <a:pt x="417923" y="0"/>
                  </a:lnTo>
                  <a:lnTo>
                    <a:pt x="539817" y="0"/>
                  </a:lnTo>
                  <a:lnTo>
                    <a:pt x="539817" y="87064"/>
                  </a:lnTo>
                  <a:close/>
                </a:path>
                <a:path w="540385" h="313055">
                  <a:moveTo>
                    <a:pt x="121894" y="0"/>
                  </a:moveTo>
                  <a:lnTo>
                    <a:pt x="121894" y="87064"/>
                  </a:lnTo>
                  <a:lnTo>
                    <a:pt x="0" y="87064"/>
                  </a:lnTo>
                  <a:lnTo>
                    <a:pt x="0" y="0"/>
                  </a:lnTo>
                  <a:lnTo>
                    <a:pt x="121894" y="0"/>
                  </a:lnTo>
                  <a:close/>
                </a:path>
              </a:pathLst>
            </a:custGeom>
            <a:ln w="10157">
              <a:solidFill>
                <a:srgbClr val="FACE07"/>
              </a:solidFill>
            </a:ln>
          </p:spPr>
          <p:txBody>
            <a:bodyPr wrap="square" lIns="0" tIns="0" rIns="0" bIns="0" rtlCol="0"/>
            <a:lstStyle/>
            <a:p>
              <a:endParaRPr/>
            </a:p>
          </p:txBody>
        </p:sp>
      </p:grpSp>
      <p:sp>
        <p:nvSpPr>
          <p:cNvPr id="112" name="object 88">
            <a:extLst>
              <a:ext uri="{FF2B5EF4-FFF2-40B4-BE49-F238E27FC236}">
                <a16:creationId xmlns:a16="http://schemas.microsoft.com/office/drawing/2014/main" id="{8BB2BE9F-D18E-A101-DCB0-E994B6EDE716}"/>
              </a:ext>
            </a:extLst>
          </p:cNvPr>
          <p:cNvSpPr/>
          <p:nvPr/>
        </p:nvSpPr>
        <p:spPr>
          <a:xfrm>
            <a:off x="10396217" y="2462655"/>
            <a:ext cx="540385" cy="715645"/>
          </a:xfrm>
          <a:custGeom>
            <a:avLst/>
            <a:gdLst/>
            <a:ahLst/>
            <a:cxnLst/>
            <a:rect l="l" t="t" r="r" b="b"/>
            <a:pathLst>
              <a:path w="540384" h="715644">
                <a:moveTo>
                  <a:pt x="156720" y="183180"/>
                </a:moveTo>
                <a:lnTo>
                  <a:pt x="139307" y="183180"/>
                </a:lnTo>
                <a:lnTo>
                  <a:pt x="139307" y="244235"/>
                </a:lnTo>
                <a:lnTo>
                  <a:pt x="142873" y="274428"/>
                </a:lnTo>
                <a:lnTo>
                  <a:pt x="153137" y="302624"/>
                </a:lnTo>
                <a:lnTo>
                  <a:pt x="169500" y="327679"/>
                </a:lnTo>
                <a:lnTo>
                  <a:pt x="191489" y="348603"/>
                </a:lnTo>
                <a:lnTo>
                  <a:pt x="191504" y="381442"/>
                </a:lnTo>
                <a:lnTo>
                  <a:pt x="187245" y="387823"/>
                </a:lnTo>
                <a:lnTo>
                  <a:pt x="133822" y="409607"/>
                </a:lnTo>
                <a:lnTo>
                  <a:pt x="106077" y="419872"/>
                </a:lnTo>
                <a:lnTo>
                  <a:pt x="79345" y="432432"/>
                </a:lnTo>
                <a:lnTo>
                  <a:pt x="29493" y="464142"/>
                </a:lnTo>
                <a:lnTo>
                  <a:pt x="2216" y="506321"/>
                </a:lnTo>
                <a:lnTo>
                  <a:pt x="0" y="671904"/>
                </a:lnTo>
                <a:lnTo>
                  <a:pt x="3874" y="674521"/>
                </a:lnTo>
                <a:lnTo>
                  <a:pt x="83399" y="700585"/>
                </a:lnTo>
                <a:lnTo>
                  <a:pt x="140753" y="708724"/>
                </a:lnTo>
                <a:lnTo>
                  <a:pt x="205054" y="713605"/>
                </a:lnTo>
                <a:lnTo>
                  <a:pt x="272716" y="715232"/>
                </a:lnTo>
                <a:lnTo>
                  <a:pt x="340432" y="713589"/>
                </a:lnTo>
                <a:lnTo>
                  <a:pt x="404286" y="708661"/>
                </a:lnTo>
                <a:lnTo>
                  <a:pt x="460639" y="700450"/>
                </a:lnTo>
                <a:lnTo>
                  <a:pt x="469514" y="698195"/>
                </a:lnTo>
                <a:lnTo>
                  <a:pt x="272854" y="698194"/>
                </a:lnTo>
                <a:lnTo>
                  <a:pt x="261245" y="698129"/>
                </a:lnTo>
                <a:lnTo>
                  <a:pt x="261201" y="697867"/>
                </a:lnTo>
                <a:lnTo>
                  <a:pt x="243832" y="697867"/>
                </a:lnTo>
                <a:lnTo>
                  <a:pt x="204474" y="696650"/>
                </a:lnTo>
                <a:lnTo>
                  <a:pt x="165204" y="693915"/>
                </a:lnTo>
                <a:lnTo>
                  <a:pt x="126068" y="689668"/>
                </a:lnTo>
                <a:lnTo>
                  <a:pt x="87110" y="683912"/>
                </a:lnTo>
                <a:lnTo>
                  <a:pt x="87110" y="680343"/>
                </a:lnTo>
                <a:lnTo>
                  <a:pt x="69719" y="680343"/>
                </a:lnTo>
                <a:lnTo>
                  <a:pt x="30036" y="668252"/>
                </a:lnTo>
                <a:lnTo>
                  <a:pt x="17461" y="523162"/>
                </a:lnTo>
                <a:lnTo>
                  <a:pt x="19156" y="510355"/>
                </a:lnTo>
                <a:lnTo>
                  <a:pt x="40341" y="477763"/>
                </a:lnTo>
                <a:lnTo>
                  <a:pt x="81058" y="451109"/>
                </a:lnTo>
                <a:lnTo>
                  <a:pt x="100011" y="442228"/>
                </a:lnTo>
                <a:lnTo>
                  <a:pt x="117637" y="442228"/>
                </a:lnTo>
                <a:lnTo>
                  <a:pt x="118839" y="434545"/>
                </a:lnTo>
                <a:lnTo>
                  <a:pt x="173481" y="412245"/>
                </a:lnTo>
                <a:lnTo>
                  <a:pt x="192551" y="412245"/>
                </a:lnTo>
                <a:lnTo>
                  <a:pt x="189530" y="405529"/>
                </a:lnTo>
                <a:lnTo>
                  <a:pt x="208961" y="359825"/>
                </a:lnTo>
                <a:lnTo>
                  <a:pt x="348268" y="359825"/>
                </a:lnTo>
                <a:lnTo>
                  <a:pt x="348268" y="357623"/>
                </a:lnTo>
                <a:lnTo>
                  <a:pt x="269908" y="357623"/>
                </a:lnTo>
                <a:lnTo>
                  <a:pt x="225852" y="348712"/>
                </a:lnTo>
                <a:lnTo>
                  <a:pt x="189874" y="324410"/>
                </a:lnTo>
                <a:lnTo>
                  <a:pt x="165616" y="288369"/>
                </a:lnTo>
                <a:lnTo>
                  <a:pt x="156720" y="244235"/>
                </a:lnTo>
                <a:lnTo>
                  <a:pt x="156720" y="183180"/>
                </a:lnTo>
                <a:close/>
              </a:path>
              <a:path w="540384" h="715644">
                <a:moveTo>
                  <a:pt x="355340" y="436864"/>
                </a:moveTo>
                <a:lnTo>
                  <a:pt x="336195" y="436864"/>
                </a:lnTo>
                <a:lnTo>
                  <a:pt x="278615" y="565080"/>
                </a:lnTo>
                <a:lnTo>
                  <a:pt x="278615" y="698173"/>
                </a:lnTo>
                <a:lnTo>
                  <a:pt x="272854" y="698194"/>
                </a:lnTo>
                <a:lnTo>
                  <a:pt x="469514" y="698195"/>
                </a:lnTo>
                <a:lnTo>
                  <a:pt x="470115" y="698042"/>
                </a:lnTo>
                <a:lnTo>
                  <a:pt x="296072" y="698042"/>
                </a:lnTo>
                <a:lnTo>
                  <a:pt x="296072" y="636732"/>
                </a:lnTo>
                <a:lnTo>
                  <a:pt x="470250" y="636732"/>
                </a:lnTo>
                <a:lnTo>
                  <a:pt x="467579" y="619288"/>
                </a:lnTo>
                <a:lnTo>
                  <a:pt x="296072" y="619288"/>
                </a:lnTo>
                <a:lnTo>
                  <a:pt x="296088" y="568794"/>
                </a:lnTo>
                <a:lnTo>
                  <a:pt x="355340" y="436864"/>
                </a:lnTo>
                <a:close/>
              </a:path>
              <a:path w="540384" h="715644">
                <a:moveTo>
                  <a:pt x="470250" y="636732"/>
                </a:moveTo>
                <a:lnTo>
                  <a:pt x="452691" y="636732"/>
                </a:lnTo>
                <a:lnTo>
                  <a:pt x="452793" y="684806"/>
                </a:lnTo>
                <a:lnTo>
                  <a:pt x="413831" y="690419"/>
                </a:lnTo>
                <a:lnTo>
                  <a:pt x="374694" y="694498"/>
                </a:lnTo>
                <a:lnTo>
                  <a:pt x="335426" y="697041"/>
                </a:lnTo>
                <a:lnTo>
                  <a:pt x="296072" y="698042"/>
                </a:lnTo>
                <a:lnTo>
                  <a:pt x="470115" y="698042"/>
                </a:lnTo>
                <a:lnTo>
                  <a:pt x="505853" y="688958"/>
                </a:lnTo>
                <a:lnTo>
                  <a:pt x="521703" y="681266"/>
                </a:lnTo>
                <a:lnTo>
                  <a:pt x="470250" y="681266"/>
                </a:lnTo>
                <a:lnTo>
                  <a:pt x="470250" y="636732"/>
                </a:lnTo>
                <a:close/>
              </a:path>
              <a:path w="540384" h="715644">
                <a:moveTo>
                  <a:pt x="261201" y="636732"/>
                </a:moveTo>
                <a:lnTo>
                  <a:pt x="243831" y="636732"/>
                </a:lnTo>
                <a:lnTo>
                  <a:pt x="243832" y="697867"/>
                </a:lnTo>
                <a:lnTo>
                  <a:pt x="261201" y="697867"/>
                </a:lnTo>
                <a:lnTo>
                  <a:pt x="261201" y="636732"/>
                </a:lnTo>
                <a:close/>
              </a:path>
              <a:path w="540384" h="715644">
                <a:moveTo>
                  <a:pt x="478336" y="442228"/>
                </a:moveTo>
                <a:lnTo>
                  <a:pt x="440473" y="442228"/>
                </a:lnTo>
                <a:lnTo>
                  <a:pt x="456106" y="449678"/>
                </a:lnTo>
                <a:lnTo>
                  <a:pt x="471206" y="458121"/>
                </a:lnTo>
                <a:lnTo>
                  <a:pt x="509047" y="487092"/>
                </a:lnTo>
                <a:lnTo>
                  <a:pt x="522379" y="523162"/>
                </a:lnTo>
                <a:lnTo>
                  <a:pt x="522403" y="662659"/>
                </a:lnTo>
                <a:lnTo>
                  <a:pt x="509958" y="668878"/>
                </a:lnTo>
                <a:lnTo>
                  <a:pt x="497075" y="674067"/>
                </a:lnTo>
                <a:lnTo>
                  <a:pt x="483818" y="678204"/>
                </a:lnTo>
                <a:lnTo>
                  <a:pt x="470250" y="681266"/>
                </a:lnTo>
                <a:lnTo>
                  <a:pt x="521703" y="681266"/>
                </a:lnTo>
                <a:lnTo>
                  <a:pt x="536291" y="674187"/>
                </a:lnTo>
                <a:lnTo>
                  <a:pt x="539817" y="671621"/>
                </a:lnTo>
                <a:lnTo>
                  <a:pt x="539817" y="523162"/>
                </a:lnTo>
                <a:lnTo>
                  <a:pt x="522634" y="476214"/>
                </a:lnTo>
                <a:lnTo>
                  <a:pt x="493647" y="451895"/>
                </a:lnTo>
                <a:lnTo>
                  <a:pt x="478336" y="442228"/>
                </a:lnTo>
                <a:close/>
              </a:path>
              <a:path w="540384" h="715644">
                <a:moveTo>
                  <a:pt x="117637" y="442228"/>
                </a:moveTo>
                <a:lnTo>
                  <a:pt x="100011" y="442228"/>
                </a:lnTo>
                <a:lnTo>
                  <a:pt x="69806" y="635380"/>
                </a:lnTo>
                <a:lnTo>
                  <a:pt x="69719" y="680343"/>
                </a:lnTo>
                <a:lnTo>
                  <a:pt x="87110" y="680343"/>
                </a:lnTo>
                <a:lnTo>
                  <a:pt x="87219" y="636732"/>
                </a:lnTo>
                <a:lnTo>
                  <a:pt x="261201" y="636732"/>
                </a:lnTo>
                <a:lnTo>
                  <a:pt x="261201" y="619288"/>
                </a:lnTo>
                <a:lnTo>
                  <a:pt x="89940" y="619288"/>
                </a:lnTo>
                <a:lnTo>
                  <a:pt x="117637" y="442228"/>
                </a:lnTo>
                <a:close/>
              </a:path>
              <a:path w="540384" h="715644">
                <a:moveTo>
                  <a:pt x="192551" y="412245"/>
                </a:moveTo>
                <a:lnTo>
                  <a:pt x="173481" y="412245"/>
                </a:lnTo>
                <a:lnTo>
                  <a:pt x="243846" y="568794"/>
                </a:lnTo>
                <a:lnTo>
                  <a:pt x="243846" y="619288"/>
                </a:lnTo>
                <a:lnTo>
                  <a:pt x="261201" y="619288"/>
                </a:lnTo>
                <a:lnTo>
                  <a:pt x="261201" y="565080"/>
                </a:lnTo>
                <a:lnTo>
                  <a:pt x="203584" y="436864"/>
                </a:lnTo>
                <a:lnTo>
                  <a:pt x="355340" y="436864"/>
                </a:lnTo>
                <a:lnTo>
                  <a:pt x="359591" y="427400"/>
                </a:lnTo>
                <a:lnTo>
                  <a:pt x="269908" y="427400"/>
                </a:lnTo>
                <a:lnTo>
                  <a:pt x="250640" y="426853"/>
                </a:lnTo>
                <a:lnTo>
                  <a:pt x="231518" y="424710"/>
                </a:lnTo>
                <a:lnTo>
                  <a:pt x="212638" y="420984"/>
                </a:lnTo>
                <a:lnTo>
                  <a:pt x="194101" y="415691"/>
                </a:lnTo>
                <a:lnTo>
                  <a:pt x="192551" y="412245"/>
                </a:lnTo>
                <a:close/>
              </a:path>
              <a:path w="540384" h="715644">
                <a:moveTo>
                  <a:pt x="413333" y="412238"/>
                </a:moveTo>
                <a:lnTo>
                  <a:pt x="366400" y="412238"/>
                </a:lnTo>
                <a:lnTo>
                  <a:pt x="421615" y="434393"/>
                </a:lnTo>
                <a:lnTo>
                  <a:pt x="450007" y="619288"/>
                </a:lnTo>
                <a:lnTo>
                  <a:pt x="467579" y="619288"/>
                </a:lnTo>
                <a:lnTo>
                  <a:pt x="440473" y="442228"/>
                </a:lnTo>
                <a:lnTo>
                  <a:pt x="478336" y="442228"/>
                </a:lnTo>
                <a:lnTo>
                  <a:pt x="438623" y="422392"/>
                </a:lnTo>
                <a:lnTo>
                  <a:pt x="419824" y="414720"/>
                </a:lnTo>
                <a:lnTo>
                  <a:pt x="413333" y="412238"/>
                </a:lnTo>
                <a:close/>
              </a:path>
              <a:path w="540384" h="715644">
                <a:moveTo>
                  <a:pt x="336195" y="436864"/>
                </a:moveTo>
                <a:lnTo>
                  <a:pt x="203584" y="436864"/>
                </a:lnTo>
                <a:lnTo>
                  <a:pt x="236559" y="442837"/>
                </a:lnTo>
                <a:lnTo>
                  <a:pt x="269890" y="444828"/>
                </a:lnTo>
                <a:lnTo>
                  <a:pt x="303221" y="442837"/>
                </a:lnTo>
                <a:lnTo>
                  <a:pt x="336195" y="436864"/>
                </a:lnTo>
                <a:close/>
              </a:path>
              <a:path w="540384" h="715644">
                <a:moveTo>
                  <a:pt x="348268" y="359825"/>
                </a:moveTo>
                <a:lnTo>
                  <a:pt x="330899" y="359825"/>
                </a:lnTo>
                <a:lnTo>
                  <a:pt x="330993" y="375045"/>
                </a:lnTo>
                <a:lnTo>
                  <a:pt x="332252" y="384023"/>
                </a:lnTo>
                <a:lnTo>
                  <a:pt x="336134" y="392765"/>
                </a:lnTo>
                <a:lnTo>
                  <a:pt x="342250" y="400116"/>
                </a:lnTo>
                <a:lnTo>
                  <a:pt x="350300" y="405595"/>
                </a:lnTo>
                <a:lnTo>
                  <a:pt x="345758" y="415720"/>
                </a:lnTo>
                <a:lnTo>
                  <a:pt x="327207" y="421004"/>
                </a:lnTo>
                <a:lnTo>
                  <a:pt x="308317" y="424722"/>
                </a:lnTo>
                <a:lnTo>
                  <a:pt x="289185" y="426859"/>
                </a:lnTo>
                <a:lnTo>
                  <a:pt x="269908" y="427400"/>
                </a:lnTo>
                <a:lnTo>
                  <a:pt x="359591" y="427400"/>
                </a:lnTo>
                <a:lnTo>
                  <a:pt x="366400" y="412238"/>
                </a:lnTo>
                <a:lnTo>
                  <a:pt x="413333" y="412238"/>
                </a:lnTo>
                <a:lnTo>
                  <a:pt x="359087" y="390484"/>
                </a:lnTo>
                <a:lnTo>
                  <a:pt x="352542" y="387816"/>
                </a:lnTo>
                <a:lnTo>
                  <a:pt x="348268" y="381442"/>
                </a:lnTo>
                <a:lnTo>
                  <a:pt x="348268" y="359825"/>
                </a:lnTo>
                <a:close/>
              </a:path>
              <a:path w="540384" h="715644">
                <a:moveTo>
                  <a:pt x="330899" y="359825"/>
                </a:moveTo>
                <a:lnTo>
                  <a:pt x="208961" y="359825"/>
                </a:lnTo>
                <a:lnTo>
                  <a:pt x="238735" y="371240"/>
                </a:lnTo>
                <a:lnTo>
                  <a:pt x="269930" y="375045"/>
                </a:lnTo>
                <a:lnTo>
                  <a:pt x="301124" y="371240"/>
                </a:lnTo>
                <a:lnTo>
                  <a:pt x="330899" y="359825"/>
                </a:lnTo>
                <a:close/>
              </a:path>
              <a:path w="540384" h="715644">
                <a:moveTo>
                  <a:pt x="400509" y="183180"/>
                </a:moveTo>
                <a:lnTo>
                  <a:pt x="383095" y="183180"/>
                </a:lnTo>
                <a:lnTo>
                  <a:pt x="383095" y="244235"/>
                </a:lnTo>
                <a:lnTo>
                  <a:pt x="374201" y="288369"/>
                </a:lnTo>
                <a:lnTo>
                  <a:pt x="349944" y="324411"/>
                </a:lnTo>
                <a:lnTo>
                  <a:pt x="313967" y="348712"/>
                </a:lnTo>
                <a:lnTo>
                  <a:pt x="269908" y="357623"/>
                </a:lnTo>
                <a:lnTo>
                  <a:pt x="348268" y="357623"/>
                </a:lnTo>
                <a:lnTo>
                  <a:pt x="348330" y="348603"/>
                </a:lnTo>
                <a:lnTo>
                  <a:pt x="370287" y="327732"/>
                </a:lnTo>
                <a:lnTo>
                  <a:pt x="386712" y="302584"/>
                </a:lnTo>
                <a:lnTo>
                  <a:pt x="396956" y="274406"/>
                </a:lnTo>
                <a:lnTo>
                  <a:pt x="400509" y="244235"/>
                </a:lnTo>
                <a:lnTo>
                  <a:pt x="400509" y="183180"/>
                </a:lnTo>
                <a:close/>
              </a:path>
              <a:path w="540384" h="715644">
                <a:moveTo>
                  <a:pt x="440146" y="165735"/>
                </a:moveTo>
                <a:lnTo>
                  <a:pt x="99677" y="165735"/>
                </a:lnTo>
                <a:lnTo>
                  <a:pt x="95773" y="169638"/>
                </a:lnTo>
                <a:lnTo>
                  <a:pt x="95773" y="179276"/>
                </a:lnTo>
                <a:lnTo>
                  <a:pt x="99677" y="183179"/>
                </a:lnTo>
                <a:lnTo>
                  <a:pt x="440146" y="183180"/>
                </a:lnTo>
                <a:lnTo>
                  <a:pt x="444042" y="179276"/>
                </a:lnTo>
                <a:lnTo>
                  <a:pt x="444042" y="169638"/>
                </a:lnTo>
                <a:lnTo>
                  <a:pt x="440146" y="165735"/>
                </a:lnTo>
                <a:close/>
              </a:path>
              <a:path w="540384" h="715644">
                <a:moveTo>
                  <a:pt x="293655" y="0"/>
                </a:moveTo>
                <a:lnTo>
                  <a:pt x="246327" y="0"/>
                </a:lnTo>
                <a:lnTo>
                  <a:pt x="212338" y="18193"/>
                </a:lnTo>
                <a:lnTo>
                  <a:pt x="206755" y="30527"/>
                </a:lnTo>
                <a:lnTo>
                  <a:pt x="202249" y="32926"/>
                </a:lnTo>
                <a:lnTo>
                  <a:pt x="149263" y="81882"/>
                </a:lnTo>
                <a:lnTo>
                  <a:pt x="126940" y="150508"/>
                </a:lnTo>
                <a:lnTo>
                  <a:pt x="126936" y="165735"/>
                </a:lnTo>
                <a:lnTo>
                  <a:pt x="144313" y="165735"/>
                </a:lnTo>
                <a:lnTo>
                  <a:pt x="144313" y="151605"/>
                </a:lnTo>
                <a:lnTo>
                  <a:pt x="150409" y="119986"/>
                </a:lnTo>
                <a:lnTo>
                  <a:pt x="164026" y="91368"/>
                </a:lnTo>
                <a:lnTo>
                  <a:pt x="184329" y="67051"/>
                </a:lnTo>
                <a:lnTo>
                  <a:pt x="210484" y="48335"/>
                </a:lnTo>
                <a:lnTo>
                  <a:pt x="226766" y="48335"/>
                </a:lnTo>
                <a:lnTo>
                  <a:pt x="223486" y="35397"/>
                </a:lnTo>
                <a:lnTo>
                  <a:pt x="226647" y="28156"/>
                </a:lnTo>
                <a:lnTo>
                  <a:pt x="231843" y="22495"/>
                </a:lnTo>
                <a:lnTo>
                  <a:pt x="238571" y="18798"/>
                </a:lnTo>
                <a:lnTo>
                  <a:pt x="246327" y="17444"/>
                </a:lnTo>
                <a:lnTo>
                  <a:pt x="326978" y="17444"/>
                </a:lnTo>
                <a:lnTo>
                  <a:pt x="318494" y="8467"/>
                </a:lnTo>
                <a:lnTo>
                  <a:pt x="306927" y="2250"/>
                </a:lnTo>
                <a:lnTo>
                  <a:pt x="293655" y="0"/>
                </a:lnTo>
                <a:close/>
              </a:path>
              <a:path w="540384" h="715644">
                <a:moveTo>
                  <a:pt x="359729" y="48335"/>
                </a:moveTo>
                <a:lnTo>
                  <a:pt x="329839" y="48335"/>
                </a:lnTo>
                <a:lnTo>
                  <a:pt x="355994" y="67051"/>
                </a:lnTo>
                <a:lnTo>
                  <a:pt x="376298" y="91368"/>
                </a:lnTo>
                <a:lnTo>
                  <a:pt x="389914" y="119986"/>
                </a:lnTo>
                <a:lnTo>
                  <a:pt x="396010" y="151605"/>
                </a:lnTo>
                <a:lnTo>
                  <a:pt x="396010" y="165735"/>
                </a:lnTo>
                <a:lnTo>
                  <a:pt x="413416" y="165735"/>
                </a:lnTo>
                <a:lnTo>
                  <a:pt x="413416" y="150508"/>
                </a:lnTo>
                <a:lnTo>
                  <a:pt x="406566" y="114477"/>
                </a:lnTo>
                <a:lnTo>
                  <a:pt x="391086" y="81872"/>
                </a:lnTo>
                <a:lnTo>
                  <a:pt x="367944" y="54189"/>
                </a:lnTo>
                <a:lnTo>
                  <a:pt x="359729" y="48335"/>
                </a:lnTo>
                <a:close/>
              </a:path>
              <a:path w="540384" h="715644">
                <a:moveTo>
                  <a:pt x="226766" y="48335"/>
                </a:moveTo>
                <a:lnTo>
                  <a:pt x="210484" y="48335"/>
                </a:lnTo>
                <a:lnTo>
                  <a:pt x="223530" y="101787"/>
                </a:lnTo>
                <a:lnTo>
                  <a:pt x="226693" y="104273"/>
                </a:lnTo>
                <a:lnTo>
                  <a:pt x="232469" y="104258"/>
                </a:lnTo>
                <a:lnTo>
                  <a:pt x="232919" y="104157"/>
                </a:lnTo>
                <a:lnTo>
                  <a:pt x="237112" y="103008"/>
                </a:lnTo>
                <a:lnTo>
                  <a:pt x="239594" y="98684"/>
                </a:lnTo>
                <a:lnTo>
                  <a:pt x="238462" y="94475"/>
                </a:lnTo>
                <a:lnTo>
                  <a:pt x="226766" y="48335"/>
                </a:lnTo>
                <a:close/>
              </a:path>
              <a:path w="540384" h="715644">
                <a:moveTo>
                  <a:pt x="326978" y="17444"/>
                </a:moveTo>
                <a:lnTo>
                  <a:pt x="293590" y="17444"/>
                </a:lnTo>
                <a:lnTo>
                  <a:pt x="301351" y="18798"/>
                </a:lnTo>
                <a:lnTo>
                  <a:pt x="308083" y="22495"/>
                </a:lnTo>
                <a:lnTo>
                  <a:pt x="313280" y="28156"/>
                </a:lnTo>
                <a:lnTo>
                  <a:pt x="316438" y="35397"/>
                </a:lnTo>
                <a:lnTo>
                  <a:pt x="301368" y="94919"/>
                </a:lnTo>
                <a:lnTo>
                  <a:pt x="300461" y="99156"/>
                </a:lnTo>
                <a:lnTo>
                  <a:pt x="303153" y="103335"/>
                </a:lnTo>
                <a:lnTo>
                  <a:pt x="307463" y="104258"/>
                </a:lnTo>
                <a:lnTo>
                  <a:pt x="313216" y="104273"/>
                </a:lnTo>
                <a:lnTo>
                  <a:pt x="316380" y="101787"/>
                </a:lnTo>
                <a:lnTo>
                  <a:pt x="317229" y="98262"/>
                </a:lnTo>
                <a:lnTo>
                  <a:pt x="329839" y="48335"/>
                </a:lnTo>
                <a:lnTo>
                  <a:pt x="359729" y="48335"/>
                </a:lnTo>
                <a:lnTo>
                  <a:pt x="338103" y="32926"/>
                </a:lnTo>
                <a:lnTo>
                  <a:pt x="333140" y="30236"/>
                </a:lnTo>
                <a:lnTo>
                  <a:pt x="327512" y="18009"/>
                </a:lnTo>
                <a:lnTo>
                  <a:pt x="326978" y="17444"/>
                </a:lnTo>
                <a:close/>
              </a:path>
            </a:pathLst>
          </a:custGeom>
          <a:solidFill>
            <a:srgbClr val="33CCCC"/>
          </a:solidFill>
        </p:spPr>
        <p:txBody>
          <a:bodyPr wrap="square" lIns="0" tIns="0" rIns="0" bIns="0" rtlCol="0"/>
          <a:lstStyle/>
          <a:p>
            <a:endParaRPr/>
          </a:p>
        </p:txBody>
      </p:sp>
      <p:grpSp>
        <p:nvGrpSpPr>
          <p:cNvPr id="113" name="object 89">
            <a:extLst>
              <a:ext uri="{FF2B5EF4-FFF2-40B4-BE49-F238E27FC236}">
                <a16:creationId xmlns:a16="http://schemas.microsoft.com/office/drawing/2014/main" id="{D87C3358-81E8-0FD8-CD4F-4027254146B9}"/>
              </a:ext>
            </a:extLst>
          </p:cNvPr>
          <p:cNvGrpSpPr/>
          <p:nvPr/>
        </p:nvGrpSpPr>
        <p:grpSpPr>
          <a:xfrm>
            <a:off x="9140824" y="6133785"/>
            <a:ext cx="2471420" cy="300990"/>
            <a:chOff x="9601834" y="6441947"/>
            <a:chExt cx="2471420" cy="300990"/>
          </a:xfrm>
        </p:grpSpPr>
        <p:pic>
          <p:nvPicPr>
            <p:cNvPr id="114" name="object 90">
              <a:extLst>
                <a:ext uri="{FF2B5EF4-FFF2-40B4-BE49-F238E27FC236}">
                  <a16:creationId xmlns:a16="http://schemas.microsoft.com/office/drawing/2014/main" id="{D88CE05E-FBF8-FEAB-B2A8-4322BBD8DAB1}"/>
                </a:ext>
              </a:extLst>
            </p:cNvPr>
            <p:cNvPicPr/>
            <p:nvPr/>
          </p:nvPicPr>
          <p:blipFill>
            <a:blip r:embed="rId48" cstate="print"/>
            <a:stretch>
              <a:fillRect/>
            </a:stretch>
          </p:blipFill>
          <p:spPr>
            <a:xfrm>
              <a:off x="9601834" y="6587033"/>
              <a:ext cx="1803400" cy="155448"/>
            </a:xfrm>
            <a:prstGeom prst="rect">
              <a:avLst/>
            </a:prstGeom>
          </p:spPr>
        </p:pic>
        <p:pic>
          <p:nvPicPr>
            <p:cNvPr id="115" name="object 91">
              <a:extLst>
                <a:ext uri="{FF2B5EF4-FFF2-40B4-BE49-F238E27FC236}">
                  <a16:creationId xmlns:a16="http://schemas.microsoft.com/office/drawing/2014/main" id="{048302DB-3A4E-A10B-A9B6-F1FAF8F45BF5}"/>
                </a:ext>
              </a:extLst>
            </p:cNvPr>
            <p:cNvPicPr/>
            <p:nvPr/>
          </p:nvPicPr>
          <p:blipFill>
            <a:blip r:embed="rId49" cstate="print"/>
            <a:stretch>
              <a:fillRect/>
            </a:stretch>
          </p:blipFill>
          <p:spPr>
            <a:xfrm>
              <a:off x="11359006" y="6599224"/>
              <a:ext cx="96011" cy="102107"/>
            </a:xfrm>
            <a:prstGeom prst="rect">
              <a:avLst/>
            </a:prstGeom>
          </p:spPr>
        </p:pic>
        <p:pic>
          <p:nvPicPr>
            <p:cNvPr id="116" name="object 92">
              <a:extLst>
                <a:ext uri="{FF2B5EF4-FFF2-40B4-BE49-F238E27FC236}">
                  <a16:creationId xmlns:a16="http://schemas.microsoft.com/office/drawing/2014/main" id="{7368117C-705B-EC29-B3C8-BD0C2C1DEB29}"/>
                </a:ext>
              </a:extLst>
            </p:cNvPr>
            <p:cNvPicPr/>
            <p:nvPr/>
          </p:nvPicPr>
          <p:blipFill>
            <a:blip r:embed="rId50" cstate="print"/>
            <a:stretch>
              <a:fillRect/>
            </a:stretch>
          </p:blipFill>
          <p:spPr>
            <a:xfrm>
              <a:off x="11455272" y="6587033"/>
              <a:ext cx="617474" cy="155448"/>
            </a:xfrm>
            <a:prstGeom prst="rect">
              <a:avLst/>
            </a:prstGeom>
          </p:spPr>
        </p:pic>
        <p:pic>
          <p:nvPicPr>
            <p:cNvPr id="117" name="object 93">
              <a:extLst>
                <a:ext uri="{FF2B5EF4-FFF2-40B4-BE49-F238E27FC236}">
                  <a16:creationId xmlns:a16="http://schemas.microsoft.com/office/drawing/2014/main" id="{E44797A8-63E3-9D67-A0BD-A2461E8DECE7}"/>
                </a:ext>
              </a:extLst>
            </p:cNvPr>
            <p:cNvPicPr/>
            <p:nvPr/>
          </p:nvPicPr>
          <p:blipFill>
            <a:blip r:embed="rId51" cstate="print"/>
            <a:stretch>
              <a:fillRect/>
            </a:stretch>
          </p:blipFill>
          <p:spPr>
            <a:xfrm>
              <a:off x="11612244" y="6441947"/>
              <a:ext cx="134111" cy="164592"/>
            </a:xfrm>
            <a:prstGeom prst="rect">
              <a:avLst/>
            </a:prstGeom>
          </p:spPr>
        </p:pic>
        <p:pic>
          <p:nvPicPr>
            <p:cNvPr id="118" name="object 94">
              <a:extLst>
                <a:ext uri="{FF2B5EF4-FFF2-40B4-BE49-F238E27FC236}">
                  <a16:creationId xmlns:a16="http://schemas.microsoft.com/office/drawing/2014/main" id="{C273A913-D57C-3095-9A82-3146473A36C2}"/>
                </a:ext>
              </a:extLst>
            </p:cNvPr>
            <p:cNvPicPr/>
            <p:nvPr/>
          </p:nvPicPr>
          <p:blipFill>
            <a:blip r:embed="rId52" cstate="print"/>
            <a:stretch>
              <a:fillRect/>
            </a:stretch>
          </p:blipFill>
          <p:spPr>
            <a:xfrm>
              <a:off x="10046461" y="6441947"/>
              <a:ext cx="751801" cy="164592"/>
            </a:xfrm>
            <a:prstGeom prst="rect">
              <a:avLst/>
            </a:prstGeom>
          </p:spPr>
        </p:pic>
      </p:grpSp>
    </p:spTree>
    <p:extLst>
      <p:ext uri="{BB962C8B-B14F-4D97-AF65-F5344CB8AC3E}">
        <p14:creationId xmlns:p14="http://schemas.microsoft.com/office/powerpoint/2010/main" val="41542209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76412" y="1093041"/>
            <a:ext cx="1134886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Digital warehouses in the cloud</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24" name="object 2">
            <a:extLst>
              <a:ext uri="{FF2B5EF4-FFF2-40B4-BE49-F238E27FC236}">
                <a16:creationId xmlns:a16="http://schemas.microsoft.com/office/drawing/2014/main" id="{2CB488AE-F512-8070-A6B4-74F90917C3CD}"/>
              </a:ext>
            </a:extLst>
          </p:cNvPr>
          <p:cNvPicPr/>
          <p:nvPr/>
        </p:nvPicPr>
        <p:blipFill>
          <a:blip r:embed="rId2" cstate="print"/>
          <a:stretch>
            <a:fillRect/>
          </a:stretch>
        </p:blipFill>
        <p:spPr>
          <a:xfrm>
            <a:off x="512368" y="6359651"/>
            <a:ext cx="1812798" cy="164592"/>
          </a:xfrm>
          <a:prstGeom prst="rect">
            <a:avLst/>
          </a:prstGeom>
        </p:spPr>
      </p:pic>
      <p:pic>
        <p:nvPicPr>
          <p:cNvPr id="19" name="object 4">
            <a:extLst>
              <a:ext uri="{FF2B5EF4-FFF2-40B4-BE49-F238E27FC236}">
                <a16:creationId xmlns:a16="http://schemas.microsoft.com/office/drawing/2014/main" id="{33D9FCE3-AE8C-C5C5-FB69-AC530909BBBA}"/>
              </a:ext>
            </a:extLst>
          </p:cNvPr>
          <p:cNvPicPr/>
          <p:nvPr/>
        </p:nvPicPr>
        <p:blipFill>
          <a:blip r:embed="rId3" cstate="print"/>
          <a:stretch>
            <a:fillRect/>
          </a:stretch>
        </p:blipFill>
        <p:spPr>
          <a:xfrm>
            <a:off x="7005120" y="6270183"/>
            <a:ext cx="140207" cy="164592"/>
          </a:xfrm>
          <a:prstGeom prst="rect">
            <a:avLst/>
          </a:prstGeom>
        </p:spPr>
      </p:pic>
      <p:pic>
        <p:nvPicPr>
          <p:cNvPr id="120" name="object 3">
            <a:extLst>
              <a:ext uri="{FF2B5EF4-FFF2-40B4-BE49-F238E27FC236}">
                <a16:creationId xmlns:a16="http://schemas.microsoft.com/office/drawing/2014/main" id="{8AB85996-7CF0-49B6-2521-1799F315CB82}"/>
              </a:ext>
            </a:extLst>
          </p:cNvPr>
          <p:cNvPicPr/>
          <p:nvPr/>
        </p:nvPicPr>
        <p:blipFill rotWithShape="1">
          <a:blip r:embed="rId4" cstate="print"/>
          <a:srcRect t="4819" b="16819"/>
          <a:stretch/>
        </p:blipFill>
        <p:spPr>
          <a:xfrm>
            <a:off x="466719" y="1616261"/>
            <a:ext cx="11209344" cy="4907982"/>
          </a:xfrm>
          <a:prstGeom prst="rect">
            <a:avLst/>
          </a:prstGeom>
        </p:spPr>
      </p:pic>
    </p:spTree>
    <p:extLst>
      <p:ext uri="{BB962C8B-B14F-4D97-AF65-F5344CB8AC3E}">
        <p14:creationId xmlns:p14="http://schemas.microsoft.com/office/powerpoint/2010/main" val="342871381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76412" y="1093041"/>
            <a:ext cx="11348869" cy="954107"/>
          </a:xfrm>
          <a:prstGeom prst="rect">
            <a:avLst/>
          </a:prstGeom>
          <a:noFill/>
        </p:spPr>
        <p:txBody>
          <a:bodyPr wrap="square" rtlCol="0">
            <a:spAutoFit/>
          </a:bodyPr>
          <a:lstStyle/>
          <a:p>
            <a:r>
              <a:rPr lang="en-US" sz="2800" b="1" spc="80" dirty="0">
                <a:latin typeface="Arial" panose="020B0604020202020204" pitchFamily="34" charset="0"/>
                <a:cs typeface="Arial" panose="020B0604020202020204" pitchFamily="34" charset="0"/>
              </a:rPr>
              <a:t>Additive</a:t>
            </a:r>
            <a:r>
              <a:rPr lang="en-US" sz="2800" b="1" spc="270" dirty="0">
                <a:latin typeface="Arial" panose="020B0604020202020204" pitchFamily="34" charset="0"/>
                <a:cs typeface="Arial" panose="020B0604020202020204" pitchFamily="34" charset="0"/>
              </a:rPr>
              <a:t> </a:t>
            </a:r>
            <a:r>
              <a:rPr lang="en-US" sz="2800" b="1" spc="95" dirty="0">
                <a:latin typeface="Arial" panose="020B0604020202020204" pitchFamily="34" charset="0"/>
                <a:cs typeface="Arial" panose="020B0604020202020204" pitchFamily="34" charset="0"/>
              </a:rPr>
              <a:t>Manufacturing</a:t>
            </a:r>
            <a:r>
              <a:rPr lang="en-US" sz="2800" b="1" spc="280" dirty="0">
                <a:latin typeface="Arial" panose="020B0604020202020204" pitchFamily="34" charset="0"/>
                <a:cs typeface="Arial" panose="020B0604020202020204" pitchFamily="34" charset="0"/>
              </a:rPr>
              <a:t> </a:t>
            </a:r>
            <a:r>
              <a:rPr lang="en-US" sz="2800" b="1" spc="140" dirty="0">
                <a:latin typeface="Arial" panose="020B0604020202020204" pitchFamily="34" charset="0"/>
                <a:cs typeface="Arial" panose="020B0604020202020204" pitchFamily="34" charset="0"/>
              </a:rPr>
              <a:t>in</a:t>
            </a:r>
            <a:r>
              <a:rPr lang="en-US" sz="2800" b="1" spc="25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end-to-end</a:t>
            </a:r>
            <a:r>
              <a:rPr lang="en-US" sz="2800" b="1" spc="265" dirty="0">
                <a:latin typeface="Arial" panose="020B0604020202020204" pitchFamily="34" charset="0"/>
                <a:cs typeface="Arial" panose="020B0604020202020204" pitchFamily="34" charset="0"/>
              </a:rPr>
              <a:t> </a:t>
            </a:r>
            <a:r>
              <a:rPr lang="en-US" sz="2800" b="1" spc="90" dirty="0">
                <a:latin typeface="Arial" panose="020B0604020202020204" pitchFamily="34" charset="0"/>
                <a:cs typeface="Arial" panose="020B0604020202020204" pitchFamily="34" charset="0"/>
              </a:rPr>
              <a:t>digital</a:t>
            </a:r>
            <a:r>
              <a:rPr lang="en-US" sz="2800" b="1" spc="295"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technology</a:t>
            </a:r>
            <a:r>
              <a:rPr lang="en-US" sz="2800" b="1" spc="270" dirty="0">
                <a:latin typeface="Arial" panose="020B0604020202020204" pitchFamily="34" charset="0"/>
                <a:cs typeface="Arial" panose="020B0604020202020204" pitchFamily="34" charset="0"/>
              </a:rPr>
              <a:t> </a:t>
            </a:r>
            <a:r>
              <a:rPr lang="en-US" sz="2800" b="1" spc="225" dirty="0">
                <a:latin typeface="Arial" panose="020B0604020202020204" pitchFamily="34" charset="0"/>
                <a:cs typeface="Arial" panose="020B0604020202020204" pitchFamily="34" charset="0"/>
              </a:rPr>
              <a:t>workflows</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24" name="object 2">
            <a:extLst>
              <a:ext uri="{FF2B5EF4-FFF2-40B4-BE49-F238E27FC236}">
                <a16:creationId xmlns:a16="http://schemas.microsoft.com/office/drawing/2014/main" id="{2CB488AE-F512-8070-A6B4-74F90917C3CD}"/>
              </a:ext>
            </a:extLst>
          </p:cNvPr>
          <p:cNvPicPr/>
          <p:nvPr/>
        </p:nvPicPr>
        <p:blipFill>
          <a:blip r:embed="rId2" cstate="print"/>
          <a:stretch>
            <a:fillRect/>
          </a:stretch>
        </p:blipFill>
        <p:spPr>
          <a:xfrm>
            <a:off x="512368" y="6359651"/>
            <a:ext cx="1812798" cy="164592"/>
          </a:xfrm>
          <a:prstGeom prst="rect">
            <a:avLst/>
          </a:prstGeom>
        </p:spPr>
      </p:pic>
      <p:pic>
        <p:nvPicPr>
          <p:cNvPr id="19" name="object 4">
            <a:extLst>
              <a:ext uri="{FF2B5EF4-FFF2-40B4-BE49-F238E27FC236}">
                <a16:creationId xmlns:a16="http://schemas.microsoft.com/office/drawing/2014/main" id="{33D9FCE3-AE8C-C5C5-FB69-AC530909BBBA}"/>
              </a:ext>
            </a:extLst>
          </p:cNvPr>
          <p:cNvPicPr/>
          <p:nvPr/>
        </p:nvPicPr>
        <p:blipFill>
          <a:blip r:embed="rId3" cstate="print"/>
          <a:stretch>
            <a:fillRect/>
          </a:stretch>
        </p:blipFill>
        <p:spPr>
          <a:xfrm>
            <a:off x="7005120" y="6270183"/>
            <a:ext cx="140207" cy="164592"/>
          </a:xfrm>
          <a:prstGeom prst="rect">
            <a:avLst/>
          </a:prstGeom>
        </p:spPr>
      </p:pic>
      <p:sp>
        <p:nvSpPr>
          <p:cNvPr id="7" name="object 6">
            <a:extLst>
              <a:ext uri="{FF2B5EF4-FFF2-40B4-BE49-F238E27FC236}">
                <a16:creationId xmlns:a16="http://schemas.microsoft.com/office/drawing/2014/main" id="{600C602D-C032-2109-81CF-38587D60C8B9}"/>
              </a:ext>
            </a:extLst>
          </p:cNvPr>
          <p:cNvSpPr txBox="1"/>
          <p:nvPr/>
        </p:nvSpPr>
        <p:spPr>
          <a:xfrm>
            <a:off x="3826890" y="5860924"/>
            <a:ext cx="4385310" cy="269240"/>
          </a:xfrm>
          <a:prstGeom prst="rect">
            <a:avLst/>
          </a:prstGeom>
        </p:spPr>
        <p:txBody>
          <a:bodyPr vert="horz" wrap="square" lIns="0" tIns="12065" rIns="0" bIns="0" rtlCol="0">
            <a:spAutoFit/>
          </a:bodyPr>
          <a:lstStyle/>
          <a:p>
            <a:pPr marL="12700">
              <a:lnSpc>
                <a:spcPct val="100000"/>
              </a:lnSpc>
              <a:spcBef>
                <a:spcPts val="95"/>
              </a:spcBef>
            </a:pPr>
            <a:r>
              <a:rPr sz="1600" b="1" dirty="0">
                <a:solidFill>
                  <a:srgbClr val="404040"/>
                </a:solidFill>
                <a:latin typeface="Century Gothic"/>
                <a:cs typeface="Century Gothic"/>
              </a:rPr>
              <a:t>End-to-end</a:t>
            </a:r>
            <a:r>
              <a:rPr sz="1600" b="1" spc="280" dirty="0">
                <a:solidFill>
                  <a:srgbClr val="404040"/>
                </a:solidFill>
                <a:latin typeface="Century Gothic"/>
                <a:cs typeface="Century Gothic"/>
              </a:rPr>
              <a:t> </a:t>
            </a:r>
            <a:r>
              <a:rPr sz="1600" b="1" spc="60" dirty="0">
                <a:solidFill>
                  <a:srgbClr val="404040"/>
                </a:solidFill>
                <a:latin typeface="Century Gothic"/>
                <a:cs typeface="Century Gothic"/>
              </a:rPr>
              <a:t>digital</a:t>
            </a:r>
            <a:r>
              <a:rPr sz="1600" b="1" spc="285" dirty="0">
                <a:solidFill>
                  <a:srgbClr val="404040"/>
                </a:solidFill>
                <a:latin typeface="Century Gothic"/>
                <a:cs typeface="Century Gothic"/>
              </a:rPr>
              <a:t> </a:t>
            </a:r>
            <a:r>
              <a:rPr sz="1600" b="1" dirty="0">
                <a:solidFill>
                  <a:srgbClr val="404040"/>
                </a:solidFill>
                <a:latin typeface="Century Gothic"/>
                <a:cs typeface="Century Gothic"/>
              </a:rPr>
              <a:t>technology</a:t>
            </a:r>
            <a:r>
              <a:rPr sz="1600" b="1" spc="340" dirty="0">
                <a:solidFill>
                  <a:srgbClr val="404040"/>
                </a:solidFill>
                <a:latin typeface="Century Gothic"/>
                <a:cs typeface="Century Gothic"/>
              </a:rPr>
              <a:t> </a:t>
            </a:r>
            <a:r>
              <a:rPr sz="1600" b="1" spc="55" dirty="0">
                <a:solidFill>
                  <a:srgbClr val="404040"/>
                </a:solidFill>
                <a:latin typeface="Century Gothic"/>
                <a:cs typeface="Century Gothic"/>
              </a:rPr>
              <a:t>integration</a:t>
            </a:r>
            <a:endParaRPr sz="1600">
              <a:latin typeface="Century Gothic"/>
              <a:cs typeface="Century Gothic"/>
            </a:endParaRPr>
          </a:p>
        </p:txBody>
      </p:sp>
      <p:grpSp>
        <p:nvGrpSpPr>
          <p:cNvPr id="8" name="object 7">
            <a:extLst>
              <a:ext uri="{FF2B5EF4-FFF2-40B4-BE49-F238E27FC236}">
                <a16:creationId xmlns:a16="http://schemas.microsoft.com/office/drawing/2014/main" id="{BC143D25-CF78-3D0D-18BE-7B96767AD697}"/>
              </a:ext>
            </a:extLst>
          </p:cNvPr>
          <p:cNvGrpSpPr/>
          <p:nvPr/>
        </p:nvGrpSpPr>
        <p:grpSpPr>
          <a:xfrm>
            <a:off x="1170432" y="1939926"/>
            <a:ext cx="9851390" cy="3543935"/>
            <a:chOff x="1170432" y="1415796"/>
            <a:chExt cx="9851390" cy="3543935"/>
          </a:xfrm>
        </p:grpSpPr>
        <p:sp>
          <p:nvSpPr>
            <p:cNvPr id="9" name="object 8">
              <a:extLst>
                <a:ext uri="{FF2B5EF4-FFF2-40B4-BE49-F238E27FC236}">
                  <a16:creationId xmlns:a16="http://schemas.microsoft.com/office/drawing/2014/main" id="{7109A338-EE15-8DEB-41E8-C7EB9D3247B9}"/>
                </a:ext>
              </a:extLst>
            </p:cNvPr>
            <p:cNvSpPr/>
            <p:nvPr/>
          </p:nvSpPr>
          <p:spPr>
            <a:xfrm>
              <a:off x="9640062" y="2556510"/>
              <a:ext cx="350520" cy="467995"/>
            </a:xfrm>
            <a:custGeom>
              <a:avLst/>
              <a:gdLst/>
              <a:ahLst/>
              <a:cxnLst/>
              <a:rect l="l" t="t" r="r" b="b"/>
              <a:pathLst>
                <a:path w="350520" h="467994">
                  <a:moveTo>
                    <a:pt x="0" y="0"/>
                  </a:moveTo>
                  <a:lnTo>
                    <a:pt x="350520" y="467867"/>
                  </a:lnTo>
                </a:path>
              </a:pathLst>
            </a:custGeom>
            <a:ln w="11113">
              <a:solidFill>
                <a:srgbClr val="DD1D20"/>
              </a:solidFill>
            </a:ln>
          </p:spPr>
          <p:txBody>
            <a:bodyPr wrap="square" lIns="0" tIns="0" rIns="0" bIns="0" rtlCol="0"/>
            <a:lstStyle/>
            <a:p>
              <a:endParaRPr/>
            </a:p>
          </p:txBody>
        </p:sp>
        <p:sp>
          <p:nvSpPr>
            <p:cNvPr id="10" name="object 9">
              <a:extLst>
                <a:ext uri="{FF2B5EF4-FFF2-40B4-BE49-F238E27FC236}">
                  <a16:creationId xmlns:a16="http://schemas.microsoft.com/office/drawing/2014/main" id="{F694F43C-1606-0DE0-80A8-87E074A5D74C}"/>
                </a:ext>
              </a:extLst>
            </p:cNvPr>
            <p:cNvSpPr/>
            <p:nvPr/>
          </p:nvSpPr>
          <p:spPr>
            <a:xfrm>
              <a:off x="9520427" y="2951988"/>
              <a:ext cx="1440180" cy="1440180"/>
            </a:xfrm>
            <a:custGeom>
              <a:avLst/>
              <a:gdLst/>
              <a:ahLst/>
              <a:cxnLst/>
              <a:rect l="l" t="t" r="r" b="b"/>
              <a:pathLst>
                <a:path w="1440179" h="1440179">
                  <a:moveTo>
                    <a:pt x="720090" y="0"/>
                  </a:moveTo>
                  <a:lnTo>
                    <a:pt x="672750" y="1531"/>
                  </a:lnTo>
                  <a:lnTo>
                    <a:pt x="626227" y="6064"/>
                  </a:lnTo>
                  <a:lnTo>
                    <a:pt x="580615" y="13502"/>
                  </a:lnTo>
                  <a:lnTo>
                    <a:pt x="536011" y="23751"/>
                  </a:lnTo>
                  <a:lnTo>
                    <a:pt x="492508" y="36716"/>
                  </a:lnTo>
                  <a:lnTo>
                    <a:pt x="450201" y="52301"/>
                  </a:lnTo>
                  <a:lnTo>
                    <a:pt x="409186" y="70412"/>
                  </a:lnTo>
                  <a:lnTo>
                    <a:pt x="369557" y="90955"/>
                  </a:lnTo>
                  <a:lnTo>
                    <a:pt x="331410" y="113833"/>
                  </a:lnTo>
                  <a:lnTo>
                    <a:pt x="294839" y="138952"/>
                  </a:lnTo>
                  <a:lnTo>
                    <a:pt x="259939" y="166217"/>
                  </a:lnTo>
                  <a:lnTo>
                    <a:pt x="226805" y="195533"/>
                  </a:lnTo>
                  <a:lnTo>
                    <a:pt x="195533" y="226805"/>
                  </a:lnTo>
                  <a:lnTo>
                    <a:pt x="166217" y="259939"/>
                  </a:lnTo>
                  <a:lnTo>
                    <a:pt x="138952" y="294839"/>
                  </a:lnTo>
                  <a:lnTo>
                    <a:pt x="113833" y="331410"/>
                  </a:lnTo>
                  <a:lnTo>
                    <a:pt x="90955" y="369557"/>
                  </a:lnTo>
                  <a:lnTo>
                    <a:pt x="70412" y="409186"/>
                  </a:lnTo>
                  <a:lnTo>
                    <a:pt x="52301" y="450201"/>
                  </a:lnTo>
                  <a:lnTo>
                    <a:pt x="36716" y="492508"/>
                  </a:lnTo>
                  <a:lnTo>
                    <a:pt x="23751" y="536011"/>
                  </a:lnTo>
                  <a:lnTo>
                    <a:pt x="13502" y="580615"/>
                  </a:lnTo>
                  <a:lnTo>
                    <a:pt x="6064" y="626227"/>
                  </a:lnTo>
                  <a:lnTo>
                    <a:pt x="1531" y="672750"/>
                  </a:lnTo>
                  <a:lnTo>
                    <a:pt x="0" y="720089"/>
                  </a:lnTo>
                  <a:lnTo>
                    <a:pt x="1531" y="767429"/>
                  </a:lnTo>
                  <a:lnTo>
                    <a:pt x="6064" y="813952"/>
                  </a:lnTo>
                  <a:lnTo>
                    <a:pt x="13502" y="859564"/>
                  </a:lnTo>
                  <a:lnTo>
                    <a:pt x="23751" y="904168"/>
                  </a:lnTo>
                  <a:lnTo>
                    <a:pt x="36716" y="947671"/>
                  </a:lnTo>
                  <a:lnTo>
                    <a:pt x="52301" y="989978"/>
                  </a:lnTo>
                  <a:lnTo>
                    <a:pt x="70412" y="1030993"/>
                  </a:lnTo>
                  <a:lnTo>
                    <a:pt x="90955" y="1070622"/>
                  </a:lnTo>
                  <a:lnTo>
                    <a:pt x="113833" y="1108769"/>
                  </a:lnTo>
                  <a:lnTo>
                    <a:pt x="138952" y="1145340"/>
                  </a:lnTo>
                  <a:lnTo>
                    <a:pt x="166217" y="1180240"/>
                  </a:lnTo>
                  <a:lnTo>
                    <a:pt x="195533" y="1213374"/>
                  </a:lnTo>
                  <a:lnTo>
                    <a:pt x="226805" y="1244646"/>
                  </a:lnTo>
                  <a:lnTo>
                    <a:pt x="259939" y="1273962"/>
                  </a:lnTo>
                  <a:lnTo>
                    <a:pt x="294839" y="1301227"/>
                  </a:lnTo>
                  <a:lnTo>
                    <a:pt x="331410" y="1326346"/>
                  </a:lnTo>
                  <a:lnTo>
                    <a:pt x="369557" y="1349224"/>
                  </a:lnTo>
                  <a:lnTo>
                    <a:pt x="409186" y="1369767"/>
                  </a:lnTo>
                  <a:lnTo>
                    <a:pt x="450201" y="1387878"/>
                  </a:lnTo>
                  <a:lnTo>
                    <a:pt x="492508" y="1403463"/>
                  </a:lnTo>
                  <a:lnTo>
                    <a:pt x="536011" y="1416428"/>
                  </a:lnTo>
                  <a:lnTo>
                    <a:pt x="580615" y="1426677"/>
                  </a:lnTo>
                  <a:lnTo>
                    <a:pt x="626227" y="1434115"/>
                  </a:lnTo>
                  <a:lnTo>
                    <a:pt x="672750" y="1438648"/>
                  </a:lnTo>
                  <a:lnTo>
                    <a:pt x="720090" y="1440180"/>
                  </a:lnTo>
                  <a:lnTo>
                    <a:pt x="767429" y="1438648"/>
                  </a:lnTo>
                  <a:lnTo>
                    <a:pt x="813952" y="1434115"/>
                  </a:lnTo>
                  <a:lnTo>
                    <a:pt x="859564" y="1426677"/>
                  </a:lnTo>
                  <a:lnTo>
                    <a:pt x="904168" y="1416428"/>
                  </a:lnTo>
                  <a:lnTo>
                    <a:pt x="947671" y="1403463"/>
                  </a:lnTo>
                  <a:lnTo>
                    <a:pt x="989978" y="1387878"/>
                  </a:lnTo>
                  <a:lnTo>
                    <a:pt x="1030993" y="1369767"/>
                  </a:lnTo>
                  <a:lnTo>
                    <a:pt x="1070622" y="1349224"/>
                  </a:lnTo>
                  <a:lnTo>
                    <a:pt x="1108769" y="1326346"/>
                  </a:lnTo>
                  <a:lnTo>
                    <a:pt x="1145340" y="1301227"/>
                  </a:lnTo>
                  <a:lnTo>
                    <a:pt x="1180240" y="1273962"/>
                  </a:lnTo>
                  <a:lnTo>
                    <a:pt x="1213374" y="1244646"/>
                  </a:lnTo>
                  <a:lnTo>
                    <a:pt x="1244646" y="1213374"/>
                  </a:lnTo>
                  <a:lnTo>
                    <a:pt x="1273962" y="1180240"/>
                  </a:lnTo>
                  <a:lnTo>
                    <a:pt x="1301227" y="1145340"/>
                  </a:lnTo>
                  <a:lnTo>
                    <a:pt x="1326346" y="1108769"/>
                  </a:lnTo>
                  <a:lnTo>
                    <a:pt x="1349224" y="1070622"/>
                  </a:lnTo>
                  <a:lnTo>
                    <a:pt x="1369767" y="1030993"/>
                  </a:lnTo>
                  <a:lnTo>
                    <a:pt x="1387878" y="989978"/>
                  </a:lnTo>
                  <a:lnTo>
                    <a:pt x="1403463" y="947671"/>
                  </a:lnTo>
                  <a:lnTo>
                    <a:pt x="1416428" y="904168"/>
                  </a:lnTo>
                  <a:lnTo>
                    <a:pt x="1426677" y="859564"/>
                  </a:lnTo>
                  <a:lnTo>
                    <a:pt x="1434115" y="813952"/>
                  </a:lnTo>
                  <a:lnTo>
                    <a:pt x="1438648" y="767429"/>
                  </a:lnTo>
                  <a:lnTo>
                    <a:pt x="1440179" y="720089"/>
                  </a:lnTo>
                  <a:lnTo>
                    <a:pt x="1438648" y="672750"/>
                  </a:lnTo>
                  <a:lnTo>
                    <a:pt x="1434115" y="626227"/>
                  </a:lnTo>
                  <a:lnTo>
                    <a:pt x="1426677" y="580615"/>
                  </a:lnTo>
                  <a:lnTo>
                    <a:pt x="1416428" y="536011"/>
                  </a:lnTo>
                  <a:lnTo>
                    <a:pt x="1403463" y="492508"/>
                  </a:lnTo>
                  <a:lnTo>
                    <a:pt x="1387878" y="450201"/>
                  </a:lnTo>
                  <a:lnTo>
                    <a:pt x="1369767" y="409186"/>
                  </a:lnTo>
                  <a:lnTo>
                    <a:pt x="1349224" y="369557"/>
                  </a:lnTo>
                  <a:lnTo>
                    <a:pt x="1326346" y="331410"/>
                  </a:lnTo>
                  <a:lnTo>
                    <a:pt x="1301227" y="294839"/>
                  </a:lnTo>
                  <a:lnTo>
                    <a:pt x="1273962" y="259939"/>
                  </a:lnTo>
                  <a:lnTo>
                    <a:pt x="1244646" y="226805"/>
                  </a:lnTo>
                  <a:lnTo>
                    <a:pt x="1213374" y="195533"/>
                  </a:lnTo>
                  <a:lnTo>
                    <a:pt x="1180240" y="166217"/>
                  </a:lnTo>
                  <a:lnTo>
                    <a:pt x="1145340" y="138952"/>
                  </a:lnTo>
                  <a:lnTo>
                    <a:pt x="1108769" y="113833"/>
                  </a:lnTo>
                  <a:lnTo>
                    <a:pt x="1070622" y="90955"/>
                  </a:lnTo>
                  <a:lnTo>
                    <a:pt x="1030993" y="70412"/>
                  </a:lnTo>
                  <a:lnTo>
                    <a:pt x="989978" y="52301"/>
                  </a:lnTo>
                  <a:lnTo>
                    <a:pt x="947671" y="36716"/>
                  </a:lnTo>
                  <a:lnTo>
                    <a:pt x="904168" y="23751"/>
                  </a:lnTo>
                  <a:lnTo>
                    <a:pt x="859564" y="13502"/>
                  </a:lnTo>
                  <a:lnTo>
                    <a:pt x="813952" y="6064"/>
                  </a:lnTo>
                  <a:lnTo>
                    <a:pt x="767429" y="1531"/>
                  </a:lnTo>
                  <a:lnTo>
                    <a:pt x="720090" y="0"/>
                  </a:lnTo>
                  <a:close/>
                </a:path>
              </a:pathLst>
            </a:custGeom>
            <a:solidFill>
              <a:srgbClr val="FDF5CD"/>
            </a:solidFill>
          </p:spPr>
          <p:txBody>
            <a:bodyPr wrap="square" lIns="0" tIns="0" rIns="0" bIns="0" rtlCol="0"/>
            <a:lstStyle/>
            <a:p>
              <a:endParaRPr/>
            </a:p>
          </p:txBody>
        </p:sp>
        <p:sp>
          <p:nvSpPr>
            <p:cNvPr id="11" name="object 10">
              <a:extLst>
                <a:ext uri="{FF2B5EF4-FFF2-40B4-BE49-F238E27FC236}">
                  <a16:creationId xmlns:a16="http://schemas.microsoft.com/office/drawing/2014/main" id="{ECD73281-A253-2F43-1616-E166221BF374}"/>
                </a:ext>
              </a:extLst>
            </p:cNvPr>
            <p:cNvSpPr/>
            <p:nvPr/>
          </p:nvSpPr>
          <p:spPr>
            <a:xfrm>
              <a:off x="9837420" y="3265931"/>
              <a:ext cx="791210" cy="791210"/>
            </a:xfrm>
            <a:custGeom>
              <a:avLst/>
              <a:gdLst/>
              <a:ahLst/>
              <a:cxnLst/>
              <a:rect l="l" t="t" r="r" b="b"/>
              <a:pathLst>
                <a:path w="791209" h="791210">
                  <a:moveTo>
                    <a:pt x="395477" y="0"/>
                  </a:moveTo>
                  <a:lnTo>
                    <a:pt x="349352" y="2660"/>
                  </a:lnTo>
                  <a:lnTo>
                    <a:pt x="304791" y="10443"/>
                  </a:lnTo>
                  <a:lnTo>
                    <a:pt x="262090" y="23053"/>
                  </a:lnTo>
                  <a:lnTo>
                    <a:pt x="221546" y="40192"/>
                  </a:lnTo>
                  <a:lnTo>
                    <a:pt x="183456" y="61565"/>
                  </a:lnTo>
                  <a:lnTo>
                    <a:pt x="148116" y="86874"/>
                  </a:lnTo>
                  <a:lnTo>
                    <a:pt x="115823" y="115824"/>
                  </a:lnTo>
                  <a:lnTo>
                    <a:pt x="86874" y="148116"/>
                  </a:lnTo>
                  <a:lnTo>
                    <a:pt x="61565" y="183456"/>
                  </a:lnTo>
                  <a:lnTo>
                    <a:pt x="40192" y="221546"/>
                  </a:lnTo>
                  <a:lnTo>
                    <a:pt x="23053" y="262090"/>
                  </a:lnTo>
                  <a:lnTo>
                    <a:pt x="10443" y="304791"/>
                  </a:lnTo>
                  <a:lnTo>
                    <a:pt x="2660" y="349352"/>
                  </a:lnTo>
                  <a:lnTo>
                    <a:pt x="0" y="395477"/>
                  </a:lnTo>
                  <a:lnTo>
                    <a:pt x="2660" y="441603"/>
                  </a:lnTo>
                  <a:lnTo>
                    <a:pt x="10443" y="486164"/>
                  </a:lnTo>
                  <a:lnTo>
                    <a:pt x="23053" y="528865"/>
                  </a:lnTo>
                  <a:lnTo>
                    <a:pt x="40192" y="569409"/>
                  </a:lnTo>
                  <a:lnTo>
                    <a:pt x="61565" y="607499"/>
                  </a:lnTo>
                  <a:lnTo>
                    <a:pt x="86874" y="642839"/>
                  </a:lnTo>
                  <a:lnTo>
                    <a:pt x="115824" y="675132"/>
                  </a:lnTo>
                  <a:lnTo>
                    <a:pt x="148116" y="704081"/>
                  </a:lnTo>
                  <a:lnTo>
                    <a:pt x="183456" y="729390"/>
                  </a:lnTo>
                  <a:lnTo>
                    <a:pt x="221546" y="750763"/>
                  </a:lnTo>
                  <a:lnTo>
                    <a:pt x="262090" y="767902"/>
                  </a:lnTo>
                  <a:lnTo>
                    <a:pt x="304791" y="780512"/>
                  </a:lnTo>
                  <a:lnTo>
                    <a:pt x="349352" y="788295"/>
                  </a:lnTo>
                  <a:lnTo>
                    <a:pt x="395477" y="790955"/>
                  </a:lnTo>
                  <a:lnTo>
                    <a:pt x="441603" y="788295"/>
                  </a:lnTo>
                  <a:lnTo>
                    <a:pt x="486164" y="780512"/>
                  </a:lnTo>
                  <a:lnTo>
                    <a:pt x="528865" y="767902"/>
                  </a:lnTo>
                  <a:lnTo>
                    <a:pt x="569409" y="750763"/>
                  </a:lnTo>
                  <a:lnTo>
                    <a:pt x="607499" y="729390"/>
                  </a:lnTo>
                  <a:lnTo>
                    <a:pt x="642839" y="704081"/>
                  </a:lnTo>
                  <a:lnTo>
                    <a:pt x="675132" y="675132"/>
                  </a:lnTo>
                  <a:lnTo>
                    <a:pt x="704081" y="642839"/>
                  </a:lnTo>
                  <a:lnTo>
                    <a:pt x="729390" y="607499"/>
                  </a:lnTo>
                  <a:lnTo>
                    <a:pt x="750763" y="569409"/>
                  </a:lnTo>
                  <a:lnTo>
                    <a:pt x="767902" y="528865"/>
                  </a:lnTo>
                  <a:lnTo>
                    <a:pt x="780512" y="486164"/>
                  </a:lnTo>
                  <a:lnTo>
                    <a:pt x="788295" y="441603"/>
                  </a:lnTo>
                  <a:lnTo>
                    <a:pt x="790955" y="395477"/>
                  </a:lnTo>
                  <a:lnTo>
                    <a:pt x="788295" y="349352"/>
                  </a:lnTo>
                  <a:lnTo>
                    <a:pt x="780512" y="304791"/>
                  </a:lnTo>
                  <a:lnTo>
                    <a:pt x="767902" y="262090"/>
                  </a:lnTo>
                  <a:lnTo>
                    <a:pt x="750763" y="221546"/>
                  </a:lnTo>
                  <a:lnTo>
                    <a:pt x="729390" y="183456"/>
                  </a:lnTo>
                  <a:lnTo>
                    <a:pt x="704081" y="148116"/>
                  </a:lnTo>
                  <a:lnTo>
                    <a:pt x="675131" y="115824"/>
                  </a:lnTo>
                  <a:lnTo>
                    <a:pt x="642839" y="86874"/>
                  </a:lnTo>
                  <a:lnTo>
                    <a:pt x="607499" y="61565"/>
                  </a:lnTo>
                  <a:lnTo>
                    <a:pt x="569409" y="40192"/>
                  </a:lnTo>
                  <a:lnTo>
                    <a:pt x="528865" y="23053"/>
                  </a:lnTo>
                  <a:lnTo>
                    <a:pt x="486164" y="10443"/>
                  </a:lnTo>
                  <a:lnTo>
                    <a:pt x="441603" y="2660"/>
                  </a:lnTo>
                  <a:lnTo>
                    <a:pt x="395477" y="0"/>
                  </a:lnTo>
                  <a:close/>
                </a:path>
              </a:pathLst>
            </a:custGeom>
            <a:solidFill>
              <a:srgbClr val="FFFFFF"/>
            </a:solidFill>
          </p:spPr>
          <p:txBody>
            <a:bodyPr wrap="square" lIns="0" tIns="0" rIns="0" bIns="0" rtlCol="0"/>
            <a:lstStyle/>
            <a:p>
              <a:endParaRPr/>
            </a:p>
          </p:txBody>
        </p:sp>
        <p:pic>
          <p:nvPicPr>
            <p:cNvPr id="12" name="object 11">
              <a:extLst>
                <a:ext uri="{FF2B5EF4-FFF2-40B4-BE49-F238E27FC236}">
                  <a16:creationId xmlns:a16="http://schemas.microsoft.com/office/drawing/2014/main" id="{0086D9D4-05A2-290C-31E9-3BAE2AFEC42B}"/>
                </a:ext>
              </a:extLst>
            </p:cNvPr>
            <p:cNvPicPr/>
            <p:nvPr/>
          </p:nvPicPr>
          <p:blipFill>
            <a:blip r:embed="rId4" cstate="print"/>
            <a:stretch>
              <a:fillRect/>
            </a:stretch>
          </p:blipFill>
          <p:spPr>
            <a:xfrm>
              <a:off x="9459467" y="2871216"/>
              <a:ext cx="1562100" cy="1562099"/>
            </a:xfrm>
            <a:prstGeom prst="rect">
              <a:avLst/>
            </a:prstGeom>
          </p:spPr>
        </p:pic>
        <p:pic>
          <p:nvPicPr>
            <p:cNvPr id="13" name="object 12">
              <a:extLst>
                <a:ext uri="{FF2B5EF4-FFF2-40B4-BE49-F238E27FC236}">
                  <a16:creationId xmlns:a16="http://schemas.microsoft.com/office/drawing/2014/main" id="{062B74E0-686B-CF59-DCCE-A44B5CA63E03}"/>
                </a:ext>
              </a:extLst>
            </p:cNvPr>
            <p:cNvPicPr/>
            <p:nvPr/>
          </p:nvPicPr>
          <p:blipFill>
            <a:blip r:embed="rId5" cstate="print"/>
            <a:stretch>
              <a:fillRect/>
            </a:stretch>
          </p:blipFill>
          <p:spPr>
            <a:xfrm>
              <a:off x="10013314" y="4406138"/>
              <a:ext cx="690943" cy="309372"/>
            </a:xfrm>
            <a:prstGeom prst="rect">
              <a:avLst/>
            </a:prstGeom>
          </p:spPr>
        </p:pic>
        <p:pic>
          <p:nvPicPr>
            <p:cNvPr id="14" name="object 13">
              <a:extLst>
                <a:ext uri="{FF2B5EF4-FFF2-40B4-BE49-F238E27FC236}">
                  <a16:creationId xmlns:a16="http://schemas.microsoft.com/office/drawing/2014/main" id="{A27C0535-1926-B9D4-E123-26619C671708}"/>
                </a:ext>
              </a:extLst>
            </p:cNvPr>
            <p:cNvPicPr/>
            <p:nvPr/>
          </p:nvPicPr>
          <p:blipFill>
            <a:blip r:embed="rId6" cstate="print"/>
            <a:stretch>
              <a:fillRect/>
            </a:stretch>
          </p:blipFill>
          <p:spPr>
            <a:xfrm>
              <a:off x="9999599" y="4649978"/>
              <a:ext cx="674039" cy="309372"/>
            </a:xfrm>
            <a:prstGeom prst="rect">
              <a:avLst/>
            </a:prstGeom>
          </p:spPr>
        </p:pic>
        <p:sp>
          <p:nvSpPr>
            <p:cNvPr id="15" name="object 14">
              <a:extLst>
                <a:ext uri="{FF2B5EF4-FFF2-40B4-BE49-F238E27FC236}">
                  <a16:creationId xmlns:a16="http://schemas.microsoft.com/office/drawing/2014/main" id="{8A2A0E7F-C673-5ECF-0554-9999F83F1DB0}"/>
                </a:ext>
              </a:extLst>
            </p:cNvPr>
            <p:cNvSpPr/>
            <p:nvPr/>
          </p:nvSpPr>
          <p:spPr>
            <a:xfrm>
              <a:off x="6284214" y="2596134"/>
              <a:ext cx="413384" cy="467995"/>
            </a:xfrm>
            <a:custGeom>
              <a:avLst/>
              <a:gdLst/>
              <a:ahLst/>
              <a:cxnLst/>
              <a:rect l="l" t="t" r="r" b="b"/>
              <a:pathLst>
                <a:path w="413384" h="467994">
                  <a:moveTo>
                    <a:pt x="413004" y="0"/>
                  </a:moveTo>
                  <a:lnTo>
                    <a:pt x="0" y="467867"/>
                  </a:lnTo>
                </a:path>
              </a:pathLst>
            </a:custGeom>
            <a:ln w="11113">
              <a:solidFill>
                <a:srgbClr val="DD1D20"/>
              </a:solidFill>
            </a:ln>
          </p:spPr>
          <p:txBody>
            <a:bodyPr wrap="square" lIns="0" tIns="0" rIns="0" bIns="0" rtlCol="0"/>
            <a:lstStyle/>
            <a:p>
              <a:endParaRPr/>
            </a:p>
          </p:txBody>
        </p:sp>
        <p:sp>
          <p:nvSpPr>
            <p:cNvPr id="16" name="object 15">
              <a:extLst>
                <a:ext uri="{FF2B5EF4-FFF2-40B4-BE49-F238E27FC236}">
                  <a16:creationId xmlns:a16="http://schemas.microsoft.com/office/drawing/2014/main" id="{13BECAB9-5CDE-45B1-5AE6-74B951F2908E}"/>
                </a:ext>
              </a:extLst>
            </p:cNvPr>
            <p:cNvSpPr/>
            <p:nvPr/>
          </p:nvSpPr>
          <p:spPr>
            <a:xfrm>
              <a:off x="5346191" y="2951988"/>
              <a:ext cx="1438910" cy="1440180"/>
            </a:xfrm>
            <a:custGeom>
              <a:avLst/>
              <a:gdLst/>
              <a:ahLst/>
              <a:cxnLst/>
              <a:rect l="l" t="t" r="r" b="b"/>
              <a:pathLst>
                <a:path w="1438909" h="1440179">
                  <a:moveTo>
                    <a:pt x="719328" y="0"/>
                  </a:moveTo>
                  <a:lnTo>
                    <a:pt x="672033" y="1531"/>
                  </a:lnTo>
                  <a:lnTo>
                    <a:pt x="625556" y="6064"/>
                  </a:lnTo>
                  <a:lnTo>
                    <a:pt x="579990" y="13502"/>
                  </a:lnTo>
                  <a:lnTo>
                    <a:pt x="535430" y="23751"/>
                  </a:lnTo>
                  <a:lnTo>
                    <a:pt x="491971" y="36716"/>
                  </a:lnTo>
                  <a:lnTo>
                    <a:pt x="449708" y="52301"/>
                  </a:lnTo>
                  <a:lnTo>
                    <a:pt x="408735" y="70412"/>
                  </a:lnTo>
                  <a:lnTo>
                    <a:pt x="369148" y="90955"/>
                  </a:lnTo>
                  <a:lnTo>
                    <a:pt x="331041" y="113833"/>
                  </a:lnTo>
                  <a:lnTo>
                    <a:pt x="294509" y="138952"/>
                  </a:lnTo>
                  <a:lnTo>
                    <a:pt x="259647" y="166217"/>
                  </a:lnTo>
                  <a:lnTo>
                    <a:pt x="226550" y="195533"/>
                  </a:lnTo>
                  <a:lnTo>
                    <a:pt x="195312" y="226805"/>
                  </a:lnTo>
                  <a:lnTo>
                    <a:pt x="166028" y="259939"/>
                  </a:lnTo>
                  <a:lnTo>
                    <a:pt x="138793" y="294839"/>
                  </a:lnTo>
                  <a:lnTo>
                    <a:pt x="113702" y="331410"/>
                  </a:lnTo>
                  <a:lnTo>
                    <a:pt x="90850" y="369557"/>
                  </a:lnTo>
                  <a:lnTo>
                    <a:pt x="70331" y="409186"/>
                  </a:lnTo>
                  <a:lnTo>
                    <a:pt x="52241" y="450201"/>
                  </a:lnTo>
                  <a:lnTo>
                    <a:pt x="36673" y="492508"/>
                  </a:lnTo>
                  <a:lnTo>
                    <a:pt x="23723" y="536011"/>
                  </a:lnTo>
                  <a:lnTo>
                    <a:pt x="13486" y="580615"/>
                  </a:lnTo>
                  <a:lnTo>
                    <a:pt x="6057" y="626227"/>
                  </a:lnTo>
                  <a:lnTo>
                    <a:pt x="1530" y="672750"/>
                  </a:lnTo>
                  <a:lnTo>
                    <a:pt x="0" y="720089"/>
                  </a:lnTo>
                  <a:lnTo>
                    <a:pt x="1530" y="767429"/>
                  </a:lnTo>
                  <a:lnTo>
                    <a:pt x="6057" y="813952"/>
                  </a:lnTo>
                  <a:lnTo>
                    <a:pt x="13486" y="859564"/>
                  </a:lnTo>
                  <a:lnTo>
                    <a:pt x="23723" y="904168"/>
                  </a:lnTo>
                  <a:lnTo>
                    <a:pt x="36673" y="947671"/>
                  </a:lnTo>
                  <a:lnTo>
                    <a:pt x="52241" y="989978"/>
                  </a:lnTo>
                  <a:lnTo>
                    <a:pt x="70331" y="1030993"/>
                  </a:lnTo>
                  <a:lnTo>
                    <a:pt x="90850" y="1070622"/>
                  </a:lnTo>
                  <a:lnTo>
                    <a:pt x="113702" y="1108769"/>
                  </a:lnTo>
                  <a:lnTo>
                    <a:pt x="138793" y="1145340"/>
                  </a:lnTo>
                  <a:lnTo>
                    <a:pt x="166028" y="1180240"/>
                  </a:lnTo>
                  <a:lnTo>
                    <a:pt x="195312" y="1213374"/>
                  </a:lnTo>
                  <a:lnTo>
                    <a:pt x="226550" y="1244646"/>
                  </a:lnTo>
                  <a:lnTo>
                    <a:pt x="259647" y="1273962"/>
                  </a:lnTo>
                  <a:lnTo>
                    <a:pt x="294509" y="1301227"/>
                  </a:lnTo>
                  <a:lnTo>
                    <a:pt x="331041" y="1326346"/>
                  </a:lnTo>
                  <a:lnTo>
                    <a:pt x="369148" y="1349224"/>
                  </a:lnTo>
                  <a:lnTo>
                    <a:pt x="408735" y="1369767"/>
                  </a:lnTo>
                  <a:lnTo>
                    <a:pt x="449708" y="1387878"/>
                  </a:lnTo>
                  <a:lnTo>
                    <a:pt x="491971" y="1403463"/>
                  </a:lnTo>
                  <a:lnTo>
                    <a:pt x="535430" y="1416428"/>
                  </a:lnTo>
                  <a:lnTo>
                    <a:pt x="579990" y="1426677"/>
                  </a:lnTo>
                  <a:lnTo>
                    <a:pt x="625556" y="1434115"/>
                  </a:lnTo>
                  <a:lnTo>
                    <a:pt x="672033" y="1438648"/>
                  </a:lnTo>
                  <a:lnTo>
                    <a:pt x="719328" y="1440180"/>
                  </a:lnTo>
                  <a:lnTo>
                    <a:pt x="766622" y="1438648"/>
                  </a:lnTo>
                  <a:lnTo>
                    <a:pt x="813099" y="1434115"/>
                  </a:lnTo>
                  <a:lnTo>
                    <a:pt x="858665" y="1426677"/>
                  </a:lnTo>
                  <a:lnTo>
                    <a:pt x="903225" y="1416428"/>
                  </a:lnTo>
                  <a:lnTo>
                    <a:pt x="946684" y="1403463"/>
                  </a:lnTo>
                  <a:lnTo>
                    <a:pt x="988947" y="1387878"/>
                  </a:lnTo>
                  <a:lnTo>
                    <a:pt x="1029920" y="1369767"/>
                  </a:lnTo>
                  <a:lnTo>
                    <a:pt x="1069507" y="1349224"/>
                  </a:lnTo>
                  <a:lnTo>
                    <a:pt x="1107614" y="1326346"/>
                  </a:lnTo>
                  <a:lnTo>
                    <a:pt x="1144146" y="1301227"/>
                  </a:lnTo>
                  <a:lnTo>
                    <a:pt x="1179008" y="1273962"/>
                  </a:lnTo>
                  <a:lnTo>
                    <a:pt x="1212105" y="1244646"/>
                  </a:lnTo>
                  <a:lnTo>
                    <a:pt x="1243343" y="1213374"/>
                  </a:lnTo>
                  <a:lnTo>
                    <a:pt x="1272627" y="1180240"/>
                  </a:lnTo>
                  <a:lnTo>
                    <a:pt x="1299862" y="1145340"/>
                  </a:lnTo>
                  <a:lnTo>
                    <a:pt x="1324953" y="1108769"/>
                  </a:lnTo>
                  <a:lnTo>
                    <a:pt x="1347805" y="1070622"/>
                  </a:lnTo>
                  <a:lnTo>
                    <a:pt x="1368324" y="1030993"/>
                  </a:lnTo>
                  <a:lnTo>
                    <a:pt x="1386414" y="989978"/>
                  </a:lnTo>
                  <a:lnTo>
                    <a:pt x="1401982" y="947671"/>
                  </a:lnTo>
                  <a:lnTo>
                    <a:pt x="1414932" y="904168"/>
                  </a:lnTo>
                  <a:lnTo>
                    <a:pt x="1425169" y="859564"/>
                  </a:lnTo>
                  <a:lnTo>
                    <a:pt x="1432598" y="813952"/>
                  </a:lnTo>
                  <a:lnTo>
                    <a:pt x="1437125" y="767429"/>
                  </a:lnTo>
                  <a:lnTo>
                    <a:pt x="1438656" y="720089"/>
                  </a:lnTo>
                  <a:lnTo>
                    <a:pt x="1437125" y="672750"/>
                  </a:lnTo>
                  <a:lnTo>
                    <a:pt x="1432598" y="626227"/>
                  </a:lnTo>
                  <a:lnTo>
                    <a:pt x="1425169" y="580615"/>
                  </a:lnTo>
                  <a:lnTo>
                    <a:pt x="1414932" y="536011"/>
                  </a:lnTo>
                  <a:lnTo>
                    <a:pt x="1401982" y="492508"/>
                  </a:lnTo>
                  <a:lnTo>
                    <a:pt x="1386414" y="450201"/>
                  </a:lnTo>
                  <a:lnTo>
                    <a:pt x="1368324" y="409186"/>
                  </a:lnTo>
                  <a:lnTo>
                    <a:pt x="1347805" y="369557"/>
                  </a:lnTo>
                  <a:lnTo>
                    <a:pt x="1324953" y="331410"/>
                  </a:lnTo>
                  <a:lnTo>
                    <a:pt x="1299862" y="294839"/>
                  </a:lnTo>
                  <a:lnTo>
                    <a:pt x="1272627" y="259939"/>
                  </a:lnTo>
                  <a:lnTo>
                    <a:pt x="1243343" y="226805"/>
                  </a:lnTo>
                  <a:lnTo>
                    <a:pt x="1212105" y="195533"/>
                  </a:lnTo>
                  <a:lnTo>
                    <a:pt x="1179008" y="166217"/>
                  </a:lnTo>
                  <a:lnTo>
                    <a:pt x="1144146" y="138952"/>
                  </a:lnTo>
                  <a:lnTo>
                    <a:pt x="1107614" y="113833"/>
                  </a:lnTo>
                  <a:lnTo>
                    <a:pt x="1069507" y="90955"/>
                  </a:lnTo>
                  <a:lnTo>
                    <a:pt x="1029920" y="70412"/>
                  </a:lnTo>
                  <a:lnTo>
                    <a:pt x="988947" y="52301"/>
                  </a:lnTo>
                  <a:lnTo>
                    <a:pt x="946684" y="36716"/>
                  </a:lnTo>
                  <a:lnTo>
                    <a:pt x="903225" y="23751"/>
                  </a:lnTo>
                  <a:lnTo>
                    <a:pt x="858665" y="13502"/>
                  </a:lnTo>
                  <a:lnTo>
                    <a:pt x="813099" y="6064"/>
                  </a:lnTo>
                  <a:lnTo>
                    <a:pt x="766622" y="1531"/>
                  </a:lnTo>
                  <a:lnTo>
                    <a:pt x="719328" y="0"/>
                  </a:lnTo>
                  <a:close/>
                </a:path>
              </a:pathLst>
            </a:custGeom>
            <a:solidFill>
              <a:srgbClr val="FDF5CD"/>
            </a:solidFill>
          </p:spPr>
          <p:txBody>
            <a:bodyPr wrap="square" lIns="0" tIns="0" rIns="0" bIns="0" rtlCol="0"/>
            <a:lstStyle/>
            <a:p>
              <a:endParaRPr/>
            </a:p>
          </p:txBody>
        </p:sp>
        <p:pic>
          <p:nvPicPr>
            <p:cNvPr id="17" name="object 16">
              <a:extLst>
                <a:ext uri="{FF2B5EF4-FFF2-40B4-BE49-F238E27FC236}">
                  <a16:creationId xmlns:a16="http://schemas.microsoft.com/office/drawing/2014/main" id="{444B1F15-66C7-BA19-EEDA-47B84987621C}"/>
                </a:ext>
              </a:extLst>
            </p:cNvPr>
            <p:cNvPicPr/>
            <p:nvPr/>
          </p:nvPicPr>
          <p:blipFill>
            <a:blip r:embed="rId7" cstate="print"/>
            <a:stretch>
              <a:fillRect/>
            </a:stretch>
          </p:blipFill>
          <p:spPr>
            <a:xfrm>
              <a:off x="5821045" y="4406138"/>
              <a:ext cx="654888" cy="309372"/>
            </a:xfrm>
            <a:prstGeom prst="rect">
              <a:avLst/>
            </a:prstGeom>
          </p:spPr>
        </p:pic>
        <p:pic>
          <p:nvPicPr>
            <p:cNvPr id="18" name="object 17">
              <a:extLst>
                <a:ext uri="{FF2B5EF4-FFF2-40B4-BE49-F238E27FC236}">
                  <a16:creationId xmlns:a16="http://schemas.microsoft.com/office/drawing/2014/main" id="{13FF0793-D8CF-AD87-0C31-3BBFB0A29D92}"/>
                </a:ext>
              </a:extLst>
            </p:cNvPr>
            <p:cNvPicPr/>
            <p:nvPr/>
          </p:nvPicPr>
          <p:blipFill>
            <a:blip r:embed="rId8" cstate="print"/>
            <a:stretch>
              <a:fillRect/>
            </a:stretch>
          </p:blipFill>
          <p:spPr>
            <a:xfrm>
              <a:off x="5598541" y="4649978"/>
              <a:ext cx="1132839" cy="309372"/>
            </a:xfrm>
            <a:prstGeom prst="rect">
              <a:avLst/>
            </a:prstGeom>
          </p:spPr>
        </p:pic>
        <p:pic>
          <p:nvPicPr>
            <p:cNvPr id="20" name="object 18">
              <a:extLst>
                <a:ext uri="{FF2B5EF4-FFF2-40B4-BE49-F238E27FC236}">
                  <a16:creationId xmlns:a16="http://schemas.microsoft.com/office/drawing/2014/main" id="{D2067B8D-C702-0338-3FFA-B21C9A6AF34D}"/>
                </a:ext>
              </a:extLst>
            </p:cNvPr>
            <p:cNvPicPr/>
            <p:nvPr/>
          </p:nvPicPr>
          <p:blipFill>
            <a:blip r:embed="rId9" cstate="print"/>
            <a:stretch>
              <a:fillRect/>
            </a:stretch>
          </p:blipFill>
          <p:spPr>
            <a:xfrm>
              <a:off x="5602223" y="3218688"/>
              <a:ext cx="899160" cy="900684"/>
            </a:xfrm>
            <a:prstGeom prst="rect">
              <a:avLst/>
            </a:prstGeom>
          </p:spPr>
        </p:pic>
        <p:sp>
          <p:nvSpPr>
            <p:cNvPr id="21" name="object 19">
              <a:extLst>
                <a:ext uri="{FF2B5EF4-FFF2-40B4-BE49-F238E27FC236}">
                  <a16:creationId xmlns:a16="http://schemas.microsoft.com/office/drawing/2014/main" id="{0A2AB71C-9897-5676-50F6-84DEB4E1C970}"/>
                </a:ext>
              </a:extLst>
            </p:cNvPr>
            <p:cNvSpPr/>
            <p:nvPr/>
          </p:nvSpPr>
          <p:spPr>
            <a:xfrm>
              <a:off x="7432547" y="2951988"/>
              <a:ext cx="1440180" cy="1440180"/>
            </a:xfrm>
            <a:custGeom>
              <a:avLst/>
              <a:gdLst/>
              <a:ahLst/>
              <a:cxnLst/>
              <a:rect l="l" t="t" r="r" b="b"/>
              <a:pathLst>
                <a:path w="1440179" h="1440179">
                  <a:moveTo>
                    <a:pt x="720090" y="0"/>
                  </a:moveTo>
                  <a:lnTo>
                    <a:pt x="672750" y="1531"/>
                  </a:lnTo>
                  <a:lnTo>
                    <a:pt x="626227" y="6064"/>
                  </a:lnTo>
                  <a:lnTo>
                    <a:pt x="580615" y="13502"/>
                  </a:lnTo>
                  <a:lnTo>
                    <a:pt x="536011" y="23751"/>
                  </a:lnTo>
                  <a:lnTo>
                    <a:pt x="492508" y="36716"/>
                  </a:lnTo>
                  <a:lnTo>
                    <a:pt x="450201" y="52301"/>
                  </a:lnTo>
                  <a:lnTo>
                    <a:pt x="409186" y="70412"/>
                  </a:lnTo>
                  <a:lnTo>
                    <a:pt x="369557" y="90955"/>
                  </a:lnTo>
                  <a:lnTo>
                    <a:pt x="331410" y="113833"/>
                  </a:lnTo>
                  <a:lnTo>
                    <a:pt x="294839" y="138952"/>
                  </a:lnTo>
                  <a:lnTo>
                    <a:pt x="259939" y="166217"/>
                  </a:lnTo>
                  <a:lnTo>
                    <a:pt x="226805" y="195533"/>
                  </a:lnTo>
                  <a:lnTo>
                    <a:pt x="195533" y="226805"/>
                  </a:lnTo>
                  <a:lnTo>
                    <a:pt x="166217" y="259939"/>
                  </a:lnTo>
                  <a:lnTo>
                    <a:pt x="138952" y="294839"/>
                  </a:lnTo>
                  <a:lnTo>
                    <a:pt x="113833" y="331410"/>
                  </a:lnTo>
                  <a:lnTo>
                    <a:pt x="90955" y="369557"/>
                  </a:lnTo>
                  <a:lnTo>
                    <a:pt x="70412" y="409186"/>
                  </a:lnTo>
                  <a:lnTo>
                    <a:pt x="52301" y="450201"/>
                  </a:lnTo>
                  <a:lnTo>
                    <a:pt x="36716" y="492508"/>
                  </a:lnTo>
                  <a:lnTo>
                    <a:pt x="23751" y="536011"/>
                  </a:lnTo>
                  <a:lnTo>
                    <a:pt x="13502" y="580615"/>
                  </a:lnTo>
                  <a:lnTo>
                    <a:pt x="6064" y="626227"/>
                  </a:lnTo>
                  <a:lnTo>
                    <a:pt x="1531" y="672750"/>
                  </a:lnTo>
                  <a:lnTo>
                    <a:pt x="0" y="720089"/>
                  </a:lnTo>
                  <a:lnTo>
                    <a:pt x="1531" y="767429"/>
                  </a:lnTo>
                  <a:lnTo>
                    <a:pt x="6064" y="813952"/>
                  </a:lnTo>
                  <a:lnTo>
                    <a:pt x="13502" y="859564"/>
                  </a:lnTo>
                  <a:lnTo>
                    <a:pt x="23751" y="904168"/>
                  </a:lnTo>
                  <a:lnTo>
                    <a:pt x="36716" y="947671"/>
                  </a:lnTo>
                  <a:lnTo>
                    <a:pt x="52301" y="989978"/>
                  </a:lnTo>
                  <a:lnTo>
                    <a:pt x="70412" y="1030993"/>
                  </a:lnTo>
                  <a:lnTo>
                    <a:pt x="90955" y="1070622"/>
                  </a:lnTo>
                  <a:lnTo>
                    <a:pt x="113833" y="1108769"/>
                  </a:lnTo>
                  <a:lnTo>
                    <a:pt x="138952" y="1145340"/>
                  </a:lnTo>
                  <a:lnTo>
                    <a:pt x="166217" y="1180240"/>
                  </a:lnTo>
                  <a:lnTo>
                    <a:pt x="195533" y="1213374"/>
                  </a:lnTo>
                  <a:lnTo>
                    <a:pt x="226805" y="1244646"/>
                  </a:lnTo>
                  <a:lnTo>
                    <a:pt x="259939" y="1273962"/>
                  </a:lnTo>
                  <a:lnTo>
                    <a:pt x="294839" y="1301227"/>
                  </a:lnTo>
                  <a:lnTo>
                    <a:pt x="331410" y="1326346"/>
                  </a:lnTo>
                  <a:lnTo>
                    <a:pt x="369557" y="1349224"/>
                  </a:lnTo>
                  <a:lnTo>
                    <a:pt x="409186" y="1369767"/>
                  </a:lnTo>
                  <a:lnTo>
                    <a:pt x="450201" y="1387878"/>
                  </a:lnTo>
                  <a:lnTo>
                    <a:pt x="492508" y="1403463"/>
                  </a:lnTo>
                  <a:lnTo>
                    <a:pt x="536011" y="1416428"/>
                  </a:lnTo>
                  <a:lnTo>
                    <a:pt x="580615" y="1426677"/>
                  </a:lnTo>
                  <a:lnTo>
                    <a:pt x="626227" y="1434115"/>
                  </a:lnTo>
                  <a:lnTo>
                    <a:pt x="672750" y="1438648"/>
                  </a:lnTo>
                  <a:lnTo>
                    <a:pt x="720090" y="1440180"/>
                  </a:lnTo>
                  <a:lnTo>
                    <a:pt x="767429" y="1438648"/>
                  </a:lnTo>
                  <a:lnTo>
                    <a:pt x="813952" y="1434115"/>
                  </a:lnTo>
                  <a:lnTo>
                    <a:pt x="859564" y="1426677"/>
                  </a:lnTo>
                  <a:lnTo>
                    <a:pt x="904168" y="1416428"/>
                  </a:lnTo>
                  <a:lnTo>
                    <a:pt x="947671" y="1403463"/>
                  </a:lnTo>
                  <a:lnTo>
                    <a:pt x="989978" y="1387878"/>
                  </a:lnTo>
                  <a:lnTo>
                    <a:pt x="1030993" y="1369767"/>
                  </a:lnTo>
                  <a:lnTo>
                    <a:pt x="1070622" y="1349224"/>
                  </a:lnTo>
                  <a:lnTo>
                    <a:pt x="1108769" y="1326346"/>
                  </a:lnTo>
                  <a:lnTo>
                    <a:pt x="1145340" y="1301227"/>
                  </a:lnTo>
                  <a:lnTo>
                    <a:pt x="1180240" y="1273962"/>
                  </a:lnTo>
                  <a:lnTo>
                    <a:pt x="1213374" y="1244646"/>
                  </a:lnTo>
                  <a:lnTo>
                    <a:pt x="1244646" y="1213374"/>
                  </a:lnTo>
                  <a:lnTo>
                    <a:pt x="1273962" y="1180240"/>
                  </a:lnTo>
                  <a:lnTo>
                    <a:pt x="1301227" y="1145340"/>
                  </a:lnTo>
                  <a:lnTo>
                    <a:pt x="1326346" y="1108769"/>
                  </a:lnTo>
                  <a:lnTo>
                    <a:pt x="1349224" y="1070622"/>
                  </a:lnTo>
                  <a:lnTo>
                    <a:pt x="1369767" y="1030993"/>
                  </a:lnTo>
                  <a:lnTo>
                    <a:pt x="1387878" y="989978"/>
                  </a:lnTo>
                  <a:lnTo>
                    <a:pt x="1403463" y="947671"/>
                  </a:lnTo>
                  <a:lnTo>
                    <a:pt x="1416428" y="904168"/>
                  </a:lnTo>
                  <a:lnTo>
                    <a:pt x="1426677" y="859564"/>
                  </a:lnTo>
                  <a:lnTo>
                    <a:pt x="1434115" y="813952"/>
                  </a:lnTo>
                  <a:lnTo>
                    <a:pt x="1438648" y="767429"/>
                  </a:lnTo>
                  <a:lnTo>
                    <a:pt x="1440179" y="720089"/>
                  </a:lnTo>
                  <a:lnTo>
                    <a:pt x="1438648" y="672750"/>
                  </a:lnTo>
                  <a:lnTo>
                    <a:pt x="1434115" y="626227"/>
                  </a:lnTo>
                  <a:lnTo>
                    <a:pt x="1426677" y="580615"/>
                  </a:lnTo>
                  <a:lnTo>
                    <a:pt x="1416428" y="536011"/>
                  </a:lnTo>
                  <a:lnTo>
                    <a:pt x="1403463" y="492508"/>
                  </a:lnTo>
                  <a:lnTo>
                    <a:pt x="1387878" y="450201"/>
                  </a:lnTo>
                  <a:lnTo>
                    <a:pt x="1369767" y="409186"/>
                  </a:lnTo>
                  <a:lnTo>
                    <a:pt x="1349224" y="369557"/>
                  </a:lnTo>
                  <a:lnTo>
                    <a:pt x="1326346" y="331410"/>
                  </a:lnTo>
                  <a:lnTo>
                    <a:pt x="1301227" y="294839"/>
                  </a:lnTo>
                  <a:lnTo>
                    <a:pt x="1273962" y="259939"/>
                  </a:lnTo>
                  <a:lnTo>
                    <a:pt x="1244646" y="226805"/>
                  </a:lnTo>
                  <a:lnTo>
                    <a:pt x="1213374" y="195533"/>
                  </a:lnTo>
                  <a:lnTo>
                    <a:pt x="1180240" y="166217"/>
                  </a:lnTo>
                  <a:lnTo>
                    <a:pt x="1145340" y="138952"/>
                  </a:lnTo>
                  <a:lnTo>
                    <a:pt x="1108769" y="113833"/>
                  </a:lnTo>
                  <a:lnTo>
                    <a:pt x="1070622" y="90955"/>
                  </a:lnTo>
                  <a:lnTo>
                    <a:pt x="1030993" y="70412"/>
                  </a:lnTo>
                  <a:lnTo>
                    <a:pt x="989978" y="52301"/>
                  </a:lnTo>
                  <a:lnTo>
                    <a:pt x="947671" y="36716"/>
                  </a:lnTo>
                  <a:lnTo>
                    <a:pt x="904168" y="23751"/>
                  </a:lnTo>
                  <a:lnTo>
                    <a:pt x="859564" y="13502"/>
                  </a:lnTo>
                  <a:lnTo>
                    <a:pt x="813952" y="6064"/>
                  </a:lnTo>
                  <a:lnTo>
                    <a:pt x="767429" y="1531"/>
                  </a:lnTo>
                  <a:lnTo>
                    <a:pt x="720090" y="0"/>
                  </a:lnTo>
                  <a:close/>
                </a:path>
              </a:pathLst>
            </a:custGeom>
            <a:solidFill>
              <a:srgbClr val="FDF5CD"/>
            </a:solidFill>
          </p:spPr>
          <p:txBody>
            <a:bodyPr wrap="square" lIns="0" tIns="0" rIns="0" bIns="0" rtlCol="0"/>
            <a:lstStyle/>
            <a:p>
              <a:endParaRPr/>
            </a:p>
          </p:txBody>
        </p:sp>
        <p:pic>
          <p:nvPicPr>
            <p:cNvPr id="22" name="object 20">
              <a:extLst>
                <a:ext uri="{FF2B5EF4-FFF2-40B4-BE49-F238E27FC236}">
                  <a16:creationId xmlns:a16="http://schemas.microsoft.com/office/drawing/2014/main" id="{29D733DF-E01A-CFAB-AAE2-AAC13D73EB79}"/>
                </a:ext>
              </a:extLst>
            </p:cNvPr>
            <p:cNvPicPr/>
            <p:nvPr/>
          </p:nvPicPr>
          <p:blipFill>
            <a:blip r:embed="rId10" cstate="print"/>
            <a:stretch>
              <a:fillRect/>
            </a:stretch>
          </p:blipFill>
          <p:spPr>
            <a:xfrm>
              <a:off x="7812277" y="4406138"/>
              <a:ext cx="865289" cy="309372"/>
            </a:xfrm>
            <a:prstGeom prst="rect">
              <a:avLst/>
            </a:prstGeom>
          </p:spPr>
        </p:pic>
        <p:pic>
          <p:nvPicPr>
            <p:cNvPr id="23" name="object 21">
              <a:extLst>
                <a:ext uri="{FF2B5EF4-FFF2-40B4-BE49-F238E27FC236}">
                  <a16:creationId xmlns:a16="http://schemas.microsoft.com/office/drawing/2014/main" id="{FD038873-3E09-D9FB-DACA-5E36B6125494}"/>
                </a:ext>
              </a:extLst>
            </p:cNvPr>
            <p:cNvPicPr/>
            <p:nvPr/>
          </p:nvPicPr>
          <p:blipFill>
            <a:blip r:embed="rId11" cstate="print"/>
            <a:stretch>
              <a:fillRect/>
            </a:stretch>
          </p:blipFill>
          <p:spPr>
            <a:xfrm>
              <a:off x="7531861" y="4649978"/>
              <a:ext cx="1383538" cy="309372"/>
            </a:xfrm>
            <a:prstGeom prst="rect">
              <a:avLst/>
            </a:prstGeom>
          </p:spPr>
        </p:pic>
        <p:sp>
          <p:nvSpPr>
            <p:cNvPr id="25" name="object 22">
              <a:extLst>
                <a:ext uri="{FF2B5EF4-FFF2-40B4-BE49-F238E27FC236}">
                  <a16:creationId xmlns:a16="http://schemas.microsoft.com/office/drawing/2014/main" id="{CE1F5B65-06A1-2F45-F2CA-30109D6D8B76}"/>
                </a:ext>
              </a:extLst>
            </p:cNvPr>
            <p:cNvSpPr/>
            <p:nvPr/>
          </p:nvSpPr>
          <p:spPr>
            <a:xfrm>
              <a:off x="7915655" y="3371088"/>
              <a:ext cx="467995" cy="462280"/>
            </a:xfrm>
            <a:custGeom>
              <a:avLst/>
              <a:gdLst/>
              <a:ahLst/>
              <a:cxnLst/>
              <a:rect l="l" t="t" r="r" b="b"/>
              <a:pathLst>
                <a:path w="467995" h="462279">
                  <a:moveTo>
                    <a:pt x="390905" y="0"/>
                  </a:moveTo>
                  <a:lnTo>
                    <a:pt x="76962" y="0"/>
                  </a:lnTo>
                  <a:lnTo>
                    <a:pt x="46988" y="6042"/>
                  </a:lnTo>
                  <a:lnTo>
                    <a:pt x="22526" y="22526"/>
                  </a:lnTo>
                  <a:lnTo>
                    <a:pt x="6042" y="46988"/>
                  </a:lnTo>
                  <a:lnTo>
                    <a:pt x="0" y="76962"/>
                  </a:lnTo>
                  <a:lnTo>
                    <a:pt x="0" y="384810"/>
                  </a:lnTo>
                  <a:lnTo>
                    <a:pt x="6042" y="414783"/>
                  </a:lnTo>
                  <a:lnTo>
                    <a:pt x="22526" y="439245"/>
                  </a:lnTo>
                  <a:lnTo>
                    <a:pt x="46988" y="455729"/>
                  </a:lnTo>
                  <a:lnTo>
                    <a:pt x="76962" y="461772"/>
                  </a:lnTo>
                  <a:lnTo>
                    <a:pt x="390905" y="461772"/>
                  </a:lnTo>
                  <a:lnTo>
                    <a:pt x="420879" y="455729"/>
                  </a:lnTo>
                  <a:lnTo>
                    <a:pt x="445341" y="439245"/>
                  </a:lnTo>
                  <a:lnTo>
                    <a:pt x="461825" y="414783"/>
                  </a:lnTo>
                  <a:lnTo>
                    <a:pt x="467868" y="384810"/>
                  </a:lnTo>
                  <a:lnTo>
                    <a:pt x="467868" y="76962"/>
                  </a:lnTo>
                  <a:lnTo>
                    <a:pt x="461825" y="46988"/>
                  </a:lnTo>
                  <a:lnTo>
                    <a:pt x="445341" y="22526"/>
                  </a:lnTo>
                  <a:lnTo>
                    <a:pt x="420879" y="6042"/>
                  </a:lnTo>
                  <a:lnTo>
                    <a:pt x="390905" y="0"/>
                  </a:lnTo>
                  <a:close/>
                </a:path>
              </a:pathLst>
            </a:custGeom>
            <a:solidFill>
              <a:srgbClr val="FFFFFF"/>
            </a:solidFill>
          </p:spPr>
          <p:txBody>
            <a:bodyPr wrap="square" lIns="0" tIns="0" rIns="0" bIns="0" rtlCol="0"/>
            <a:lstStyle/>
            <a:p>
              <a:endParaRPr/>
            </a:p>
          </p:txBody>
        </p:sp>
        <p:pic>
          <p:nvPicPr>
            <p:cNvPr id="26" name="object 23">
              <a:extLst>
                <a:ext uri="{FF2B5EF4-FFF2-40B4-BE49-F238E27FC236}">
                  <a16:creationId xmlns:a16="http://schemas.microsoft.com/office/drawing/2014/main" id="{A2E3A66B-A239-044E-2253-AC85F65FC723}"/>
                </a:ext>
              </a:extLst>
            </p:cNvPr>
            <p:cNvPicPr/>
            <p:nvPr/>
          </p:nvPicPr>
          <p:blipFill>
            <a:blip r:embed="rId12" cstate="print"/>
            <a:stretch>
              <a:fillRect/>
            </a:stretch>
          </p:blipFill>
          <p:spPr>
            <a:xfrm>
              <a:off x="7699248" y="3206496"/>
              <a:ext cx="899159" cy="899159"/>
            </a:xfrm>
            <a:prstGeom prst="rect">
              <a:avLst/>
            </a:prstGeom>
          </p:spPr>
        </p:pic>
        <p:sp>
          <p:nvSpPr>
            <p:cNvPr id="27" name="object 24">
              <a:extLst>
                <a:ext uri="{FF2B5EF4-FFF2-40B4-BE49-F238E27FC236}">
                  <a16:creationId xmlns:a16="http://schemas.microsoft.com/office/drawing/2014/main" id="{5513FF0F-34AC-3422-3F5A-C2D30A191E4D}"/>
                </a:ext>
              </a:extLst>
            </p:cNvPr>
            <p:cNvSpPr/>
            <p:nvPr/>
          </p:nvSpPr>
          <p:spPr>
            <a:xfrm>
              <a:off x="3258311" y="2951988"/>
              <a:ext cx="1440180" cy="1440180"/>
            </a:xfrm>
            <a:custGeom>
              <a:avLst/>
              <a:gdLst/>
              <a:ahLst/>
              <a:cxnLst/>
              <a:rect l="l" t="t" r="r" b="b"/>
              <a:pathLst>
                <a:path w="1440179" h="1440179">
                  <a:moveTo>
                    <a:pt x="720089" y="0"/>
                  </a:moveTo>
                  <a:lnTo>
                    <a:pt x="672750" y="1531"/>
                  </a:lnTo>
                  <a:lnTo>
                    <a:pt x="626227" y="6064"/>
                  </a:lnTo>
                  <a:lnTo>
                    <a:pt x="580615" y="13502"/>
                  </a:lnTo>
                  <a:lnTo>
                    <a:pt x="536011" y="23751"/>
                  </a:lnTo>
                  <a:lnTo>
                    <a:pt x="492508" y="36716"/>
                  </a:lnTo>
                  <a:lnTo>
                    <a:pt x="450201" y="52301"/>
                  </a:lnTo>
                  <a:lnTo>
                    <a:pt x="409186" y="70412"/>
                  </a:lnTo>
                  <a:lnTo>
                    <a:pt x="369557" y="90955"/>
                  </a:lnTo>
                  <a:lnTo>
                    <a:pt x="331410" y="113833"/>
                  </a:lnTo>
                  <a:lnTo>
                    <a:pt x="294839" y="138952"/>
                  </a:lnTo>
                  <a:lnTo>
                    <a:pt x="259939" y="166217"/>
                  </a:lnTo>
                  <a:lnTo>
                    <a:pt x="226805" y="195533"/>
                  </a:lnTo>
                  <a:lnTo>
                    <a:pt x="195533" y="226805"/>
                  </a:lnTo>
                  <a:lnTo>
                    <a:pt x="166217" y="259939"/>
                  </a:lnTo>
                  <a:lnTo>
                    <a:pt x="138952" y="294839"/>
                  </a:lnTo>
                  <a:lnTo>
                    <a:pt x="113833" y="331410"/>
                  </a:lnTo>
                  <a:lnTo>
                    <a:pt x="90955" y="369557"/>
                  </a:lnTo>
                  <a:lnTo>
                    <a:pt x="70412" y="409186"/>
                  </a:lnTo>
                  <a:lnTo>
                    <a:pt x="52301" y="450201"/>
                  </a:lnTo>
                  <a:lnTo>
                    <a:pt x="36716" y="492508"/>
                  </a:lnTo>
                  <a:lnTo>
                    <a:pt x="23751" y="536011"/>
                  </a:lnTo>
                  <a:lnTo>
                    <a:pt x="13502" y="580615"/>
                  </a:lnTo>
                  <a:lnTo>
                    <a:pt x="6064" y="626227"/>
                  </a:lnTo>
                  <a:lnTo>
                    <a:pt x="1531" y="672750"/>
                  </a:lnTo>
                  <a:lnTo>
                    <a:pt x="0" y="720089"/>
                  </a:lnTo>
                  <a:lnTo>
                    <a:pt x="1531" y="767429"/>
                  </a:lnTo>
                  <a:lnTo>
                    <a:pt x="6064" y="813952"/>
                  </a:lnTo>
                  <a:lnTo>
                    <a:pt x="13502" y="859564"/>
                  </a:lnTo>
                  <a:lnTo>
                    <a:pt x="23751" y="904168"/>
                  </a:lnTo>
                  <a:lnTo>
                    <a:pt x="36716" y="947671"/>
                  </a:lnTo>
                  <a:lnTo>
                    <a:pt x="52301" y="989978"/>
                  </a:lnTo>
                  <a:lnTo>
                    <a:pt x="70412" y="1030993"/>
                  </a:lnTo>
                  <a:lnTo>
                    <a:pt x="90955" y="1070622"/>
                  </a:lnTo>
                  <a:lnTo>
                    <a:pt x="113833" y="1108769"/>
                  </a:lnTo>
                  <a:lnTo>
                    <a:pt x="138952" y="1145340"/>
                  </a:lnTo>
                  <a:lnTo>
                    <a:pt x="166217" y="1180240"/>
                  </a:lnTo>
                  <a:lnTo>
                    <a:pt x="195533" y="1213374"/>
                  </a:lnTo>
                  <a:lnTo>
                    <a:pt x="226805" y="1244646"/>
                  </a:lnTo>
                  <a:lnTo>
                    <a:pt x="259939" y="1273962"/>
                  </a:lnTo>
                  <a:lnTo>
                    <a:pt x="294839" y="1301227"/>
                  </a:lnTo>
                  <a:lnTo>
                    <a:pt x="331410" y="1326346"/>
                  </a:lnTo>
                  <a:lnTo>
                    <a:pt x="369557" y="1349224"/>
                  </a:lnTo>
                  <a:lnTo>
                    <a:pt x="409186" y="1369767"/>
                  </a:lnTo>
                  <a:lnTo>
                    <a:pt x="450201" y="1387878"/>
                  </a:lnTo>
                  <a:lnTo>
                    <a:pt x="492508" y="1403463"/>
                  </a:lnTo>
                  <a:lnTo>
                    <a:pt x="536011" y="1416428"/>
                  </a:lnTo>
                  <a:lnTo>
                    <a:pt x="580615" y="1426677"/>
                  </a:lnTo>
                  <a:lnTo>
                    <a:pt x="626227" y="1434115"/>
                  </a:lnTo>
                  <a:lnTo>
                    <a:pt x="672750" y="1438648"/>
                  </a:lnTo>
                  <a:lnTo>
                    <a:pt x="720089" y="1440180"/>
                  </a:lnTo>
                  <a:lnTo>
                    <a:pt x="767429" y="1438648"/>
                  </a:lnTo>
                  <a:lnTo>
                    <a:pt x="813952" y="1434115"/>
                  </a:lnTo>
                  <a:lnTo>
                    <a:pt x="859564" y="1426677"/>
                  </a:lnTo>
                  <a:lnTo>
                    <a:pt x="904168" y="1416428"/>
                  </a:lnTo>
                  <a:lnTo>
                    <a:pt x="947671" y="1403463"/>
                  </a:lnTo>
                  <a:lnTo>
                    <a:pt x="989978" y="1387878"/>
                  </a:lnTo>
                  <a:lnTo>
                    <a:pt x="1030993" y="1369767"/>
                  </a:lnTo>
                  <a:lnTo>
                    <a:pt x="1070622" y="1349224"/>
                  </a:lnTo>
                  <a:lnTo>
                    <a:pt x="1108769" y="1326346"/>
                  </a:lnTo>
                  <a:lnTo>
                    <a:pt x="1145340" y="1301227"/>
                  </a:lnTo>
                  <a:lnTo>
                    <a:pt x="1180240" y="1273962"/>
                  </a:lnTo>
                  <a:lnTo>
                    <a:pt x="1213374" y="1244646"/>
                  </a:lnTo>
                  <a:lnTo>
                    <a:pt x="1244646" y="1213374"/>
                  </a:lnTo>
                  <a:lnTo>
                    <a:pt x="1273962" y="1180240"/>
                  </a:lnTo>
                  <a:lnTo>
                    <a:pt x="1301227" y="1145340"/>
                  </a:lnTo>
                  <a:lnTo>
                    <a:pt x="1326346" y="1108769"/>
                  </a:lnTo>
                  <a:lnTo>
                    <a:pt x="1349224" y="1070622"/>
                  </a:lnTo>
                  <a:lnTo>
                    <a:pt x="1369767" y="1030993"/>
                  </a:lnTo>
                  <a:lnTo>
                    <a:pt x="1387878" y="989978"/>
                  </a:lnTo>
                  <a:lnTo>
                    <a:pt x="1403463" y="947671"/>
                  </a:lnTo>
                  <a:lnTo>
                    <a:pt x="1416428" y="904168"/>
                  </a:lnTo>
                  <a:lnTo>
                    <a:pt x="1426677" y="859564"/>
                  </a:lnTo>
                  <a:lnTo>
                    <a:pt x="1434115" y="813952"/>
                  </a:lnTo>
                  <a:lnTo>
                    <a:pt x="1438648" y="767429"/>
                  </a:lnTo>
                  <a:lnTo>
                    <a:pt x="1440179" y="720089"/>
                  </a:lnTo>
                  <a:lnTo>
                    <a:pt x="1438648" y="672750"/>
                  </a:lnTo>
                  <a:lnTo>
                    <a:pt x="1434115" y="626227"/>
                  </a:lnTo>
                  <a:lnTo>
                    <a:pt x="1426677" y="580615"/>
                  </a:lnTo>
                  <a:lnTo>
                    <a:pt x="1416428" y="536011"/>
                  </a:lnTo>
                  <a:lnTo>
                    <a:pt x="1403463" y="492508"/>
                  </a:lnTo>
                  <a:lnTo>
                    <a:pt x="1387878" y="450201"/>
                  </a:lnTo>
                  <a:lnTo>
                    <a:pt x="1369767" y="409186"/>
                  </a:lnTo>
                  <a:lnTo>
                    <a:pt x="1349224" y="369557"/>
                  </a:lnTo>
                  <a:lnTo>
                    <a:pt x="1326346" y="331410"/>
                  </a:lnTo>
                  <a:lnTo>
                    <a:pt x="1301227" y="294839"/>
                  </a:lnTo>
                  <a:lnTo>
                    <a:pt x="1273962" y="259939"/>
                  </a:lnTo>
                  <a:lnTo>
                    <a:pt x="1244646" y="226805"/>
                  </a:lnTo>
                  <a:lnTo>
                    <a:pt x="1213374" y="195533"/>
                  </a:lnTo>
                  <a:lnTo>
                    <a:pt x="1180240" y="166217"/>
                  </a:lnTo>
                  <a:lnTo>
                    <a:pt x="1145340" y="138952"/>
                  </a:lnTo>
                  <a:lnTo>
                    <a:pt x="1108769" y="113833"/>
                  </a:lnTo>
                  <a:lnTo>
                    <a:pt x="1070622" y="90955"/>
                  </a:lnTo>
                  <a:lnTo>
                    <a:pt x="1030993" y="70412"/>
                  </a:lnTo>
                  <a:lnTo>
                    <a:pt x="989978" y="52301"/>
                  </a:lnTo>
                  <a:lnTo>
                    <a:pt x="947671" y="36716"/>
                  </a:lnTo>
                  <a:lnTo>
                    <a:pt x="904168" y="23751"/>
                  </a:lnTo>
                  <a:lnTo>
                    <a:pt x="859564" y="13502"/>
                  </a:lnTo>
                  <a:lnTo>
                    <a:pt x="813952" y="6064"/>
                  </a:lnTo>
                  <a:lnTo>
                    <a:pt x="767429" y="1531"/>
                  </a:lnTo>
                  <a:lnTo>
                    <a:pt x="720089" y="0"/>
                  </a:lnTo>
                  <a:close/>
                </a:path>
              </a:pathLst>
            </a:custGeom>
            <a:solidFill>
              <a:srgbClr val="FDF5CD"/>
            </a:solidFill>
          </p:spPr>
          <p:txBody>
            <a:bodyPr wrap="square" lIns="0" tIns="0" rIns="0" bIns="0" rtlCol="0"/>
            <a:lstStyle/>
            <a:p>
              <a:endParaRPr/>
            </a:p>
          </p:txBody>
        </p:sp>
        <p:pic>
          <p:nvPicPr>
            <p:cNvPr id="28" name="object 25">
              <a:extLst>
                <a:ext uri="{FF2B5EF4-FFF2-40B4-BE49-F238E27FC236}">
                  <a16:creationId xmlns:a16="http://schemas.microsoft.com/office/drawing/2014/main" id="{5D738493-CCE5-8658-10BA-B5B29F3A1EF2}"/>
                </a:ext>
              </a:extLst>
            </p:cNvPr>
            <p:cNvPicPr/>
            <p:nvPr/>
          </p:nvPicPr>
          <p:blipFill>
            <a:blip r:embed="rId13" cstate="print"/>
            <a:stretch>
              <a:fillRect/>
            </a:stretch>
          </p:blipFill>
          <p:spPr>
            <a:xfrm>
              <a:off x="3282061" y="4404994"/>
              <a:ext cx="1436877" cy="309371"/>
            </a:xfrm>
            <a:prstGeom prst="rect">
              <a:avLst/>
            </a:prstGeom>
          </p:spPr>
        </p:pic>
        <p:pic>
          <p:nvPicPr>
            <p:cNvPr id="29" name="object 26">
              <a:extLst>
                <a:ext uri="{FF2B5EF4-FFF2-40B4-BE49-F238E27FC236}">
                  <a16:creationId xmlns:a16="http://schemas.microsoft.com/office/drawing/2014/main" id="{069615D5-DCF9-0F9A-91F5-F4B493610877}"/>
                </a:ext>
              </a:extLst>
            </p:cNvPr>
            <p:cNvPicPr/>
            <p:nvPr/>
          </p:nvPicPr>
          <p:blipFill>
            <a:blip r:embed="rId14" cstate="print"/>
            <a:stretch>
              <a:fillRect/>
            </a:stretch>
          </p:blipFill>
          <p:spPr>
            <a:xfrm>
              <a:off x="3550920" y="3203447"/>
              <a:ext cx="900684" cy="899159"/>
            </a:xfrm>
            <a:prstGeom prst="rect">
              <a:avLst/>
            </a:prstGeom>
          </p:spPr>
        </p:pic>
        <p:sp>
          <p:nvSpPr>
            <p:cNvPr id="30" name="object 27">
              <a:extLst>
                <a:ext uri="{FF2B5EF4-FFF2-40B4-BE49-F238E27FC236}">
                  <a16:creationId xmlns:a16="http://schemas.microsoft.com/office/drawing/2014/main" id="{22418648-C978-E21F-E48A-FCB9BDBC2DD3}"/>
                </a:ext>
              </a:extLst>
            </p:cNvPr>
            <p:cNvSpPr/>
            <p:nvPr/>
          </p:nvSpPr>
          <p:spPr>
            <a:xfrm>
              <a:off x="1170432" y="2951988"/>
              <a:ext cx="1440180" cy="1440180"/>
            </a:xfrm>
            <a:custGeom>
              <a:avLst/>
              <a:gdLst/>
              <a:ahLst/>
              <a:cxnLst/>
              <a:rect l="l" t="t" r="r" b="b"/>
              <a:pathLst>
                <a:path w="1440180" h="1440179">
                  <a:moveTo>
                    <a:pt x="720090" y="0"/>
                  </a:moveTo>
                  <a:lnTo>
                    <a:pt x="672750" y="1531"/>
                  </a:lnTo>
                  <a:lnTo>
                    <a:pt x="626227" y="6064"/>
                  </a:lnTo>
                  <a:lnTo>
                    <a:pt x="580615" y="13502"/>
                  </a:lnTo>
                  <a:lnTo>
                    <a:pt x="536011" y="23751"/>
                  </a:lnTo>
                  <a:lnTo>
                    <a:pt x="492508" y="36716"/>
                  </a:lnTo>
                  <a:lnTo>
                    <a:pt x="450201" y="52301"/>
                  </a:lnTo>
                  <a:lnTo>
                    <a:pt x="409186" y="70412"/>
                  </a:lnTo>
                  <a:lnTo>
                    <a:pt x="369557" y="90955"/>
                  </a:lnTo>
                  <a:lnTo>
                    <a:pt x="331410" y="113833"/>
                  </a:lnTo>
                  <a:lnTo>
                    <a:pt x="294839" y="138952"/>
                  </a:lnTo>
                  <a:lnTo>
                    <a:pt x="259939" y="166217"/>
                  </a:lnTo>
                  <a:lnTo>
                    <a:pt x="226805" y="195533"/>
                  </a:lnTo>
                  <a:lnTo>
                    <a:pt x="195533" y="226805"/>
                  </a:lnTo>
                  <a:lnTo>
                    <a:pt x="166217" y="259939"/>
                  </a:lnTo>
                  <a:lnTo>
                    <a:pt x="138952" y="294839"/>
                  </a:lnTo>
                  <a:lnTo>
                    <a:pt x="113833" y="331410"/>
                  </a:lnTo>
                  <a:lnTo>
                    <a:pt x="90955" y="369557"/>
                  </a:lnTo>
                  <a:lnTo>
                    <a:pt x="70412" y="409186"/>
                  </a:lnTo>
                  <a:lnTo>
                    <a:pt x="52301" y="450201"/>
                  </a:lnTo>
                  <a:lnTo>
                    <a:pt x="36716" y="492508"/>
                  </a:lnTo>
                  <a:lnTo>
                    <a:pt x="23751" y="536011"/>
                  </a:lnTo>
                  <a:lnTo>
                    <a:pt x="13502" y="580615"/>
                  </a:lnTo>
                  <a:lnTo>
                    <a:pt x="6064" y="626227"/>
                  </a:lnTo>
                  <a:lnTo>
                    <a:pt x="1531" y="672750"/>
                  </a:lnTo>
                  <a:lnTo>
                    <a:pt x="0" y="720089"/>
                  </a:lnTo>
                  <a:lnTo>
                    <a:pt x="1531" y="767429"/>
                  </a:lnTo>
                  <a:lnTo>
                    <a:pt x="6064" y="813952"/>
                  </a:lnTo>
                  <a:lnTo>
                    <a:pt x="13502" y="859564"/>
                  </a:lnTo>
                  <a:lnTo>
                    <a:pt x="23751" y="904168"/>
                  </a:lnTo>
                  <a:lnTo>
                    <a:pt x="36716" y="947671"/>
                  </a:lnTo>
                  <a:lnTo>
                    <a:pt x="52301" y="989978"/>
                  </a:lnTo>
                  <a:lnTo>
                    <a:pt x="70412" y="1030993"/>
                  </a:lnTo>
                  <a:lnTo>
                    <a:pt x="90955" y="1070622"/>
                  </a:lnTo>
                  <a:lnTo>
                    <a:pt x="113833" y="1108769"/>
                  </a:lnTo>
                  <a:lnTo>
                    <a:pt x="138952" y="1145340"/>
                  </a:lnTo>
                  <a:lnTo>
                    <a:pt x="166217" y="1180240"/>
                  </a:lnTo>
                  <a:lnTo>
                    <a:pt x="195533" y="1213374"/>
                  </a:lnTo>
                  <a:lnTo>
                    <a:pt x="226805" y="1244646"/>
                  </a:lnTo>
                  <a:lnTo>
                    <a:pt x="259939" y="1273962"/>
                  </a:lnTo>
                  <a:lnTo>
                    <a:pt x="294839" y="1301227"/>
                  </a:lnTo>
                  <a:lnTo>
                    <a:pt x="331410" y="1326346"/>
                  </a:lnTo>
                  <a:lnTo>
                    <a:pt x="369557" y="1349224"/>
                  </a:lnTo>
                  <a:lnTo>
                    <a:pt x="409186" y="1369767"/>
                  </a:lnTo>
                  <a:lnTo>
                    <a:pt x="450201" y="1387878"/>
                  </a:lnTo>
                  <a:lnTo>
                    <a:pt x="492508" y="1403463"/>
                  </a:lnTo>
                  <a:lnTo>
                    <a:pt x="536011" y="1416428"/>
                  </a:lnTo>
                  <a:lnTo>
                    <a:pt x="580615" y="1426677"/>
                  </a:lnTo>
                  <a:lnTo>
                    <a:pt x="626227" y="1434115"/>
                  </a:lnTo>
                  <a:lnTo>
                    <a:pt x="672750" y="1438648"/>
                  </a:lnTo>
                  <a:lnTo>
                    <a:pt x="720090" y="1440180"/>
                  </a:lnTo>
                  <a:lnTo>
                    <a:pt x="767429" y="1438648"/>
                  </a:lnTo>
                  <a:lnTo>
                    <a:pt x="813952" y="1434115"/>
                  </a:lnTo>
                  <a:lnTo>
                    <a:pt x="859564" y="1426677"/>
                  </a:lnTo>
                  <a:lnTo>
                    <a:pt x="904168" y="1416428"/>
                  </a:lnTo>
                  <a:lnTo>
                    <a:pt x="947671" y="1403463"/>
                  </a:lnTo>
                  <a:lnTo>
                    <a:pt x="989978" y="1387878"/>
                  </a:lnTo>
                  <a:lnTo>
                    <a:pt x="1030993" y="1369767"/>
                  </a:lnTo>
                  <a:lnTo>
                    <a:pt x="1070622" y="1349224"/>
                  </a:lnTo>
                  <a:lnTo>
                    <a:pt x="1108769" y="1326346"/>
                  </a:lnTo>
                  <a:lnTo>
                    <a:pt x="1145340" y="1301227"/>
                  </a:lnTo>
                  <a:lnTo>
                    <a:pt x="1180240" y="1273962"/>
                  </a:lnTo>
                  <a:lnTo>
                    <a:pt x="1213374" y="1244646"/>
                  </a:lnTo>
                  <a:lnTo>
                    <a:pt x="1244646" y="1213374"/>
                  </a:lnTo>
                  <a:lnTo>
                    <a:pt x="1273962" y="1180240"/>
                  </a:lnTo>
                  <a:lnTo>
                    <a:pt x="1301227" y="1145340"/>
                  </a:lnTo>
                  <a:lnTo>
                    <a:pt x="1326346" y="1108769"/>
                  </a:lnTo>
                  <a:lnTo>
                    <a:pt x="1349224" y="1070622"/>
                  </a:lnTo>
                  <a:lnTo>
                    <a:pt x="1369767" y="1030993"/>
                  </a:lnTo>
                  <a:lnTo>
                    <a:pt x="1387878" y="989978"/>
                  </a:lnTo>
                  <a:lnTo>
                    <a:pt x="1403463" y="947671"/>
                  </a:lnTo>
                  <a:lnTo>
                    <a:pt x="1416428" y="904168"/>
                  </a:lnTo>
                  <a:lnTo>
                    <a:pt x="1426677" y="859564"/>
                  </a:lnTo>
                  <a:lnTo>
                    <a:pt x="1434115" y="813952"/>
                  </a:lnTo>
                  <a:lnTo>
                    <a:pt x="1438648" y="767429"/>
                  </a:lnTo>
                  <a:lnTo>
                    <a:pt x="1440180" y="720089"/>
                  </a:lnTo>
                  <a:lnTo>
                    <a:pt x="1438648" y="672750"/>
                  </a:lnTo>
                  <a:lnTo>
                    <a:pt x="1434115" y="626227"/>
                  </a:lnTo>
                  <a:lnTo>
                    <a:pt x="1426677" y="580615"/>
                  </a:lnTo>
                  <a:lnTo>
                    <a:pt x="1416428" y="536011"/>
                  </a:lnTo>
                  <a:lnTo>
                    <a:pt x="1403463" y="492508"/>
                  </a:lnTo>
                  <a:lnTo>
                    <a:pt x="1387878" y="450201"/>
                  </a:lnTo>
                  <a:lnTo>
                    <a:pt x="1369767" y="409186"/>
                  </a:lnTo>
                  <a:lnTo>
                    <a:pt x="1349224" y="369557"/>
                  </a:lnTo>
                  <a:lnTo>
                    <a:pt x="1326346" y="331410"/>
                  </a:lnTo>
                  <a:lnTo>
                    <a:pt x="1301227" y="294839"/>
                  </a:lnTo>
                  <a:lnTo>
                    <a:pt x="1273962" y="259939"/>
                  </a:lnTo>
                  <a:lnTo>
                    <a:pt x="1244646" y="226805"/>
                  </a:lnTo>
                  <a:lnTo>
                    <a:pt x="1213374" y="195533"/>
                  </a:lnTo>
                  <a:lnTo>
                    <a:pt x="1180240" y="166217"/>
                  </a:lnTo>
                  <a:lnTo>
                    <a:pt x="1145340" y="138952"/>
                  </a:lnTo>
                  <a:lnTo>
                    <a:pt x="1108769" y="113833"/>
                  </a:lnTo>
                  <a:lnTo>
                    <a:pt x="1070622" y="90955"/>
                  </a:lnTo>
                  <a:lnTo>
                    <a:pt x="1030993" y="70412"/>
                  </a:lnTo>
                  <a:lnTo>
                    <a:pt x="989978" y="52301"/>
                  </a:lnTo>
                  <a:lnTo>
                    <a:pt x="947671" y="36716"/>
                  </a:lnTo>
                  <a:lnTo>
                    <a:pt x="904168" y="23751"/>
                  </a:lnTo>
                  <a:lnTo>
                    <a:pt x="859564" y="13502"/>
                  </a:lnTo>
                  <a:lnTo>
                    <a:pt x="813952" y="6064"/>
                  </a:lnTo>
                  <a:lnTo>
                    <a:pt x="767429" y="1531"/>
                  </a:lnTo>
                  <a:lnTo>
                    <a:pt x="720090" y="0"/>
                  </a:lnTo>
                  <a:close/>
                </a:path>
              </a:pathLst>
            </a:custGeom>
            <a:solidFill>
              <a:srgbClr val="FDF5CD"/>
            </a:solidFill>
          </p:spPr>
          <p:txBody>
            <a:bodyPr wrap="square" lIns="0" tIns="0" rIns="0" bIns="0" rtlCol="0"/>
            <a:lstStyle/>
            <a:p>
              <a:endParaRPr/>
            </a:p>
          </p:txBody>
        </p:sp>
        <p:pic>
          <p:nvPicPr>
            <p:cNvPr id="31" name="object 28">
              <a:extLst>
                <a:ext uri="{FF2B5EF4-FFF2-40B4-BE49-F238E27FC236}">
                  <a16:creationId xmlns:a16="http://schemas.microsoft.com/office/drawing/2014/main" id="{A181D80C-6CAE-E30F-C060-3380F3829552}"/>
                </a:ext>
              </a:extLst>
            </p:cNvPr>
            <p:cNvPicPr/>
            <p:nvPr/>
          </p:nvPicPr>
          <p:blipFill>
            <a:blip r:embed="rId15" cstate="print"/>
            <a:stretch>
              <a:fillRect/>
            </a:stretch>
          </p:blipFill>
          <p:spPr>
            <a:xfrm>
              <a:off x="1524000" y="4404994"/>
              <a:ext cx="838390" cy="309371"/>
            </a:xfrm>
            <a:prstGeom prst="rect">
              <a:avLst/>
            </a:prstGeom>
          </p:spPr>
        </p:pic>
        <p:pic>
          <p:nvPicPr>
            <p:cNvPr id="32" name="object 29">
              <a:extLst>
                <a:ext uri="{FF2B5EF4-FFF2-40B4-BE49-F238E27FC236}">
                  <a16:creationId xmlns:a16="http://schemas.microsoft.com/office/drawing/2014/main" id="{14B66BEA-36F5-0185-7BEB-AE47255B0E12}"/>
                </a:ext>
              </a:extLst>
            </p:cNvPr>
            <p:cNvPicPr/>
            <p:nvPr/>
          </p:nvPicPr>
          <p:blipFill>
            <a:blip r:embed="rId16" cstate="print"/>
            <a:stretch>
              <a:fillRect/>
            </a:stretch>
          </p:blipFill>
          <p:spPr>
            <a:xfrm>
              <a:off x="1441704" y="3200400"/>
              <a:ext cx="900684" cy="899160"/>
            </a:xfrm>
            <a:prstGeom prst="rect">
              <a:avLst/>
            </a:prstGeom>
          </p:spPr>
        </p:pic>
        <p:sp>
          <p:nvSpPr>
            <p:cNvPr id="33" name="object 30">
              <a:extLst>
                <a:ext uri="{FF2B5EF4-FFF2-40B4-BE49-F238E27FC236}">
                  <a16:creationId xmlns:a16="http://schemas.microsoft.com/office/drawing/2014/main" id="{CA2E565D-5F06-F84A-07B1-ECF1CBACED57}"/>
                </a:ext>
              </a:extLst>
            </p:cNvPr>
            <p:cNvSpPr/>
            <p:nvPr/>
          </p:nvSpPr>
          <p:spPr>
            <a:xfrm>
              <a:off x="1893570" y="4162806"/>
              <a:ext cx="8388350" cy="0"/>
            </a:xfrm>
            <a:custGeom>
              <a:avLst/>
              <a:gdLst/>
              <a:ahLst/>
              <a:cxnLst/>
              <a:rect l="l" t="t" r="r" b="b"/>
              <a:pathLst>
                <a:path w="8388350">
                  <a:moveTo>
                    <a:pt x="0" y="0"/>
                  </a:moveTo>
                  <a:lnTo>
                    <a:pt x="8388096" y="0"/>
                  </a:lnTo>
                </a:path>
              </a:pathLst>
            </a:custGeom>
            <a:ln w="11113">
              <a:solidFill>
                <a:srgbClr val="DD1D20"/>
              </a:solidFill>
            </a:ln>
          </p:spPr>
          <p:txBody>
            <a:bodyPr wrap="square" lIns="0" tIns="0" rIns="0" bIns="0" rtlCol="0"/>
            <a:lstStyle/>
            <a:p>
              <a:endParaRPr/>
            </a:p>
          </p:txBody>
        </p:sp>
        <p:sp>
          <p:nvSpPr>
            <p:cNvPr id="34" name="object 31">
              <a:extLst>
                <a:ext uri="{FF2B5EF4-FFF2-40B4-BE49-F238E27FC236}">
                  <a16:creationId xmlns:a16="http://schemas.microsoft.com/office/drawing/2014/main" id="{408AC10E-5F49-20D9-DC78-3B4FD22F465F}"/>
                </a:ext>
              </a:extLst>
            </p:cNvPr>
            <p:cNvSpPr/>
            <p:nvPr/>
          </p:nvSpPr>
          <p:spPr>
            <a:xfrm>
              <a:off x="1876044" y="4137659"/>
              <a:ext cx="8450580" cy="60960"/>
            </a:xfrm>
            <a:custGeom>
              <a:avLst/>
              <a:gdLst/>
              <a:ahLst/>
              <a:cxnLst/>
              <a:rect l="l" t="t" r="r" b="b"/>
              <a:pathLst>
                <a:path w="8450580" h="60960">
                  <a:moveTo>
                    <a:pt x="60960" y="30480"/>
                  </a:moveTo>
                  <a:lnTo>
                    <a:pt x="58572" y="18592"/>
                  </a:lnTo>
                  <a:lnTo>
                    <a:pt x="52044" y="8915"/>
                  </a:lnTo>
                  <a:lnTo>
                    <a:pt x="42367" y="2387"/>
                  </a:lnTo>
                  <a:lnTo>
                    <a:pt x="30480" y="0"/>
                  </a:lnTo>
                  <a:lnTo>
                    <a:pt x="18580" y="2387"/>
                  </a:lnTo>
                  <a:lnTo>
                    <a:pt x="8902" y="8915"/>
                  </a:lnTo>
                  <a:lnTo>
                    <a:pt x="2374" y="18592"/>
                  </a:lnTo>
                  <a:lnTo>
                    <a:pt x="0" y="30480"/>
                  </a:lnTo>
                  <a:lnTo>
                    <a:pt x="2374" y="42379"/>
                  </a:lnTo>
                  <a:lnTo>
                    <a:pt x="8902" y="52057"/>
                  </a:lnTo>
                  <a:lnTo>
                    <a:pt x="18580" y="58585"/>
                  </a:lnTo>
                  <a:lnTo>
                    <a:pt x="30480" y="60960"/>
                  </a:lnTo>
                  <a:lnTo>
                    <a:pt x="42367" y="58585"/>
                  </a:lnTo>
                  <a:lnTo>
                    <a:pt x="52044" y="52057"/>
                  </a:lnTo>
                  <a:lnTo>
                    <a:pt x="58572" y="42379"/>
                  </a:lnTo>
                  <a:lnTo>
                    <a:pt x="60960" y="30480"/>
                  </a:lnTo>
                  <a:close/>
                </a:path>
                <a:path w="8450580" h="60960">
                  <a:moveTo>
                    <a:pt x="2156460" y="30480"/>
                  </a:moveTo>
                  <a:lnTo>
                    <a:pt x="2154072" y="18592"/>
                  </a:lnTo>
                  <a:lnTo>
                    <a:pt x="2147544" y="8915"/>
                  </a:lnTo>
                  <a:lnTo>
                    <a:pt x="2137867" y="2387"/>
                  </a:lnTo>
                  <a:lnTo>
                    <a:pt x="2125980" y="0"/>
                  </a:lnTo>
                  <a:lnTo>
                    <a:pt x="2114080" y="2387"/>
                  </a:lnTo>
                  <a:lnTo>
                    <a:pt x="2104402" y="8915"/>
                  </a:lnTo>
                  <a:lnTo>
                    <a:pt x="2097874" y="18592"/>
                  </a:lnTo>
                  <a:lnTo>
                    <a:pt x="2095500" y="30480"/>
                  </a:lnTo>
                  <a:lnTo>
                    <a:pt x="2097874" y="42379"/>
                  </a:lnTo>
                  <a:lnTo>
                    <a:pt x="2104402" y="52057"/>
                  </a:lnTo>
                  <a:lnTo>
                    <a:pt x="2114080" y="58585"/>
                  </a:lnTo>
                  <a:lnTo>
                    <a:pt x="2125980" y="60960"/>
                  </a:lnTo>
                  <a:lnTo>
                    <a:pt x="2137867" y="58585"/>
                  </a:lnTo>
                  <a:lnTo>
                    <a:pt x="2147544" y="52057"/>
                  </a:lnTo>
                  <a:lnTo>
                    <a:pt x="2154072" y="42379"/>
                  </a:lnTo>
                  <a:lnTo>
                    <a:pt x="2156460" y="30480"/>
                  </a:lnTo>
                  <a:close/>
                </a:path>
                <a:path w="8450580" h="60960">
                  <a:moveTo>
                    <a:pt x="4264152" y="30480"/>
                  </a:moveTo>
                  <a:lnTo>
                    <a:pt x="4261764" y="18592"/>
                  </a:lnTo>
                  <a:lnTo>
                    <a:pt x="4255236" y="8915"/>
                  </a:lnTo>
                  <a:lnTo>
                    <a:pt x="4245559" y="2387"/>
                  </a:lnTo>
                  <a:lnTo>
                    <a:pt x="4233672" y="0"/>
                  </a:lnTo>
                  <a:lnTo>
                    <a:pt x="4221772" y="2387"/>
                  </a:lnTo>
                  <a:lnTo>
                    <a:pt x="4212094" y="8915"/>
                  </a:lnTo>
                  <a:lnTo>
                    <a:pt x="4205567" y="18592"/>
                  </a:lnTo>
                  <a:lnTo>
                    <a:pt x="4203192" y="30480"/>
                  </a:lnTo>
                  <a:lnTo>
                    <a:pt x="4205567" y="42379"/>
                  </a:lnTo>
                  <a:lnTo>
                    <a:pt x="4212094" y="52057"/>
                  </a:lnTo>
                  <a:lnTo>
                    <a:pt x="4221772" y="58585"/>
                  </a:lnTo>
                  <a:lnTo>
                    <a:pt x="4233672" y="60960"/>
                  </a:lnTo>
                  <a:lnTo>
                    <a:pt x="4245559" y="58585"/>
                  </a:lnTo>
                  <a:lnTo>
                    <a:pt x="4255236" y="52057"/>
                  </a:lnTo>
                  <a:lnTo>
                    <a:pt x="4261764" y="42379"/>
                  </a:lnTo>
                  <a:lnTo>
                    <a:pt x="4264152" y="30480"/>
                  </a:lnTo>
                  <a:close/>
                </a:path>
                <a:path w="8450580" h="60960">
                  <a:moveTo>
                    <a:pt x="6321552" y="30480"/>
                  </a:moveTo>
                  <a:lnTo>
                    <a:pt x="6319164" y="18592"/>
                  </a:lnTo>
                  <a:lnTo>
                    <a:pt x="6312636" y="8915"/>
                  </a:lnTo>
                  <a:lnTo>
                    <a:pt x="6302959" y="2387"/>
                  </a:lnTo>
                  <a:lnTo>
                    <a:pt x="6291072" y="0"/>
                  </a:lnTo>
                  <a:lnTo>
                    <a:pt x="6279172" y="2387"/>
                  </a:lnTo>
                  <a:lnTo>
                    <a:pt x="6269494" y="8915"/>
                  </a:lnTo>
                  <a:lnTo>
                    <a:pt x="6262967" y="18592"/>
                  </a:lnTo>
                  <a:lnTo>
                    <a:pt x="6260592" y="30480"/>
                  </a:lnTo>
                  <a:lnTo>
                    <a:pt x="6262967" y="42379"/>
                  </a:lnTo>
                  <a:lnTo>
                    <a:pt x="6269494" y="52057"/>
                  </a:lnTo>
                  <a:lnTo>
                    <a:pt x="6279172" y="58585"/>
                  </a:lnTo>
                  <a:lnTo>
                    <a:pt x="6291072" y="60960"/>
                  </a:lnTo>
                  <a:lnTo>
                    <a:pt x="6302959" y="58585"/>
                  </a:lnTo>
                  <a:lnTo>
                    <a:pt x="6312636" y="52057"/>
                  </a:lnTo>
                  <a:lnTo>
                    <a:pt x="6319164" y="42379"/>
                  </a:lnTo>
                  <a:lnTo>
                    <a:pt x="6321552" y="30480"/>
                  </a:lnTo>
                  <a:close/>
                </a:path>
                <a:path w="8450580" h="60960">
                  <a:moveTo>
                    <a:pt x="8450580" y="30480"/>
                  </a:moveTo>
                  <a:lnTo>
                    <a:pt x="8448192" y="18592"/>
                  </a:lnTo>
                  <a:lnTo>
                    <a:pt x="8441665" y="8915"/>
                  </a:lnTo>
                  <a:lnTo>
                    <a:pt x="8431987" y="2387"/>
                  </a:lnTo>
                  <a:lnTo>
                    <a:pt x="8420100" y="0"/>
                  </a:lnTo>
                  <a:lnTo>
                    <a:pt x="8408200" y="2387"/>
                  </a:lnTo>
                  <a:lnTo>
                    <a:pt x="8398523" y="8915"/>
                  </a:lnTo>
                  <a:lnTo>
                    <a:pt x="8391995" y="18592"/>
                  </a:lnTo>
                  <a:lnTo>
                    <a:pt x="8389620" y="30480"/>
                  </a:lnTo>
                  <a:lnTo>
                    <a:pt x="8391995" y="42379"/>
                  </a:lnTo>
                  <a:lnTo>
                    <a:pt x="8398523" y="52057"/>
                  </a:lnTo>
                  <a:lnTo>
                    <a:pt x="8408200" y="58585"/>
                  </a:lnTo>
                  <a:lnTo>
                    <a:pt x="8420100" y="60960"/>
                  </a:lnTo>
                  <a:lnTo>
                    <a:pt x="8431987" y="58585"/>
                  </a:lnTo>
                  <a:lnTo>
                    <a:pt x="8441665" y="52057"/>
                  </a:lnTo>
                  <a:lnTo>
                    <a:pt x="8448192" y="42379"/>
                  </a:lnTo>
                  <a:lnTo>
                    <a:pt x="8450580" y="30480"/>
                  </a:lnTo>
                  <a:close/>
                </a:path>
              </a:pathLst>
            </a:custGeom>
            <a:solidFill>
              <a:srgbClr val="DD1D20"/>
            </a:solidFill>
          </p:spPr>
          <p:txBody>
            <a:bodyPr wrap="square" lIns="0" tIns="0" rIns="0" bIns="0" rtlCol="0"/>
            <a:lstStyle/>
            <a:p>
              <a:endParaRPr/>
            </a:p>
          </p:txBody>
        </p:sp>
        <p:sp>
          <p:nvSpPr>
            <p:cNvPr id="35" name="object 32">
              <a:extLst>
                <a:ext uri="{FF2B5EF4-FFF2-40B4-BE49-F238E27FC236}">
                  <a16:creationId xmlns:a16="http://schemas.microsoft.com/office/drawing/2014/main" id="{FC9E21A7-F08A-E8F4-D340-5B0488D8FB30}"/>
                </a:ext>
              </a:extLst>
            </p:cNvPr>
            <p:cNvSpPr/>
            <p:nvPr/>
          </p:nvSpPr>
          <p:spPr>
            <a:xfrm>
              <a:off x="6364223" y="1421892"/>
              <a:ext cx="1440180" cy="1440180"/>
            </a:xfrm>
            <a:custGeom>
              <a:avLst/>
              <a:gdLst/>
              <a:ahLst/>
              <a:cxnLst/>
              <a:rect l="l" t="t" r="r" b="b"/>
              <a:pathLst>
                <a:path w="1440179" h="1440180">
                  <a:moveTo>
                    <a:pt x="720090" y="0"/>
                  </a:moveTo>
                  <a:lnTo>
                    <a:pt x="672750" y="1531"/>
                  </a:lnTo>
                  <a:lnTo>
                    <a:pt x="626227" y="6064"/>
                  </a:lnTo>
                  <a:lnTo>
                    <a:pt x="580615" y="13502"/>
                  </a:lnTo>
                  <a:lnTo>
                    <a:pt x="536011" y="23751"/>
                  </a:lnTo>
                  <a:lnTo>
                    <a:pt x="492508" y="36716"/>
                  </a:lnTo>
                  <a:lnTo>
                    <a:pt x="450201" y="52301"/>
                  </a:lnTo>
                  <a:lnTo>
                    <a:pt x="409186" y="70412"/>
                  </a:lnTo>
                  <a:lnTo>
                    <a:pt x="369557" y="90955"/>
                  </a:lnTo>
                  <a:lnTo>
                    <a:pt x="331410" y="113833"/>
                  </a:lnTo>
                  <a:lnTo>
                    <a:pt x="294839" y="138952"/>
                  </a:lnTo>
                  <a:lnTo>
                    <a:pt x="259939" y="166217"/>
                  </a:lnTo>
                  <a:lnTo>
                    <a:pt x="226805" y="195533"/>
                  </a:lnTo>
                  <a:lnTo>
                    <a:pt x="195533" y="226805"/>
                  </a:lnTo>
                  <a:lnTo>
                    <a:pt x="166217" y="259939"/>
                  </a:lnTo>
                  <a:lnTo>
                    <a:pt x="138952" y="294839"/>
                  </a:lnTo>
                  <a:lnTo>
                    <a:pt x="113833" y="331410"/>
                  </a:lnTo>
                  <a:lnTo>
                    <a:pt x="90955" y="369557"/>
                  </a:lnTo>
                  <a:lnTo>
                    <a:pt x="70412" y="409186"/>
                  </a:lnTo>
                  <a:lnTo>
                    <a:pt x="52301" y="450201"/>
                  </a:lnTo>
                  <a:lnTo>
                    <a:pt x="36716" y="492508"/>
                  </a:lnTo>
                  <a:lnTo>
                    <a:pt x="23751" y="536011"/>
                  </a:lnTo>
                  <a:lnTo>
                    <a:pt x="13502" y="580615"/>
                  </a:lnTo>
                  <a:lnTo>
                    <a:pt x="6064" y="626227"/>
                  </a:lnTo>
                  <a:lnTo>
                    <a:pt x="1531" y="672750"/>
                  </a:lnTo>
                  <a:lnTo>
                    <a:pt x="0" y="720090"/>
                  </a:lnTo>
                  <a:lnTo>
                    <a:pt x="1531" y="767429"/>
                  </a:lnTo>
                  <a:lnTo>
                    <a:pt x="6064" y="813952"/>
                  </a:lnTo>
                  <a:lnTo>
                    <a:pt x="13502" y="859564"/>
                  </a:lnTo>
                  <a:lnTo>
                    <a:pt x="23751" y="904168"/>
                  </a:lnTo>
                  <a:lnTo>
                    <a:pt x="36716" y="947671"/>
                  </a:lnTo>
                  <a:lnTo>
                    <a:pt x="52301" y="989978"/>
                  </a:lnTo>
                  <a:lnTo>
                    <a:pt x="70412" y="1030993"/>
                  </a:lnTo>
                  <a:lnTo>
                    <a:pt x="90955" y="1070622"/>
                  </a:lnTo>
                  <a:lnTo>
                    <a:pt x="113833" y="1108769"/>
                  </a:lnTo>
                  <a:lnTo>
                    <a:pt x="138952" y="1145340"/>
                  </a:lnTo>
                  <a:lnTo>
                    <a:pt x="166217" y="1180240"/>
                  </a:lnTo>
                  <a:lnTo>
                    <a:pt x="195533" y="1213374"/>
                  </a:lnTo>
                  <a:lnTo>
                    <a:pt x="226805" y="1244646"/>
                  </a:lnTo>
                  <a:lnTo>
                    <a:pt x="259939" y="1273962"/>
                  </a:lnTo>
                  <a:lnTo>
                    <a:pt x="294839" y="1301227"/>
                  </a:lnTo>
                  <a:lnTo>
                    <a:pt x="331410" y="1326346"/>
                  </a:lnTo>
                  <a:lnTo>
                    <a:pt x="369557" y="1349224"/>
                  </a:lnTo>
                  <a:lnTo>
                    <a:pt x="409186" y="1369767"/>
                  </a:lnTo>
                  <a:lnTo>
                    <a:pt x="450201" y="1387878"/>
                  </a:lnTo>
                  <a:lnTo>
                    <a:pt x="492508" y="1403463"/>
                  </a:lnTo>
                  <a:lnTo>
                    <a:pt x="536011" y="1416428"/>
                  </a:lnTo>
                  <a:lnTo>
                    <a:pt x="580615" y="1426677"/>
                  </a:lnTo>
                  <a:lnTo>
                    <a:pt x="626227" y="1434115"/>
                  </a:lnTo>
                  <a:lnTo>
                    <a:pt x="672750" y="1438648"/>
                  </a:lnTo>
                  <a:lnTo>
                    <a:pt x="720090" y="1440180"/>
                  </a:lnTo>
                  <a:lnTo>
                    <a:pt x="767429" y="1438648"/>
                  </a:lnTo>
                  <a:lnTo>
                    <a:pt x="813952" y="1434115"/>
                  </a:lnTo>
                  <a:lnTo>
                    <a:pt x="859564" y="1426677"/>
                  </a:lnTo>
                  <a:lnTo>
                    <a:pt x="904168" y="1416428"/>
                  </a:lnTo>
                  <a:lnTo>
                    <a:pt x="947671" y="1403463"/>
                  </a:lnTo>
                  <a:lnTo>
                    <a:pt x="989978" y="1387878"/>
                  </a:lnTo>
                  <a:lnTo>
                    <a:pt x="1030993" y="1369767"/>
                  </a:lnTo>
                  <a:lnTo>
                    <a:pt x="1070622" y="1349224"/>
                  </a:lnTo>
                  <a:lnTo>
                    <a:pt x="1108769" y="1326346"/>
                  </a:lnTo>
                  <a:lnTo>
                    <a:pt x="1145340" y="1301227"/>
                  </a:lnTo>
                  <a:lnTo>
                    <a:pt x="1180240" y="1273962"/>
                  </a:lnTo>
                  <a:lnTo>
                    <a:pt x="1213374" y="1244646"/>
                  </a:lnTo>
                  <a:lnTo>
                    <a:pt x="1244646" y="1213374"/>
                  </a:lnTo>
                  <a:lnTo>
                    <a:pt x="1273962" y="1180240"/>
                  </a:lnTo>
                  <a:lnTo>
                    <a:pt x="1301227" y="1145340"/>
                  </a:lnTo>
                  <a:lnTo>
                    <a:pt x="1326346" y="1108769"/>
                  </a:lnTo>
                  <a:lnTo>
                    <a:pt x="1349224" y="1070622"/>
                  </a:lnTo>
                  <a:lnTo>
                    <a:pt x="1369767" y="1030993"/>
                  </a:lnTo>
                  <a:lnTo>
                    <a:pt x="1387878" y="989978"/>
                  </a:lnTo>
                  <a:lnTo>
                    <a:pt x="1403463" y="947671"/>
                  </a:lnTo>
                  <a:lnTo>
                    <a:pt x="1416428" y="904168"/>
                  </a:lnTo>
                  <a:lnTo>
                    <a:pt x="1426677" y="859564"/>
                  </a:lnTo>
                  <a:lnTo>
                    <a:pt x="1434115" y="813952"/>
                  </a:lnTo>
                  <a:lnTo>
                    <a:pt x="1438648" y="767429"/>
                  </a:lnTo>
                  <a:lnTo>
                    <a:pt x="1440179" y="720090"/>
                  </a:lnTo>
                  <a:lnTo>
                    <a:pt x="1438648" y="672750"/>
                  </a:lnTo>
                  <a:lnTo>
                    <a:pt x="1434115" y="626227"/>
                  </a:lnTo>
                  <a:lnTo>
                    <a:pt x="1426677" y="580615"/>
                  </a:lnTo>
                  <a:lnTo>
                    <a:pt x="1416428" y="536011"/>
                  </a:lnTo>
                  <a:lnTo>
                    <a:pt x="1403463" y="492508"/>
                  </a:lnTo>
                  <a:lnTo>
                    <a:pt x="1387878" y="450201"/>
                  </a:lnTo>
                  <a:lnTo>
                    <a:pt x="1369767" y="409186"/>
                  </a:lnTo>
                  <a:lnTo>
                    <a:pt x="1349224" y="369557"/>
                  </a:lnTo>
                  <a:lnTo>
                    <a:pt x="1326346" y="331410"/>
                  </a:lnTo>
                  <a:lnTo>
                    <a:pt x="1301227" y="294839"/>
                  </a:lnTo>
                  <a:lnTo>
                    <a:pt x="1273962" y="259939"/>
                  </a:lnTo>
                  <a:lnTo>
                    <a:pt x="1244646" y="226805"/>
                  </a:lnTo>
                  <a:lnTo>
                    <a:pt x="1213374" y="195533"/>
                  </a:lnTo>
                  <a:lnTo>
                    <a:pt x="1180240" y="166217"/>
                  </a:lnTo>
                  <a:lnTo>
                    <a:pt x="1145340" y="138952"/>
                  </a:lnTo>
                  <a:lnTo>
                    <a:pt x="1108769" y="113833"/>
                  </a:lnTo>
                  <a:lnTo>
                    <a:pt x="1070622" y="90955"/>
                  </a:lnTo>
                  <a:lnTo>
                    <a:pt x="1030993" y="70412"/>
                  </a:lnTo>
                  <a:lnTo>
                    <a:pt x="989978" y="52301"/>
                  </a:lnTo>
                  <a:lnTo>
                    <a:pt x="947671" y="36716"/>
                  </a:lnTo>
                  <a:lnTo>
                    <a:pt x="904168" y="23751"/>
                  </a:lnTo>
                  <a:lnTo>
                    <a:pt x="859564" y="13502"/>
                  </a:lnTo>
                  <a:lnTo>
                    <a:pt x="813952" y="6064"/>
                  </a:lnTo>
                  <a:lnTo>
                    <a:pt x="767429" y="1531"/>
                  </a:lnTo>
                  <a:lnTo>
                    <a:pt x="720090" y="0"/>
                  </a:lnTo>
                  <a:close/>
                </a:path>
              </a:pathLst>
            </a:custGeom>
            <a:solidFill>
              <a:srgbClr val="FDF5CD"/>
            </a:solidFill>
          </p:spPr>
          <p:txBody>
            <a:bodyPr wrap="square" lIns="0" tIns="0" rIns="0" bIns="0" rtlCol="0"/>
            <a:lstStyle/>
            <a:p>
              <a:endParaRPr/>
            </a:p>
          </p:txBody>
        </p:sp>
        <p:sp>
          <p:nvSpPr>
            <p:cNvPr id="36" name="object 33">
              <a:extLst>
                <a:ext uri="{FF2B5EF4-FFF2-40B4-BE49-F238E27FC236}">
                  <a16:creationId xmlns:a16="http://schemas.microsoft.com/office/drawing/2014/main" id="{436B5A80-9A20-9E72-D08A-A19DBDE74056}"/>
                </a:ext>
              </a:extLst>
            </p:cNvPr>
            <p:cNvSpPr/>
            <p:nvPr/>
          </p:nvSpPr>
          <p:spPr>
            <a:xfrm>
              <a:off x="6635496" y="1693164"/>
              <a:ext cx="901065" cy="899160"/>
            </a:xfrm>
            <a:custGeom>
              <a:avLst/>
              <a:gdLst/>
              <a:ahLst/>
              <a:cxnLst/>
              <a:rect l="l" t="t" r="r" b="b"/>
              <a:pathLst>
                <a:path w="901065" h="899160">
                  <a:moveTo>
                    <a:pt x="450342" y="0"/>
                  </a:moveTo>
                  <a:lnTo>
                    <a:pt x="401281" y="2638"/>
                  </a:lnTo>
                  <a:lnTo>
                    <a:pt x="353748" y="10369"/>
                  </a:lnTo>
                  <a:lnTo>
                    <a:pt x="308018" y="22920"/>
                  </a:lnTo>
                  <a:lnTo>
                    <a:pt x="264367" y="40016"/>
                  </a:lnTo>
                  <a:lnTo>
                    <a:pt x="223068" y="61383"/>
                  </a:lnTo>
                  <a:lnTo>
                    <a:pt x="184397" y="86746"/>
                  </a:lnTo>
                  <a:lnTo>
                    <a:pt x="148630" y="115830"/>
                  </a:lnTo>
                  <a:lnTo>
                    <a:pt x="116040" y="148363"/>
                  </a:lnTo>
                  <a:lnTo>
                    <a:pt x="86904" y="184068"/>
                  </a:lnTo>
                  <a:lnTo>
                    <a:pt x="61496" y="222673"/>
                  </a:lnTo>
                  <a:lnTo>
                    <a:pt x="40090" y="263902"/>
                  </a:lnTo>
                  <a:lnTo>
                    <a:pt x="22963" y="307482"/>
                  </a:lnTo>
                  <a:lnTo>
                    <a:pt x="10389" y="353137"/>
                  </a:lnTo>
                  <a:lnTo>
                    <a:pt x="2643" y="400595"/>
                  </a:lnTo>
                  <a:lnTo>
                    <a:pt x="0" y="449580"/>
                  </a:lnTo>
                  <a:lnTo>
                    <a:pt x="2643" y="498564"/>
                  </a:lnTo>
                  <a:lnTo>
                    <a:pt x="10389" y="546022"/>
                  </a:lnTo>
                  <a:lnTo>
                    <a:pt x="22963" y="591677"/>
                  </a:lnTo>
                  <a:lnTo>
                    <a:pt x="40090" y="635257"/>
                  </a:lnTo>
                  <a:lnTo>
                    <a:pt x="61496" y="676486"/>
                  </a:lnTo>
                  <a:lnTo>
                    <a:pt x="86904" y="715091"/>
                  </a:lnTo>
                  <a:lnTo>
                    <a:pt x="116040" y="750796"/>
                  </a:lnTo>
                  <a:lnTo>
                    <a:pt x="148630" y="783329"/>
                  </a:lnTo>
                  <a:lnTo>
                    <a:pt x="184397" y="812413"/>
                  </a:lnTo>
                  <a:lnTo>
                    <a:pt x="223068" y="837776"/>
                  </a:lnTo>
                  <a:lnTo>
                    <a:pt x="264367" y="859143"/>
                  </a:lnTo>
                  <a:lnTo>
                    <a:pt x="308018" y="876239"/>
                  </a:lnTo>
                  <a:lnTo>
                    <a:pt x="353748" y="888790"/>
                  </a:lnTo>
                  <a:lnTo>
                    <a:pt x="401281" y="896521"/>
                  </a:lnTo>
                  <a:lnTo>
                    <a:pt x="450342" y="899160"/>
                  </a:lnTo>
                  <a:lnTo>
                    <a:pt x="499402" y="896521"/>
                  </a:lnTo>
                  <a:lnTo>
                    <a:pt x="546935" y="888790"/>
                  </a:lnTo>
                  <a:lnTo>
                    <a:pt x="592665" y="876239"/>
                  </a:lnTo>
                  <a:lnTo>
                    <a:pt x="636316" y="859143"/>
                  </a:lnTo>
                  <a:lnTo>
                    <a:pt x="677615" y="837776"/>
                  </a:lnTo>
                  <a:lnTo>
                    <a:pt x="716286" y="812413"/>
                  </a:lnTo>
                  <a:lnTo>
                    <a:pt x="752053" y="783329"/>
                  </a:lnTo>
                  <a:lnTo>
                    <a:pt x="784643" y="750796"/>
                  </a:lnTo>
                  <a:lnTo>
                    <a:pt x="813779" y="715091"/>
                  </a:lnTo>
                  <a:lnTo>
                    <a:pt x="839187" y="676486"/>
                  </a:lnTo>
                  <a:lnTo>
                    <a:pt x="860593" y="635257"/>
                  </a:lnTo>
                  <a:lnTo>
                    <a:pt x="877720" y="591677"/>
                  </a:lnTo>
                  <a:lnTo>
                    <a:pt x="890294" y="546022"/>
                  </a:lnTo>
                  <a:lnTo>
                    <a:pt x="898040" y="498564"/>
                  </a:lnTo>
                  <a:lnTo>
                    <a:pt x="900683" y="449580"/>
                  </a:lnTo>
                  <a:lnTo>
                    <a:pt x="898040" y="400595"/>
                  </a:lnTo>
                  <a:lnTo>
                    <a:pt x="890294" y="353137"/>
                  </a:lnTo>
                  <a:lnTo>
                    <a:pt x="877720" y="307482"/>
                  </a:lnTo>
                  <a:lnTo>
                    <a:pt x="860593" y="263902"/>
                  </a:lnTo>
                  <a:lnTo>
                    <a:pt x="839187" y="222673"/>
                  </a:lnTo>
                  <a:lnTo>
                    <a:pt x="813779" y="184068"/>
                  </a:lnTo>
                  <a:lnTo>
                    <a:pt x="784643" y="148363"/>
                  </a:lnTo>
                  <a:lnTo>
                    <a:pt x="752053" y="115830"/>
                  </a:lnTo>
                  <a:lnTo>
                    <a:pt x="716286" y="86746"/>
                  </a:lnTo>
                  <a:lnTo>
                    <a:pt x="677615" y="61383"/>
                  </a:lnTo>
                  <a:lnTo>
                    <a:pt x="636316" y="40016"/>
                  </a:lnTo>
                  <a:lnTo>
                    <a:pt x="592665" y="22920"/>
                  </a:lnTo>
                  <a:lnTo>
                    <a:pt x="546935" y="10369"/>
                  </a:lnTo>
                  <a:lnTo>
                    <a:pt x="499402" y="2638"/>
                  </a:lnTo>
                  <a:lnTo>
                    <a:pt x="450342" y="0"/>
                  </a:lnTo>
                  <a:close/>
                </a:path>
              </a:pathLst>
            </a:custGeom>
            <a:solidFill>
              <a:srgbClr val="FFFFFF"/>
            </a:solidFill>
          </p:spPr>
          <p:txBody>
            <a:bodyPr wrap="square" lIns="0" tIns="0" rIns="0" bIns="0" rtlCol="0"/>
            <a:lstStyle/>
            <a:p>
              <a:endParaRPr/>
            </a:p>
          </p:txBody>
        </p:sp>
        <p:pic>
          <p:nvPicPr>
            <p:cNvPr id="37" name="object 34">
              <a:extLst>
                <a:ext uri="{FF2B5EF4-FFF2-40B4-BE49-F238E27FC236}">
                  <a16:creationId xmlns:a16="http://schemas.microsoft.com/office/drawing/2014/main" id="{E6FFD08D-2E1F-496D-0CDA-15E538F0B753}"/>
                </a:ext>
              </a:extLst>
            </p:cNvPr>
            <p:cNvPicPr/>
            <p:nvPr/>
          </p:nvPicPr>
          <p:blipFill>
            <a:blip r:embed="rId17" cstate="print"/>
            <a:stretch>
              <a:fillRect/>
            </a:stretch>
          </p:blipFill>
          <p:spPr>
            <a:xfrm>
              <a:off x="6568440" y="1615440"/>
              <a:ext cx="1034796" cy="1031748"/>
            </a:xfrm>
            <a:prstGeom prst="rect">
              <a:avLst/>
            </a:prstGeom>
          </p:spPr>
        </p:pic>
        <p:pic>
          <p:nvPicPr>
            <p:cNvPr id="38" name="object 35">
              <a:extLst>
                <a:ext uri="{FF2B5EF4-FFF2-40B4-BE49-F238E27FC236}">
                  <a16:creationId xmlns:a16="http://schemas.microsoft.com/office/drawing/2014/main" id="{DE6ABA22-91B0-5462-43EE-E25084D88B92}"/>
                </a:ext>
              </a:extLst>
            </p:cNvPr>
            <p:cNvPicPr/>
            <p:nvPr/>
          </p:nvPicPr>
          <p:blipFill>
            <a:blip r:embed="rId18" cstate="print"/>
            <a:stretch>
              <a:fillRect/>
            </a:stretch>
          </p:blipFill>
          <p:spPr>
            <a:xfrm>
              <a:off x="6681216" y="2847162"/>
              <a:ext cx="1038021" cy="309676"/>
            </a:xfrm>
            <a:prstGeom prst="rect">
              <a:avLst/>
            </a:prstGeom>
          </p:spPr>
        </p:pic>
        <p:sp>
          <p:nvSpPr>
            <p:cNvPr id="39" name="object 36">
              <a:extLst>
                <a:ext uri="{FF2B5EF4-FFF2-40B4-BE49-F238E27FC236}">
                  <a16:creationId xmlns:a16="http://schemas.microsoft.com/office/drawing/2014/main" id="{516970D9-E2AE-614E-70A9-B53C7744483F}"/>
                </a:ext>
              </a:extLst>
            </p:cNvPr>
            <p:cNvSpPr/>
            <p:nvPr/>
          </p:nvSpPr>
          <p:spPr>
            <a:xfrm>
              <a:off x="8578596" y="1415796"/>
              <a:ext cx="1440180" cy="1440180"/>
            </a:xfrm>
            <a:custGeom>
              <a:avLst/>
              <a:gdLst/>
              <a:ahLst/>
              <a:cxnLst/>
              <a:rect l="l" t="t" r="r" b="b"/>
              <a:pathLst>
                <a:path w="1440179" h="1440180">
                  <a:moveTo>
                    <a:pt x="720089" y="0"/>
                  </a:moveTo>
                  <a:lnTo>
                    <a:pt x="672750" y="1531"/>
                  </a:lnTo>
                  <a:lnTo>
                    <a:pt x="626227" y="6064"/>
                  </a:lnTo>
                  <a:lnTo>
                    <a:pt x="580615" y="13502"/>
                  </a:lnTo>
                  <a:lnTo>
                    <a:pt x="536011" y="23751"/>
                  </a:lnTo>
                  <a:lnTo>
                    <a:pt x="492508" y="36716"/>
                  </a:lnTo>
                  <a:lnTo>
                    <a:pt x="450201" y="52301"/>
                  </a:lnTo>
                  <a:lnTo>
                    <a:pt x="409186" y="70412"/>
                  </a:lnTo>
                  <a:lnTo>
                    <a:pt x="369557" y="90955"/>
                  </a:lnTo>
                  <a:lnTo>
                    <a:pt x="331410" y="113833"/>
                  </a:lnTo>
                  <a:lnTo>
                    <a:pt x="294839" y="138952"/>
                  </a:lnTo>
                  <a:lnTo>
                    <a:pt x="259939" y="166217"/>
                  </a:lnTo>
                  <a:lnTo>
                    <a:pt x="226805" y="195533"/>
                  </a:lnTo>
                  <a:lnTo>
                    <a:pt x="195533" y="226805"/>
                  </a:lnTo>
                  <a:lnTo>
                    <a:pt x="166217" y="259939"/>
                  </a:lnTo>
                  <a:lnTo>
                    <a:pt x="138952" y="294839"/>
                  </a:lnTo>
                  <a:lnTo>
                    <a:pt x="113833" y="331410"/>
                  </a:lnTo>
                  <a:lnTo>
                    <a:pt x="90955" y="369557"/>
                  </a:lnTo>
                  <a:lnTo>
                    <a:pt x="70412" y="409186"/>
                  </a:lnTo>
                  <a:lnTo>
                    <a:pt x="52301" y="450201"/>
                  </a:lnTo>
                  <a:lnTo>
                    <a:pt x="36716" y="492508"/>
                  </a:lnTo>
                  <a:lnTo>
                    <a:pt x="23751" y="536011"/>
                  </a:lnTo>
                  <a:lnTo>
                    <a:pt x="13502" y="580615"/>
                  </a:lnTo>
                  <a:lnTo>
                    <a:pt x="6064" y="626227"/>
                  </a:lnTo>
                  <a:lnTo>
                    <a:pt x="1531" y="672750"/>
                  </a:lnTo>
                  <a:lnTo>
                    <a:pt x="0" y="720089"/>
                  </a:lnTo>
                  <a:lnTo>
                    <a:pt x="1531" y="767429"/>
                  </a:lnTo>
                  <a:lnTo>
                    <a:pt x="6064" y="813952"/>
                  </a:lnTo>
                  <a:lnTo>
                    <a:pt x="13502" y="859564"/>
                  </a:lnTo>
                  <a:lnTo>
                    <a:pt x="23751" y="904168"/>
                  </a:lnTo>
                  <a:lnTo>
                    <a:pt x="36716" y="947671"/>
                  </a:lnTo>
                  <a:lnTo>
                    <a:pt x="52301" y="989978"/>
                  </a:lnTo>
                  <a:lnTo>
                    <a:pt x="70412" y="1030993"/>
                  </a:lnTo>
                  <a:lnTo>
                    <a:pt x="90955" y="1070622"/>
                  </a:lnTo>
                  <a:lnTo>
                    <a:pt x="113833" y="1108769"/>
                  </a:lnTo>
                  <a:lnTo>
                    <a:pt x="138952" y="1145340"/>
                  </a:lnTo>
                  <a:lnTo>
                    <a:pt x="166217" y="1180240"/>
                  </a:lnTo>
                  <a:lnTo>
                    <a:pt x="195533" y="1213374"/>
                  </a:lnTo>
                  <a:lnTo>
                    <a:pt x="226805" y="1244646"/>
                  </a:lnTo>
                  <a:lnTo>
                    <a:pt x="259939" y="1273962"/>
                  </a:lnTo>
                  <a:lnTo>
                    <a:pt x="294839" y="1301227"/>
                  </a:lnTo>
                  <a:lnTo>
                    <a:pt x="331410" y="1326346"/>
                  </a:lnTo>
                  <a:lnTo>
                    <a:pt x="369557" y="1349224"/>
                  </a:lnTo>
                  <a:lnTo>
                    <a:pt x="409186" y="1369767"/>
                  </a:lnTo>
                  <a:lnTo>
                    <a:pt x="450201" y="1387878"/>
                  </a:lnTo>
                  <a:lnTo>
                    <a:pt x="492508" y="1403463"/>
                  </a:lnTo>
                  <a:lnTo>
                    <a:pt x="536011" y="1416428"/>
                  </a:lnTo>
                  <a:lnTo>
                    <a:pt x="580615" y="1426677"/>
                  </a:lnTo>
                  <a:lnTo>
                    <a:pt x="626227" y="1434115"/>
                  </a:lnTo>
                  <a:lnTo>
                    <a:pt x="672750" y="1438648"/>
                  </a:lnTo>
                  <a:lnTo>
                    <a:pt x="720089" y="1440179"/>
                  </a:lnTo>
                  <a:lnTo>
                    <a:pt x="767429" y="1438648"/>
                  </a:lnTo>
                  <a:lnTo>
                    <a:pt x="813952" y="1434115"/>
                  </a:lnTo>
                  <a:lnTo>
                    <a:pt x="859564" y="1426677"/>
                  </a:lnTo>
                  <a:lnTo>
                    <a:pt x="904168" y="1416428"/>
                  </a:lnTo>
                  <a:lnTo>
                    <a:pt x="947671" y="1403463"/>
                  </a:lnTo>
                  <a:lnTo>
                    <a:pt x="989978" y="1387878"/>
                  </a:lnTo>
                  <a:lnTo>
                    <a:pt x="1030993" y="1369767"/>
                  </a:lnTo>
                  <a:lnTo>
                    <a:pt x="1070622" y="1349224"/>
                  </a:lnTo>
                  <a:lnTo>
                    <a:pt x="1108769" y="1326346"/>
                  </a:lnTo>
                  <a:lnTo>
                    <a:pt x="1145340" y="1301227"/>
                  </a:lnTo>
                  <a:lnTo>
                    <a:pt x="1180240" y="1273962"/>
                  </a:lnTo>
                  <a:lnTo>
                    <a:pt x="1213374" y="1244646"/>
                  </a:lnTo>
                  <a:lnTo>
                    <a:pt x="1244646" y="1213374"/>
                  </a:lnTo>
                  <a:lnTo>
                    <a:pt x="1273962" y="1180240"/>
                  </a:lnTo>
                  <a:lnTo>
                    <a:pt x="1301227" y="1145340"/>
                  </a:lnTo>
                  <a:lnTo>
                    <a:pt x="1326346" y="1108769"/>
                  </a:lnTo>
                  <a:lnTo>
                    <a:pt x="1349224" y="1070622"/>
                  </a:lnTo>
                  <a:lnTo>
                    <a:pt x="1369767" y="1030993"/>
                  </a:lnTo>
                  <a:lnTo>
                    <a:pt x="1387878" y="989978"/>
                  </a:lnTo>
                  <a:lnTo>
                    <a:pt x="1403463" y="947671"/>
                  </a:lnTo>
                  <a:lnTo>
                    <a:pt x="1416428" y="904168"/>
                  </a:lnTo>
                  <a:lnTo>
                    <a:pt x="1426677" y="859564"/>
                  </a:lnTo>
                  <a:lnTo>
                    <a:pt x="1434115" y="813952"/>
                  </a:lnTo>
                  <a:lnTo>
                    <a:pt x="1438648" y="767429"/>
                  </a:lnTo>
                  <a:lnTo>
                    <a:pt x="1440179" y="720089"/>
                  </a:lnTo>
                  <a:lnTo>
                    <a:pt x="1438648" y="672750"/>
                  </a:lnTo>
                  <a:lnTo>
                    <a:pt x="1434115" y="626227"/>
                  </a:lnTo>
                  <a:lnTo>
                    <a:pt x="1426677" y="580615"/>
                  </a:lnTo>
                  <a:lnTo>
                    <a:pt x="1416428" y="536011"/>
                  </a:lnTo>
                  <a:lnTo>
                    <a:pt x="1403463" y="492508"/>
                  </a:lnTo>
                  <a:lnTo>
                    <a:pt x="1387878" y="450201"/>
                  </a:lnTo>
                  <a:lnTo>
                    <a:pt x="1369767" y="409186"/>
                  </a:lnTo>
                  <a:lnTo>
                    <a:pt x="1349224" y="369557"/>
                  </a:lnTo>
                  <a:lnTo>
                    <a:pt x="1326346" y="331410"/>
                  </a:lnTo>
                  <a:lnTo>
                    <a:pt x="1301227" y="294839"/>
                  </a:lnTo>
                  <a:lnTo>
                    <a:pt x="1273962" y="259939"/>
                  </a:lnTo>
                  <a:lnTo>
                    <a:pt x="1244646" y="226805"/>
                  </a:lnTo>
                  <a:lnTo>
                    <a:pt x="1213374" y="195533"/>
                  </a:lnTo>
                  <a:lnTo>
                    <a:pt x="1180240" y="166217"/>
                  </a:lnTo>
                  <a:lnTo>
                    <a:pt x="1145340" y="138952"/>
                  </a:lnTo>
                  <a:lnTo>
                    <a:pt x="1108769" y="113833"/>
                  </a:lnTo>
                  <a:lnTo>
                    <a:pt x="1070622" y="90955"/>
                  </a:lnTo>
                  <a:lnTo>
                    <a:pt x="1030993" y="70412"/>
                  </a:lnTo>
                  <a:lnTo>
                    <a:pt x="989978" y="52301"/>
                  </a:lnTo>
                  <a:lnTo>
                    <a:pt x="947671" y="36716"/>
                  </a:lnTo>
                  <a:lnTo>
                    <a:pt x="904168" y="23751"/>
                  </a:lnTo>
                  <a:lnTo>
                    <a:pt x="859564" y="13502"/>
                  </a:lnTo>
                  <a:lnTo>
                    <a:pt x="813952" y="6064"/>
                  </a:lnTo>
                  <a:lnTo>
                    <a:pt x="767429" y="1531"/>
                  </a:lnTo>
                  <a:lnTo>
                    <a:pt x="720089" y="0"/>
                  </a:lnTo>
                  <a:close/>
                </a:path>
              </a:pathLst>
            </a:custGeom>
            <a:solidFill>
              <a:srgbClr val="FDF5CD"/>
            </a:solidFill>
          </p:spPr>
          <p:txBody>
            <a:bodyPr wrap="square" lIns="0" tIns="0" rIns="0" bIns="0" rtlCol="0"/>
            <a:lstStyle/>
            <a:p>
              <a:endParaRPr/>
            </a:p>
          </p:txBody>
        </p:sp>
        <p:sp>
          <p:nvSpPr>
            <p:cNvPr id="40" name="object 37">
              <a:extLst>
                <a:ext uri="{FF2B5EF4-FFF2-40B4-BE49-F238E27FC236}">
                  <a16:creationId xmlns:a16="http://schemas.microsoft.com/office/drawing/2014/main" id="{9205D6DC-EB8A-201B-3E62-CD7E372951B2}"/>
                </a:ext>
              </a:extLst>
            </p:cNvPr>
            <p:cNvSpPr/>
            <p:nvPr/>
          </p:nvSpPr>
          <p:spPr>
            <a:xfrm>
              <a:off x="8813291" y="1667256"/>
              <a:ext cx="934719" cy="937260"/>
            </a:xfrm>
            <a:custGeom>
              <a:avLst/>
              <a:gdLst/>
              <a:ahLst/>
              <a:cxnLst/>
              <a:rect l="l" t="t" r="r" b="b"/>
              <a:pathLst>
                <a:path w="934720" h="937260">
                  <a:moveTo>
                    <a:pt x="467105" y="0"/>
                  </a:moveTo>
                  <a:lnTo>
                    <a:pt x="419353" y="2419"/>
                  </a:lnTo>
                  <a:lnTo>
                    <a:pt x="372978" y="9520"/>
                  </a:lnTo>
                  <a:lnTo>
                    <a:pt x="328217" y="21067"/>
                  </a:lnTo>
                  <a:lnTo>
                    <a:pt x="285303" y="36826"/>
                  </a:lnTo>
                  <a:lnTo>
                    <a:pt x="244472" y="56559"/>
                  </a:lnTo>
                  <a:lnTo>
                    <a:pt x="205959" y="80032"/>
                  </a:lnTo>
                  <a:lnTo>
                    <a:pt x="169999" y="107009"/>
                  </a:lnTo>
                  <a:lnTo>
                    <a:pt x="136826" y="137255"/>
                  </a:lnTo>
                  <a:lnTo>
                    <a:pt x="106676" y="170534"/>
                  </a:lnTo>
                  <a:lnTo>
                    <a:pt x="79784" y="206610"/>
                  </a:lnTo>
                  <a:lnTo>
                    <a:pt x="56384" y="245249"/>
                  </a:lnTo>
                  <a:lnTo>
                    <a:pt x="36712" y="286214"/>
                  </a:lnTo>
                  <a:lnTo>
                    <a:pt x="21003" y="329270"/>
                  </a:lnTo>
                  <a:lnTo>
                    <a:pt x="9491" y="374182"/>
                  </a:lnTo>
                  <a:lnTo>
                    <a:pt x="2412" y="420713"/>
                  </a:lnTo>
                  <a:lnTo>
                    <a:pt x="0" y="468630"/>
                  </a:lnTo>
                  <a:lnTo>
                    <a:pt x="2412" y="516546"/>
                  </a:lnTo>
                  <a:lnTo>
                    <a:pt x="9491" y="563077"/>
                  </a:lnTo>
                  <a:lnTo>
                    <a:pt x="21003" y="607989"/>
                  </a:lnTo>
                  <a:lnTo>
                    <a:pt x="36712" y="651045"/>
                  </a:lnTo>
                  <a:lnTo>
                    <a:pt x="56384" y="692010"/>
                  </a:lnTo>
                  <a:lnTo>
                    <a:pt x="79784" y="730649"/>
                  </a:lnTo>
                  <a:lnTo>
                    <a:pt x="106676" y="766725"/>
                  </a:lnTo>
                  <a:lnTo>
                    <a:pt x="136826" y="800004"/>
                  </a:lnTo>
                  <a:lnTo>
                    <a:pt x="169999" y="830250"/>
                  </a:lnTo>
                  <a:lnTo>
                    <a:pt x="205959" y="857227"/>
                  </a:lnTo>
                  <a:lnTo>
                    <a:pt x="244472" y="880700"/>
                  </a:lnTo>
                  <a:lnTo>
                    <a:pt x="285303" y="900433"/>
                  </a:lnTo>
                  <a:lnTo>
                    <a:pt x="328217" y="916192"/>
                  </a:lnTo>
                  <a:lnTo>
                    <a:pt x="372978" y="927739"/>
                  </a:lnTo>
                  <a:lnTo>
                    <a:pt x="419353" y="934840"/>
                  </a:lnTo>
                  <a:lnTo>
                    <a:pt x="467105" y="937260"/>
                  </a:lnTo>
                  <a:lnTo>
                    <a:pt x="514858" y="934840"/>
                  </a:lnTo>
                  <a:lnTo>
                    <a:pt x="561233" y="927739"/>
                  </a:lnTo>
                  <a:lnTo>
                    <a:pt x="605994" y="916192"/>
                  </a:lnTo>
                  <a:lnTo>
                    <a:pt x="648908" y="900433"/>
                  </a:lnTo>
                  <a:lnTo>
                    <a:pt x="689739" y="880700"/>
                  </a:lnTo>
                  <a:lnTo>
                    <a:pt x="728252" y="857227"/>
                  </a:lnTo>
                  <a:lnTo>
                    <a:pt x="764212" y="830250"/>
                  </a:lnTo>
                  <a:lnTo>
                    <a:pt x="797385" y="800004"/>
                  </a:lnTo>
                  <a:lnTo>
                    <a:pt x="827535" y="766725"/>
                  </a:lnTo>
                  <a:lnTo>
                    <a:pt x="854427" y="730649"/>
                  </a:lnTo>
                  <a:lnTo>
                    <a:pt x="877827" y="692010"/>
                  </a:lnTo>
                  <a:lnTo>
                    <a:pt x="897499" y="651045"/>
                  </a:lnTo>
                  <a:lnTo>
                    <a:pt x="913208" y="607989"/>
                  </a:lnTo>
                  <a:lnTo>
                    <a:pt x="924720" y="563077"/>
                  </a:lnTo>
                  <a:lnTo>
                    <a:pt x="931799" y="516546"/>
                  </a:lnTo>
                  <a:lnTo>
                    <a:pt x="934211" y="468630"/>
                  </a:lnTo>
                  <a:lnTo>
                    <a:pt x="931799" y="420713"/>
                  </a:lnTo>
                  <a:lnTo>
                    <a:pt x="924720" y="374182"/>
                  </a:lnTo>
                  <a:lnTo>
                    <a:pt x="913208" y="329270"/>
                  </a:lnTo>
                  <a:lnTo>
                    <a:pt x="897499" y="286214"/>
                  </a:lnTo>
                  <a:lnTo>
                    <a:pt x="877827" y="245249"/>
                  </a:lnTo>
                  <a:lnTo>
                    <a:pt x="854427" y="206610"/>
                  </a:lnTo>
                  <a:lnTo>
                    <a:pt x="827535" y="170534"/>
                  </a:lnTo>
                  <a:lnTo>
                    <a:pt x="797385" y="137255"/>
                  </a:lnTo>
                  <a:lnTo>
                    <a:pt x="764212" y="107009"/>
                  </a:lnTo>
                  <a:lnTo>
                    <a:pt x="728252" y="80032"/>
                  </a:lnTo>
                  <a:lnTo>
                    <a:pt x="689739" y="56559"/>
                  </a:lnTo>
                  <a:lnTo>
                    <a:pt x="648908" y="36826"/>
                  </a:lnTo>
                  <a:lnTo>
                    <a:pt x="605994" y="21067"/>
                  </a:lnTo>
                  <a:lnTo>
                    <a:pt x="561233" y="9520"/>
                  </a:lnTo>
                  <a:lnTo>
                    <a:pt x="514858" y="2419"/>
                  </a:lnTo>
                  <a:lnTo>
                    <a:pt x="467105" y="0"/>
                  </a:lnTo>
                  <a:close/>
                </a:path>
              </a:pathLst>
            </a:custGeom>
            <a:solidFill>
              <a:srgbClr val="FFFFFF"/>
            </a:solidFill>
          </p:spPr>
          <p:txBody>
            <a:bodyPr wrap="square" lIns="0" tIns="0" rIns="0" bIns="0" rtlCol="0"/>
            <a:lstStyle/>
            <a:p>
              <a:endParaRPr/>
            </a:p>
          </p:txBody>
        </p:sp>
        <p:pic>
          <p:nvPicPr>
            <p:cNvPr id="41" name="object 38">
              <a:extLst>
                <a:ext uri="{FF2B5EF4-FFF2-40B4-BE49-F238E27FC236}">
                  <a16:creationId xmlns:a16="http://schemas.microsoft.com/office/drawing/2014/main" id="{22E26042-1A96-2AA5-1949-5E2F95D09620}"/>
                </a:ext>
              </a:extLst>
            </p:cNvPr>
            <p:cNvPicPr/>
            <p:nvPr/>
          </p:nvPicPr>
          <p:blipFill>
            <a:blip r:embed="rId19" cstate="print"/>
            <a:stretch>
              <a:fillRect/>
            </a:stretch>
          </p:blipFill>
          <p:spPr>
            <a:xfrm>
              <a:off x="8724900" y="1566672"/>
              <a:ext cx="1110996" cy="1138427"/>
            </a:xfrm>
            <a:prstGeom prst="rect">
              <a:avLst/>
            </a:prstGeom>
          </p:spPr>
        </p:pic>
        <p:pic>
          <p:nvPicPr>
            <p:cNvPr id="42" name="object 39">
              <a:extLst>
                <a:ext uri="{FF2B5EF4-FFF2-40B4-BE49-F238E27FC236}">
                  <a16:creationId xmlns:a16="http://schemas.microsoft.com/office/drawing/2014/main" id="{780C27BD-CA29-F184-A9CC-0862397BEF76}"/>
                </a:ext>
              </a:extLst>
            </p:cNvPr>
            <p:cNvPicPr/>
            <p:nvPr/>
          </p:nvPicPr>
          <p:blipFill>
            <a:blip r:embed="rId20" cstate="print"/>
            <a:stretch>
              <a:fillRect/>
            </a:stretch>
          </p:blipFill>
          <p:spPr>
            <a:xfrm>
              <a:off x="8750553" y="2847162"/>
              <a:ext cx="1108151" cy="309676"/>
            </a:xfrm>
            <a:prstGeom prst="rect">
              <a:avLst/>
            </a:prstGeom>
          </p:spPr>
        </p:pic>
      </p:grpSp>
    </p:spTree>
    <p:extLst>
      <p:ext uri="{BB962C8B-B14F-4D97-AF65-F5344CB8AC3E}">
        <p14:creationId xmlns:p14="http://schemas.microsoft.com/office/powerpoint/2010/main" val="345945879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76412" y="1105741"/>
            <a:ext cx="11348869" cy="954107"/>
          </a:xfrm>
          <a:prstGeom prst="rect">
            <a:avLst/>
          </a:prstGeom>
          <a:noFill/>
        </p:spPr>
        <p:txBody>
          <a:bodyPr wrap="square" rtlCol="0">
            <a:spAutoFit/>
          </a:bodyPr>
          <a:lstStyle/>
          <a:p>
            <a:r>
              <a:rPr lang="en-US" sz="2800" b="1" dirty="0">
                <a:solidFill>
                  <a:srgbClr val="404040"/>
                </a:solidFill>
                <a:latin typeface="Arial" panose="020B0604020202020204" pitchFamily="34" charset="0"/>
                <a:cs typeface="Arial" panose="020B0604020202020204" pitchFamily="34" charset="0"/>
              </a:rPr>
              <a:t>Challenge:</a:t>
            </a:r>
            <a:r>
              <a:rPr lang="en-US" sz="2800" b="1" spc="265" dirty="0">
                <a:solidFill>
                  <a:srgbClr val="404040"/>
                </a:solidFill>
                <a:latin typeface="Arial" panose="020B0604020202020204" pitchFamily="34" charset="0"/>
                <a:cs typeface="Arial" panose="020B0604020202020204" pitchFamily="34" charset="0"/>
              </a:rPr>
              <a:t> </a:t>
            </a:r>
            <a:r>
              <a:rPr lang="en-US" sz="2800" b="1" spc="80" dirty="0">
                <a:solidFill>
                  <a:srgbClr val="404040"/>
                </a:solidFill>
                <a:latin typeface="Arial" panose="020B0604020202020204" pitchFamily="34" charset="0"/>
                <a:cs typeface="Arial" panose="020B0604020202020204" pitchFamily="34" charset="0"/>
              </a:rPr>
              <a:t>Qualification</a:t>
            </a:r>
            <a:r>
              <a:rPr lang="en-US" sz="2800" b="1" spc="245" dirty="0">
                <a:solidFill>
                  <a:srgbClr val="404040"/>
                </a:solidFill>
                <a:latin typeface="Arial" panose="020B0604020202020204" pitchFamily="34" charset="0"/>
                <a:cs typeface="Arial" panose="020B0604020202020204" pitchFamily="34" charset="0"/>
              </a:rPr>
              <a:t> </a:t>
            </a:r>
            <a:r>
              <a:rPr lang="en-US" sz="2800" b="1" spc="150" dirty="0">
                <a:solidFill>
                  <a:srgbClr val="404040"/>
                </a:solidFill>
                <a:latin typeface="Arial" panose="020B0604020202020204" pitchFamily="34" charset="0"/>
                <a:cs typeface="Arial" panose="020B0604020202020204" pitchFamily="34" charset="0"/>
              </a:rPr>
              <a:t>of</a:t>
            </a:r>
            <a:r>
              <a:rPr lang="en-US" sz="2800" b="1" spc="220" dirty="0">
                <a:solidFill>
                  <a:srgbClr val="404040"/>
                </a:solidFill>
                <a:latin typeface="Arial" panose="020B0604020202020204" pitchFamily="34" charset="0"/>
                <a:cs typeface="Arial" panose="020B0604020202020204" pitchFamily="34" charset="0"/>
              </a:rPr>
              <a:t> </a:t>
            </a:r>
            <a:r>
              <a:rPr lang="en-US" sz="2800" b="1" spc="295" dirty="0">
                <a:solidFill>
                  <a:srgbClr val="404040"/>
                </a:solidFill>
                <a:latin typeface="Arial" panose="020B0604020202020204" pitchFamily="34" charset="0"/>
                <a:cs typeface="Arial" panose="020B0604020202020204" pitchFamily="34" charset="0"/>
              </a:rPr>
              <a:t>1</a:t>
            </a:r>
            <a:r>
              <a:rPr lang="en-US" sz="2800" b="1" spc="235" dirty="0">
                <a:solidFill>
                  <a:srgbClr val="404040"/>
                </a:solidFill>
                <a:latin typeface="Arial" panose="020B0604020202020204" pitchFamily="34" charset="0"/>
                <a:cs typeface="Arial" panose="020B0604020202020204" pitchFamily="34" charset="0"/>
              </a:rPr>
              <a:t> </a:t>
            </a:r>
            <a:r>
              <a:rPr lang="en-US" sz="2800" b="1" dirty="0">
                <a:solidFill>
                  <a:srgbClr val="404040"/>
                </a:solidFill>
                <a:latin typeface="Arial" panose="020B0604020202020204" pitchFamily="34" charset="0"/>
                <a:cs typeface="Arial" panose="020B0604020202020204" pitchFamily="34" charset="0"/>
              </a:rPr>
              <a:t>Inch</a:t>
            </a:r>
            <a:r>
              <a:rPr lang="en-US" sz="2800" b="1" spc="229" dirty="0">
                <a:solidFill>
                  <a:srgbClr val="404040"/>
                </a:solidFill>
                <a:latin typeface="Arial" panose="020B0604020202020204" pitchFamily="34" charset="0"/>
                <a:cs typeface="Arial" panose="020B0604020202020204" pitchFamily="34" charset="0"/>
              </a:rPr>
              <a:t> </a:t>
            </a:r>
            <a:r>
              <a:rPr lang="en-US" sz="2800" b="1" dirty="0">
                <a:solidFill>
                  <a:srgbClr val="404040"/>
                </a:solidFill>
                <a:latin typeface="Arial" panose="020B0604020202020204" pitchFamily="34" charset="0"/>
                <a:cs typeface="Arial" panose="020B0604020202020204" pitchFamily="34" charset="0"/>
              </a:rPr>
              <a:t>Class</a:t>
            </a:r>
            <a:r>
              <a:rPr lang="en-US" sz="2800" b="1" spc="235" dirty="0">
                <a:solidFill>
                  <a:srgbClr val="404040"/>
                </a:solidFill>
                <a:latin typeface="Arial" panose="020B0604020202020204" pitchFamily="34" charset="0"/>
                <a:cs typeface="Arial" panose="020B0604020202020204" pitchFamily="34" charset="0"/>
              </a:rPr>
              <a:t> </a:t>
            </a:r>
            <a:r>
              <a:rPr lang="en-US" sz="2800" b="1" spc="295" dirty="0">
                <a:solidFill>
                  <a:srgbClr val="404040"/>
                </a:solidFill>
                <a:latin typeface="Arial" panose="020B0604020202020204" pitchFamily="34" charset="0"/>
                <a:cs typeface="Arial" panose="020B0604020202020204" pitchFamily="34" charset="0"/>
              </a:rPr>
              <a:t>150</a:t>
            </a:r>
            <a:r>
              <a:rPr lang="en-US" sz="2800" b="1" spc="225" dirty="0">
                <a:solidFill>
                  <a:srgbClr val="404040"/>
                </a:solidFill>
                <a:latin typeface="Arial" panose="020B0604020202020204" pitchFamily="34" charset="0"/>
                <a:cs typeface="Arial" panose="020B0604020202020204" pitchFamily="34" charset="0"/>
              </a:rPr>
              <a:t> </a:t>
            </a:r>
            <a:r>
              <a:rPr lang="en-US" sz="2800" b="1" spc="185" dirty="0">
                <a:solidFill>
                  <a:srgbClr val="404040"/>
                </a:solidFill>
                <a:latin typeface="Arial" panose="020B0604020202020204" pitchFamily="34" charset="0"/>
                <a:cs typeface="Arial" panose="020B0604020202020204" pitchFamily="34" charset="0"/>
              </a:rPr>
              <a:t>F316-</a:t>
            </a:r>
            <a:r>
              <a:rPr lang="en-US" sz="2800" b="1" spc="75" dirty="0">
                <a:solidFill>
                  <a:srgbClr val="404040"/>
                </a:solidFill>
                <a:latin typeface="Arial" panose="020B0604020202020204" pitchFamily="34" charset="0"/>
                <a:cs typeface="Arial" panose="020B0604020202020204" pitchFamily="34" charset="0"/>
              </a:rPr>
              <a:t>L</a:t>
            </a:r>
            <a:r>
              <a:rPr lang="en-US" sz="2800" b="1" dirty="0">
                <a:solidFill>
                  <a:srgbClr val="404040"/>
                </a:solidFill>
                <a:latin typeface="Arial" panose="020B0604020202020204" pitchFamily="34" charset="0"/>
                <a:cs typeface="Arial" panose="020B0604020202020204" pitchFamily="34" charset="0"/>
              </a:rPr>
              <a:t>	</a:t>
            </a:r>
            <a:r>
              <a:rPr lang="en-US" sz="2800" b="1" spc="210" dirty="0">
                <a:solidFill>
                  <a:srgbClr val="404040"/>
                </a:solidFill>
                <a:latin typeface="Arial" panose="020B0604020202020204" pitchFamily="34" charset="0"/>
                <a:cs typeface="Arial" panose="020B0604020202020204" pitchFamily="34" charset="0"/>
              </a:rPr>
              <a:t>3D</a:t>
            </a:r>
            <a:r>
              <a:rPr lang="en-US" sz="2800" b="1" spc="150" dirty="0">
                <a:solidFill>
                  <a:srgbClr val="404040"/>
                </a:solidFill>
                <a:latin typeface="Arial" panose="020B0604020202020204" pitchFamily="34" charset="0"/>
                <a:cs typeface="Arial" panose="020B0604020202020204" pitchFamily="34" charset="0"/>
              </a:rPr>
              <a:t> </a:t>
            </a:r>
            <a:r>
              <a:rPr lang="en-US" sz="2800" b="1" spc="125" dirty="0">
                <a:solidFill>
                  <a:srgbClr val="404040"/>
                </a:solidFill>
                <a:latin typeface="Arial" panose="020B0604020202020204" pitchFamily="34" charset="0"/>
                <a:cs typeface="Arial" panose="020B0604020202020204" pitchFamily="34" charset="0"/>
              </a:rPr>
              <a:t>Printed</a:t>
            </a:r>
            <a:r>
              <a:rPr lang="en-US" sz="2800" b="1" dirty="0">
                <a:solidFill>
                  <a:srgbClr val="404040"/>
                </a:solidFill>
                <a:latin typeface="Arial" panose="020B0604020202020204" pitchFamily="34" charset="0"/>
                <a:cs typeface="Arial" panose="020B0604020202020204" pitchFamily="34" charset="0"/>
              </a:rPr>
              <a:t>	</a:t>
            </a:r>
            <a:r>
              <a:rPr lang="en-US" sz="2800" b="1" spc="-10" dirty="0">
                <a:solidFill>
                  <a:srgbClr val="404040"/>
                </a:solidFill>
                <a:latin typeface="Arial" panose="020B0604020202020204" pitchFamily="34" charset="0"/>
                <a:cs typeface="Arial" panose="020B0604020202020204" pitchFamily="34" charset="0"/>
              </a:rPr>
              <a:t>Valve</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19" name="object 4">
            <a:extLst>
              <a:ext uri="{FF2B5EF4-FFF2-40B4-BE49-F238E27FC236}">
                <a16:creationId xmlns:a16="http://schemas.microsoft.com/office/drawing/2014/main" id="{33D9FCE3-AE8C-C5C5-FB69-AC530909BBBA}"/>
              </a:ext>
            </a:extLst>
          </p:cNvPr>
          <p:cNvPicPr/>
          <p:nvPr/>
        </p:nvPicPr>
        <p:blipFill>
          <a:blip r:embed="rId2" cstate="print"/>
          <a:stretch>
            <a:fillRect/>
          </a:stretch>
        </p:blipFill>
        <p:spPr>
          <a:xfrm>
            <a:off x="7005120" y="6270183"/>
            <a:ext cx="140207" cy="164592"/>
          </a:xfrm>
          <a:prstGeom prst="rect">
            <a:avLst/>
          </a:prstGeom>
        </p:spPr>
      </p:pic>
      <p:grpSp>
        <p:nvGrpSpPr>
          <p:cNvPr id="43" name="object 2">
            <a:extLst>
              <a:ext uri="{FF2B5EF4-FFF2-40B4-BE49-F238E27FC236}">
                <a16:creationId xmlns:a16="http://schemas.microsoft.com/office/drawing/2014/main" id="{FF193AC3-B47A-7C5E-8822-7F0BD8950142}"/>
              </a:ext>
            </a:extLst>
          </p:cNvPr>
          <p:cNvGrpSpPr/>
          <p:nvPr/>
        </p:nvGrpSpPr>
        <p:grpSpPr>
          <a:xfrm>
            <a:off x="1295400" y="2032253"/>
            <a:ext cx="3636517" cy="4491647"/>
            <a:chOff x="505968" y="1139952"/>
            <a:chExt cx="4425950" cy="5466715"/>
          </a:xfrm>
        </p:grpSpPr>
        <p:pic>
          <p:nvPicPr>
            <p:cNvPr id="44" name="object 3">
              <a:extLst>
                <a:ext uri="{FF2B5EF4-FFF2-40B4-BE49-F238E27FC236}">
                  <a16:creationId xmlns:a16="http://schemas.microsoft.com/office/drawing/2014/main" id="{0B33D2BB-B49F-BFD3-EECE-734B1F58FCCA}"/>
                </a:ext>
              </a:extLst>
            </p:cNvPr>
            <p:cNvPicPr/>
            <p:nvPr/>
          </p:nvPicPr>
          <p:blipFill>
            <a:blip r:embed="rId3" cstate="print"/>
            <a:stretch>
              <a:fillRect/>
            </a:stretch>
          </p:blipFill>
          <p:spPr>
            <a:xfrm>
              <a:off x="505968" y="1139952"/>
              <a:ext cx="4425696" cy="5329428"/>
            </a:xfrm>
            <a:prstGeom prst="rect">
              <a:avLst/>
            </a:prstGeom>
          </p:spPr>
        </p:pic>
        <p:pic>
          <p:nvPicPr>
            <p:cNvPr id="45" name="object 4">
              <a:extLst>
                <a:ext uri="{FF2B5EF4-FFF2-40B4-BE49-F238E27FC236}">
                  <a16:creationId xmlns:a16="http://schemas.microsoft.com/office/drawing/2014/main" id="{2529B031-4E07-B35E-6EEA-E18BBADDAD2F}"/>
                </a:ext>
              </a:extLst>
            </p:cNvPr>
            <p:cNvPicPr/>
            <p:nvPr/>
          </p:nvPicPr>
          <p:blipFill>
            <a:blip r:embed="rId4" cstate="print"/>
            <a:stretch>
              <a:fillRect/>
            </a:stretch>
          </p:blipFill>
          <p:spPr>
            <a:xfrm>
              <a:off x="551688" y="1181100"/>
              <a:ext cx="2557226" cy="2334767"/>
            </a:xfrm>
            <a:prstGeom prst="rect">
              <a:avLst/>
            </a:prstGeom>
          </p:spPr>
        </p:pic>
        <p:pic>
          <p:nvPicPr>
            <p:cNvPr id="46" name="object 5">
              <a:extLst>
                <a:ext uri="{FF2B5EF4-FFF2-40B4-BE49-F238E27FC236}">
                  <a16:creationId xmlns:a16="http://schemas.microsoft.com/office/drawing/2014/main" id="{06A11640-C063-7439-140B-FD4B5D80B510}"/>
                </a:ext>
              </a:extLst>
            </p:cNvPr>
            <p:cNvPicPr/>
            <p:nvPr/>
          </p:nvPicPr>
          <p:blipFill>
            <a:blip r:embed="rId5" cstate="print"/>
            <a:stretch>
              <a:fillRect/>
            </a:stretch>
          </p:blipFill>
          <p:spPr>
            <a:xfrm>
              <a:off x="3296412" y="1228344"/>
              <a:ext cx="1482852" cy="2287524"/>
            </a:xfrm>
            <a:prstGeom prst="rect">
              <a:avLst/>
            </a:prstGeom>
          </p:spPr>
        </p:pic>
        <p:pic>
          <p:nvPicPr>
            <p:cNvPr id="47" name="object 6">
              <a:extLst>
                <a:ext uri="{FF2B5EF4-FFF2-40B4-BE49-F238E27FC236}">
                  <a16:creationId xmlns:a16="http://schemas.microsoft.com/office/drawing/2014/main" id="{8B1BD365-58DB-EB03-4E47-5854F2551FD7}"/>
                </a:ext>
              </a:extLst>
            </p:cNvPr>
            <p:cNvPicPr/>
            <p:nvPr/>
          </p:nvPicPr>
          <p:blipFill>
            <a:blip r:embed="rId6" cstate="print"/>
            <a:stretch>
              <a:fillRect/>
            </a:stretch>
          </p:blipFill>
          <p:spPr>
            <a:xfrm>
              <a:off x="3601212" y="5207508"/>
              <a:ext cx="1266443" cy="1261872"/>
            </a:xfrm>
            <a:prstGeom prst="rect">
              <a:avLst/>
            </a:prstGeom>
          </p:spPr>
        </p:pic>
        <p:pic>
          <p:nvPicPr>
            <p:cNvPr id="48" name="object 7">
              <a:extLst>
                <a:ext uri="{FF2B5EF4-FFF2-40B4-BE49-F238E27FC236}">
                  <a16:creationId xmlns:a16="http://schemas.microsoft.com/office/drawing/2014/main" id="{161D06C5-1040-5F9E-6904-5ADBF19602B8}"/>
                </a:ext>
              </a:extLst>
            </p:cNvPr>
            <p:cNvPicPr/>
            <p:nvPr/>
          </p:nvPicPr>
          <p:blipFill>
            <a:blip r:embed="rId7" cstate="print"/>
            <a:stretch>
              <a:fillRect/>
            </a:stretch>
          </p:blipFill>
          <p:spPr>
            <a:xfrm>
              <a:off x="512368" y="6441948"/>
              <a:ext cx="1812798" cy="164592"/>
            </a:xfrm>
            <a:prstGeom prst="rect">
              <a:avLst/>
            </a:prstGeom>
          </p:spPr>
        </p:pic>
      </p:grpSp>
      <p:grpSp>
        <p:nvGrpSpPr>
          <p:cNvPr id="49" name="object 10">
            <a:extLst>
              <a:ext uri="{FF2B5EF4-FFF2-40B4-BE49-F238E27FC236}">
                <a16:creationId xmlns:a16="http://schemas.microsoft.com/office/drawing/2014/main" id="{757B81B1-B0B6-40D3-AE0B-9D30261B25BB}"/>
              </a:ext>
            </a:extLst>
          </p:cNvPr>
          <p:cNvGrpSpPr/>
          <p:nvPr/>
        </p:nvGrpSpPr>
        <p:grpSpPr>
          <a:xfrm>
            <a:off x="6796831" y="1709037"/>
            <a:ext cx="3394282" cy="4844923"/>
            <a:chOff x="6391909" y="1131061"/>
            <a:chExt cx="3799204" cy="5422900"/>
          </a:xfrm>
        </p:grpSpPr>
        <p:sp>
          <p:nvSpPr>
            <p:cNvPr id="50" name="object 11">
              <a:extLst>
                <a:ext uri="{FF2B5EF4-FFF2-40B4-BE49-F238E27FC236}">
                  <a16:creationId xmlns:a16="http://schemas.microsoft.com/office/drawing/2014/main" id="{EB26A759-83A6-7615-CC32-3C8D5F798D11}"/>
                </a:ext>
              </a:extLst>
            </p:cNvPr>
            <p:cNvSpPr/>
            <p:nvPr/>
          </p:nvSpPr>
          <p:spPr>
            <a:xfrm>
              <a:off x="7372349" y="1241297"/>
              <a:ext cx="2463165" cy="658495"/>
            </a:xfrm>
            <a:custGeom>
              <a:avLst/>
              <a:gdLst/>
              <a:ahLst/>
              <a:cxnLst/>
              <a:rect l="l" t="t" r="r" b="b"/>
              <a:pathLst>
                <a:path w="2463165" h="658494">
                  <a:moveTo>
                    <a:pt x="2462783" y="0"/>
                  </a:moveTo>
                  <a:lnTo>
                    <a:pt x="329183" y="0"/>
                  </a:lnTo>
                  <a:lnTo>
                    <a:pt x="0" y="329184"/>
                  </a:lnTo>
                  <a:lnTo>
                    <a:pt x="329183" y="658367"/>
                  </a:lnTo>
                  <a:lnTo>
                    <a:pt x="2462783" y="658367"/>
                  </a:lnTo>
                  <a:lnTo>
                    <a:pt x="2462783" y="0"/>
                  </a:lnTo>
                  <a:close/>
                </a:path>
              </a:pathLst>
            </a:custGeom>
            <a:solidFill>
              <a:srgbClr val="FACE07"/>
            </a:solidFill>
          </p:spPr>
          <p:txBody>
            <a:bodyPr wrap="square" lIns="0" tIns="0" rIns="0" bIns="0" rtlCol="0"/>
            <a:lstStyle/>
            <a:p>
              <a:endParaRPr/>
            </a:p>
          </p:txBody>
        </p:sp>
        <p:pic>
          <p:nvPicPr>
            <p:cNvPr id="51" name="object 12">
              <a:extLst>
                <a:ext uri="{FF2B5EF4-FFF2-40B4-BE49-F238E27FC236}">
                  <a16:creationId xmlns:a16="http://schemas.microsoft.com/office/drawing/2014/main" id="{94EDFD57-CAF9-092B-ED63-D4132A696788}"/>
                </a:ext>
              </a:extLst>
            </p:cNvPr>
            <p:cNvPicPr/>
            <p:nvPr/>
          </p:nvPicPr>
          <p:blipFill>
            <a:blip r:embed="rId8" cstate="print"/>
            <a:stretch>
              <a:fillRect/>
            </a:stretch>
          </p:blipFill>
          <p:spPr>
            <a:xfrm>
              <a:off x="8214105" y="1399362"/>
              <a:ext cx="982129" cy="309676"/>
            </a:xfrm>
            <a:prstGeom prst="rect">
              <a:avLst/>
            </a:prstGeom>
          </p:spPr>
        </p:pic>
        <p:pic>
          <p:nvPicPr>
            <p:cNvPr id="52" name="object 13">
              <a:extLst>
                <a:ext uri="{FF2B5EF4-FFF2-40B4-BE49-F238E27FC236}">
                  <a16:creationId xmlns:a16="http://schemas.microsoft.com/office/drawing/2014/main" id="{FCCA996D-2810-B293-008B-431839666181}"/>
                </a:ext>
              </a:extLst>
            </p:cNvPr>
            <p:cNvPicPr/>
            <p:nvPr/>
          </p:nvPicPr>
          <p:blipFill>
            <a:blip r:embed="rId9" cstate="print"/>
            <a:stretch>
              <a:fillRect/>
            </a:stretch>
          </p:blipFill>
          <p:spPr>
            <a:xfrm>
              <a:off x="6404609" y="1143761"/>
              <a:ext cx="970788" cy="851915"/>
            </a:xfrm>
            <a:prstGeom prst="rect">
              <a:avLst/>
            </a:prstGeom>
          </p:spPr>
        </p:pic>
        <p:sp>
          <p:nvSpPr>
            <p:cNvPr id="53" name="object 14">
              <a:extLst>
                <a:ext uri="{FF2B5EF4-FFF2-40B4-BE49-F238E27FC236}">
                  <a16:creationId xmlns:a16="http://schemas.microsoft.com/office/drawing/2014/main" id="{07EA6032-1F37-8F23-7067-BF569486800A}"/>
                </a:ext>
              </a:extLst>
            </p:cNvPr>
            <p:cNvSpPr/>
            <p:nvPr/>
          </p:nvSpPr>
          <p:spPr>
            <a:xfrm>
              <a:off x="6404609" y="1143761"/>
              <a:ext cx="970915" cy="852169"/>
            </a:xfrm>
            <a:custGeom>
              <a:avLst/>
              <a:gdLst/>
              <a:ahLst/>
              <a:cxnLst/>
              <a:rect l="l" t="t" r="r" b="b"/>
              <a:pathLst>
                <a:path w="970915" h="852169">
                  <a:moveTo>
                    <a:pt x="0" y="425958"/>
                  </a:moveTo>
                  <a:lnTo>
                    <a:pt x="2505" y="382413"/>
                  </a:lnTo>
                  <a:lnTo>
                    <a:pt x="9860" y="340125"/>
                  </a:lnTo>
                  <a:lnTo>
                    <a:pt x="21820" y="299308"/>
                  </a:lnTo>
                  <a:lnTo>
                    <a:pt x="38141" y="260175"/>
                  </a:lnTo>
                  <a:lnTo>
                    <a:pt x="58580" y="222941"/>
                  </a:lnTo>
                  <a:lnTo>
                    <a:pt x="82892" y="187821"/>
                  </a:lnTo>
                  <a:lnTo>
                    <a:pt x="110833" y="155028"/>
                  </a:lnTo>
                  <a:lnTo>
                    <a:pt x="142160" y="124777"/>
                  </a:lnTo>
                  <a:lnTo>
                    <a:pt x="176629" y="97282"/>
                  </a:lnTo>
                  <a:lnTo>
                    <a:pt x="213996" y="72759"/>
                  </a:lnTo>
                  <a:lnTo>
                    <a:pt x="254016" y="51420"/>
                  </a:lnTo>
                  <a:lnTo>
                    <a:pt x="296447" y="33480"/>
                  </a:lnTo>
                  <a:lnTo>
                    <a:pt x="341044" y="19154"/>
                  </a:lnTo>
                  <a:lnTo>
                    <a:pt x="387564" y="8655"/>
                  </a:lnTo>
                  <a:lnTo>
                    <a:pt x="435761" y="2199"/>
                  </a:lnTo>
                  <a:lnTo>
                    <a:pt x="485393" y="0"/>
                  </a:lnTo>
                  <a:lnTo>
                    <a:pt x="535026" y="2199"/>
                  </a:lnTo>
                  <a:lnTo>
                    <a:pt x="583223" y="8655"/>
                  </a:lnTo>
                  <a:lnTo>
                    <a:pt x="629743" y="19154"/>
                  </a:lnTo>
                  <a:lnTo>
                    <a:pt x="674340" y="33480"/>
                  </a:lnTo>
                  <a:lnTo>
                    <a:pt x="716771" y="51420"/>
                  </a:lnTo>
                  <a:lnTo>
                    <a:pt x="756791" y="72759"/>
                  </a:lnTo>
                  <a:lnTo>
                    <a:pt x="794158" y="97282"/>
                  </a:lnTo>
                  <a:lnTo>
                    <a:pt x="828627" y="124777"/>
                  </a:lnTo>
                  <a:lnTo>
                    <a:pt x="859954" y="155028"/>
                  </a:lnTo>
                  <a:lnTo>
                    <a:pt x="887895" y="187821"/>
                  </a:lnTo>
                  <a:lnTo>
                    <a:pt x="912207" y="222941"/>
                  </a:lnTo>
                  <a:lnTo>
                    <a:pt x="932646" y="260175"/>
                  </a:lnTo>
                  <a:lnTo>
                    <a:pt x="948967" y="299308"/>
                  </a:lnTo>
                  <a:lnTo>
                    <a:pt x="960927" y="340125"/>
                  </a:lnTo>
                  <a:lnTo>
                    <a:pt x="968282" y="382413"/>
                  </a:lnTo>
                  <a:lnTo>
                    <a:pt x="970788" y="425958"/>
                  </a:lnTo>
                  <a:lnTo>
                    <a:pt x="968282" y="469502"/>
                  </a:lnTo>
                  <a:lnTo>
                    <a:pt x="960927" y="511790"/>
                  </a:lnTo>
                  <a:lnTo>
                    <a:pt x="948967" y="552607"/>
                  </a:lnTo>
                  <a:lnTo>
                    <a:pt x="932646" y="591740"/>
                  </a:lnTo>
                  <a:lnTo>
                    <a:pt x="912207" y="628974"/>
                  </a:lnTo>
                  <a:lnTo>
                    <a:pt x="887895" y="664094"/>
                  </a:lnTo>
                  <a:lnTo>
                    <a:pt x="859954" y="696887"/>
                  </a:lnTo>
                  <a:lnTo>
                    <a:pt x="828627" y="727138"/>
                  </a:lnTo>
                  <a:lnTo>
                    <a:pt x="794158" y="754633"/>
                  </a:lnTo>
                  <a:lnTo>
                    <a:pt x="756791" y="779156"/>
                  </a:lnTo>
                  <a:lnTo>
                    <a:pt x="716771" y="800495"/>
                  </a:lnTo>
                  <a:lnTo>
                    <a:pt x="674340" y="818435"/>
                  </a:lnTo>
                  <a:lnTo>
                    <a:pt x="629743" y="832761"/>
                  </a:lnTo>
                  <a:lnTo>
                    <a:pt x="583223" y="843260"/>
                  </a:lnTo>
                  <a:lnTo>
                    <a:pt x="535026" y="849716"/>
                  </a:lnTo>
                  <a:lnTo>
                    <a:pt x="485393" y="851915"/>
                  </a:lnTo>
                  <a:lnTo>
                    <a:pt x="435761" y="849716"/>
                  </a:lnTo>
                  <a:lnTo>
                    <a:pt x="387564" y="843260"/>
                  </a:lnTo>
                  <a:lnTo>
                    <a:pt x="341044" y="832761"/>
                  </a:lnTo>
                  <a:lnTo>
                    <a:pt x="296447" y="818435"/>
                  </a:lnTo>
                  <a:lnTo>
                    <a:pt x="254016" y="800495"/>
                  </a:lnTo>
                  <a:lnTo>
                    <a:pt x="213996" y="779156"/>
                  </a:lnTo>
                  <a:lnTo>
                    <a:pt x="176629" y="754633"/>
                  </a:lnTo>
                  <a:lnTo>
                    <a:pt x="142160" y="727138"/>
                  </a:lnTo>
                  <a:lnTo>
                    <a:pt x="110833" y="696887"/>
                  </a:lnTo>
                  <a:lnTo>
                    <a:pt x="82892" y="664094"/>
                  </a:lnTo>
                  <a:lnTo>
                    <a:pt x="58580" y="628974"/>
                  </a:lnTo>
                  <a:lnTo>
                    <a:pt x="38141" y="591740"/>
                  </a:lnTo>
                  <a:lnTo>
                    <a:pt x="21820" y="552607"/>
                  </a:lnTo>
                  <a:lnTo>
                    <a:pt x="9860" y="511790"/>
                  </a:lnTo>
                  <a:lnTo>
                    <a:pt x="2505" y="469502"/>
                  </a:lnTo>
                  <a:lnTo>
                    <a:pt x="0" y="425958"/>
                  </a:lnTo>
                  <a:close/>
                </a:path>
              </a:pathLst>
            </a:custGeom>
            <a:ln w="25400">
              <a:solidFill>
                <a:srgbClr val="FFFFFF"/>
              </a:solidFill>
            </a:ln>
          </p:spPr>
          <p:txBody>
            <a:bodyPr wrap="square" lIns="0" tIns="0" rIns="0" bIns="0" rtlCol="0"/>
            <a:lstStyle/>
            <a:p>
              <a:endParaRPr/>
            </a:p>
          </p:txBody>
        </p:sp>
        <p:sp>
          <p:nvSpPr>
            <p:cNvPr id="54" name="object 15">
              <a:extLst>
                <a:ext uri="{FF2B5EF4-FFF2-40B4-BE49-F238E27FC236}">
                  <a16:creationId xmlns:a16="http://schemas.microsoft.com/office/drawing/2014/main" id="{BEDBD453-CD0C-6159-B4E7-470BD6BDAAD3}"/>
                </a:ext>
              </a:extLst>
            </p:cNvPr>
            <p:cNvSpPr/>
            <p:nvPr/>
          </p:nvSpPr>
          <p:spPr>
            <a:xfrm>
              <a:off x="7372349" y="2128265"/>
              <a:ext cx="2463165" cy="660400"/>
            </a:xfrm>
            <a:custGeom>
              <a:avLst/>
              <a:gdLst/>
              <a:ahLst/>
              <a:cxnLst/>
              <a:rect l="l" t="t" r="r" b="b"/>
              <a:pathLst>
                <a:path w="2463165" h="660400">
                  <a:moveTo>
                    <a:pt x="2462783" y="0"/>
                  </a:moveTo>
                  <a:lnTo>
                    <a:pt x="329946" y="0"/>
                  </a:lnTo>
                  <a:lnTo>
                    <a:pt x="0" y="329946"/>
                  </a:lnTo>
                  <a:lnTo>
                    <a:pt x="329946" y="659892"/>
                  </a:lnTo>
                  <a:lnTo>
                    <a:pt x="2462783" y="659892"/>
                  </a:lnTo>
                  <a:lnTo>
                    <a:pt x="2462783" y="0"/>
                  </a:lnTo>
                  <a:close/>
                </a:path>
              </a:pathLst>
            </a:custGeom>
            <a:solidFill>
              <a:srgbClr val="FACE07"/>
            </a:solidFill>
          </p:spPr>
          <p:txBody>
            <a:bodyPr wrap="square" lIns="0" tIns="0" rIns="0" bIns="0" rtlCol="0"/>
            <a:lstStyle/>
            <a:p>
              <a:endParaRPr/>
            </a:p>
          </p:txBody>
        </p:sp>
        <p:pic>
          <p:nvPicPr>
            <p:cNvPr id="55" name="object 16">
              <a:extLst>
                <a:ext uri="{FF2B5EF4-FFF2-40B4-BE49-F238E27FC236}">
                  <a16:creationId xmlns:a16="http://schemas.microsoft.com/office/drawing/2014/main" id="{EDA45C56-4FB6-02E0-6CB7-B7D108E449AF}"/>
                </a:ext>
              </a:extLst>
            </p:cNvPr>
            <p:cNvPicPr/>
            <p:nvPr/>
          </p:nvPicPr>
          <p:blipFill>
            <a:blip r:embed="rId10" cstate="print"/>
            <a:stretch>
              <a:fillRect/>
            </a:stretch>
          </p:blipFill>
          <p:spPr>
            <a:xfrm>
              <a:off x="7958073" y="2287777"/>
              <a:ext cx="1495678" cy="309372"/>
            </a:xfrm>
            <a:prstGeom prst="rect">
              <a:avLst/>
            </a:prstGeom>
          </p:spPr>
        </p:pic>
        <p:pic>
          <p:nvPicPr>
            <p:cNvPr id="56" name="object 17">
              <a:extLst>
                <a:ext uri="{FF2B5EF4-FFF2-40B4-BE49-F238E27FC236}">
                  <a16:creationId xmlns:a16="http://schemas.microsoft.com/office/drawing/2014/main" id="{EE562225-56D4-68D2-2964-FE6A04437FC2}"/>
                </a:ext>
              </a:extLst>
            </p:cNvPr>
            <p:cNvPicPr/>
            <p:nvPr/>
          </p:nvPicPr>
          <p:blipFill>
            <a:blip r:embed="rId11" cstate="print"/>
            <a:stretch>
              <a:fillRect/>
            </a:stretch>
          </p:blipFill>
          <p:spPr>
            <a:xfrm>
              <a:off x="6404609" y="2032253"/>
              <a:ext cx="970788" cy="851916"/>
            </a:xfrm>
            <a:prstGeom prst="rect">
              <a:avLst/>
            </a:prstGeom>
          </p:spPr>
        </p:pic>
        <p:sp>
          <p:nvSpPr>
            <p:cNvPr id="57" name="object 18">
              <a:extLst>
                <a:ext uri="{FF2B5EF4-FFF2-40B4-BE49-F238E27FC236}">
                  <a16:creationId xmlns:a16="http://schemas.microsoft.com/office/drawing/2014/main" id="{3F01E4D8-A364-24BF-CDAD-2E26E1C1C215}"/>
                </a:ext>
              </a:extLst>
            </p:cNvPr>
            <p:cNvSpPr/>
            <p:nvPr/>
          </p:nvSpPr>
          <p:spPr>
            <a:xfrm>
              <a:off x="6404609" y="2032253"/>
              <a:ext cx="970915" cy="852169"/>
            </a:xfrm>
            <a:custGeom>
              <a:avLst/>
              <a:gdLst/>
              <a:ahLst/>
              <a:cxnLst/>
              <a:rect l="l" t="t" r="r" b="b"/>
              <a:pathLst>
                <a:path w="970915" h="852169">
                  <a:moveTo>
                    <a:pt x="0" y="425958"/>
                  </a:moveTo>
                  <a:lnTo>
                    <a:pt x="2505" y="382413"/>
                  </a:lnTo>
                  <a:lnTo>
                    <a:pt x="9860" y="340125"/>
                  </a:lnTo>
                  <a:lnTo>
                    <a:pt x="21820" y="299308"/>
                  </a:lnTo>
                  <a:lnTo>
                    <a:pt x="38141" y="260175"/>
                  </a:lnTo>
                  <a:lnTo>
                    <a:pt x="58580" y="222941"/>
                  </a:lnTo>
                  <a:lnTo>
                    <a:pt x="82892" y="187821"/>
                  </a:lnTo>
                  <a:lnTo>
                    <a:pt x="110833" y="155028"/>
                  </a:lnTo>
                  <a:lnTo>
                    <a:pt x="142160" y="124777"/>
                  </a:lnTo>
                  <a:lnTo>
                    <a:pt x="176629" y="97282"/>
                  </a:lnTo>
                  <a:lnTo>
                    <a:pt x="213996" y="72759"/>
                  </a:lnTo>
                  <a:lnTo>
                    <a:pt x="254016" y="51420"/>
                  </a:lnTo>
                  <a:lnTo>
                    <a:pt x="296447" y="33480"/>
                  </a:lnTo>
                  <a:lnTo>
                    <a:pt x="341044" y="19154"/>
                  </a:lnTo>
                  <a:lnTo>
                    <a:pt x="387564" y="8655"/>
                  </a:lnTo>
                  <a:lnTo>
                    <a:pt x="435761" y="2199"/>
                  </a:lnTo>
                  <a:lnTo>
                    <a:pt x="485393" y="0"/>
                  </a:lnTo>
                  <a:lnTo>
                    <a:pt x="535026" y="2199"/>
                  </a:lnTo>
                  <a:lnTo>
                    <a:pt x="583223" y="8655"/>
                  </a:lnTo>
                  <a:lnTo>
                    <a:pt x="629743" y="19154"/>
                  </a:lnTo>
                  <a:lnTo>
                    <a:pt x="674340" y="33480"/>
                  </a:lnTo>
                  <a:lnTo>
                    <a:pt x="716771" y="51420"/>
                  </a:lnTo>
                  <a:lnTo>
                    <a:pt x="756791" y="72759"/>
                  </a:lnTo>
                  <a:lnTo>
                    <a:pt x="794158" y="97282"/>
                  </a:lnTo>
                  <a:lnTo>
                    <a:pt x="828627" y="124777"/>
                  </a:lnTo>
                  <a:lnTo>
                    <a:pt x="859954" y="155028"/>
                  </a:lnTo>
                  <a:lnTo>
                    <a:pt x="887895" y="187821"/>
                  </a:lnTo>
                  <a:lnTo>
                    <a:pt x="912207" y="222941"/>
                  </a:lnTo>
                  <a:lnTo>
                    <a:pt x="932646" y="260175"/>
                  </a:lnTo>
                  <a:lnTo>
                    <a:pt x="948967" y="299308"/>
                  </a:lnTo>
                  <a:lnTo>
                    <a:pt x="960927" y="340125"/>
                  </a:lnTo>
                  <a:lnTo>
                    <a:pt x="968282" y="382413"/>
                  </a:lnTo>
                  <a:lnTo>
                    <a:pt x="970788" y="425958"/>
                  </a:lnTo>
                  <a:lnTo>
                    <a:pt x="968282" y="469502"/>
                  </a:lnTo>
                  <a:lnTo>
                    <a:pt x="960927" y="511790"/>
                  </a:lnTo>
                  <a:lnTo>
                    <a:pt x="948967" y="552607"/>
                  </a:lnTo>
                  <a:lnTo>
                    <a:pt x="932646" y="591740"/>
                  </a:lnTo>
                  <a:lnTo>
                    <a:pt x="912207" y="628974"/>
                  </a:lnTo>
                  <a:lnTo>
                    <a:pt x="887895" y="664094"/>
                  </a:lnTo>
                  <a:lnTo>
                    <a:pt x="859954" y="696887"/>
                  </a:lnTo>
                  <a:lnTo>
                    <a:pt x="828627" y="727138"/>
                  </a:lnTo>
                  <a:lnTo>
                    <a:pt x="794158" y="754633"/>
                  </a:lnTo>
                  <a:lnTo>
                    <a:pt x="756791" y="779156"/>
                  </a:lnTo>
                  <a:lnTo>
                    <a:pt x="716771" y="800495"/>
                  </a:lnTo>
                  <a:lnTo>
                    <a:pt x="674340" y="818435"/>
                  </a:lnTo>
                  <a:lnTo>
                    <a:pt x="629743" y="832761"/>
                  </a:lnTo>
                  <a:lnTo>
                    <a:pt x="583223" y="843260"/>
                  </a:lnTo>
                  <a:lnTo>
                    <a:pt x="535026" y="849716"/>
                  </a:lnTo>
                  <a:lnTo>
                    <a:pt x="485393" y="851916"/>
                  </a:lnTo>
                  <a:lnTo>
                    <a:pt x="435761" y="849716"/>
                  </a:lnTo>
                  <a:lnTo>
                    <a:pt x="387564" y="843260"/>
                  </a:lnTo>
                  <a:lnTo>
                    <a:pt x="341044" y="832761"/>
                  </a:lnTo>
                  <a:lnTo>
                    <a:pt x="296447" y="818435"/>
                  </a:lnTo>
                  <a:lnTo>
                    <a:pt x="254016" y="800495"/>
                  </a:lnTo>
                  <a:lnTo>
                    <a:pt x="213996" y="779156"/>
                  </a:lnTo>
                  <a:lnTo>
                    <a:pt x="176629" y="754633"/>
                  </a:lnTo>
                  <a:lnTo>
                    <a:pt x="142160" y="727138"/>
                  </a:lnTo>
                  <a:lnTo>
                    <a:pt x="110833" y="696887"/>
                  </a:lnTo>
                  <a:lnTo>
                    <a:pt x="82892" y="664094"/>
                  </a:lnTo>
                  <a:lnTo>
                    <a:pt x="58580" y="628974"/>
                  </a:lnTo>
                  <a:lnTo>
                    <a:pt x="38141" y="591740"/>
                  </a:lnTo>
                  <a:lnTo>
                    <a:pt x="21820" y="552607"/>
                  </a:lnTo>
                  <a:lnTo>
                    <a:pt x="9860" y="511790"/>
                  </a:lnTo>
                  <a:lnTo>
                    <a:pt x="2505" y="469502"/>
                  </a:lnTo>
                  <a:lnTo>
                    <a:pt x="0" y="425958"/>
                  </a:lnTo>
                  <a:close/>
                </a:path>
              </a:pathLst>
            </a:custGeom>
            <a:ln w="25399">
              <a:solidFill>
                <a:srgbClr val="FFFFFF"/>
              </a:solidFill>
            </a:ln>
          </p:spPr>
          <p:txBody>
            <a:bodyPr wrap="square" lIns="0" tIns="0" rIns="0" bIns="0" rtlCol="0"/>
            <a:lstStyle/>
            <a:p>
              <a:endParaRPr/>
            </a:p>
          </p:txBody>
        </p:sp>
        <p:sp>
          <p:nvSpPr>
            <p:cNvPr id="58" name="object 19">
              <a:extLst>
                <a:ext uri="{FF2B5EF4-FFF2-40B4-BE49-F238E27FC236}">
                  <a16:creationId xmlns:a16="http://schemas.microsoft.com/office/drawing/2014/main" id="{E7385140-8B14-B006-566C-D38FA5AB3778}"/>
                </a:ext>
              </a:extLst>
            </p:cNvPr>
            <p:cNvSpPr/>
            <p:nvPr/>
          </p:nvSpPr>
          <p:spPr>
            <a:xfrm>
              <a:off x="7372349" y="3016757"/>
              <a:ext cx="2463165" cy="658495"/>
            </a:xfrm>
            <a:custGeom>
              <a:avLst/>
              <a:gdLst/>
              <a:ahLst/>
              <a:cxnLst/>
              <a:rect l="l" t="t" r="r" b="b"/>
              <a:pathLst>
                <a:path w="2463165" h="658495">
                  <a:moveTo>
                    <a:pt x="2462783" y="0"/>
                  </a:moveTo>
                  <a:lnTo>
                    <a:pt x="329183" y="0"/>
                  </a:lnTo>
                  <a:lnTo>
                    <a:pt x="0" y="329183"/>
                  </a:lnTo>
                  <a:lnTo>
                    <a:pt x="329183" y="658367"/>
                  </a:lnTo>
                  <a:lnTo>
                    <a:pt x="2462783" y="658367"/>
                  </a:lnTo>
                  <a:lnTo>
                    <a:pt x="2462783" y="0"/>
                  </a:lnTo>
                  <a:close/>
                </a:path>
              </a:pathLst>
            </a:custGeom>
            <a:solidFill>
              <a:srgbClr val="FACE07"/>
            </a:solidFill>
          </p:spPr>
          <p:txBody>
            <a:bodyPr wrap="square" lIns="0" tIns="0" rIns="0" bIns="0" rtlCol="0"/>
            <a:lstStyle/>
            <a:p>
              <a:endParaRPr/>
            </a:p>
          </p:txBody>
        </p:sp>
        <p:pic>
          <p:nvPicPr>
            <p:cNvPr id="59" name="object 20">
              <a:extLst>
                <a:ext uri="{FF2B5EF4-FFF2-40B4-BE49-F238E27FC236}">
                  <a16:creationId xmlns:a16="http://schemas.microsoft.com/office/drawing/2014/main" id="{023027C8-FBE6-9AB2-9B3A-F6208037BE69}"/>
                </a:ext>
              </a:extLst>
            </p:cNvPr>
            <p:cNvPicPr/>
            <p:nvPr/>
          </p:nvPicPr>
          <p:blipFill>
            <a:blip r:embed="rId12" cstate="print"/>
            <a:stretch>
              <a:fillRect/>
            </a:stretch>
          </p:blipFill>
          <p:spPr>
            <a:xfrm>
              <a:off x="7776336" y="3175457"/>
              <a:ext cx="1856740" cy="309676"/>
            </a:xfrm>
            <a:prstGeom prst="rect">
              <a:avLst/>
            </a:prstGeom>
          </p:spPr>
        </p:pic>
        <p:pic>
          <p:nvPicPr>
            <p:cNvPr id="60" name="object 21">
              <a:extLst>
                <a:ext uri="{FF2B5EF4-FFF2-40B4-BE49-F238E27FC236}">
                  <a16:creationId xmlns:a16="http://schemas.microsoft.com/office/drawing/2014/main" id="{2995241E-9BF4-B805-DB6D-F4A2ED22E697}"/>
                </a:ext>
              </a:extLst>
            </p:cNvPr>
            <p:cNvPicPr/>
            <p:nvPr/>
          </p:nvPicPr>
          <p:blipFill>
            <a:blip r:embed="rId13" cstate="print"/>
            <a:stretch>
              <a:fillRect/>
            </a:stretch>
          </p:blipFill>
          <p:spPr>
            <a:xfrm>
              <a:off x="6404609" y="2919222"/>
              <a:ext cx="970788" cy="853439"/>
            </a:xfrm>
            <a:prstGeom prst="rect">
              <a:avLst/>
            </a:prstGeom>
          </p:spPr>
        </p:pic>
        <p:sp>
          <p:nvSpPr>
            <p:cNvPr id="61" name="object 22">
              <a:extLst>
                <a:ext uri="{FF2B5EF4-FFF2-40B4-BE49-F238E27FC236}">
                  <a16:creationId xmlns:a16="http://schemas.microsoft.com/office/drawing/2014/main" id="{6169BAF9-FDE9-D888-B2AA-A3987A1058D2}"/>
                </a:ext>
              </a:extLst>
            </p:cNvPr>
            <p:cNvSpPr/>
            <p:nvPr/>
          </p:nvSpPr>
          <p:spPr>
            <a:xfrm>
              <a:off x="6404609" y="2919222"/>
              <a:ext cx="970915" cy="853440"/>
            </a:xfrm>
            <a:custGeom>
              <a:avLst/>
              <a:gdLst/>
              <a:ahLst/>
              <a:cxnLst/>
              <a:rect l="l" t="t" r="r" b="b"/>
              <a:pathLst>
                <a:path w="970915" h="853439">
                  <a:moveTo>
                    <a:pt x="0" y="426719"/>
                  </a:moveTo>
                  <a:lnTo>
                    <a:pt x="2505" y="383083"/>
                  </a:lnTo>
                  <a:lnTo>
                    <a:pt x="9860" y="340709"/>
                  </a:lnTo>
                  <a:lnTo>
                    <a:pt x="21820" y="299811"/>
                  </a:lnTo>
                  <a:lnTo>
                    <a:pt x="38141" y="260603"/>
                  </a:lnTo>
                  <a:lnTo>
                    <a:pt x="58580" y="223301"/>
                  </a:lnTo>
                  <a:lnTo>
                    <a:pt x="82892" y="188118"/>
                  </a:lnTo>
                  <a:lnTo>
                    <a:pt x="110833" y="155269"/>
                  </a:lnTo>
                  <a:lnTo>
                    <a:pt x="142160" y="124967"/>
                  </a:lnTo>
                  <a:lnTo>
                    <a:pt x="176629" y="97428"/>
                  </a:lnTo>
                  <a:lnTo>
                    <a:pt x="213996" y="72866"/>
                  </a:lnTo>
                  <a:lnTo>
                    <a:pt x="254016" y="51494"/>
                  </a:lnTo>
                  <a:lnTo>
                    <a:pt x="296447" y="33527"/>
                  </a:lnTo>
                  <a:lnTo>
                    <a:pt x="341044" y="19180"/>
                  </a:lnTo>
                  <a:lnTo>
                    <a:pt x="387564" y="8667"/>
                  </a:lnTo>
                  <a:lnTo>
                    <a:pt x="435761" y="2202"/>
                  </a:lnTo>
                  <a:lnTo>
                    <a:pt x="485393" y="0"/>
                  </a:lnTo>
                  <a:lnTo>
                    <a:pt x="535026" y="2202"/>
                  </a:lnTo>
                  <a:lnTo>
                    <a:pt x="583223" y="8667"/>
                  </a:lnTo>
                  <a:lnTo>
                    <a:pt x="629743" y="19180"/>
                  </a:lnTo>
                  <a:lnTo>
                    <a:pt x="674340" y="33527"/>
                  </a:lnTo>
                  <a:lnTo>
                    <a:pt x="716771" y="51494"/>
                  </a:lnTo>
                  <a:lnTo>
                    <a:pt x="756791" y="72866"/>
                  </a:lnTo>
                  <a:lnTo>
                    <a:pt x="794158" y="97428"/>
                  </a:lnTo>
                  <a:lnTo>
                    <a:pt x="828627" y="124967"/>
                  </a:lnTo>
                  <a:lnTo>
                    <a:pt x="859954" y="155269"/>
                  </a:lnTo>
                  <a:lnTo>
                    <a:pt x="887895" y="188118"/>
                  </a:lnTo>
                  <a:lnTo>
                    <a:pt x="912207" y="223301"/>
                  </a:lnTo>
                  <a:lnTo>
                    <a:pt x="932646" y="260603"/>
                  </a:lnTo>
                  <a:lnTo>
                    <a:pt x="948967" y="299811"/>
                  </a:lnTo>
                  <a:lnTo>
                    <a:pt x="960927" y="340709"/>
                  </a:lnTo>
                  <a:lnTo>
                    <a:pt x="968282" y="383083"/>
                  </a:lnTo>
                  <a:lnTo>
                    <a:pt x="970788" y="426719"/>
                  </a:lnTo>
                  <a:lnTo>
                    <a:pt x="968282" y="470356"/>
                  </a:lnTo>
                  <a:lnTo>
                    <a:pt x="960927" y="512730"/>
                  </a:lnTo>
                  <a:lnTo>
                    <a:pt x="948967" y="553628"/>
                  </a:lnTo>
                  <a:lnTo>
                    <a:pt x="932646" y="592836"/>
                  </a:lnTo>
                  <a:lnTo>
                    <a:pt x="912207" y="630138"/>
                  </a:lnTo>
                  <a:lnTo>
                    <a:pt x="887895" y="665321"/>
                  </a:lnTo>
                  <a:lnTo>
                    <a:pt x="859954" y="698170"/>
                  </a:lnTo>
                  <a:lnTo>
                    <a:pt x="828627" y="728472"/>
                  </a:lnTo>
                  <a:lnTo>
                    <a:pt x="794158" y="756011"/>
                  </a:lnTo>
                  <a:lnTo>
                    <a:pt x="756791" y="780573"/>
                  </a:lnTo>
                  <a:lnTo>
                    <a:pt x="716771" y="801945"/>
                  </a:lnTo>
                  <a:lnTo>
                    <a:pt x="674340" y="819912"/>
                  </a:lnTo>
                  <a:lnTo>
                    <a:pt x="629743" y="834259"/>
                  </a:lnTo>
                  <a:lnTo>
                    <a:pt x="583223" y="844772"/>
                  </a:lnTo>
                  <a:lnTo>
                    <a:pt x="535026" y="851237"/>
                  </a:lnTo>
                  <a:lnTo>
                    <a:pt x="485393" y="853439"/>
                  </a:lnTo>
                  <a:lnTo>
                    <a:pt x="435761" y="851237"/>
                  </a:lnTo>
                  <a:lnTo>
                    <a:pt x="387564" y="844772"/>
                  </a:lnTo>
                  <a:lnTo>
                    <a:pt x="341044" y="834259"/>
                  </a:lnTo>
                  <a:lnTo>
                    <a:pt x="296447" y="819912"/>
                  </a:lnTo>
                  <a:lnTo>
                    <a:pt x="254016" y="801945"/>
                  </a:lnTo>
                  <a:lnTo>
                    <a:pt x="213996" y="780573"/>
                  </a:lnTo>
                  <a:lnTo>
                    <a:pt x="176629" y="756011"/>
                  </a:lnTo>
                  <a:lnTo>
                    <a:pt x="142160" y="728471"/>
                  </a:lnTo>
                  <a:lnTo>
                    <a:pt x="110833" y="698170"/>
                  </a:lnTo>
                  <a:lnTo>
                    <a:pt x="82892" y="665321"/>
                  </a:lnTo>
                  <a:lnTo>
                    <a:pt x="58580" y="630138"/>
                  </a:lnTo>
                  <a:lnTo>
                    <a:pt x="38141" y="592835"/>
                  </a:lnTo>
                  <a:lnTo>
                    <a:pt x="21820" y="553628"/>
                  </a:lnTo>
                  <a:lnTo>
                    <a:pt x="9860" y="512730"/>
                  </a:lnTo>
                  <a:lnTo>
                    <a:pt x="2505" y="470356"/>
                  </a:lnTo>
                  <a:lnTo>
                    <a:pt x="0" y="426719"/>
                  </a:lnTo>
                  <a:close/>
                </a:path>
              </a:pathLst>
            </a:custGeom>
            <a:ln w="25400">
              <a:solidFill>
                <a:srgbClr val="FFFFFF"/>
              </a:solidFill>
            </a:ln>
          </p:spPr>
          <p:txBody>
            <a:bodyPr wrap="square" lIns="0" tIns="0" rIns="0" bIns="0" rtlCol="0"/>
            <a:lstStyle/>
            <a:p>
              <a:endParaRPr/>
            </a:p>
          </p:txBody>
        </p:sp>
        <p:sp>
          <p:nvSpPr>
            <p:cNvPr id="62" name="object 23">
              <a:extLst>
                <a:ext uri="{FF2B5EF4-FFF2-40B4-BE49-F238E27FC236}">
                  <a16:creationId xmlns:a16="http://schemas.microsoft.com/office/drawing/2014/main" id="{AB00F5C1-908B-5717-6214-9BFB4D2FA2A4}"/>
                </a:ext>
              </a:extLst>
            </p:cNvPr>
            <p:cNvSpPr/>
            <p:nvPr/>
          </p:nvSpPr>
          <p:spPr>
            <a:xfrm>
              <a:off x="7372349" y="3903726"/>
              <a:ext cx="2463165" cy="660400"/>
            </a:xfrm>
            <a:custGeom>
              <a:avLst/>
              <a:gdLst/>
              <a:ahLst/>
              <a:cxnLst/>
              <a:rect l="l" t="t" r="r" b="b"/>
              <a:pathLst>
                <a:path w="2463165" h="660400">
                  <a:moveTo>
                    <a:pt x="2462783" y="0"/>
                  </a:moveTo>
                  <a:lnTo>
                    <a:pt x="329946" y="0"/>
                  </a:lnTo>
                  <a:lnTo>
                    <a:pt x="0" y="329946"/>
                  </a:lnTo>
                  <a:lnTo>
                    <a:pt x="329946" y="659892"/>
                  </a:lnTo>
                  <a:lnTo>
                    <a:pt x="2462783" y="659892"/>
                  </a:lnTo>
                  <a:lnTo>
                    <a:pt x="2462783" y="0"/>
                  </a:lnTo>
                  <a:close/>
                </a:path>
              </a:pathLst>
            </a:custGeom>
            <a:solidFill>
              <a:srgbClr val="FACE07"/>
            </a:solidFill>
          </p:spPr>
          <p:txBody>
            <a:bodyPr wrap="square" lIns="0" tIns="0" rIns="0" bIns="0" rtlCol="0"/>
            <a:lstStyle/>
            <a:p>
              <a:endParaRPr/>
            </a:p>
          </p:txBody>
        </p:sp>
        <p:pic>
          <p:nvPicPr>
            <p:cNvPr id="63" name="object 24">
              <a:extLst>
                <a:ext uri="{FF2B5EF4-FFF2-40B4-BE49-F238E27FC236}">
                  <a16:creationId xmlns:a16="http://schemas.microsoft.com/office/drawing/2014/main" id="{4DA51E05-181D-7C84-2C3A-75417C1B2AF4}"/>
                </a:ext>
              </a:extLst>
            </p:cNvPr>
            <p:cNvPicPr/>
            <p:nvPr/>
          </p:nvPicPr>
          <p:blipFill>
            <a:blip r:embed="rId14" cstate="print"/>
            <a:stretch>
              <a:fillRect/>
            </a:stretch>
          </p:blipFill>
          <p:spPr>
            <a:xfrm>
              <a:off x="8215629" y="4063872"/>
              <a:ext cx="978750" cy="309371"/>
            </a:xfrm>
            <a:prstGeom prst="rect">
              <a:avLst/>
            </a:prstGeom>
          </p:spPr>
        </p:pic>
        <p:pic>
          <p:nvPicPr>
            <p:cNvPr id="64" name="object 25">
              <a:extLst>
                <a:ext uri="{FF2B5EF4-FFF2-40B4-BE49-F238E27FC236}">
                  <a16:creationId xmlns:a16="http://schemas.microsoft.com/office/drawing/2014/main" id="{965C1760-7531-4BBC-3866-AD055D982A66}"/>
                </a:ext>
              </a:extLst>
            </p:cNvPr>
            <p:cNvPicPr/>
            <p:nvPr/>
          </p:nvPicPr>
          <p:blipFill>
            <a:blip r:embed="rId15" cstate="print"/>
            <a:stretch>
              <a:fillRect/>
            </a:stretch>
          </p:blipFill>
          <p:spPr>
            <a:xfrm>
              <a:off x="6404609" y="3807713"/>
              <a:ext cx="970788" cy="851916"/>
            </a:xfrm>
            <a:prstGeom prst="rect">
              <a:avLst/>
            </a:prstGeom>
          </p:spPr>
        </p:pic>
        <p:sp>
          <p:nvSpPr>
            <p:cNvPr id="65" name="object 26">
              <a:extLst>
                <a:ext uri="{FF2B5EF4-FFF2-40B4-BE49-F238E27FC236}">
                  <a16:creationId xmlns:a16="http://schemas.microsoft.com/office/drawing/2014/main" id="{17F093D3-B130-D79B-722B-43706CB327C8}"/>
                </a:ext>
              </a:extLst>
            </p:cNvPr>
            <p:cNvSpPr/>
            <p:nvPr/>
          </p:nvSpPr>
          <p:spPr>
            <a:xfrm>
              <a:off x="6404609" y="3807713"/>
              <a:ext cx="970915" cy="852169"/>
            </a:xfrm>
            <a:custGeom>
              <a:avLst/>
              <a:gdLst/>
              <a:ahLst/>
              <a:cxnLst/>
              <a:rect l="l" t="t" r="r" b="b"/>
              <a:pathLst>
                <a:path w="970915" h="852170">
                  <a:moveTo>
                    <a:pt x="0" y="425958"/>
                  </a:moveTo>
                  <a:lnTo>
                    <a:pt x="2505" y="382413"/>
                  </a:lnTo>
                  <a:lnTo>
                    <a:pt x="9860" y="340125"/>
                  </a:lnTo>
                  <a:lnTo>
                    <a:pt x="21820" y="299308"/>
                  </a:lnTo>
                  <a:lnTo>
                    <a:pt x="38141" y="260175"/>
                  </a:lnTo>
                  <a:lnTo>
                    <a:pt x="58580" y="222941"/>
                  </a:lnTo>
                  <a:lnTo>
                    <a:pt x="82892" y="187821"/>
                  </a:lnTo>
                  <a:lnTo>
                    <a:pt x="110833" y="155028"/>
                  </a:lnTo>
                  <a:lnTo>
                    <a:pt x="142160" y="124777"/>
                  </a:lnTo>
                  <a:lnTo>
                    <a:pt x="176629" y="97282"/>
                  </a:lnTo>
                  <a:lnTo>
                    <a:pt x="213996" y="72759"/>
                  </a:lnTo>
                  <a:lnTo>
                    <a:pt x="254016" y="51420"/>
                  </a:lnTo>
                  <a:lnTo>
                    <a:pt x="296447" y="33480"/>
                  </a:lnTo>
                  <a:lnTo>
                    <a:pt x="341044" y="19154"/>
                  </a:lnTo>
                  <a:lnTo>
                    <a:pt x="387564" y="8655"/>
                  </a:lnTo>
                  <a:lnTo>
                    <a:pt x="435761" y="2199"/>
                  </a:lnTo>
                  <a:lnTo>
                    <a:pt x="485393" y="0"/>
                  </a:lnTo>
                  <a:lnTo>
                    <a:pt x="535026" y="2199"/>
                  </a:lnTo>
                  <a:lnTo>
                    <a:pt x="583223" y="8655"/>
                  </a:lnTo>
                  <a:lnTo>
                    <a:pt x="629743" y="19154"/>
                  </a:lnTo>
                  <a:lnTo>
                    <a:pt x="674340" y="33480"/>
                  </a:lnTo>
                  <a:lnTo>
                    <a:pt x="716771" y="51420"/>
                  </a:lnTo>
                  <a:lnTo>
                    <a:pt x="756791" y="72759"/>
                  </a:lnTo>
                  <a:lnTo>
                    <a:pt x="794158" y="97282"/>
                  </a:lnTo>
                  <a:lnTo>
                    <a:pt x="828627" y="124777"/>
                  </a:lnTo>
                  <a:lnTo>
                    <a:pt x="859954" y="155028"/>
                  </a:lnTo>
                  <a:lnTo>
                    <a:pt x="887895" y="187821"/>
                  </a:lnTo>
                  <a:lnTo>
                    <a:pt x="912207" y="222941"/>
                  </a:lnTo>
                  <a:lnTo>
                    <a:pt x="932646" y="260175"/>
                  </a:lnTo>
                  <a:lnTo>
                    <a:pt x="948967" y="299308"/>
                  </a:lnTo>
                  <a:lnTo>
                    <a:pt x="960927" y="340125"/>
                  </a:lnTo>
                  <a:lnTo>
                    <a:pt x="968282" y="382413"/>
                  </a:lnTo>
                  <a:lnTo>
                    <a:pt x="970788" y="425958"/>
                  </a:lnTo>
                  <a:lnTo>
                    <a:pt x="968282" y="469502"/>
                  </a:lnTo>
                  <a:lnTo>
                    <a:pt x="960927" y="511790"/>
                  </a:lnTo>
                  <a:lnTo>
                    <a:pt x="948967" y="552607"/>
                  </a:lnTo>
                  <a:lnTo>
                    <a:pt x="932646" y="591740"/>
                  </a:lnTo>
                  <a:lnTo>
                    <a:pt x="912207" y="628974"/>
                  </a:lnTo>
                  <a:lnTo>
                    <a:pt x="887895" y="664094"/>
                  </a:lnTo>
                  <a:lnTo>
                    <a:pt x="859954" y="696887"/>
                  </a:lnTo>
                  <a:lnTo>
                    <a:pt x="828627" y="727138"/>
                  </a:lnTo>
                  <a:lnTo>
                    <a:pt x="794158" y="754633"/>
                  </a:lnTo>
                  <a:lnTo>
                    <a:pt x="756791" y="779156"/>
                  </a:lnTo>
                  <a:lnTo>
                    <a:pt x="716771" y="800495"/>
                  </a:lnTo>
                  <a:lnTo>
                    <a:pt x="674340" y="818435"/>
                  </a:lnTo>
                  <a:lnTo>
                    <a:pt x="629743" y="832761"/>
                  </a:lnTo>
                  <a:lnTo>
                    <a:pt x="583223" y="843260"/>
                  </a:lnTo>
                  <a:lnTo>
                    <a:pt x="535026" y="849716"/>
                  </a:lnTo>
                  <a:lnTo>
                    <a:pt x="485393" y="851916"/>
                  </a:lnTo>
                  <a:lnTo>
                    <a:pt x="435761" y="849716"/>
                  </a:lnTo>
                  <a:lnTo>
                    <a:pt x="387564" y="843260"/>
                  </a:lnTo>
                  <a:lnTo>
                    <a:pt x="341044" y="832761"/>
                  </a:lnTo>
                  <a:lnTo>
                    <a:pt x="296447" y="818435"/>
                  </a:lnTo>
                  <a:lnTo>
                    <a:pt x="254016" y="800495"/>
                  </a:lnTo>
                  <a:lnTo>
                    <a:pt x="213996" y="779156"/>
                  </a:lnTo>
                  <a:lnTo>
                    <a:pt x="176629" y="754633"/>
                  </a:lnTo>
                  <a:lnTo>
                    <a:pt x="142160" y="727138"/>
                  </a:lnTo>
                  <a:lnTo>
                    <a:pt x="110833" y="696887"/>
                  </a:lnTo>
                  <a:lnTo>
                    <a:pt x="82892" y="664094"/>
                  </a:lnTo>
                  <a:lnTo>
                    <a:pt x="58580" y="628974"/>
                  </a:lnTo>
                  <a:lnTo>
                    <a:pt x="38141" y="591740"/>
                  </a:lnTo>
                  <a:lnTo>
                    <a:pt x="21820" y="552607"/>
                  </a:lnTo>
                  <a:lnTo>
                    <a:pt x="9860" y="511790"/>
                  </a:lnTo>
                  <a:lnTo>
                    <a:pt x="2505" y="469502"/>
                  </a:lnTo>
                  <a:lnTo>
                    <a:pt x="0" y="425958"/>
                  </a:lnTo>
                  <a:close/>
                </a:path>
              </a:pathLst>
            </a:custGeom>
            <a:ln w="25400">
              <a:solidFill>
                <a:srgbClr val="FFFFFF"/>
              </a:solidFill>
            </a:ln>
          </p:spPr>
          <p:txBody>
            <a:bodyPr wrap="square" lIns="0" tIns="0" rIns="0" bIns="0" rtlCol="0"/>
            <a:lstStyle/>
            <a:p>
              <a:endParaRPr/>
            </a:p>
          </p:txBody>
        </p:sp>
        <p:sp>
          <p:nvSpPr>
            <p:cNvPr id="66" name="object 27">
              <a:extLst>
                <a:ext uri="{FF2B5EF4-FFF2-40B4-BE49-F238E27FC236}">
                  <a16:creationId xmlns:a16="http://schemas.microsoft.com/office/drawing/2014/main" id="{4069E0CC-7D44-09C4-8332-3200A3BA5648}"/>
                </a:ext>
              </a:extLst>
            </p:cNvPr>
            <p:cNvSpPr/>
            <p:nvPr/>
          </p:nvSpPr>
          <p:spPr>
            <a:xfrm>
              <a:off x="7372349" y="4792217"/>
              <a:ext cx="2463165" cy="658495"/>
            </a:xfrm>
            <a:custGeom>
              <a:avLst/>
              <a:gdLst/>
              <a:ahLst/>
              <a:cxnLst/>
              <a:rect l="l" t="t" r="r" b="b"/>
              <a:pathLst>
                <a:path w="2463165" h="658495">
                  <a:moveTo>
                    <a:pt x="2462783" y="0"/>
                  </a:moveTo>
                  <a:lnTo>
                    <a:pt x="329183" y="0"/>
                  </a:lnTo>
                  <a:lnTo>
                    <a:pt x="0" y="329183"/>
                  </a:lnTo>
                  <a:lnTo>
                    <a:pt x="329183" y="658367"/>
                  </a:lnTo>
                  <a:lnTo>
                    <a:pt x="2462783" y="658367"/>
                  </a:lnTo>
                  <a:lnTo>
                    <a:pt x="2462783" y="0"/>
                  </a:lnTo>
                  <a:close/>
                </a:path>
              </a:pathLst>
            </a:custGeom>
            <a:solidFill>
              <a:srgbClr val="FACE07"/>
            </a:solidFill>
          </p:spPr>
          <p:txBody>
            <a:bodyPr wrap="square" lIns="0" tIns="0" rIns="0" bIns="0" rtlCol="0"/>
            <a:lstStyle/>
            <a:p>
              <a:endParaRPr/>
            </a:p>
          </p:txBody>
        </p:sp>
        <p:pic>
          <p:nvPicPr>
            <p:cNvPr id="67" name="object 28">
              <a:extLst>
                <a:ext uri="{FF2B5EF4-FFF2-40B4-BE49-F238E27FC236}">
                  <a16:creationId xmlns:a16="http://schemas.microsoft.com/office/drawing/2014/main" id="{F4636DA0-A9D7-361E-84B8-580ABFE5D426}"/>
                </a:ext>
              </a:extLst>
            </p:cNvPr>
            <p:cNvPicPr/>
            <p:nvPr/>
          </p:nvPicPr>
          <p:blipFill>
            <a:blip r:embed="rId16" cstate="print"/>
            <a:stretch>
              <a:fillRect/>
            </a:stretch>
          </p:blipFill>
          <p:spPr>
            <a:xfrm>
              <a:off x="8022081" y="4812157"/>
              <a:ext cx="1426209" cy="309371"/>
            </a:xfrm>
            <a:prstGeom prst="rect">
              <a:avLst/>
            </a:prstGeom>
          </p:spPr>
        </p:pic>
        <p:pic>
          <p:nvPicPr>
            <p:cNvPr id="68" name="object 29">
              <a:extLst>
                <a:ext uri="{FF2B5EF4-FFF2-40B4-BE49-F238E27FC236}">
                  <a16:creationId xmlns:a16="http://schemas.microsoft.com/office/drawing/2014/main" id="{255DE628-B7BE-5F43-898D-2E85FA3B5CA5}"/>
                </a:ext>
              </a:extLst>
            </p:cNvPr>
            <p:cNvPicPr/>
            <p:nvPr/>
          </p:nvPicPr>
          <p:blipFill>
            <a:blip r:embed="rId17" cstate="print"/>
            <a:stretch>
              <a:fillRect/>
            </a:stretch>
          </p:blipFill>
          <p:spPr>
            <a:xfrm>
              <a:off x="7996173" y="5092572"/>
              <a:ext cx="1472819" cy="309371"/>
            </a:xfrm>
            <a:prstGeom prst="rect">
              <a:avLst/>
            </a:prstGeom>
          </p:spPr>
        </p:pic>
        <p:pic>
          <p:nvPicPr>
            <p:cNvPr id="69" name="object 30">
              <a:extLst>
                <a:ext uri="{FF2B5EF4-FFF2-40B4-BE49-F238E27FC236}">
                  <a16:creationId xmlns:a16="http://schemas.microsoft.com/office/drawing/2014/main" id="{232F02DD-4BE4-04B7-7DD3-67B8B3359BE0}"/>
                </a:ext>
              </a:extLst>
            </p:cNvPr>
            <p:cNvPicPr/>
            <p:nvPr/>
          </p:nvPicPr>
          <p:blipFill>
            <a:blip r:embed="rId18" cstate="print"/>
            <a:stretch>
              <a:fillRect/>
            </a:stretch>
          </p:blipFill>
          <p:spPr>
            <a:xfrm>
              <a:off x="6404609" y="4696205"/>
              <a:ext cx="970788" cy="851916"/>
            </a:xfrm>
            <a:prstGeom prst="rect">
              <a:avLst/>
            </a:prstGeom>
          </p:spPr>
        </p:pic>
        <p:sp>
          <p:nvSpPr>
            <p:cNvPr id="70" name="object 31">
              <a:extLst>
                <a:ext uri="{FF2B5EF4-FFF2-40B4-BE49-F238E27FC236}">
                  <a16:creationId xmlns:a16="http://schemas.microsoft.com/office/drawing/2014/main" id="{9785592C-8330-D91F-6A94-A29BEA71F307}"/>
                </a:ext>
              </a:extLst>
            </p:cNvPr>
            <p:cNvSpPr/>
            <p:nvPr/>
          </p:nvSpPr>
          <p:spPr>
            <a:xfrm>
              <a:off x="6404609" y="4696205"/>
              <a:ext cx="970915" cy="852169"/>
            </a:xfrm>
            <a:custGeom>
              <a:avLst/>
              <a:gdLst/>
              <a:ahLst/>
              <a:cxnLst/>
              <a:rect l="l" t="t" r="r" b="b"/>
              <a:pathLst>
                <a:path w="970915" h="852170">
                  <a:moveTo>
                    <a:pt x="0" y="425958"/>
                  </a:moveTo>
                  <a:lnTo>
                    <a:pt x="2505" y="382413"/>
                  </a:lnTo>
                  <a:lnTo>
                    <a:pt x="9860" y="340125"/>
                  </a:lnTo>
                  <a:lnTo>
                    <a:pt x="21820" y="299308"/>
                  </a:lnTo>
                  <a:lnTo>
                    <a:pt x="38141" y="260175"/>
                  </a:lnTo>
                  <a:lnTo>
                    <a:pt x="58580" y="222941"/>
                  </a:lnTo>
                  <a:lnTo>
                    <a:pt x="82892" y="187821"/>
                  </a:lnTo>
                  <a:lnTo>
                    <a:pt x="110833" y="155028"/>
                  </a:lnTo>
                  <a:lnTo>
                    <a:pt x="142160" y="124777"/>
                  </a:lnTo>
                  <a:lnTo>
                    <a:pt x="176629" y="97282"/>
                  </a:lnTo>
                  <a:lnTo>
                    <a:pt x="213996" y="72759"/>
                  </a:lnTo>
                  <a:lnTo>
                    <a:pt x="254016" y="51420"/>
                  </a:lnTo>
                  <a:lnTo>
                    <a:pt x="296447" y="33480"/>
                  </a:lnTo>
                  <a:lnTo>
                    <a:pt x="341044" y="19154"/>
                  </a:lnTo>
                  <a:lnTo>
                    <a:pt x="387564" y="8655"/>
                  </a:lnTo>
                  <a:lnTo>
                    <a:pt x="435761" y="2199"/>
                  </a:lnTo>
                  <a:lnTo>
                    <a:pt x="485393" y="0"/>
                  </a:lnTo>
                  <a:lnTo>
                    <a:pt x="535026" y="2199"/>
                  </a:lnTo>
                  <a:lnTo>
                    <a:pt x="583223" y="8655"/>
                  </a:lnTo>
                  <a:lnTo>
                    <a:pt x="629743" y="19154"/>
                  </a:lnTo>
                  <a:lnTo>
                    <a:pt x="674340" y="33480"/>
                  </a:lnTo>
                  <a:lnTo>
                    <a:pt x="716771" y="51420"/>
                  </a:lnTo>
                  <a:lnTo>
                    <a:pt x="756791" y="72759"/>
                  </a:lnTo>
                  <a:lnTo>
                    <a:pt x="794158" y="97282"/>
                  </a:lnTo>
                  <a:lnTo>
                    <a:pt x="828627" y="124777"/>
                  </a:lnTo>
                  <a:lnTo>
                    <a:pt x="859954" y="155028"/>
                  </a:lnTo>
                  <a:lnTo>
                    <a:pt x="887895" y="187821"/>
                  </a:lnTo>
                  <a:lnTo>
                    <a:pt x="912207" y="222941"/>
                  </a:lnTo>
                  <a:lnTo>
                    <a:pt x="932646" y="260175"/>
                  </a:lnTo>
                  <a:lnTo>
                    <a:pt x="948967" y="299308"/>
                  </a:lnTo>
                  <a:lnTo>
                    <a:pt x="960927" y="340125"/>
                  </a:lnTo>
                  <a:lnTo>
                    <a:pt x="968282" y="382413"/>
                  </a:lnTo>
                  <a:lnTo>
                    <a:pt x="970788" y="425958"/>
                  </a:lnTo>
                  <a:lnTo>
                    <a:pt x="968282" y="469502"/>
                  </a:lnTo>
                  <a:lnTo>
                    <a:pt x="960927" y="511790"/>
                  </a:lnTo>
                  <a:lnTo>
                    <a:pt x="948967" y="552607"/>
                  </a:lnTo>
                  <a:lnTo>
                    <a:pt x="932646" y="591740"/>
                  </a:lnTo>
                  <a:lnTo>
                    <a:pt x="912207" y="628974"/>
                  </a:lnTo>
                  <a:lnTo>
                    <a:pt x="887895" y="664094"/>
                  </a:lnTo>
                  <a:lnTo>
                    <a:pt x="859954" y="696887"/>
                  </a:lnTo>
                  <a:lnTo>
                    <a:pt x="828627" y="727138"/>
                  </a:lnTo>
                  <a:lnTo>
                    <a:pt x="794158" y="754633"/>
                  </a:lnTo>
                  <a:lnTo>
                    <a:pt x="756791" y="779156"/>
                  </a:lnTo>
                  <a:lnTo>
                    <a:pt x="716771" y="800495"/>
                  </a:lnTo>
                  <a:lnTo>
                    <a:pt x="674340" y="818435"/>
                  </a:lnTo>
                  <a:lnTo>
                    <a:pt x="629743" y="832761"/>
                  </a:lnTo>
                  <a:lnTo>
                    <a:pt x="583223" y="843260"/>
                  </a:lnTo>
                  <a:lnTo>
                    <a:pt x="535026" y="849716"/>
                  </a:lnTo>
                  <a:lnTo>
                    <a:pt x="485393" y="851916"/>
                  </a:lnTo>
                  <a:lnTo>
                    <a:pt x="435761" y="849716"/>
                  </a:lnTo>
                  <a:lnTo>
                    <a:pt x="387564" y="843260"/>
                  </a:lnTo>
                  <a:lnTo>
                    <a:pt x="341044" y="832761"/>
                  </a:lnTo>
                  <a:lnTo>
                    <a:pt x="296447" y="818435"/>
                  </a:lnTo>
                  <a:lnTo>
                    <a:pt x="254016" y="800495"/>
                  </a:lnTo>
                  <a:lnTo>
                    <a:pt x="213996" y="779156"/>
                  </a:lnTo>
                  <a:lnTo>
                    <a:pt x="176629" y="754633"/>
                  </a:lnTo>
                  <a:lnTo>
                    <a:pt x="142160" y="727138"/>
                  </a:lnTo>
                  <a:lnTo>
                    <a:pt x="110833" y="696887"/>
                  </a:lnTo>
                  <a:lnTo>
                    <a:pt x="82892" y="664094"/>
                  </a:lnTo>
                  <a:lnTo>
                    <a:pt x="58580" y="628974"/>
                  </a:lnTo>
                  <a:lnTo>
                    <a:pt x="38141" y="591740"/>
                  </a:lnTo>
                  <a:lnTo>
                    <a:pt x="21820" y="552607"/>
                  </a:lnTo>
                  <a:lnTo>
                    <a:pt x="9860" y="511790"/>
                  </a:lnTo>
                  <a:lnTo>
                    <a:pt x="2505" y="469502"/>
                  </a:lnTo>
                  <a:lnTo>
                    <a:pt x="0" y="425958"/>
                  </a:lnTo>
                  <a:close/>
                </a:path>
              </a:pathLst>
            </a:custGeom>
            <a:ln w="25400">
              <a:solidFill>
                <a:srgbClr val="FFFFFF"/>
              </a:solidFill>
            </a:ln>
          </p:spPr>
          <p:txBody>
            <a:bodyPr wrap="square" lIns="0" tIns="0" rIns="0" bIns="0" rtlCol="0"/>
            <a:lstStyle/>
            <a:p>
              <a:endParaRPr/>
            </a:p>
          </p:txBody>
        </p:sp>
        <p:pic>
          <p:nvPicPr>
            <p:cNvPr id="71" name="object 32">
              <a:extLst>
                <a:ext uri="{FF2B5EF4-FFF2-40B4-BE49-F238E27FC236}">
                  <a16:creationId xmlns:a16="http://schemas.microsoft.com/office/drawing/2014/main" id="{A1252838-ED17-BA51-DF2D-9038D45ABC05}"/>
                </a:ext>
              </a:extLst>
            </p:cNvPr>
            <p:cNvPicPr/>
            <p:nvPr/>
          </p:nvPicPr>
          <p:blipFill>
            <a:blip r:embed="rId19" cstate="print"/>
            <a:stretch>
              <a:fillRect/>
            </a:stretch>
          </p:blipFill>
          <p:spPr>
            <a:xfrm>
              <a:off x="6424421" y="5583173"/>
              <a:ext cx="970787" cy="970788"/>
            </a:xfrm>
            <a:prstGeom prst="rect">
              <a:avLst/>
            </a:prstGeom>
          </p:spPr>
        </p:pic>
        <p:sp>
          <p:nvSpPr>
            <p:cNvPr id="72" name="object 33">
              <a:extLst>
                <a:ext uri="{FF2B5EF4-FFF2-40B4-BE49-F238E27FC236}">
                  <a16:creationId xmlns:a16="http://schemas.microsoft.com/office/drawing/2014/main" id="{50B95A5D-73D3-6B53-CB9C-687562EEDDE4}"/>
                </a:ext>
              </a:extLst>
            </p:cNvPr>
            <p:cNvSpPr/>
            <p:nvPr/>
          </p:nvSpPr>
          <p:spPr>
            <a:xfrm>
              <a:off x="9618269" y="1373314"/>
              <a:ext cx="572770" cy="3962400"/>
            </a:xfrm>
            <a:custGeom>
              <a:avLst/>
              <a:gdLst/>
              <a:ahLst/>
              <a:cxnLst/>
              <a:rect l="l" t="t" r="r" b="b"/>
              <a:pathLst>
                <a:path w="572770" h="3962400">
                  <a:moveTo>
                    <a:pt x="572566" y="3612121"/>
                  </a:moveTo>
                  <a:lnTo>
                    <a:pt x="522363" y="3560064"/>
                  </a:lnTo>
                  <a:lnTo>
                    <a:pt x="205105" y="3859974"/>
                  </a:lnTo>
                  <a:lnTo>
                    <a:pt x="52666" y="3703828"/>
                  </a:lnTo>
                  <a:lnTo>
                    <a:pt x="0" y="3754018"/>
                  </a:lnTo>
                  <a:lnTo>
                    <a:pt x="202628" y="3962222"/>
                  </a:lnTo>
                  <a:lnTo>
                    <a:pt x="255917" y="3912654"/>
                  </a:lnTo>
                  <a:lnTo>
                    <a:pt x="572566" y="3612121"/>
                  </a:lnTo>
                  <a:close/>
                </a:path>
                <a:path w="572770" h="3962400">
                  <a:moveTo>
                    <a:pt x="572566" y="2728201"/>
                  </a:moveTo>
                  <a:lnTo>
                    <a:pt x="522363" y="2676144"/>
                  </a:lnTo>
                  <a:lnTo>
                    <a:pt x="205105" y="2976054"/>
                  </a:lnTo>
                  <a:lnTo>
                    <a:pt x="52666" y="2819908"/>
                  </a:lnTo>
                  <a:lnTo>
                    <a:pt x="0" y="2870098"/>
                  </a:lnTo>
                  <a:lnTo>
                    <a:pt x="202628" y="3078302"/>
                  </a:lnTo>
                  <a:lnTo>
                    <a:pt x="255917" y="3028734"/>
                  </a:lnTo>
                  <a:lnTo>
                    <a:pt x="572566" y="2728201"/>
                  </a:lnTo>
                  <a:close/>
                </a:path>
                <a:path w="572770" h="3962400">
                  <a:moveTo>
                    <a:pt x="572566" y="1845805"/>
                  </a:moveTo>
                  <a:lnTo>
                    <a:pt x="522363" y="1793760"/>
                  </a:lnTo>
                  <a:lnTo>
                    <a:pt x="205105" y="2093658"/>
                  </a:lnTo>
                  <a:lnTo>
                    <a:pt x="52666" y="1937512"/>
                  </a:lnTo>
                  <a:lnTo>
                    <a:pt x="0" y="1987702"/>
                  </a:lnTo>
                  <a:lnTo>
                    <a:pt x="202628" y="2195906"/>
                  </a:lnTo>
                  <a:lnTo>
                    <a:pt x="255917" y="2146338"/>
                  </a:lnTo>
                  <a:lnTo>
                    <a:pt x="572566" y="1845805"/>
                  </a:lnTo>
                  <a:close/>
                </a:path>
                <a:path w="572770" h="3962400">
                  <a:moveTo>
                    <a:pt x="572566" y="971029"/>
                  </a:moveTo>
                  <a:lnTo>
                    <a:pt x="522363" y="918984"/>
                  </a:lnTo>
                  <a:lnTo>
                    <a:pt x="205105" y="1218882"/>
                  </a:lnTo>
                  <a:lnTo>
                    <a:pt x="52666" y="1062736"/>
                  </a:lnTo>
                  <a:lnTo>
                    <a:pt x="0" y="1112926"/>
                  </a:lnTo>
                  <a:lnTo>
                    <a:pt x="202628" y="1321130"/>
                  </a:lnTo>
                  <a:lnTo>
                    <a:pt x="255917" y="1271562"/>
                  </a:lnTo>
                  <a:lnTo>
                    <a:pt x="572566" y="971029"/>
                  </a:lnTo>
                  <a:close/>
                </a:path>
                <a:path w="572770" h="3962400">
                  <a:moveTo>
                    <a:pt x="572566" y="52057"/>
                  </a:moveTo>
                  <a:lnTo>
                    <a:pt x="522363" y="0"/>
                  </a:lnTo>
                  <a:lnTo>
                    <a:pt x="205105" y="299910"/>
                  </a:lnTo>
                  <a:lnTo>
                    <a:pt x="52666" y="143764"/>
                  </a:lnTo>
                  <a:lnTo>
                    <a:pt x="0" y="193954"/>
                  </a:lnTo>
                  <a:lnTo>
                    <a:pt x="202628" y="402158"/>
                  </a:lnTo>
                  <a:lnTo>
                    <a:pt x="255917" y="352590"/>
                  </a:lnTo>
                  <a:lnTo>
                    <a:pt x="572566" y="52057"/>
                  </a:lnTo>
                  <a:close/>
                </a:path>
              </a:pathLst>
            </a:custGeom>
            <a:solidFill>
              <a:srgbClr val="008443"/>
            </a:solidFill>
          </p:spPr>
          <p:txBody>
            <a:bodyPr wrap="square" lIns="0" tIns="0" rIns="0" bIns="0" rtlCol="0"/>
            <a:lstStyle/>
            <a:p>
              <a:endParaRPr/>
            </a:p>
          </p:txBody>
        </p:sp>
        <p:sp>
          <p:nvSpPr>
            <p:cNvPr id="73" name="object 34">
              <a:extLst>
                <a:ext uri="{FF2B5EF4-FFF2-40B4-BE49-F238E27FC236}">
                  <a16:creationId xmlns:a16="http://schemas.microsoft.com/office/drawing/2014/main" id="{DD443533-B8FD-2D80-1D65-2A71A98C9BAB}"/>
                </a:ext>
              </a:extLst>
            </p:cNvPr>
            <p:cNvSpPr/>
            <p:nvPr/>
          </p:nvSpPr>
          <p:spPr>
            <a:xfrm>
              <a:off x="7463789" y="5778246"/>
              <a:ext cx="2382520" cy="582295"/>
            </a:xfrm>
            <a:custGeom>
              <a:avLst/>
              <a:gdLst/>
              <a:ahLst/>
              <a:cxnLst/>
              <a:rect l="l" t="t" r="r" b="b"/>
              <a:pathLst>
                <a:path w="2382520" h="582295">
                  <a:moveTo>
                    <a:pt x="2382011" y="0"/>
                  </a:moveTo>
                  <a:lnTo>
                    <a:pt x="291083" y="0"/>
                  </a:lnTo>
                  <a:lnTo>
                    <a:pt x="0" y="291083"/>
                  </a:lnTo>
                  <a:lnTo>
                    <a:pt x="291083" y="582167"/>
                  </a:lnTo>
                  <a:lnTo>
                    <a:pt x="2382011" y="582167"/>
                  </a:lnTo>
                  <a:lnTo>
                    <a:pt x="2382011" y="0"/>
                  </a:lnTo>
                  <a:close/>
                </a:path>
              </a:pathLst>
            </a:custGeom>
            <a:solidFill>
              <a:srgbClr val="FACE07"/>
            </a:solidFill>
          </p:spPr>
          <p:txBody>
            <a:bodyPr wrap="square" lIns="0" tIns="0" rIns="0" bIns="0" rtlCol="0"/>
            <a:lstStyle/>
            <a:p>
              <a:endParaRPr/>
            </a:p>
          </p:txBody>
        </p:sp>
        <p:pic>
          <p:nvPicPr>
            <p:cNvPr id="74" name="object 35">
              <a:extLst>
                <a:ext uri="{FF2B5EF4-FFF2-40B4-BE49-F238E27FC236}">
                  <a16:creationId xmlns:a16="http://schemas.microsoft.com/office/drawing/2014/main" id="{BBA67702-F305-D123-8A8B-5950A27086BE}"/>
                </a:ext>
              </a:extLst>
            </p:cNvPr>
            <p:cNvPicPr/>
            <p:nvPr/>
          </p:nvPicPr>
          <p:blipFill>
            <a:blip r:embed="rId20" cstate="print"/>
            <a:stretch>
              <a:fillRect/>
            </a:stretch>
          </p:blipFill>
          <p:spPr>
            <a:xfrm>
              <a:off x="8471026" y="5899099"/>
              <a:ext cx="541324" cy="309676"/>
            </a:xfrm>
            <a:prstGeom prst="rect">
              <a:avLst/>
            </a:prstGeom>
          </p:spPr>
        </p:pic>
        <p:sp>
          <p:nvSpPr>
            <p:cNvPr id="75" name="object 36">
              <a:extLst>
                <a:ext uri="{FF2B5EF4-FFF2-40B4-BE49-F238E27FC236}">
                  <a16:creationId xmlns:a16="http://schemas.microsoft.com/office/drawing/2014/main" id="{1A9A759B-E8F4-93D9-B3A8-4DDE9A8D322B}"/>
                </a:ext>
              </a:extLst>
            </p:cNvPr>
            <p:cNvSpPr/>
            <p:nvPr/>
          </p:nvSpPr>
          <p:spPr>
            <a:xfrm>
              <a:off x="9618268" y="5808154"/>
              <a:ext cx="572770" cy="402590"/>
            </a:xfrm>
            <a:custGeom>
              <a:avLst/>
              <a:gdLst/>
              <a:ahLst/>
              <a:cxnLst/>
              <a:rect l="l" t="t" r="r" b="b"/>
              <a:pathLst>
                <a:path w="572770" h="402589">
                  <a:moveTo>
                    <a:pt x="522375" y="0"/>
                  </a:moveTo>
                  <a:lnTo>
                    <a:pt x="205107" y="299908"/>
                  </a:lnTo>
                  <a:lnTo>
                    <a:pt x="52669" y="143757"/>
                  </a:lnTo>
                  <a:lnTo>
                    <a:pt x="0" y="193948"/>
                  </a:lnTo>
                  <a:lnTo>
                    <a:pt x="202628" y="402149"/>
                  </a:lnTo>
                  <a:lnTo>
                    <a:pt x="255919" y="352577"/>
                  </a:lnTo>
                  <a:lnTo>
                    <a:pt x="572568" y="52050"/>
                  </a:lnTo>
                  <a:lnTo>
                    <a:pt x="522375" y="0"/>
                  </a:lnTo>
                  <a:close/>
                </a:path>
              </a:pathLst>
            </a:custGeom>
            <a:solidFill>
              <a:srgbClr val="008443"/>
            </a:solidFill>
          </p:spPr>
          <p:txBody>
            <a:bodyPr wrap="square" lIns="0" tIns="0" rIns="0" bIns="0" rtlCol="0"/>
            <a:lstStyle/>
            <a:p>
              <a:endParaRPr/>
            </a:p>
          </p:txBody>
        </p:sp>
      </p:grpSp>
    </p:spTree>
    <p:extLst>
      <p:ext uri="{BB962C8B-B14F-4D97-AF65-F5344CB8AC3E}">
        <p14:creationId xmlns:p14="http://schemas.microsoft.com/office/powerpoint/2010/main" val="253036034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76412" y="1105741"/>
            <a:ext cx="11348869" cy="523220"/>
          </a:xfrm>
          <a:prstGeom prst="rect">
            <a:avLst/>
          </a:prstGeom>
          <a:noFill/>
        </p:spPr>
        <p:txBody>
          <a:bodyPr wrap="square" rtlCol="0">
            <a:spAutoFit/>
          </a:bodyPr>
          <a:lstStyle/>
          <a:p>
            <a:r>
              <a:rPr lang="en-US" sz="2800" b="1" dirty="0">
                <a:solidFill>
                  <a:srgbClr val="404040"/>
                </a:solidFill>
                <a:latin typeface="Arial" panose="020B0604020202020204" pitchFamily="34" charset="0"/>
                <a:cs typeface="Arial" panose="020B0604020202020204" pitchFamily="34" charset="0"/>
              </a:rPr>
              <a:t>Selection</a:t>
            </a:r>
            <a:r>
              <a:rPr lang="en-US" sz="2800" b="1" spc="210" dirty="0">
                <a:solidFill>
                  <a:srgbClr val="404040"/>
                </a:solidFill>
                <a:latin typeface="Arial" panose="020B0604020202020204" pitchFamily="34" charset="0"/>
                <a:cs typeface="Arial" panose="020B0604020202020204" pitchFamily="34" charset="0"/>
              </a:rPr>
              <a:t> </a:t>
            </a:r>
            <a:r>
              <a:rPr lang="en-US" sz="2800" b="1" spc="150" dirty="0">
                <a:solidFill>
                  <a:srgbClr val="404040"/>
                </a:solidFill>
                <a:latin typeface="Arial" panose="020B0604020202020204" pitchFamily="34" charset="0"/>
                <a:cs typeface="Arial" panose="020B0604020202020204" pitchFamily="34" charset="0"/>
              </a:rPr>
              <a:t>of</a:t>
            </a:r>
            <a:r>
              <a:rPr lang="en-US" sz="2800" b="1" spc="210" dirty="0">
                <a:solidFill>
                  <a:srgbClr val="404040"/>
                </a:solidFill>
                <a:latin typeface="Arial" panose="020B0604020202020204" pitchFamily="34" charset="0"/>
                <a:cs typeface="Arial" panose="020B0604020202020204" pitchFamily="34" charset="0"/>
              </a:rPr>
              <a:t> </a:t>
            </a:r>
            <a:r>
              <a:rPr lang="en-US" sz="2800" b="1" spc="200" dirty="0">
                <a:solidFill>
                  <a:srgbClr val="404040"/>
                </a:solidFill>
                <a:latin typeface="Arial" panose="020B0604020202020204" pitchFamily="34" charset="0"/>
                <a:cs typeface="Arial" panose="020B0604020202020204" pitchFamily="34" charset="0"/>
              </a:rPr>
              <a:t>3D</a:t>
            </a:r>
            <a:r>
              <a:rPr lang="en-US" sz="2800" b="1" spc="210" dirty="0">
                <a:solidFill>
                  <a:srgbClr val="404040"/>
                </a:solidFill>
                <a:latin typeface="Arial" panose="020B0604020202020204" pitchFamily="34" charset="0"/>
                <a:cs typeface="Arial" panose="020B0604020202020204" pitchFamily="34" charset="0"/>
              </a:rPr>
              <a:t> </a:t>
            </a:r>
            <a:r>
              <a:rPr lang="en-US" sz="2800" b="1" spc="105" dirty="0">
                <a:solidFill>
                  <a:srgbClr val="404040"/>
                </a:solidFill>
                <a:latin typeface="Arial" panose="020B0604020202020204" pitchFamily="34" charset="0"/>
                <a:cs typeface="Arial" panose="020B0604020202020204" pitchFamily="34" charset="0"/>
              </a:rPr>
              <a:t>printed</a:t>
            </a:r>
            <a:r>
              <a:rPr lang="en-US" sz="2800" b="1" spc="220" dirty="0">
                <a:solidFill>
                  <a:srgbClr val="404040"/>
                </a:solidFill>
                <a:latin typeface="Arial" panose="020B0604020202020204" pitchFamily="34" charset="0"/>
                <a:cs typeface="Arial" panose="020B0604020202020204" pitchFamily="34" charset="0"/>
              </a:rPr>
              <a:t> </a:t>
            </a:r>
            <a:r>
              <a:rPr lang="en-US" sz="2800" b="1" spc="150" dirty="0">
                <a:solidFill>
                  <a:srgbClr val="404040"/>
                </a:solidFill>
                <a:latin typeface="Arial" panose="020B0604020202020204" pitchFamily="34" charset="0"/>
                <a:cs typeface="Arial" panose="020B0604020202020204" pitchFamily="34" charset="0"/>
              </a:rPr>
              <a:t>parts</a:t>
            </a:r>
            <a:r>
              <a:rPr lang="en-US" sz="2800" b="1" spc="210" dirty="0">
                <a:solidFill>
                  <a:srgbClr val="404040"/>
                </a:solidFill>
                <a:latin typeface="Arial" panose="020B0604020202020204" pitchFamily="34" charset="0"/>
                <a:cs typeface="Arial" panose="020B0604020202020204" pitchFamily="34" charset="0"/>
              </a:rPr>
              <a:t> </a:t>
            </a:r>
            <a:r>
              <a:rPr lang="en-US" sz="2800" b="1" spc="135" dirty="0">
                <a:solidFill>
                  <a:srgbClr val="404040"/>
                </a:solidFill>
                <a:latin typeface="Arial" panose="020B0604020202020204" pitchFamily="34" charset="0"/>
                <a:cs typeface="Arial" panose="020B0604020202020204" pitchFamily="34" charset="0"/>
              </a:rPr>
              <a:t>in</a:t>
            </a:r>
            <a:r>
              <a:rPr lang="en-US" sz="2800" b="1" spc="210" dirty="0">
                <a:solidFill>
                  <a:srgbClr val="404040"/>
                </a:solidFill>
                <a:latin typeface="Arial" panose="020B0604020202020204" pitchFamily="34" charset="0"/>
                <a:cs typeface="Arial" panose="020B0604020202020204" pitchFamily="34" charset="0"/>
              </a:rPr>
              <a:t> </a:t>
            </a:r>
            <a:r>
              <a:rPr lang="en-US" sz="2800" b="1" spc="100" dirty="0">
                <a:solidFill>
                  <a:srgbClr val="404040"/>
                </a:solidFill>
                <a:latin typeface="Arial" panose="020B0604020202020204" pitchFamily="34" charset="0"/>
                <a:cs typeface="Arial" panose="020B0604020202020204" pitchFamily="34" charset="0"/>
              </a:rPr>
              <a:t>Shell</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19" name="object 4">
            <a:extLst>
              <a:ext uri="{FF2B5EF4-FFF2-40B4-BE49-F238E27FC236}">
                <a16:creationId xmlns:a16="http://schemas.microsoft.com/office/drawing/2014/main" id="{33D9FCE3-AE8C-C5C5-FB69-AC530909BBBA}"/>
              </a:ext>
            </a:extLst>
          </p:cNvPr>
          <p:cNvPicPr/>
          <p:nvPr/>
        </p:nvPicPr>
        <p:blipFill>
          <a:blip r:embed="rId2" cstate="print"/>
          <a:stretch>
            <a:fillRect/>
          </a:stretch>
        </p:blipFill>
        <p:spPr>
          <a:xfrm>
            <a:off x="7005120" y="6270183"/>
            <a:ext cx="140207" cy="164592"/>
          </a:xfrm>
          <a:prstGeom prst="rect">
            <a:avLst/>
          </a:prstGeom>
        </p:spPr>
      </p:pic>
      <p:grpSp>
        <p:nvGrpSpPr>
          <p:cNvPr id="38" name="object 2">
            <a:extLst>
              <a:ext uri="{FF2B5EF4-FFF2-40B4-BE49-F238E27FC236}">
                <a16:creationId xmlns:a16="http://schemas.microsoft.com/office/drawing/2014/main" id="{E799931C-D69B-DE95-DD38-076CB5D716D0}"/>
              </a:ext>
            </a:extLst>
          </p:cNvPr>
          <p:cNvGrpSpPr/>
          <p:nvPr/>
        </p:nvGrpSpPr>
        <p:grpSpPr>
          <a:xfrm>
            <a:off x="6120384" y="4511361"/>
            <a:ext cx="2182495" cy="1923414"/>
            <a:chOff x="6120384" y="4186428"/>
            <a:chExt cx="2182495" cy="1923414"/>
          </a:xfrm>
        </p:grpSpPr>
        <p:sp>
          <p:nvSpPr>
            <p:cNvPr id="39" name="object 3">
              <a:extLst>
                <a:ext uri="{FF2B5EF4-FFF2-40B4-BE49-F238E27FC236}">
                  <a16:creationId xmlns:a16="http://schemas.microsoft.com/office/drawing/2014/main" id="{44F26CAF-A71B-990A-1C64-D37DA639835F}"/>
                </a:ext>
              </a:extLst>
            </p:cNvPr>
            <p:cNvSpPr/>
            <p:nvPr/>
          </p:nvSpPr>
          <p:spPr>
            <a:xfrm>
              <a:off x="6120384" y="5632704"/>
              <a:ext cx="2182495" cy="477520"/>
            </a:xfrm>
            <a:custGeom>
              <a:avLst/>
              <a:gdLst/>
              <a:ahLst/>
              <a:cxnLst/>
              <a:rect l="l" t="t" r="r" b="b"/>
              <a:pathLst>
                <a:path w="2182495" h="477520">
                  <a:moveTo>
                    <a:pt x="2182367" y="0"/>
                  </a:moveTo>
                  <a:lnTo>
                    <a:pt x="0" y="0"/>
                  </a:lnTo>
                  <a:lnTo>
                    <a:pt x="0" y="477012"/>
                  </a:lnTo>
                  <a:lnTo>
                    <a:pt x="2182367" y="477012"/>
                  </a:lnTo>
                  <a:lnTo>
                    <a:pt x="2182367" y="0"/>
                  </a:lnTo>
                  <a:close/>
                </a:path>
              </a:pathLst>
            </a:custGeom>
            <a:solidFill>
              <a:srgbClr val="D9D9D9"/>
            </a:solidFill>
          </p:spPr>
          <p:txBody>
            <a:bodyPr wrap="square" lIns="0" tIns="0" rIns="0" bIns="0" rtlCol="0"/>
            <a:lstStyle/>
            <a:p>
              <a:endParaRPr/>
            </a:p>
          </p:txBody>
        </p:sp>
        <p:pic>
          <p:nvPicPr>
            <p:cNvPr id="40" name="object 4">
              <a:extLst>
                <a:ext uri="{FF2B5EF4-FFF2-40B4-BE49-F238E27FC236}">
                  <a16:creationId xmlns:a16="http://schemas.microsoft.com/office/drawing/2014/main" id="{F5D41BCA-8AA2-DC5D-8C29-BC7C45830080}"/>
                </a:ext>
              </a:extLst>
            </p:cNvPr>
            <p:cNvPicPr/>
            <p:nvPr/>
          </p:nvPicPr>
          <p:blipFill>
            <a:blip r:embed="rId3" cstate="print"/>
            <a:stretch>
              <a:fillRect/>
            </a:stretch>
          </p:blipFill>
          <p:spPr>
            <a:xfrm>
              <a:off x="6521196" y="5725668"/>
              <a:ext cx="1214653" cy="214884"/>
            </a:xfrm>
            <a:prstGeom prst="rect">
              <a:avLst/>
            </a:prstGeom>
          </p:spPr>
        </p:pic>
        <p:pic>
          <p:nvPicPr>
            <p:cNvPr id="41" name="object 5">
              <a:extLst>
                <a:ext uri="{FF2B5EF4-FFF2-40B4-BE49-F238E27FC236}">
                  <a16:creationId xmlns:a16="http://schemas.microsoft.com/office/drawing/2014/main" id="{FCAC4BF4-C03C-9EF3-7A8B-3DA70743BBA2}"/>
                </a:ext>
              </a:extLst>
            </p:cNvPr>
            <p:cNvPicPr/>
            <p:nvPr/>
          </p:nvPicPr>
          <p:blipFill>
            <a:blip r:embed="rId4" cstate="print"/>
            <a:stretch>
              <a:fillRect/>
            </a:stretch>
          </p:blipFill>
          <p:spPr>
            <a:xfrm>
              <a:off x="6120384" y="4186428"/>
              <a:ext cx="2159507" cy="1455419"/>
            </a:xfrm>
            <a:prstGeom prst="rect">
              <a:avLst/>
            </a:prstGeom>
          </p:spPr>
        </p:pic>
      </p:grpSp>
      <p:grpSp>
        <p:nvGrpSpPr>
          <p:cNvPr id="42" name="object 8">
            <a:extLst>
              <a:ext uri="{FF2B5EF4-FFF2-40B4-BE49-F238E27FC236}">
                <a16:creationId xmlns:a16="http://schemas.microsoft.com/office/drawing/2014/main" id="{6C87BB91-20F9-C405-C001-BD74099C92DF}"/>
              </a:ext>
            </a:extLst>
          </p:cNvPr>
          <p:cNvGrpSpPr/>
          <p:nvPr/>
        </p:nvGrpSpPr>
        <p:grpSpPr>
          <a:xfrm>
            <a:off x="1010411" y="2044767"/>
            <a:ext cx="2165985" cy="1912620"/>
            <a:chOff x="1010411" y="1252727"/>
            <a:chExt cx="2165985" cy="1912620"/>
          </a:xfrm>
        </p:grpSpPr>
        <p:sp>
          <p:nvSpPr>
            <p:cNvPr id="76" name="object 9">
              <a:extLst>
                <a:ext uri="{FF2B5EF4-FFF2-40B4-BE49-F238E27FC236}">
                  <a16:creationId xmlns:a16="http://schemas.microsoft.com/office/drawing/2014/main" id="{2159232B-F946-E59C-C595-D035DAB374ED}"/>
                </a:ext>
              </a:extLst>
            </p:cNvPr>
            <p:cNvSpPr/>
            <p:nvPr/>
          </p:nvSpPr>
          <p:spPr>
            <a:xfrm>
              <a:off x="1010411" y="2688336"/>
              <a:ext cx="2161540" cy="477520"/>
            </a:xfrm>
            <a:custGeom>
              <a:avLst/>
              <a:gdLst/>
              <a:ahLst/>
              <a:cxnLst/>
              <a:rect l="l" t="t" r="r" b="b"/>
              <a:pathLst>
                <a:path w="2161540" h="477519">
                  <a:moveTo>
                    <a:pt x="2161032" y="0"/>
                  </a:moveTo>
                  <a:lnTo>
                    <a:pt x="0" y="0"/>
                  </a:lnTo>
                  <a:lnTo>
                    <a:pt x="0" y="477012"/>
                  </a:lnTo>
                  <a:lnTo>
                    <a:pt x="2161032" y="477012"/>
                  </a:lnTo>
                  <a:lnTo>
                    <a:pt x="2161032" y="0"/>
                  </a:lnTo>
                  <a:close/>
                </a:path>
              </a:pathLst>
            </a:custGeom>
            <a:solidFill>
              <a:srgbClr val="FACE07"/>
            </a:solidFill>
          </p:spPr>
          <p:txBody>
            <a:bodyPr wrap="square" lIns="0" tIns="0" rIns="0" bIns="0" rtlCol="0"/>
            <a:lstStyle/>
            <a:p>
              <a:endParaRPr/>
            </a:p>
          </p:txBody>
        </p:sp>
        <p:pic>
          <p:nvPicPr>
            <p:cNvPr id="77" name="object 10">
              <a:extLst>
                <a:ext uri="{FF2B5EF4-FFF2-40B4-BE49-F238E27FC236}">
                  <a16:creationId xmlns:a16="http://schemas.microsoft.com/office/drawing/2014/main" id="{615001CF-594A-D8D5-3867-18837B52B9AB}"/>
                </a:ext>
              </a:extLst>
            </p:cNvPr>
            <p:cNvPicPr/>
            <p:nvPr/>
          </p:nvPicPr>
          <p:blipFill>
            <a:blip r:embed="rId5" cstate="print"/>
            <a:stretch>
              <a:fillRect/>
            </a:stretch>
          </p:blipFill>
          <p:spPr>
            <a:xfrm>
              <a:off x="1021079" y="1252727"/>
              <a:ext cx="2154936" cy="1437132"/>
            </a:xfrm>
            <a:prstGeom prst="rect">
              <a:avLst/>
            </a:prstGeom>
          </p:spPr>
        </p:pic>
        <p:pic>
          <p:nvPicPr>
            <p:cNvPr id="78" name="object 11">
              <a:extLst>
                <a:ext uri="{FF2B5EF4-FFF2-40B4-BE49-F238E27FC236}">
                  <a16:creationId xmlns:a16="http://schemas.microsoft.com/office/drawing/2014/main" id="{8D5EA9B6-7DA2-6B71-F7D8-B749AEF21B4B}"/>
                </a:ext>
              </a:extLst>
            </p:cNvPr>
            <p:cNvPicPr/>
            <p:nvPr/>
          </p:nvPicPr>
          <p:blipFill>
            <a:blip r:embed="rId6" cstate="print"/>
            <a:stretch>
              <a:fillRect/>
            </a:stretch>
          </p:blipFill>
          <p:spPr>
            <a:xfrm>
              <a:off x="1241145" y="2790444"/>
              <a:ext cx="1781302" cy="214884"/>
            </a:xfrm>
            <a:prstGeom prst="rect">
              <a:avLst/>
            </a:prstGeom>
          </p:spPr>
        </p:pic>
      </p:grpSp>
      <p:grpSp>
        <p:nvGrpSpPr>
          <p:cNvPr id="79" name="object 12">
            <a:extLst>
              <a:ext uri="{FF2B5EF4-FFF2-40B4-BE49-F238E27FC236}">
                <a16:creationId xmlns:a16="http://schemas.microsoft.com/office/drawing/2014/main" id="{5124B291-353A-54E9-22A1-E7C7C70829C2}"/>
              </a:ext>
            </a:extLst>
          </p:cNvPr>
          <p:cNvGrpSpPr/>
          <p:nvPr/>
        </p:nvGrpSpPr>
        <p:grpSpPr>
          <a:xfrm>
            <a:off x="3578352" y="2044767"/>
            <a:ext cx="2162810" cy="1943100"/>
            <a:chOff x="3578352" y="1252727"/>
            <a:chExt cx="2162810" cy="1943100"/>
          </a:xfrm>
        </p:grpSpPr>
        <p:pic>
          <p:nvPicPr>
            <p:cNvPr id="80" name="object 13">
              <a:extLst>
                <a:ext uri="{FF2B5EF4-FFF2-40B4-BE49-F238E27FC236}">
                  <a16:creationId xmlns:a16="http://schemas.microsoft.com/office/drawing/2014/main" id="{7EA9BF1A-347D-ADBC-04F0-3E80BAB7BEFD}"/>
                </a:ext>
              </a:extLst>
            </p:cNvPr>
            <p:cNvPicPr/>
            <p:nvPr/>
          </p:nvPicPr>
          <p:blipFill>
            <a:blip r:embed="rId7" cstate="print"/>
            <a:stretch>
              <a:fillRect/>
            </a:stretch>
          </p:blipFill>
          <p:spPr>
            <a:xfrm>
              <a:off x="3578352" y="1252727"/>
              <a:ext cx="2162555" cy="1552956"/>
            </a:xfrm>
            <a:prstGeom prst="rect">
              <a:avLst/>
            </a:prstGeom>
          </p:spPr>
        </p:pic>
        <p:sp>
          <p:nvSpPr>
            <p:cNvPr id="81" name="object 14">
              <a:extLst>
                <a:ext uri="{FF2B5EF4-FFF2-40B4-BE49-F238E27FC236}">
                  <a16:creationId xmlns:a16="http://schemas.microsoft.com/office/drawing/2014/main" id="{FD821DA3-1085-4E28-C4C2-159135BAF6DE}"/>
                </a:ext>
              </a:extLst>
            </p:cNvPr>
            <p:cNvSpPr/>
            <p:nvPr/>
          </p:nvSpPr>
          <p:spPr>
            <a:xfrm>
              <a:off x="3578352" y="2720339"/>
              <a:ext cx="2162810" cy="475615"/>
            </a:xfrm>
            <a:custGeom>
              <a:avLst/>
              <a:gdLst/>
              <a:ahLst/>
              <a:cxnLst/>
              <a:rect l="l" t="t" r="r" b="b"/>
              <a:pathLst>
                <a:path w="2162810" h="475614">
                  <a:moveTo>
                    <a:pt x="2162555" y="0"/>
                  </a:moveTo>
                  <a:lnTo>
                    <a:pt x="0" y="0"/>
                  </a:lnTo>
                  <a:lnTo>
                    <a:pt x="0" y="475488"/>
                  </a:lnTo>
                  <a:lnTo>
                    <a:pt x="2162555" y="475488"/>
                  </a:lnTo>
                  <a:lnTo>
                    <a:pt x="2162555" y="0"/>
                  </a:lnTo>
                  <a:close/>
                </a:path>
              </a:pathLst>
            </a:custGeom>
            <a:solidFill>
              <a:srgbClr val="D9D9D9"/>
            </a:solidFill>
          </p:spPr>
          <p:txBody>
            <a:bodyPr wrap="square" lIns="0" tIns="0" rIns="0" bIns="0" rtlCol="0"/>
            <a:lstStyle/>
            <a:p>
              <a:endParaRPr/>
            </a:p>
          </p:txBody>
        </p:sp>
        <p:pic>
          <p:nvPicPr>
            <p:cNvPr id="82" name="object 15">
              <a:extLst>
                <a:ext uri="{FF2B5EF4-FFF2-40B4-BE49-F238E27FC236}">
                  <a16:creationId xmlns:a16="http://schemas.microsoft.com/office/drawing/2014/main" id="{CFF93FA4-C80F-50DC-F7DA-75DE3D0A0E50}"/>
                </a:ext>
              </a:extLst>
            </p:cNvPr>
            <p:cNvPicPr/>
            <p:nvPr/>
          </p:nvPicPr>
          <p:blipFill>
            <a:blip r:embed="rId8" cstate="print"/>
            <a:stretch>
              <a:fillRect/>
            </a:stretch>
          </p:blipFill>
          <p:spPr>
            <a:xfrm>
              <a:off x="4315333" y="2836417"/>
              <a:ext cx="765390" cy="214884"/>
            </a:xfrm>
            <a:prstGeom prst="rect">
              <a:avLst/>
            </a:prstGeom>
          </p:spPr>
        </p:pic>
      </p:grpSp>
      <p:grpSp>
        <p:nvGrpSpPr>
          <p:cNvPr id="83" name="object 16">
            <a:extLst>
              <a:ext uri="{FF2B5EF4-FFF2-40B4-BE49-F238E27FC236}">
                <a16:creationId xmlns:a16="http://schemas.microsoft.com/office/drawing/2014/main" id="{50F2F136-8856-C232-E304-DBEB16274200}"/>
              </a:ext>
            </a:extLst>
          </p:cNvPr>
          <p:cNvGrpSpPr/>
          <p:nvPr/>
        </p:nvGrpSpPr>
        <p:grpSpPr>
          <a:xfrm>
            <a:off x="8654795" y="2061531"/>
            <a:ext cx="2181225" cy="1948180"/>
            <a:chOff x="8654795" y="1269491"/>
            <a:chExt cx="2181225" cy="1948180"/>
          </a:xfrm>
        </p:grpSpPr>
        <p:pic>
          <p:nvPicPr>
            <p:cNvPr id="84" name="object 17">
              <a:extLst>
                <a:ext uri="{FF2B5EF4-FFF2-40B4-BE49-F238E27FC236}">
                  <a16:creationId xmlns:a16="http://schemas.microsoft.com/office/drawing/2014/main" id="{B6A137CC-DE36-A871-8A4E-CB192608D173}"/>
                </a:ext>
              </a:extLst>
            </p:cNvPr>
            <p:cNvPicPr/>
            <p:nvPr/>
          </p:nvPicPr>
          <p:blipFill>
            <a:blip r:embed="rId9" cstate="print"/>
            <a:stretch>
              <a:fillRect/>
            </a:stretch>
          </p:blipFill>
          <p:spPr>
            <a:xfrm>
              <a:off x="8654795" y="1269491"/>
              <a:ext cx="2171192" cy="1519427"/>
            </a:xfrm>
            <a:prstGeom prst="rect">
              <a:avLst/>
            </a:prstGeom>
          </p:spPr>
        </p:pic>
        <p:sp>
          <p:nvSpPr>
            <p:cNvPr id="85" name="object 18">
              <a:extLst>
                <a:ext uri="{FF2B5EF4-FFF2-40B4-BE49-F238E27FC236}">
                  <a16:creationId xmlns:a16="http://schemas.microsoft.com/office/drawing/2014/main" id="{7639115A-7920-C273-3E1A-9FF1FBC37DEA}"/>
                </a:ext>
              </a:extLst>
            </p:cNvPr>
            <p:cNvSpPr/>
            <p:nvPr/>
          </p:nvSpPr>
          <p:spPr>
            <a:xfrm>
              <a:off x="8654795" y="2741675"/>
              <a:ext cx="2181225" cy="475615"/>
            </a:xfrm>
            <a:custGeom>
              <a:avLst/>
              <a:gdLst/>
              <a:ahLst/>
              <a:cxnLst/>
              <a:rect l="l" t="t" r="r" b="b"/>
              <a:pathLst>
                <a:path w="2181225" h="475614">
                  <a:moveTo>
                    <a:pt x="2180844" y="0"/>
                  </a:moveTo>
                  <a:lnTo>
                    <a:pt x="0" y="0"/>
                  </a:lnTo>
                  <a:lnTo>
                    <a:pt x="0" y="475488"/>
                  </a:lnTo>
                  <a:lnTo>
                    <a:pt x="2180844" y="475488"/>
                  </a:lnTo>
                  <a:lnTo>
                    <a:pt x="2180844" y="0"/>
                  </a:lnTo>
                  <a:close/>
                </a:path>
              </a:pathLst>
            </a:custGeom>
            <a:solidFill>
              <a:srgbClr val="D9D9D9"/>
            </a:solidFill>
          </p:spPr>
          <p:txBody>
            <a:bodyPr wrap="square" lIns="0" tIns="0" rIns="0" bIns="0" rtlCol="0"/>
            <a:lstStyle/>
            <a:p>
              <a:endParaRPr/>
            </a:p>
          </p:txBody>
        </p:sp>
        <p:pic>
          <p:nvPicPr>
            <p:cNvPr id="86" name="object 19">
              <a:extLst>
                <a:ext uri="{FF2B5EF4-FFF2-40B4-BE49-F238E27FC236}">
                  <a16:creationId xmlns:a16="http://schemas.microsoft.com/office/drawing/2014/main" id="{488396A4-12DD-07D8-3DFE-567F3B7464A6}"/>
                </a:ext>
              </a:extLst>
            </p:cNvPr>
            <p:cNvPicPr/>
            <p:nvPr/>
          </p:nvPicPr>
          <p:blipFill>
            <a:blip r:embed="rId10" cstate="print"/>
            <a:stretch>
              <a:fillRect/>
            </a:stretch>
          </p:blipFill>
          <p:spPr>
            <a:xfrm>
              <a:off x="9207372" y="2824225"/>
              <a:ext cx="1042111" cy="214884"/>
            </a:xfrm>
            <a:prstGeom prst="rect">
              <a:avLst/>
            </a:prstGeom>
          </p:spPr>
        </p:pic>
      </p:grpSp>
      <p:grpSp>
        <p:nvGrpSpPr>
          <p:cNvPr id="87" name="object 20">
            <a:extLst>
              <a:ext uri="{FF2B5EF4-FFF2-40B4-BE49-F238E27FC236}">
                <a16:creationId xmlns:a16="http://schemas.microsoft.com/office/drawing/2014/main" id="{A89CBB58-812C-7B62-6BB2-E395AAF5C77A}"/>
              </a:ext>
            </a:extLst>
          </p:cNvPr>
          <p:cNvGrpSpPr/>
          <p:nvPr/>
        </p:nvGrpSpPr>
        <p:grpSpPr>
          <a:xfrm>
            <a:off x="3553967" y="4483929"/>
            <a:ext cx="2164080" cy="1950720"/>
            <a:chOff x="3553967" y="4158996"/>
            <a:chExt cx="2164080" cy="1950720"/>
          </a:xfrm>
        </p:grpSpPr>
        <p:pic>
          <p:nvPicPr>
            <p:cNvPr id="88" name="object 21">
              <a:extLst>
                <a:ext uri="{FF2B5EF4-FFF2-40B4-BE49-F238E27FC236}">
                  <a16:creationId xmlns:a16="http://schemas.microsoft.com/office/drawing/2014/main" id="{A4CA153E-4560-5020-61EA-9C37459D85C9}"/>
                </a:ext>
              </a:extLst>
            </p:cNvPr>
            <p:cNvPicPr/>
            <p:nvPr/>
          </p:nvPicPr>
          <p:blipFill>
            <a:blip r:embed="rId11" cstate="print"/>
            <a:stretch>
              <a:fillRect/>
            </a:stretch>
          </p:blipFill>
          <p:spPr>
            <a:xfrm>
              <a:off x="3558539" y="4158996"/>
              <a:ext cx="2159508" cy="1482852"/>
            </a:xfrm>
            <a:prstGeom prst="rect">
              <a:avLst/>
            </a:prstGeom>
          </p:spPr>
        </p:pic>
        <p:sp>
          <p:nvSpPr>
            <p:cNvPr id="89" name="object 22">
              <a:extLst>
                <a:ext uri="{FF2B5EF4-FFF2-40B4-BE49-F238E27FC236}">
                  <a16:creationId xmlns:a16="http://schemas.microsoft.com/office/drawing/2014/main" id="{D5EBA946-E392-6427-E36E-595F387D111F}"/>
                </a:ext>
              </a:extLst>
            </p:cNvPr>
            <p:cNvSpPr/>
            <p:nvPr/>
          </p:nvSpPr>
          <p:spPr>
            <a:xfrm>
              <a:off x="3553967" y="5640324"/>
              <a:ext cx="2158365" cy="469900"/>
            </a:xfrm>
            <a:custGeom>
              <a:avLst/>
              <a:gdLst/>
              <a:ahLst/>
              <a:cxnLst/>
              <a:rect l="l" t="t" r="r" b="b"/>
              <a:pathLst>
                <a:path w="2158365" h="469900">
                  <a:moveTo>
                    <a:pt x="2157984" y="0"/>
                  </a:moveTo>
                  <a:lnTo>
                    <a:pt x="0" y="0"/>
                  </a:lnTo>
                  <a:lnTo>
                    <a:pt x="0" y="469391"/>
                  </a:lnTo>
                  <a:lnTo>
                    <a:pt x="2157984" y="469391"/>
                  </a:lnTo>
                  <a:lnTo>
                    <a:pt x="2157984" y="0"/>
                  </a:lnTo>
                  <a:close/>
                </a:path>
              </a:pathLst>
            </a:custGeom>
            <a:solidFill>
              <a:srgbClr val="FACE07"/>
            </a:solidFill>
          </p:spPr>
          <p:txBody>
            <a:bodyPr wrap="square" lIns="0" tIns="0" rIns="0" bIns="0" rtlCol="0"/>
            <a:lstStyle/>
            <a:p>
              <a:endParaRPr/>
            </a:p>
          </p:txBody>
        </p:sp>
        <p:pic>
          <p:nvPicPr>
            <p:cNvPr id="90" name="object 23">
              <a:extLst>
                <a:ext uri="{FF2B5EF4-FFF2-40B4-BE49-F238E27FC236}">
                  <a16:creationId xmlns:a16="http://schemas.microsoft.com/office/drawing/2014/main" id="{0478FE41-AE08-5AE8-979A-5DAC15B668B0}"/>
                </a:ext>
              </a:extLst>
            </p:cNvPr>
            <p:cNvPicPr/>
            <p:nvPr/>
          </p:nvPicPr>
          <p:blipFill>
            <a:blip r:embed="rId12" cstate="print"/>
            <a:stretch>
              <a:fillRect/>
            </a:stretch>
          </p:blipFill>
          <p:spPr>
            <a:xfrm>
              <a:off x="3841368" y="5718048"/>
              <a:ext cx="1567179" cy="214884"/>
            </a:xfrm>
            <a:prstGeom prst="rect">
              <a:avLst/>
            </a:prstGeom>
          </p:spPr>
        </p:pic>
      </p:grpSp>
      <p:grpSp>
        <p:nvGrpSpPr>
          <p:cNvPr id="91" name="object 24">
            <a:extLst>
              <a:ext uri="{FF2B5EF4-FFF2-40B4-BE49-F238E27FC236}">
                <a16:creationId xmlns:a16="http://schemas.microsoft.com/office/drawing/2014/main" id="{C21B3A8B-AC62-7D3A-A7B3-0B0A143096DC}"/>
              </a:ext>
            </a:extLst>
          </p:cNvPr>
          <p:cNvGrpSpPr/>
          <p:nvPr/>
        </p:nvGrpSpPr>
        <p:grpSpPr>
          <a:xfrm>
            <a:off x="1021080" y="4483929"/>
            <a:ext cx="2155190" cy="1882139"/>
            <a:chOff x="1021080" y="4158996"/>
            <a:chExt cx="2155190" cy="1882139"/>
          </a:xfrm>
        </p:grpSpPr>
        <p:sp>
          <p:nvSpPr>
            <p:cNvPr id="92" name="object 25">
              <a:extLst>
                <a:ext uri="{FF2B5EF4-FFF2-40B4-BE49-F238E27FC236}">
                  <a16:creationId xmlns:a16="http://schemas.microsoft.com/office/drawing/2014/main" id="{7062C68A-2967-C27C-DD52-B5CDEABC5BC5}"/>
                </a:ext>
              </a:extLst>
            </p:cNvPr>
            <p:cNvSpPr/>
            <p:nvPr/>
          </p:nvSpPr>
          <p:spPr>
            <a:xfrm>
              <a:off x="1021080" y="5573268"/>
              <a:ext cx="2147570" cy="467995"/>
            </a:xfrm>
            <a:custGeom>
              <a:avLst/>
              <a:gdLst/>
              <a:ahLst/>
              <a:cxnLst/>
              <a:rect l="l" t="t" r="r" b="b"/>
              <a:pathLst>
                <a:path w="2147570" h="467995">
                  <a:moveTo>
                    <a:pt x="2147316" y="0"/>
                  </a:moveTo>
                  <a:lnTo>
                    <a:pt x="0" y="0"/>
                  </a:lnTo>
                  <a:lnTo>
                    <a:pt x="0" y="467867"/>
                  </a:lnTo>
                  <a:lnTo>
                    <a:pt x="2147316" y="467867"/>
                  </a:lnTo>
                  <a:lnTo>
                    <a:pt x="2147316" y="0"/>
                  </a:lnTo>
                  <a:close/>
                </a:path>
              </a:pathLst>
            </a:custGeom>
            <a:solidFill>
              <a:srgbClr val="D9D9D9"/>
            </a:solidFill>
          </p:spPr>
          <p:txBody>
            <a:bodyPr wrap="square" lIns="0" tIns="0" rIns="0" bIns="0" rtlCol="0"/>
            <a:lstStyle/>
            <a:p>
              <a:endParaRPr/>
            </a:p>
          </p:txBody>
        </p:sp>
        <p:pic>
          <p:nvPicPr>
            <p:cNvPr id="93" name="object 26">
              <a:extLst>
                <a:ext uri="{FF2B5EF4-FFF2-40B4-BE49-F238E27FC236}">
                  <a16:creationId xmlns:a16="http://schemas.microsoft.com/office/drawing/2014/main" id="{FB80231C-760D-02AE-D031-4EB2F0E1509A}"/>
                </a:ext>
              </a:extLst>
            </p:cNvPr>
            <p:cNvPicPr/>
            <p:nvPr/>
          </p:nvPicPr>
          <p:blipFill>
            <a:blip r:embed="rId13" cstate="print"/>
            <a:stretch>
              <a:fillRect/>
            </a:stretch>
          </p:blipFill>
          <p:spPr>
            <a:xfrm>
              <a:off x="1021080" y="4158996"/>
              <a:ext cx="2154935" cy="1438655"/>
            </a:xfrm>
            <a:prstGeom prst="rect">
              <a:avLst/>
            </a:prstGeom>
          </p:spPr>
        </p:pic>
        <p:pic>
          <p:nvPicPr>
            <p:cNvPr id="94" name="object 27">
              <a:extLst>
                <a:ext uri="{FF2B5EF4-FFF2-40B4-BE49-F238E27FC236}">
                  <a16:creationId xmlns:a16="http://schemas.microsoft.com/office/drawing/2014/main" id="{2F871032-5256-EF58-6AF1-53453DF165FB}"/>
                </a:ext>
              </a:extLst>
            </p:cNvPr>
            <p:cNvPicPr/>
            <p:nvPr/>
          </p:nvPicPr>
          <p:blipFill>
            <a:blip r:embed="rId14" cstate="print"/>
            <a:stretch>
              <a:fillRect/>
            </a:stretch>
          </p:blipFill>
          <p:spPr>
            <a:xfrm>
              <a:off x="1668780" y="5728106"/>
              <a:ext cx="928027" cy="215188"/>
            </a:xfrm>
            <a:prstGeom prst="rect">
              <a:avLst/>
            </a:prstGeom>
          </p:spPr>
        </p:pic>
      </p:grpSp>
      <p:grpSp>
        <p:nvGrpSpPr>
          <p:cNvPr id="95" name="object 28">
            <a:extLst>
              <a:ext uri="{FF2B5EF4-FFF2-40B4-BE49-F238E27FC236}">
                <a16:creationId xmlns:a16="http://schemas.microsoft.com/office/drawing/2014/main" id="{25987831-B4E8-5266-5632-6134B2DFDD64}"/>
              </a:ext>
            </a:extLst>
          </p:cNvPr>
          <p:cNvGrpSpPr/>
          <p:nvPr/>
        </p:nvGrpSpPr>
        <p:grpSpPr>
          <a:xfrm>
            <a:off x="6120384" y="2044767"/>
            <a:ext cx="2155190" cy="1943100"/>
            <a:chOff x="6120384" y="1252727"/>
            <a:chExt cx="2155190" cy="1943100"/>
          </a:xfrm>
        </p:grpSpPr>
        <p:pic>
          <p:nvPicPr>
            <p:cNvPr id="96" name="object 29">
              <a:extLst>
                <a:ext uri="{FF2B5EF4-FFF2-40B4-BE49-F238E27FC236}">
                  <a16:creationId xmlns:a16="http://schemas.microsoft.com/office/drawing/2014/main" id="{87ADD046-620A-6EEE-61A8-3B0AE0F047D5}"/>
                </a:ext>
              </a:extLst>
            </p:cNvPr>
            <p:cNvPicPr/>
            <p:nvPr/>
          </p:nvPicPr>
          <p:blipFill>
            <a:blip r:embed="rId15" cstate="print"/>
            <a:stretch>
              <a:fillRect/>
            </a:stretch>
          </p:blipFill>
          <p:spPr>
            <a:xfrm>
              <a:off x="6120384" y="1252727"/>
              <a:ext cx="2154936" cy="1481327"/>
            </a:xfrm>
            <a:prstGeom prst="rect">
              <a:avLst/>
            </a:prstGeom>
          </p:spPr>
        </p:pic>
        <p:sp>
          <p:nvSpPr>
            <p:cNvPr id="97" name="object 30">
              <a:extLst>
                <a:ext uri="{FF2B5EF4-FFF2-40B4-BE49-F238E27FC236}">
                  <a16:creationId xmlns:a16="http://schemas.microsoft.com/office/drawing/2014/main" id="{2CEACA2D-FBFA-3D0C-2632-D24C5B6E9B78}"/>
                </a:ext>
              </a:extLst>
            </p:cNvPr>
            <p:cNvSpPr/>
            <p:nvPr/>
          </p:nvSpPr>
          <p:spPr>
            <a:xfrm>
              <a:off x="6120384" y="2732531"/>
              <a:ext cx="2153920" cy="463550"/>
            </a:xfrm>
            <a:custGeom>
              <a:avLst/>
              <a:gdLst/>
              <a:ahLst/>
              <a:cxnLst/>
              <a:rect l="l" t="t" r="r" b="b"/>
              <a:pathLst>
                <a:path w="2153920" h="463550">
                  <a:moveTo>
                    <a:pt x="2153412" y="0"/>
                  </a:moveTo>
                  <a:lnTo>
                    <a:pt x="0" y="0"/>
                  </a:lnTo>
                  <a:lnTo>
                    <a:pt x="0" y="463296"/>
                  </a:lnTo>
                  <a:lnTo>
                    <a:pt x="2153412" y="463296"/>
                  </a:lnTo>
                  <a:lnTo>
                    <a:pt x="2153412" y="0"/>
                  </a:lnTo>
                  <a:close/>
                </a:path>
              </a:pathLst>
            </a:custGeom>
            <a:solidFill>
              <a:srgbClr val="FACE07"/>
            </a:solidFill>
          </p:spPr>
          <p:txBody>
            <a:bodyPr wrap="square" lIns="0" tIns="0" rIns="0" bIns="0" rtlCol="0"/>
            <a:lstStyle/>
            <a:p>
              <a:endParaRPr/>
            </a:p>
          </p:txBody>
        </p:sp>
        <p:pic>
          <p:nvPicPr>
            <p:cNvPr id="98" name="object 31">
              <a:extLst>
                <a:ext uri="{FF2B5EF4-FFF2-40B4-BE49-F238E27FC236}">
                  <a16:creationId xmlns:a16="http://schemas.microsoft.com/office/drawing/2014/main" id="{C858736A-EB4D-A3F1-6424-4171869ABA19}"/>
                </a:ext>
              </a:extLst>
            </p:cNvPr>
            <p:cNvPicPr/>
            <p:nvPr/>
          </p:nvPicPr>
          <p:blipFill>
            <a:blip r:embed="rId16" cstate="print"/>
            <a:stretch>
              <a:fillRect/>
            </a:stretch>
          </p:blipFill>
          <p:spPr>
            <a:xfrm>
              <a:off x="6982968" y="2839847"/>
              <a:ext cx="519379" cy="214884"/>
            </a:xfrm>
            <a:prstGeom prst="rect">
              <a:avLst/>
            </a:prstGeom>
          </p:spPr>
        </p:pic>
      </p:grpSp>
      <p:grpSp>
        <p:nvGrpSpPr>
          <p:cNvPr id="99" name="object 32">
            <a:extLst>
              <a:ext uri="{FF2B5EF4-FFF2-40B4-BE49-F238E27FC236}">
                <a16:creationId xmlns:a16="http://schemas.microsoft.com/office/drawing/2014/main" id="{9A934308-FCD6-AC09-A1B4-1A08B2B941D2}"/>
              </a:ext>
            </a:extLst>
          </p:cNvPr>
          <p:cNvGrpSpPr/>
          <p:nvPr/>
        </p:nvGrpSpPr>
        <p:grpSpPr>
          <a:xfrm>
            <a:off x="8642857" y="4476562"/>
            <a:ext cx="2179320" cy="2034539"/>
            <a:chOff x="8642857" y="4151629"/>
            <a:chExt cx="2179320" cy="2034539"/>
          </a:xfrm>
        </p:grpSpPr>
        <p:sp>
          <p:nvSpPr>
            <p:cNvPr id="100" name="object 33">
              <a:extLst>
                <a:ext uri="{FF2B5EF4-FFF2-40B4-BE49-F238E27FC236}">
                  <a16:creationId xmlns:a16="http://schemas.microsoft.com/office/drawing/2014/main" id="{627E7D34-D755-C176-5A6D-CC9DBD2E0446}"/>
                </a:ext>
              </a:extLst>
            </p:cNvPr>
            <p:cNvSpPr/>
            <p:nvPr/>
          </p:nvSpPr>
          <p:spPr>
            <a:xfrm>
              <a:off x="8648699" y="5658611"/>
              <a:ext cx="2159635" cy="527685"/>
            </a:xfrm>
            <a:custGeom>
              <a:avLst/>
              <a:gdLst/>
              <a:ahLst/>
              <a:cxnLst/>
              <a:rect l="l" t="t" r="r" b="b"/>
              <a:pathLst>
                <a:path w="2159634" h="527685">
                  <a:moveTo>
                    <a:pt x="2159507" y="0"/>
                  </a:moveTo>
                  <a:lnTo>
                    <a:pt x="0" y="0"/>
                  </a:lnTo>
                  <a:lnTo>
                    <a:pt x="0" y="527304"/>
                  </a:lnTo>
                  <a:lnTo>
                    <a:pt x="2159507" y="527304"/>
                  </a:lnTo>
                  <a:lnTo>
                    <a:pt x="2159507" y="0"/>
                  </a:lnTo>
                  <a:close/>
                </a:path>
              </a:pathLst>
            </a:custGeom>
            <a:solidFill>
              <a:srgbClr val="FACE07"/>
            </a:solidFill>
          </p:spPr>
          <p:txBody>
            <a:bodyPr wrap="square" lIns="0" tIns="0" rIns="0" bIns="0" rtlCol="0"/>
            <a:lstStyle/>
            <a:p>
              <a:endParaRPr/>
            </a:p>
          </p:txBody>
        </p:sp>
        <p:pic>
          <p:nvPicPr>
            <p:cNvPr id="101" name="object 34">
              <a:extLst>
                <a:ext uri="{FF2B5EF4-FFF2-40B4-BE49-F238E27FC236}">
                  <a16:creationId xmlns:a16="http://schemas.microsoft.com/office/drawing/2014/main" id="{7CE8BC99-6F98-693B-7C14-BD0B7421FC5B}"/>
                </a:ext>
              </a:extLst>
            </p:cNvPr>
            <p:cNvPicPr/>
            <p:nvPr/>
          </p:nvPicPr>
          <p:blipFill>
            <a:blip r:embed="rId17" cstate="print"/>
            <a:stretch>
              <a:fillRect/>
            </a:stretch>
          </p:blipFill>
          <p:spPr>
            <a:xfrm>
              <a:off x="8854538" y="4204715"/>
              <a:ext cx="1912471" cy="1429492"/>
            </a:xfrm>
            <a:prstGeom prst="rect">
              <a:avLst/>
            </a:prstGeom>
          </p:spPr>
        </p:pic>
        <p:sp>
          <p:nvSpPr>
            <p:cNvPr id="102" name="object 35">
              <a:extLst>
                <a:ext uri="{FF2B5EF4-FFF2-40B4-BE49-F238E27FC236}">
                  <a16:creationId xmlns:a16="http://schemas.microsoft.com/office/drawing/2014/main" id="{1ADA01FB-A26C-BFA3-2C23-CA105DF54FE5}"/>
                </a:ext>
              </a:extLst>
            </p:cNvPr>
            <p:cNvSpPr/>
            <p:nvPr/>
          </p:nvSpPr>
          <p:spPr>
            <a:xfrm>
              <a:off x="8655557" y="4164329"/>
              <a:ext cx="2153920" cy="1495425"/>
            </a:xfrm>
            <a:custGeom>
              <a:avLst/>
              <a:gdLst/>
              <a:ahLst/>
              <a:cxnLst/>
              <a:rect l="l" t="t" r="r" b="b"/>
              <a:pathLst>
                <a:path w="2153920" h="1495425">
                  <a:moveTo>
                    <a:pt x="0" y="1495044"/>
                  </a:moveTo>
                  <a:lnTo>
                    <a:pt x="2153411" y="1495044"/>
                  </a:lnTo>
                  <a:lnTo>
                    <a:pt x="2153411" y="0"/>
                  </a:lnTo>
                  <a:lnTo>
                    <a:pt x="0" y="0"/>
                  </a:lnTo>
                  <a:lnTo>
                    <a:pt x="0" y="1495044"/>
                  </a:lnTo>
                  <a:close/>
                </a:path>
              </a:pathLst>
            </a:custGeom>
            <a:ln w="25400">
              <a:solidFill>
                <a:srgbClr val="CFD1D9"/>
              </a:solidFill>
            </a:ln>
          </p:spPr>
          <p:txBody>
            <a:bodyPr wrap="square" lIns="0" tIns="0" rIns="0" bIns="0" rtlCol="0"/>
            <a:lstStyle/>
            <a:p>
              <a:endParaRPr/>
            </a:p>
          </p:txBody>
        </p:sp>
      </p:grpSp>
      <p:pic>
        <p:nvPicPr>
          <p:cNvPr id="103" name="object 37">
            <a:extLst>
              <a:ext uri="{FF2B5EF4-FFF2-40B4-BE49-F238E27FC236}">
                <a16:creationId xmlns:a16="http://schemas.microsoft.com/office/drawing/2014/main" id="{C41C2EC4-3BDD-18A2-107C-BDE6960CE608}"/>
              </a:ext>
            </a:extLst>
          </p:cNvPr>
          <p:cNvPicPr/>
          <p:nvPr/>
        </p:nvPicPr>
        <p:blipFill>
          <a:blip r:embed="rId18" cstate="print"/>
          <a:stretch>
            <a:fillRect/>
          </a:stretch>
        </p:blipFill>
        <p:spPr>
          <a:xfrm>
            <a:off x="8948293" y="6127105"/>
            <a:ext cx="1589658" cy="215188"/>
          </a:xfrm>
          <a:prstGeom prst="rect">
            <a:avLst/>
          </a:prstGeom>
        </p:spPr>
      </p:pic>
    </p:spTree>
    <p:extLst>
      <p:ext uri="{BB962C8B-B14F-4D97-AF65-F5344CB8AC3E}">
        <p14:creationId xmlns:p14="http://schemas.microsoft.com/office/powerpoint/2010/main" val="293777996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76412" y="1105741"/>
            <a:ext cx="11348869" cy="523220"/>
          </a:xfrm>
          <a:prstGeom prst="rect">
            <a:avLst/>
          </a:prstGeom>
          <a:noFill/>
        </p:spPr>
        <p:txBody>
          <a:bodyPr wrap="square" rtlCol="0">
            <a:spAutoFit/>
          </a:bodyPr>
          <a:lstStyle/>
          <a:p>
            <a:r>
              <a:rPr lang="en-US" sz="2800" b="1" spc="225" dirty="0">
                <a:latin typeface="Arial" panose="020B0604020202020204" pitchFamily="34" charset="0"/>
                <a:cs typeface="Arial" panose="020B0604020202020204" pitchFamily="34" charset="0"/>
              </a:rPr>
              <a:t>Now</a:t>
            </a:r>
            <a:r>
              <a:rPr lang="en-US" sz="2800" b="1" spc="95"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is</a:t>
            </a:r>
            <a:r>
              <a:rPr lang="en-US" sz="2800" b="1" spc="75" dirty="0">
                <a:latin typeface="Arial" panose="020B0604020202020204" pitchFamily="34" charset="0"/>
                <a:cs typeface="Arial" panose="020B0604020202020204" pitchFamily="34" charset="0"/>
              </a:rPr>
              <a:t> </a:t>
            </a:r>
            <a:r>
              <a:rPr lang="en-US" sz="2800" b="1" spc="-60" dirty="0">
                <a:latin typeface="Arial" panose="020B0604020202020204" pitchFamily="34" charset="0"/>
                <a:cs typeface="Arial" panose="020B0604020202020204" pitchFamily="34" charset="0"/>
              </a:rPr>
              <a:t>the</a:t>
            </a:r>
            <a:r>
              <a:rPr lang="en-US" sz="2800" b="1" spc="95" dirty="0">
                <a:latin typeface="Arial" panose="020B0604020202020204" pitchFamily="34" charset="0"/>
                <a:cs typeface="Arial" panose="020B0604020202020204" pitchFamily="34" charset="0"/>
              </a:rPr>
              <a:t> </a:t>
            </a:r>
            <a:r>
              <a:rPr lang="en-US" sz="2800" b="1" spc="-65" dirty="0">
                <a:latin typeface="Arial" panose="020B0604020202020204" pitchFamily="34" charset="0"/>
                <a:cs typeface="Arial" panose="020B0604020202020204" pitchFamily="34" charset="0"/>
              </a:rPr>
              <a:t>time</a:t>
            </a:r>
            <a:r>
              <a:rPr lang="en-US" sz="2800" b="1" spc="70" dirty="0">
                <a:latin typeface="Arial" panose="020B0604020202020204" pitchFamily="34" charset="0"/>
                <a:cs typeface="Arial" panose="020B0604020202020204" pitchFamily="34" charset="0"/>
              </a:rPr>
              <a:t> </a:t>
            </a:r>
            <a:r>
              <a:rPr lang="en-US" sz="2800" b="1" spc="-95" dirty="0">
                <a:latin typeface="Arial" panose="020B0604020202020204" pitchFamily="34" charset="0"/>
                <a:cs typeface="Arial" panose="020B0604020202020204" pitchFamily="34" charset="0"/>
              </a:rPr>
              <a:t>to Think Bigger and work together</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45" name="object 4">
            <a:extLst>
              <a:ext uri="{FF2B5EF4-FFF2-40B4-BE49-F238E27FC236}">
                <a16:creationId xmlns:a16="http://schemas.microsoft.com/office/drawing/2014/main" id="{F6132D2A-7493-1202-352C-6F8869B8CBEC}"/>
              </a:ext>
            </a:extLst>
          </p:cNvPr>
          <p:cNvPicPr/>
          <p:nvPr/>
        </p:nvPicPr>
        <p:blipFill>
          <a:blip r:embed="rId2" cstate="print"/>
          <a:stretch>
            <a:fillRect/>
          </a:stretch>
        </p:blipFill>
        <p:spPr>
          <a:xfrm>
            <a:off x="425630" y="1608269"/>
            <a:ext cx="11250433" cy="4906830"/>
          </a:xfrm>
          <a:prstGeom prst="rect">
            <a:avLst/>
          </a:prstGeom>
        </p:spPr>
      </p:pic>
      <p:pic>
        <p:nvPicPr>
          <p:cNvPr id="46" name="object 5">
            <a:extLst>
              <a:ext uri="{FF2B5EF4-FFF2-40B4-BE49-F238E27FC236}">
                <a16:creationId xmlns:a16="http://schemas.microsoft.com/office/drawing/2014/main" id="{D106FE90-C9FF-4B37-D3C5-53918510FFD8}"/>
              </a:ext>
            </a:extLst>
          </p:cNvPr>
          <p:cNvPicPr/>
          <p:nvPr/>
        </p:nvPicPr>
        <p:blipFill>
          <a:blip r:embed="rId3" cstate="print"/>
          <a:stretch>
            <a:fillRect/>
          </a:stretch>
        </p:blipFill>
        <p:spPr>
          <a:xfrm>
            <a:off x="2597299" y="1816200"/>
            <a:ext cx="6997402" cy="4664933"/>
          </a:xfrm>
          <a:prstGeom prst="rect">
            <a:avLst/>
          </a:prstGeom>
        </p:spPr>
      </p:pic>
    </p:spTree>
    <p:extLst>
      <p:ext uri="{BB962C8B-B14F-4D97-AF65-F5344CB8AC3E}">
        <p14:creationId xmlns:p14="http://schemas.microsoft.com/office/powerpoint/2010/main" val="314857001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6" name="object 2">
            <a:extLst>
              <a:ext uri="{FF2B5EF4-FFF2-40B4-BE49-F238E27FC236}">
                <a16:creationId xmlns:a16="http://schemas.microsoft.com/office/drawing/2014/main" id="{0EFB6332-6CDA-EB05-E773-A381FB0370E4}"/>
              </a:ext>
            </a:extLst>
          </p:cNvPr>
          <p:cNvPicPr/>
          <p:nvPr/>
        </p:nvPicPr>
        <p:blipFill>
          <a:blip r:embed="rId2" cstate="print"/>
          <a:stretch>
            <a:fillRect/>
          </a:stretch>
        </p:blipFill>
        <p:spPr>
          <a:xfrm>
            <a:off x="4995268" y="2662363"/>
            <a:ext cx="2201464" cy="2041274"/>
          </a:xfrm>
          <a:prstGeom prst="rect">
            <a:avLst/>
          </a:prstGeom>
        </p:spPr>
      </p:pic>
    </p:spTree>
    <p:extLst>
      <p:ext uri="{BB962C8B-B14F-4D97-AF65-F5344CB8AC3E}">
        <p14:creationId xmlns:p14="http://schemas.microsoft.com/office/powerpoint/2010/main" val="128436095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90698" y="2009860"/>
            <a:ext cx="7874229" cy="1111055"/>
          </a:xfrm>
        </p:spPr>
        <p:txBody>
          <a:bodyPr vert="horz" lIns="0" tIns="0" rIns="0" bIns="0" rtlCol="0" anchor="b">
            <a:noAutofit/>
          </a:bodyPr>
          <a:lstStyle/>
          <a:p>
            <a:pPr algn="l"/>
            <a:r>
              <a:rPr lang="it-IT" sz="4800" b="1" dirty="0">
                <a:solidFill>
                  <a:srgbClr val="286AA6"/>
                </a:solidFill>
                <a:latin typeface="Arial" panose="020B0604020202020204" pitchFamily="34" charset="0"/>
                <a:ea typeface="Arial" charset="0"/>
                <a:cs typeface="Arial" panose="020B0604020202020204" pitchFamily="34" charset="0"/>
              </a:rPr>
              <a:t>Edwige Ravry</a:t>
            </a:r>
          </a:p>
        </p:txBody>
      </p:sp>
      <p:pic>
        <p:nvPicPr>
          <p:cNvPr id="15" name="Immagine 14"/>
          <p:cNvPicPr>
            <a:picLocks noChangeAspect="1"/>
          </p:cNvPicPr>
          <p:nvPr/>
        </p:nvPicPr>
        <p:blipFill rotWithShape="1">
          <a:blip r:embed="rId2">
            <a:extLst>
              <a:ext uri="{28A0092B-C50C-407E-A947-70E740481C1C}">
                <a14:useLocalDpi xmlns:a14="http://schemas.microsoft.com/office/drawing/2010/main" val="0"/>
              </a:ext>
            </a:extLst>
          </a:blip>
          <a:srcRect t="20235" b="27482"/>
          <a:stretch/>
        </p:blipFill>
        <p:spPr>
          <a:xfrm>
            <a:off x="1240" y="3126528"/>
            <a:ext cx="12191999" cy="2883853"/>
          </a:xfrm>
          <a:prstGeom prst="rect">
            <a:avLst/>
          </a:prstGeom>
        </p:spPr>
      </p:pic>
      <p:sp>
        <p:nvSpPr>
          <p:cNvPr id="21" name="Titolo 1"/>
          <p:cNvSpPr txBox="1">
            <a:spLocks/>
          </p:cNvSpPr>
          <p:nvPr/>
        </p:nvSpPr>
        <p:spPr>
          <a:xfrm>
            <a:off x="590698" y="3504302"/>
            <a:ext cx="11095102"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4800" b="1" spc="-200" dirty="0">
                <a:solidFill>
                  <a:schemeClr val="bg1"/>
                </a:solidFill>
                <a:ea typeface="Arial" charset="0"/>
                <a:cs typeface="Arial" charset="0"/>
              </a:rPr>
              <a:t>Additive Manufacturing in TotalEnergies</a:t>
            </a:r>
          </a:p>
        </p:txBody>
      </p:sp>
      <p:sp>
        <p:nvSpPr>
          <p:cNvPr id="3" name="CasellaDiTesto 2">
            <a:extLst>
              <a:ext uri="{FF2B5EF4-FFF2-40B4-BE49-F238E27FC236}">
                <a16:creationId xmlns:a16="http://schemas.microsoft.com/office/drawing/2014/main" id="{AA77FEA0-2101-4BA5-919E-B2A8A4FE1440}"/>
              </a:ext>
            </a:extLst>
          </p:cNvPr>
          <p:cNvSpPr txBox="1"/>
          <p:nvPr/>
        </p:nvSpPr>
        <p:spPr>
          <a:xfrm>
            <a:off x="506200" y="3213694"/>
            <a:ext cx="8454615"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Additive Manufacturing &amp; Digital Inventory Product Owner</a:t>
            </a:r>
            <a:endParaRPr lang="it-IT" sz="2400" dirty="0">
              <a:solidFill>
                <a:schemeClr val="bg1"/>
              </a:solidFill>
              <a:latin typeface="Arial" panose="020B0604020202020204" pitchFamily="34" charset="0"/>
              <a:cs typeface="Arial" panose="020B0604020202020204" pitchFamily="34" charset="0"/>
            </a:endParaRPr>
          </a:p>
        </p:txBody>
      </p:sp>
      <p:grpSp>
        <p:nvGrpSpPr>
          <p:cNvPr id="20" name="Gruppieren 19">
            <a:extLst>
              <a:ext uri="{FF2B5EF4-FFF2-40B4-BE49-F238E27FC236}">
                <a16:creationId xmlns:a16="http://schemas.microsoft.com/office/drawing/2014/main" id="{7CF0A007-FE5B-4383-A915-E799E06BFD80}"/>
              </a:ext>
            </a:extLst>
          </p:cNvPr>
          <p:cNvGrpSpPr/>
          <p:nvPr/>
        </p:nvGrpSpPr>
        <p:grpSpPr>
          <a:xfrm>
            <a:off x="7773004" y="383063"/>
            <a:ext cx="1757109" cy="534102"/>
            <a:chOff x="7773004" y="383063"/>
            <a:chExt cx="1757109" cy="534102"/>
          </a:xfrm>
        </p:grpSpPr>
        <p:grpSp>
          <p:nvGrpSpPr>
            <p:cNvPr id="10" name="Gruppo 9"/>
            <p:cNvGrpSpPr/>
            <p:nvPr/>
          </p:nvGrpSpPr>
          <p:grpSpPr>
            <a:xfrm>
              <a:off x="7773004" y="557961"/>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7854356" y="676765"/>
              <a:ext cx="1594402" cy="240400"/>
              <a:chOff x="6874403" y="603438"/>
              <a:chExt cx="1594402" cy="24040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5"/>
          <a:stretch>
            <a:fillRect/>
          </a:stretch>
        </p:blipFill>
        <p:spPr>
          <a:xfrm>
            <a:off x="-644" y="40835"/>
            <a:ext cx="7559040" cy="1402080"/>
          </a:xfrm>
          <a:prstGeom prst="rect">
            <a:avLst/>
          </a:prstGeom>
        </p:spPr>
      </p:pic>
      <p:grpSp>
        <p:nvGrpSpPr>
          <p:cNvPr id="29" name="Gruppieren 28">
            <a:extLst>
              <a:ext uri="{FF2B5EF4-FFF2-40B4-BE49-F238E27FC236}">
                <a16:creationId xmlns:a16="http://schemas.microsoft.com/office/drawing/2014/main" id="{51FF9981-4EA8-4F26-AF36-44BC6EE10204}"/>
              </a:ext>
            </a:extLst>
          </p:cNvPr>
          <p:cNvGrpSpPr/>
          <p:nvPr/>
        </p:nvGrpSpPr>
        <p:grpSpPr>
          <a:xfrm>
            <a:off x="10014775" y="557961"/>
            <a:ext cx="1757109" cy="100583"/>
            <a:chOff x="10014775" y="557961"/>
            <a:chExt cx="1757109" cy="100583"/>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6" name="Grafik 5">
            <a:extLst>
              <a:ext uri="{FF2B5EF4-FFF2-40B4-BE49-F238E27FC236}">
                <a16:creationId xmlns:a16="http://schemas.microsoft.com/office/drawing/2014/main" id="{7DC961A3-104C-4916-A925-E1D3A1E008AE}"/>
              </a:ext>
            </a:extLst>
          </p:cNvPr>
          <p:cNvPicPr>
            <a:picLocks noChangeAspect="1"/>
          </p:cNvPicPr>
          <p:nvPr/>
        </p:nvPicPr>
        <p:blipFill>
          <a:blip r:embed="rId6"/>
          <a:stretch>
            <a:fillRect/>
          </a:stretch>
        </p:blipFill>
        <p:spPr>
          <a:xfrm>
            <a:off x="10533329" y="512879"/>
            <a:ext cx="720000" cy="720000"/>
          </a:xfrm>
          <a:prstGeom prst="rect">
            <a:avLst/>
          </a:prstGeom>
        </p:spPr>
      </p:pic>
      <p:sp>
        <p:nvSpPr>
          <p:cNvPr id="27" name="Titolo 1">
            <a:extLst>
              <a:ext uri="{FF2B5EF4-FFF2-40B4-BE49-F238E27FC236}">
                <a16:creationId xmlns:a16="http://schemas.microsoft.com/office/drawing/2014/main" id="{1C55F4FA-15E9-4ACA-8C27-706AAC8A73F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Tree>
    <p:extLst>
      <p:ext uri="{BB962C8B-B14F-4D97-AF65-F5344CB8AC3E}">
        <p14:creationId xmlns:p14="http://schemas.microsoft.com/office/powerpoint/2010/main" val="324297203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27194" y="1008848"/>
            <a:ext cx="2320756" cy="523220"/>
          </a:xfrm>
          <a:prstGeom prst="rect">
            <a:avLst/>
          </a:prstGeom>
          <a:noFill/>
        </p:spPr>
        <p:txBody>
          <a:bodyPr wrap="square" rtlCol="0">
            <a:spAutoFit/>
          </a:bodyPr>
          <a:lstStyle/>
          <a:p>
            <a:r>
              <a:rPr lang="it-IT" sz="2800" b="1" dirty="0" err="1">
                <a:latin typeface="Arial" panose="020B0604020202020204" pitchFamily="34" charset="0"/>
                <a:cs typeface="Arial" panose="020B0604020202020204" pitchFamily="34" charset="0"/>
              </a:rPr>
              <a:t>Biography</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7D6C48B0-9AAE-4631-AC62-5158F4EFFD31}"/>
              </a:ext>
            </a:extLst>
          </p:cNvPr>
          <p:cNvSpPr txBox="1"/>
          <p:nvPr/>
        </p:nvSpPr>
        <p:spPr>
          <a:xfrm>
            <a:off x="349431" y="1925246"/>
            <a:ext cx="11404419" cy="2450094"/>
          </a:xfrm>
          <a:prstGeom prst="rect">
            <a:avLst/>
          </a:prstGeom>
          <a:noFill/>
        </p:spPr>
        <p:txBody>
          <a:bodyPr wrap="square" rtlCol="0">
            <a:spAutoFit/>
          </a:bodyPr>
          <a:lstStyle/>
          <a:p>
            <a:pPr>
              <a:lnSpc>
                <a:spcPct val="107000"/>
              </a:lnSpc>
              <a:spcAft>
                <a:spcPts val="800"/>
              </a:spcAft>
            </a:pPr>
            <a:r>
              <a:rPr lang="en-GB" sz="18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After graduating from HEC Paris with an MBA Edwige joined Total as an Economist, working first in Paris then Aberdeen, Scotland. From the very start she found herself drawn to technical topics and during her following assignment in Canada she transitioned from Joint Venture representative to Development Studies Lead. She then went back to school to become a Drilling Engineer and worked on Drilling Rigs in Argentina then Scotland. Following an equipment failure, in January 2017, that caused significant delay to operations she googled Additive Manufacturing and had an epiphany : one day Oil &amp; Gas operators will store spare parts as virtual files in a “Digital warehouse” and print them on demand, close to site. She embarked on a quest to make this vision come true and has been at it ever since. Edwige is currently Additive Manufacturing &amp; Digital Inventory Product Owner, working in Total’s </a:t>
            </a:r>
            <a:r>
              <a:rPr lang="en-GB" sz="1800" dirty="0" err="1">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OneTech</a:t>
            </a:r>
            <a:r>
              <a:rPr lang="en-GB" sz="18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 division and based in Paris.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10359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11348869" cy="523220"/>
          </a:xfrm>
          <a:prstGeom prst="rect">
            <a:avLst/>
          </a:prstGeom>
          <a:noFill/>
        </p:spPr>
        <p:txBody>
          <a:bodyPr wrap="square" rtlCol="0">
            <a:spAutoFit/>
          </a:bodyPr>
          <a:lstStyle/>
          <a:p>
            <a:r>
              <a:rPr lang="it-IT" sz="2800" b="1" dirty="0">
                <a:latin typeface="Arial" panose="020B0604020202020204" pitchFamily="34" charset="0"/>
                <a:cs typeface="Arial" panose="020B0604020202020204" pitchFamily="34" charset="0"/>
              </a:rPr>
              <a:t>3D printed parts field deployed to date in the Oil&amp;Gas industry </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13">
            <a:extLst>
              <a:ext uri="{FF2B5EF4-FFF2-40B4-BE49-F238E27FC236}">
                <a16:creationId xmlns:a16="http://schemas.microsoft.com/office/drawing/2014/main" id="{58AD3516-3611-4CA9-801F-E24F40FA60E9}"/>
              </a:ext>
            </a:extLst>
          </p:cNvPr>
          <p:cNvSpPr txBox="1">
            <a:spLocks/>
          </p:cNvSpPr>
          <p:nvPr/>
        </p:nvSpPr>
        <p:spPr>
          <a:xfrm>
            <a:off x="2782736" y="6459508"/>
            <a:ext cx="576000" cy="252000"/>
          </a:xfrm>
          <a:prstGeom prst="rect">
            <a:avLst/>
          </a:prstGeom>
        </p:spPr>
        <p:txBody>
          <a:bodyP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5A587B-5814-4D9B-9598-FE9CB954CB01}" type="slidenum">
              <a:rPr lang="fr-FR" smtClean="0"/>
              <a:pPr/>
              <a:t>28</a:t>
            </a:fld>
            <a:endParaRPr lang="fr-FR" dirty="0"/>
          </a:p>
        </p:txBody>
      </p:sp>
      <p:sp>
        <p:nvSpPr>
          <p:cNvPr id="7" name="Rectangle 6">
            <a:extLst>
              <a:ext uri="{FF2B5EF4-FFF2-40B4-BE49-F238E27FC236}">
                <a16:creationId xmlns:a16="http://schemas.microsoft.com/office/drawing/2014/main" id="{E9E70DF7-B9E8-4DCC-8912-EEF0D6A51AA5}"/>
              </a:ext>
            </a:extLst>
          </p:cNvPr>
          <p:cNvSpPr/>
          <p:nvPr/>
        </p:nvSpPr>
        <p:spPr>
          <a:xfrm>
            <a:off x="2875356" y="2997253"/>
            <a:ext cx="3804554" cy="7731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Pump impellers &amp; inducers</a:t>
            </a:r>
          </a:p>
          <a:p>
            <a:pPr algn="ctr"/>
            <a:r>
              <a:rPr lang="en-US" dirty="0"/>
              <a:t>&gt; 100 field deployed</a:t>
            </a:r>
          </a:p>
        </p:txBody>
      </p:sp>
      <p:sp>
        <p:nvSpPr>
          <p:cNvPr id="8" name="Rectangle 7">
            <a:extLst>
              <a:ext uri="{FF2B5EF4-FFF2-40B4-BE49-F238E27FC236}">
                <a16:creationId xmlns:a16="http://schemas.microsoft.com/office/drawing/2014/main" id="{6B6BC7E0-9725-43CA-8D2C-F9A079277916}"/>
              </a:ext>
            </a:extLst>
          </p:cNvPr>
          <p:cNvSpPr/>
          <p:nvPr/>
        </p:nvSpPr>
        <p:spPr>
          <a:xfrm>
            <a:off x="2918768" y="5699504"/>
            <a:ext cx="3761140" cy="75110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Control valve trims</a:t>
            </a:r>
          </a:p>
          <a:p>
            <a:pPr algn="ctr"/>
            <a:r>
              <a:rPr lang="en-US" dirty="0"/>
              <a:t>&gt; 30 field deployed</a:t>
            </a:r>
          </a:p>
        </p:txBody>
      </p:sp>
      <p:pic>
        <p:nvPicPr>
          <p:cNvPr id="9" name="Picture 26">
            <a:extLst>
              <a:ext uri="{FF2B5EF4-FFF2-40B4-BE49-F238E27FC236}">
                <a16:creationId xmlns:a16="http://schemas.microsoft.com/office/drawing/2014/main" id="{00052665-27A2-4F3E-87A9-048655FEB08A}"/>
              </a:ext>
            </a:extLst>
          </p:cNvPr>
          <p:cNvPicPr/>
          <p:nvPr/>
        </p:nvPicPr>
        <p:blipFill rotWithShape="1">
          <a:blip r:embed="rId2"/>
          <a:srcRect l="21892" t="28526" r="70494" b="41957"/>
          <a:stretch/>
        </p:blipFill>
        <p:spPr>
          <a:xfrm>
            <a:off x="2875355" y="1812003"/>
            <a:ext cx="1160288" cy="1183686"/>
          </a:xfrm>
          <a:prstGeom prst="rect">
            <a:avLst/>
          </a:prstGeom>
        </p:spPr>
      </p:pic>
      <p:pic>
        <p:nvPicPr>
          <p:cNvPr id="10" name="Picture 30">
            <a:extLst>
              <a:ext uri="{FF2B5EF4-FFF2-40B4-BE49-F238E27FC236}">
                <a16:creationId xmlns:a16="http://schemas.microsoft.com/office/drawing/2014/main" id="{2795AE66-57E4-445A-9F55-159567DBBFCF}"/>
              </a:ext>
            </a:extLst>
          </p:cNvPr>
          <p:cNvPicPr/>
          <p:nvPr/>
        </p:nvPicPr>
        <p:blipFill rotWithShape="1">
          <a:blip r:embed="rId3" cstate="print">
            <a:extLst>
              <a:ext uri="{28A0092B-C50C-407E-A947-70E740481C1C}">
                <a14:useLocalDpi xmlns:a14="http://schemas.microsoft.com/office/drawing/2010/main" val="0"/>
              </a:ext>
            </a:extLst>
          </a:blip>
          <a:srcRect t="12248" b="12558"/>
          <a:stretch/>
        </p:blipFill>
        <p:spPr bwMode="auto">
          <a:xfrm>
            <a:off x="5497153" y="1802479"/>
            <a:ext cx="1182756" cy="1196682"/>
          </a:xfrm>
          <a:prstGeom prst="rect">
            <a:avLst/>
          </a:prstGeom>
          <a:noFill/>
          <a:ln>
            <a:noFill/>
          </a:ln>
          <a:extLst>
            <a:ext uri="{53640926-AAD7-44D8-BBD7-CCE9431645EC}">
              <a14:shadowObscured xmlns:a14="http://schemas.microsoft.com/office/drawing/2010/main"/>
            </a:ext>
          </a:extLst>
        </p:spPr>
      </p:pic>
      <p:pic>
        <p:nvPicPr>
          <p:cNvPr id="11" name="Image 5">
            <a:extLst>
              <a:ext uri="{FF2B5EF4-FFF2-40B4-BE49-F238E27FC236}">
                <a16:creationId xmlns:a16="http://schemas.microsoft.com/office/drawing/2014/main" id="{F35547D5-811B-4CBC-8EDD-CF5D9774D0EE}"/>
              </a:ext>
            </a:extLst>
          </p:cNvPr>
          <p:cNvPicPr/>
          <p:nvPr/>
        </p:nvPicPr>
        <p:blipFill rotWithShape="1">
          <a:blip r:embed="rId4"/>
          <a:srcRect l="62190" t="16077" r="2726" b="8150"/>
          <a:stretch/>
        </p:blipFill>
        <p:spPr>
          <a:xfrm>
            <a:off x="4035644" y="1805530"/>
            <a:ext cx="1460482" cy="1190160"/>
          </a:xfrm>
          <a:prstGeom prst="rect">
            <a:avLst/>
          </a:prstGeom>
        </p:spPr>
      </p:pic>
      <p:sp>
        <p:nvSpPr>
          <p:cNvPr id="12" name="Rectangle 11">
            <a:extLst>
              <a:ext uri="{FF2B5EF4-FFF2-40B4-BE49-F238E27FC236}">
                <a16:creationId xmlns:a16="http://schemas.microsoft.com/office/drawing/2014/main" id="{4DAF8226-EF6C-49A8-B6C8-07AFF84E8AA2}"/>
              </a:ext>
            </a:extLst>
          </p:cNvPr>
          <p:cNvSpPr/>
          <p:nvPr/>
        </p:nvSpPr>
        <p:spPr>
          <a:xfrm>
            <a:off x="143974" y="3198787"/>
            <a:ext cx="2625923" cy="77310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Low criticality parts</a:t>
            </a:r>
          </a:p>
          <a:p>
            <a:pPr algn="ctr"/>
            <a:r>
              <a:rPr lang="en-US" dirty="0"/>
              <a:t>&gt; 1000 field deployed</a:t>
            </a:r>
          </a:p>
        </p:txBody>
      </p:sp>
      <p:pic>
        <p:nvPicPr>
          <p:cNvPr id="13" name="Image 5" descr="Une image contenant garé, engin&#10;&#10;Description générée automatiquement">
            <a:extLst>
              <a:ext uri="{FF2B5EF4-FFF2-40B4-BE49-F238E27FC236}">
                <a16:creationId xmlns:a16="http://schemas.microsoft.com/office/drawing/2014/main" id="{50E7A3D7-AE7C-49A7-9643-3F3B7CB164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3806"/>
          <a:stretch/>
        </p:blipFill>
        <p:spPr>
          <a:xfrm>
            <a:off x="183358" y="1704282"/>
            <a:ext cx="1712630" cy="1490222"/>
          </a:xfrm>
          <a:prstGeom prst="rect">
            <a:avLst/>
          </a:prstGeom>
        </p:spPr>
      </p:pic>
      <p:pic>
        <p:nvPicPr>
          <p:cNvPr id="14" name="Picture 8">
            <a:extLst>
              <a:ext uri="{FF2B5EF4-FFF2-40B4-BE49-F238E27FC236}">
                <a16:creationId xmlns:a16="http://schemas.microsoft.com/office/drawing/2014/main" id="{ED4BBBD3-0EC2-42AD-8B0F-8B1F88ABBFC4}"/>
              </a:ext>
            </a:extLst>
          </p:cNvPr>
          <p:cNvPicPr>
            <a:picLocks noChangeAspect="1"/>
          </p:cNvPicPr>
          <p:nvPr/>
        </p:nvPicPr>
        <p:blipFill rotWithShape="1">
          <a:blip r:embed="rId6"/>
          <a:srcRect l="14115" t="19070" r="71976" b="34374"/>
          <a:stretch/>
        </p:blipFill>
        <p:spPr>
          <a:xfrm>
            <a:off x="1950454" y="1721283"/>
            <a:ext cx="764496" cy="1439426"/>
          </a:xfrm>
          <a:prstGeom prst="rect">
            <a:avLst/>
          </a:prstGeom>
        </p:spPr>
      </p:pic>
      <p:sp>
        <p:nvSpPr>
          <p:cNvPr id="15" name="Rectangle 14">
            <a:extLst>
              <a:ext uri="{FF2B5EF4-FFF2-40B4-BE49-F238E27FC236}">
                <a16:creationId xmlns:a16="http://schemas.microsoft.com/office/drawing/2014/main" id="{A2F19149-43F8-4AD1-BA3A-76888753E7B0}"/>
              </a:ext>
            </a:extLst>
          </p:cNvPr>
          <p:cNvSpPr/>
          <p:nvPr/>
        </p:nvSpPr>
        <p:spPr>
          <a:xfrm>
            <a:off x="179774" y="5718135"/>
            <a:ext cx="2625923" cy="75110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a:t>AM repair</a:t>
            </a:r>
          </a:p>
          <a:p>
            <a:pPr algn="ctr"/>
            <a:r>
              <a:rPr lang="en-US" dirty="0"/>
              <a:t>&gt; 100 completed</a:t>
            </a:r>
          </a:p>
          <a:p>
            <a:pPr algn="ctr"/>
            <a:r>
              <a:rPr lang="en-US" b="1" dirty="0"/>
              <a:t> </a:t>
            </a:r>
            <a:endParaRPr lang="en-US" dirty="0"/>
          </a:p>
        </p:txBody>
      </p:sp>
      <p:pic>
        <p:nvPicPr>
          <p:cNvPr id="16" name="Image 2">
            <a:extLst>
              <a:ext uri="{FF2B5EF4-FFF2-40B4-BE49-F238E27FC236}">
                <a16:creationId xmlns:a16="http://schemas.microsoft.com/office/drawing/2014/main" id="{91308FD9-13C5-4883-A73F-CF12BAA883E2}"/>
              </a:ext>
            </a:extLst>
          </p:cNvPr>
          <p:cNvPicPr>
            <a:picLocks noChangeAspect="1"/>
          </p:cNvPicPr>
          <p:nvPr/>
        </p:nvPicPr>
        <p:blipFill rotWithShape="1">
          <a:blip r:embed="rId7"/>
          <a:srcRect l="17968" r="24783" b="13943"/>
          <a:stretch/>
        </p:blipFill>
        <p:spPr>
          <a:xfrm>
            <a:off x="153416" y="4093727"/>
            <a:ext cx="2228850" cy="1317263"/>
          </a:xfrm>
          <a:prstGeom prst="rect">
            <a:avLst/>
          </a:prstGeom>
        </p:spPr>
      </p:pic>
      <p:pic>
        <p:nvPicPr>
          <p:cNvPr id="17" name="Image 4">
            <a:extLst>
              <a:ext uri="{FF2B5EF4-FFF2-40B4-BE49-F238E27FC236}">
                <a16:creationId xmlns:a16="http://schemas.microsoft.com/office/drawing/2014/main" id="{91E4A85B-9F2F-446A-9783-E0C1D6DFE53F}"/>
              </a:ext>
            </a:extLst>
          </p:cNvPr>
          <p:cNvPicPr>
            <a:picLocks noChangeAspect="1"/>
          </p:cNvPicPr>
          <p:nvPr/>
        </p:nvPicPr>
        <p:blipFill rotWithShape="1">
          <a:blip r:embed="rId8"/>
          <a:srcRect l="1954" t="2828" r="19062" b="3985"/>
          <a:stretch/>
        </p:blipFill>
        <p:spPr>
          <a:xfrm>
            <a:off x="1191035" y="4660902"/>
            <a:ext cx="1620276" cy="1064577"/>
          </a:xfrm>
          <a:prstGeom prst="rect">
            <a:avLst/>
          </a:prstGeom>
        </p:spPr>
      </p:pic>
      <p:sp>
        <p:nvSpPr>
          <p:cNvPr id="18" name="ZoneTexte 17">
            <a:extLst>
              <a:ext uri="{FF2B5EF4-FFF2-40B4-BE49-F238E27FC236}">
                <a16:creationId xmlns:a16="http://schemas.microsoft.com/office/drawing/2014/main" id="{81A7653D-E5CA-42F9-A2CD-DAB3244E8348}"/>
              </a:ext>
            </a:extLst>
          </p:cNvPr>
          <p:cNvSpPr txBox="1"/>
          <p:nvPr/>
        </p:nvSpPr>
        <p:spPr>
          <a:xfrm>
            <a:off x="232595" y="4317381"/>
            <a:ext cx="1412137" cy="369332"/>
          </a:xfrm>
          <a:prstGeom prst="rect">
            <a:avLst/>
          </a:prstGeom>
          <a:noFill/>
        </p:spPr>
        <p:txBody>
          <a:bodyPr wrap="square" rtlCol="0">
            <a:spAutoFit/>
          </a:bodyPr>
          <a:lstStyle/>
          <a:p>
            <a:pPr algn="l"/>
            <a:r>
              <a:rPr lang="fr-FR" dirty="0" err="1">
                <a:solidFill>
                  <a:schemeClr val="bg1"/>
                </a:solidFill>
              </a:rPr>
              <a:t>Before</a:t>
            </a:r>
            <a:endParaRPr lang="fr-FR" dirty="0">
              <a:solidFill>
                <a:schemeClr val="bg1"/>
              </a:solidFill>
            </a:endParaRPr>
          </a:p>
        </p:txBody>
      </p:sp>
      <p:sp>
        <p:nvSpPr>
          <p:cNvPr id="19" name="ZoneTexte 18">
            <a:extLst>
              <a:ext uri="{FF2B5EF4-FFF2-40B4-BE49-F238E27FC236}">
                <a16:creationId xmlns:a16="http://schemas.microsoft.com/office/drawing/2014/main" id="{966F2C16-0FC9-4BDE-AB7D-82DD7D60B90B}"/>
              </a:ext>
            </a:extLst>
          </p:cNvPr>
          <p:cNvSpPr txBox="1"/>
          <p:nvPr/>
        </p:nvSpPr>
        <p:spPr>
          <a:xfrm>
            <a:off x="1647552" y="5164329"/>
            <a:ext cx="1412137" cy="369332"/>
          </a:xfrm>
          <a:prstGeom prst="rect">
            <a:avLst/>
          </a:prstGeom>
          <a:noFill/>
        </p:spPr>
        <p:txBody>
          <a:bodyPr wrap="square" rtlCol="0">
            <a:spAutoFit/>
          </a:bodyPr>
          <a:lstStyle/>
          <a:p>
            <a:pPr algn="l"/>
            <a:r>
              <a:rPr lang="fr-FR" dirty="0" err="1">
                <a:solidFill>
                  <a:schemeClr val="bg1"/>
                </a:solidFill>
              </a:rPr>
              <a:t>After</a:t>
            </a:r>
            <a:endParaRPr lang="fr-FR" dirty="0">
              <a:solidFill>
                <a:schemeClr val="bg1"/>
              </a:solidFill>
            </a:endParaRPr>
          </a:p>
        </p:txBody>
      </p:sp>
      <p:pic>
        <p:nvPicPr>
          <p:cNvPr id="20" name="Picture 24">
            <a:extLst>
              <a:ext uri="{FF2B5EF4-FFF2-40B4-BE49-F238E27FC236}">
                <a16:creationId xmlns:a16="http://schemas.microsoft.com/office/drawing/2014/main" id="{CC1A1D7E-CA28-48A6-A735-2D6B7AFCE6D0}"/>
              </a:ext>
            </a:extLst>
          </p:cNvPr>
          <p:cNvPicPr/>
          <p:nvPr/>
        </p:nvPicPr>
        <p:blipFill rotWithShape="1">
          <a:blip r:embed="rId9" cstate="print">
            <a:extLst>
              <a:ext uri="{28A0092B-C50C-407E-A947-70E740481C1C}">
                <a14:useLocalDpi xmlns:a14="http://schemas.microsoft.com/office/drawing/2010/main" val="0"/>
              </a:ext>
            </a:extLst>
          </a:blip>
          <a:srcRect l="8000" t="30050" r="36000" b="24801"/>
          <a:stretch/>
        </p:blipFill>
        <p:spPr>
          <a:xfrm>
            <a:off x="5013037" y="4006964"/>
            <a:ext cx="1656597" cy="1697967"/>
          </a:xfrm>
          <a:prstGeom prst="rect">
            <a:avLst/>
          </a:prstGeom>
        </p:spPr>
      </p:pic>
      <p:pic>
        <p:nvPicPr>
          <p:cNvPr id="21" name="Picture 3" descr="No alternative text description for this image">
            <a:extLst>
              <a:ext uri="{FF2B5EF4-FFF2-40B4-BE49-F238E27FC236}">
                <a16:creationId xmlns:a16="http://schemas.microsoft.com/office/drawing/2014/main" id="{15383964-FE9A-41B3-B55F-281586F20FF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009"/>
          <a:stretch/>
        </p:blipFill>
        <p:spPr bwMode="auto">
          <a:xfrm>
            <a:off x="2916452" y="3992601"/>
            <a:ext cx="2138608" cy="1714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F1FF594F-9DA6-4EBB-B3D3-FB7A015D7437}"/>
              </a:ext>
            </a:extLst>
          </p:cNvPr>
          <p:cNvSpPr/>
          <p:nvPr/>
        </p:nvSpPr>
        <p:spPr>
          <a:xfrm>
            <a:off x="6792979" y="5482291"/>
            <a:ext cx="5308780" cy="98695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6kpsi Well control accessory for running casing</a:t>
            </a:r>
          </a:p>
          <a:p>
            <a:pPr algn="ctr"/>
            <a:r>
              <a:rPr lang="en-US" dirty="0"/>
              <a:t>2 printed (1 sacrificial) API 5CT &amp; DNV ST-B203</a:t>
            </a:r>
          </a:p>
          <a:p>
            <a:pPr algn="ctr"/>
            <a:r>
              <a:rPr lang="en-US" dirty="0"/>
              <a:t>Field deployed in UK February 2021</a:t>
            </a:r>
          </a:p>
        </p:txBody>
      </p:sp>
      <p:pic>
        <p:nvPicPr>
          <p:cNvPr id="23" name="Picture 2" descr="image024">
            <a:extLst>
              <a:ext uri="{FF2B5EF4-FFF2-40B4-BE49-F238E27FC236}">
                <a16:creationId xmlns:a16="http://schemas.microsoft.com/office/drawing/2014/main" id="{8FF2C18F-4CBA-4B9A-A2B0-D0E029F1362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444" t="1067"/>
          <a:stretch/>
        </p:blipFill>
        <p:spPr bwMode="auto">
          <a:xfrm>
            <a:off x="6826934" y="1739120"/>
            <a:ext cx="2347890" cy="176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9">
            <a:extLst>
              <a:ext uri="{FF2B5EF4-FFF2-40B4-BE49-F238E27FC236}">
                <a16:creationId xmlns:a16="http://schemas.microsoft.com/office/drawing/2014/main" id="{1FC17424-51FB-4AA9-A04A-83F053F48F45}"/>
              </a:ext>
            </a:extLst>
          </p:cNvPr>
          <p:cNvPicPr>
            <a:picLocks noChangeAspect="1"/>
          </p:cNvPicPr>
          <p:nvPr/>
        </p:nvPicPr>
        <p:blipFill rotWithShape="1">
          <a:blip r:embed="rId12">
            <a:extLst>
              <a:ext uri="{28A0092B-C50C-407E-A947-70E740481C1C}">
                <a14:useLocalDpi xmlns:a14="http://schemas.microsoft.com/office/drawing/2010/main" val="0"/>
              </a:ext>
            </a:extLst>
          </a:blip>
          <a:srcRect l="22562" t="16004" b="3601"/>
          <a:stretch/>
        </p:blipFill>
        <p:spPr>
          <a:xfrm>
            <a:off x="9298115" y="1753372"/>
            <a:ext cx="2185397" cy="1701615"/>
          </a:xfrm>
          <a:prstGeom prst="rect">
            <a:avLst/>
          </a:prstGeom>
        </p:spPr>
      </p:pic>
      <p:pic>
        <p:nvPicPr>
          <p:cNvPr id="25" name="Picture 40">
            <a:extLst>
              <a:ext uri="{FF2B5EF4-FFF2-40B4-BE49-F238E27FC236}">
                <a16:creationId xmlns:a16="http://schemas.microsoft.com/office/drawing/2014/main" id="{D1554EDC-EB7E-4D8D-9343-A99FD6CBA22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20850" y="2392544"/>
            <a:ext cx="1406362" cy="1703851"/>
          </a:xfrm>
          <a:prstGeom prst="rect">
            <a:avLst/>
          </a:prstGeom>
        </p:spPr>
      </p:pic>
      <p:pic>
        <p:nvPicPr>
          <p:cNvPr id="31" name="Picture 10">
            <a:extLst>
              <a:ext uri="{FF2B5EF4-FFF2-40B4-BE49-F238E27FC236}">
                <a16:creationId xmlns:a16="http://schemas.microsoft.com/office/drawing/2014/main" id="{73E8422E-FB8C-46F3-AB0F-D7C2E937219E}"/>
              </a:ext>
            </a:extLst>
          </p:cNvPr>
          <p:cNvPicPr>
            <a:picLocks noChangeAspect="1"/>
          </p:cNvPicPr>
          <p:nvPr/>
        </p:nvPicPr>
        <p:blipFill rotWithShape="1">
          <a:blip r:embed="rId14"/>
          <a:srcRect l="76710" t="26778" r="17211" b="62664"/>
          <a:stretch/>
        </p:blipFill>
        <p:spPr>
          <a:xfrm>
            <a:off x="6836683" y="3565243"/>
            <a:ext cx="1684962" cy="1646052"/>
          </a:xfrm>
          <a:prstGeom prst="rect">
            <a:avLst/>
          </a:prstGeom>
        </p:spPr>
      </p:pic>
      <p:pic>
        <p:nvPicPr>
          <p:cNvPr id="32" name="Picture 13">
            <a:extLst>
              <a:ext uri="{FF2B5EF4-FFF2-40B4-BE49-F238E27FC236}">
                <a16:creationId xmlns:a16="http://schemas.microsoft.com/office/drawing/2014/main" id="{10C7DE34-66C5-41D9-A224-210338598B62}"/>
              </a:ext>
            </a:extLst>
          </p:cNvPr>
          <p:cNvPicPr>
            <a:picLocks noChangeAspect="1"/>
          </p:cNvPicPr>
          <p:nvPr/>
        </p:nvPicPr>
        <p:blipFill rotWithShape="1">
          <a:blip r:embed="rId15"/>
          <a:srcRect l="76902" t="45843" r="17183" b="43104"/>
          <a:stretch/>
        </p:blipFill>
        <p:spPr>
          <a:xfrm>
            <a:off x="8655208" y="3565243"/>
            <a:ext cx="1565946" cy="1646052"/>
          </a:xfrm>
          <a:prstGeom prst="rect">
            <a:avLst/>
          </a:prstGeom>
        </p:spPr>
      </p:pic>
      <p:sp>
        <p:nvSpPr>
          <p:cNvPr id="35" name="TextBox 3">
            <a:extLst>
              <a:ext uri="{FF2B5EF4-FFF2-40B4-BE49-F238E27FC236}">
                <a16:creationId xmlns:a16="http://schemas.microsoft.com/office/drawing/2014/main" id="{584FF893-AC4B-4B93-9CC8-4C74FDF725FF}"/>
              </a:ext>
            </a:extLst>
          </p:cNvPr>
          <p:cNvSpPr txBox="1"/>
          <p:nvPr/>
        </p:nvSpPr>
        <p:spPr>
          <a:xfrm>
            <a:off x="7619656" y="4195486"/>
            <a:ext cx="1070651" cy="369332"/>
          </a:xfrm>
          <a:prstGeom prst="rect">
            <a:avLst/>
          </a:prstGeom>
          <a:noFill/>
        </p:spPr>
        <p:txBody>
          <a:bodyPr wrap="square" rtlCol="0">
            <a:spAutoFit/>
          </a:bodyPr>
          <a:lstStyle/>
          <a:p>
            <a:pPr algn="l"/>
            <a:r>
              <a:rPr lang="en-US" dirty="0">
                <a:solidFill>
                  <a:srgbClr val="FF0000"/>
                </a:solidFill>
              </a:rPr>
              <a:t>1060 kg</a:t>
            </a:r>
          </a:p>
        </p:txBody>
      </p:sp>
      <p:sp>
        <p:nvSpPr>
          <p:cNvPr id="36" name="Rectangle 35">
            <a:extLst>
              <a:ext uri="{FF2B5EF4-FFF2-40B4-BE49-F238E27FC236}">
                <a16:creationId xmlns:a16="http://schemas.microsoft.com/office/drawing/2014/main" id="{28CDAE74-B0E2-45C0-892D-9011BB5D58C6}"/>
              </a:ext>
            </a:extLst>
          </p:cNvPr>
          <p:cNvSpPr/>
          <p:nvPr/>
        </p:nvSpPr>
        <p:spPr>
          <a:xfrm>
            <a:off x="6859398" y="5211294"/>
            <a:ext cx="1662247" cy="25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DBF9D9E-8099-483C-BC6D-3FFEA36742D9}"/>
              </a:ext>
            </a:extLst>
          </p:cNvPr>
          <p:cNvSpPr/>
          <p:nvPr/>
        </p:nvSpPr>
        <p:spPr>
          <a:xfrm>
            <a:off x="8650436" y="5216072"/>
            <a:ext cx="1565947" cy="250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16">
            <a:extLst>
              <a:ext uri="{FF2B5EF4-FFF2-40B4-BE49-F238E27FC236}">
                <a16:creationId xmlns:a16="http://schemas.microsoft.com/office/drawing/2014/main" id="{B9503C78-926F-463F-950A-AE5694A9794C}"/>
              </a:ext>
            </a:extLst>
          </p:cNvPr>
          <p:cNvSpPr txBox="1"/>
          <p:nvPr/>
        </p:nvSpPr>
        <p:spPr>
          <a:xfrm>
            <a:off x="7740808" y="5161141"/>
            <a:ext cx="1070651" cy="369332"/>
          </a:xfrm>
          <a:prstGeom prst="rect">
            <a:avLst/>
          </a:prstGeom>
          <a:noFill/>
        </p:spPr>
        <p:txBody>
          <a:bodyPr wrap="square" rtlCol="0">
            <a:spAutoFit/>
          </a:bodyPr>
          <a:lstStyle/>
          <a:p>
            <a:pPr algn="l"/>
            <a:r>
              <a:rPr lang="en-US" dirty="0">
                <a:solidFill>
                  <a:srgbClr val="FF0000"/>
                </a:solidFill>
              </a:rPr>
              <a:t>500 kg</a:t>
            </a:r>
          </a:p>
        </p:txBody>
      </p:sp>
      <p:sp>
        <p:nvSpPr>
          <p:cNvPr id="39" name="TextBox 18">
            <a:extLst>
              <a:ext uri="{FF2B5EF4-FFF2-40B4-BE49-F238E27FC236}">
                <a16:creationId xmlns:a16="http://schemas.microsoft.com/office/drawing/2014/main" id="{0BC52F9B-B595-4A26-9ADD-FA44494398A8}"/>
              </a:ext>
            </a:extLst>
          </p:cNvPr>
          <p:cNvSpPr txBox="1"/>
          <p:nvPr/>
        </p:nvSpPr>
        <p:spPr>
          <a:xfrm>
            <a:off x="9473280" y="4196840"/>
            <a:ext cx="1070651" cy="369332"/>
          </a:xfrm>
          <a:prstGeom prst="rect">
            <a:avLst/>
          </a:prstGeom>
          <a:noFill/>
        </p:spPr>
        <p:txBody>
          <a:bodyPr wrap="square" rtlCol="0">
            <a:spAutoFit/>
          </a:bodyPr>
          <a:lstStyle/>
          <a:p>
            <a:pPr algn="l"/>
            <a:r>
              <a:rPr lang="en-US" dirty="0">
                <a:solidFill>
                  <a:srgbClr val="FF0000"/>
                </a:solidFill>
              </a:rPr>
              <a:t>365 kg</a:t>
            </a:r>
          </a:p>
        </p:txBody>
      </p:sp>
      <p:sp>
        <p:nvSpPr>
          <p:cNvPr id="40" name="TextBox 19">
            <a:extLst>
              <a:ext uri="{FF2B5EF4-FFF2-40B4-BE49-F238E27FC236}">
                <a16:creationId xmlns:a16="http://schemas.microsoft.com/office/drawing/2014/main" id="{E9DC9929-0B3C-420E-9D74-10947443E381}"/>
              </a:ext>
            </a:extLst>
          </p:cNvPr>
          <p:cNvSpPr txBox="1"/>
          <p:nvPr/>
        </p:nvSpPr>
        <p:spPr>
          <a:xfrm>
            <a:off x="9343887" y="5161141"/>
            <a:ext cx="1070651" cy="369332"/>
          </a:xfrm>
          <a:prstGeom prst="rect">
            <a:avLst/>
          </a:prstGeom>
          <a:noFill/>
        </p:spPr>
        <p:txBody>
          <a:bodyPr wrap="square" rtlCol="0">
            <a:spAutoFit/>
          </a:bodyPr>
          <a:lstStyle/>
          <a:p>
            <a:pPr algn="l"/>
            <a:r>
              <a:rPr lang="en-US" dirty="0">
                <a:solidFill>
                  <a:srgbClr val="FF0000"/>
                </a:solidFill>
              </a:rPr>
              <a:t>220 kg</a:t>
            </a:r>
          </a:p>
        </p:txBody>
      </p:sp>
      <p:sp>
        <p:nvSpPr>
          <p:cNvPr id="2" name="Rectangle 1">
            <a:extLst>
              <a:ext uri="{FF2B5EF4-FFF2-40B4-BE49-F238E27FC236}">
                <a16:creationId xmlns:a16="http://schemas.microsoft.com/office/drawing/2014/main" id="{34080062-ACCD-4623-BA1A-2176FF3506FD}"/>
              </a:ext>
            </a:extLst>
          </p:cNvPr>
          <p:cNvSpPr/>
          <p:nvPr/>
        </p:nvSpPr>
        <p:spPr>
          <a:xfrm>
            <a:off x="10486456" y="4271531"/>
            <a:ext cx="1615303" cy="1070667"/>
          </a:xfrm>
          <a:prstGeom prst="rect">
            <a:avLst/>
          </a:prstGeom>
          <a:gradFill flip="none" rotWithShape="1">
            <a:gsLst>
              <a:gs pos="0">
                <a:srgbClr val="FF0000">
                  <a:tint val="66000"/>
                  <a:satMod val="160000"/>
                </a:srgbClr>
              </a:gs>
              <a:gs pos="72000">
                <a:srgbClr val="FF0000">
                  <a:tint val="44500"/>
                  <a:satMod val="160000"/>
                </a:srgbClr>
              </a:gs>
              <a:gs pos="100000">
                <a:srgbClr val="FF0000">
                  <a:tint val="23500"/>
                  <a:satMod val="160000"/>
                </a:srgbClr>
              </a:gs>
            </a:gsLst>
            <a:lin ang="27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-56% weight </a:t>
            </a:r>
          </a:p>
          <a:p>
            <a:pPr algn="ctr"/>
            <a:r>
              <a:rPr lang="en-US" dirty="0"/>
              <a:t>-1.2 ton CO2 </a:t>
            </a:r>
          </a:p>
          <a:p>
            <a:pPr algn="ctr"/>
            <a:r>
              <a:rPr lang="en-US" dirty="0"/>
              <a:t>(-45%) </a:t>
            </a:r>
          </a:p>
        </p:txBody>
      </p:sp>
    </p:spTree>
    <p:extLst>
      <p:ext uri="{BB962C8B-B14F-4D97-AF65-F5344CB8AC3E}">
        <p14:creationId xmlns:p14="http://schemas.microsoft.com/office/powerpoint/2010/main" val="15540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5480939" cy="523220"/>
          </a:xfrm>
          <a:prstGeom prst="rect">
            <a:avLst/>
          </a:prstGeom>
          <a:noFill/>
        </p:spPr>
        <p:txBody>
          <a:bodyPr wrap="square" rtlCol="0">
            <a:spAutoFit/>
          </a:bodyPr>
          <a:lstStyle/>
          <a:p>
            <a:r>
              <a:rPr lang="it-IT" sz="2800" b="1" dirty="0">
                <a:latin typeface="Arial" panose="020B0604020202020204" pitchFamily="34" charset="0"/>
                <a:cs typeface="Arial" panose="020B0604020202020204" pitchFamily="34" charset="0"/>
              </a:rPr>
              <a:t>Additive Manufacturing </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13" name="Immagine 12" descr="Immagine che contiene giocattolo, bianco&#10;&#10;Descrizione generata automaticamente">
            <a:extLst>
              <a:ext uri="{FF2B5EF4-FFF2-40B4-BE49-F238E27FC236}">
                <a16:creationId xmlns:a16="http://schemas.microsoft.com/office/drawing/2014/main" id="{9FC4E386-3700-F1FF-49F0-B2710FDE65FC}"/>
              </a:ext>
            </a:extLst>
          </p:cNvPr>
          <p:cNvPicPr>
            <a:picLocks noChangeAspect="1"/>
          </p:cNvPicPr>
          <p:nvPr/>
        </p:nvPicPr>
        <p:blipFill rotWithShape="1">
          <a:blip r:embed="rId3"/>
          <a:srcRect t="26420" b="14711"/>
          <a:stretch/>
        </p:blipFill>
        <p:spPr>
          <a:xfrm>
            <a:off x="777703" y="1811867"/>
            <a:ext cx="10636594" cy="4037286"/>
          </a:xfrm>
          <a:prstGeom prst="rect">
            <a:avLst/>
          </a:prstGeom>
        </p:spPr>
      </p:pic>
      <p:sp>
        <p:nvSpPr>
          <p:cNvPr id="14" name="CasellaDiTesto 18">
            <a:extLst>
              <a:ext uri="{FF2B5EF4-FFF2-40B4-BE49-F238E27FC236}">
                <a16:creationId xmlns:a16="http://schemas.microsoft.com/office/drawing/2014/main" id="{43210784-5E27-3D4D-3376-353B0ABE71B2}"/>
              </a:ext>
            </a:extLst>
          </p:cNvPr>
          <p:cNvSpPr txBox="1"/>
          <p:nvPr/>
        </p:nvSpPr>
        <p:spPr>
          <a:xfrm>
            <a:off x="1329729" y="5821918"/>
            <a:ext cx="10084568" cy="461665"/>
          </a:xfrm>
          <a:prstGeom prst="rect">
            <a:avLst/>
          </a:prstGeom>
          <a:noFill/>
        </p:spPr>
        <p:txBody>
          <a:bodyPr wrap="square" rtlCol="0">
            <a:spAutoFit/>
          </a:bodyPr>
          <a:lstStyle/>
          <a:p>
            <a:r>
              <a:rPr lang="it-IT" sz="2400" b="1" dirty="0" err="1">
                <a:solidFill>
                  <a:schemeClr val="tx1">
                    <a:lumMod val="65000"/>
                    <a:lumOff val="35000"/>
                  </a:schemeClr>
                </a:solidFill>
                <a:latin typeface="Arial" panose="020B0604020202020204" pitchFamily="34" charset="0"/>
                <a:cs typeface="Arial" panose="020B0604020202020204" pitchFamily="34" charset="0"/>
              </a:rPr>
              <a:t>Conventional</a:t>
            </a:r>
            <a:r>
              <a:rPr lang="it-IT" sz="2400" b="1" dirty="0">
                <a:solidFill>
                  <a:schemeClr val="tx1">
                    <a:lumMod val="65000"/>
                    <a:lumOff val="35000"/>
                  </a:schemeClr>
                </a:solidFill>
                <a:latin typeface="Arial" panose="020B0604020202020204" pitchFamily="34" charset="0"/>
                <a:cs typeface="Arial" panose="020B0604020202020204" pitchFamily="34" charset="0"/>
              </a:rPr>
              <a:t> casting               vs               additive manufacturing </a:t>
            </a:r>
          </a:p>
        </p:txBody>
      </p:sp>
      <p:sp>
        <p:nvSpPr>
          <p:cNvPr id="15" name="CasellaDiTesto 18">
            <a:extLst>
              <a:ext uri="{FF2B5EF4-FFF2-40B4-BE49-F238E27FC236}">
                <a16:creationId xmlns:a16="http://schemas.microsoft.com/office/drawing/2014/main" id="{86093FA6-2E0F-3773-66CA-2F2554220800}"/>
              </a:ext>
            </a:extLst>
          </p:cNvPr>
          <p:cNvSpPr txBox="1"/>
          <p:nvPr/>
        </p:nvSpPr>
        <p:spPr>
          <a:xfrm>
            <a:off x="7625461" y="2312714"/>
            <a:ext cx="5480939" cy="523220"/>
          </a:xfrm>
          <a:prstGeom prst="rect">
            <a:avLst/>
          </a:prstGeom>
          <a:noFill/>
        </p:spPr>
        <p:txBody>
          <a:bodyPr wrap="square" rtlCol="0">
            <a:spAutoFit/>
          </a:bodyPr>
          <a:lstStyle/>
          <a:p>
            <a:r>
              <a:rPr lang="it-IT" sz="2800" b="1" i="1" dirty="0">
                <a:solidFill>
                  <a:srgbClr val="DC0000"/>
                </a:solidFill>
                <a:latin typeface="Arial" panose="020B0604020202020204" pitchFamily="34" charset="0"/>
                <a:cs typeface="Arial" panose="020B0604020202020204" pitchFamily="34" charset="0"/>
              </a:rPr>
              <a:t>-60% weight</a:t>
            </a:r>
          </a:p>
        </p:txBody>
      </p:sp>
      <p:pic>
        <p:nvPicPr>
          <p:cNvPr id="16" name="Immagine 15">
            <a:extLst>
              <a:ext uri="{FF2B5EF4-FFF2-40B4-BE49-F238E27FC236}">
                <a16:creationId xmlns:a16="http://schemas.microsoft.com/office/drawing/2014/main" id="{490FB1D1-66E5-5DEB-8D86-F2C5F3F825A9}"/>
              </a:ext>
            </a:extLst>
          </p:cNvPr>
          <p:cNvPicPr>
            <a:picLocks noChangeAspect="1"/>
          </p:cNvPicPr>
          <p:nvPr/>
        </p:nvPicPr>
        <p:blipFill>
          <a:blip r:embed="rId4"/>
          <a:stretch>
            <a:fillRect/>
          </a:stretch>
        </p:blipFill>
        <p:spPr>
          <a:xfrm>
            <a:off x="10069694" y="1053651"/>
            <a:ext cx="1606369" cy="516517"/>
          </a:xfrm>
          <a:prstGeom prst="rect">
            <a:avLst/>
          </a:prstGeom>
        </p:spPr>
      </p:pic>
    </p:spTree>
    <p:extLst>
      <p:ext uri="{BB962C8B-B14F-4D97-AF65-F5344CB8AC3E}">
        <p14:creationId xmlns:p14="http://schemas.microsoft.com/office/powerpoint/2010/main" val="302470256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 41">
            <a:extLst>
              <a:ext uri="{FF2B5EF4-FFF2-40B4-BE49-F238E27FC236}">
                <a16:creationId xmlns:a16="http://schemas.microsoft.com/office/drawing/2014/main" id="{273FF035-696F-4AAA-BFB0-28845CC243A0}"/>
              </a:ext>
            </a:extLst>
          </p:cNvPr>
          <p:cNvPicPr>
            <a:picLocks noChangeAspect="1"/>
          </p:cNvPicPr>
          <p:nvPr/>
        </p:nvPicPr>
        <p:blipFill rotWithShape="1">
          <a:blip r:embed="rId3"/>
          <a:srcRect l="53675" t="41606" r="14970" b="43021"/>
          <a:stretch/>
        </p:blipFill>
        <p:spPr>
          <a:xfrm>
            <a:off x="5725935" y="1688054"/>
            <a:ext cx="6364607" cy="1755229"/>
          </a:xfrm>
          <a:prstGeom prst="rect">
            <a:avLst/>
          </a:prstGeom>
        </p:spPr>
      </p:pic>
      <p:pic>
        <p:nvPicPr>
          <p:cNvPr id="14" name="Image 13" descr="Une image contenant carte&#10;&#10;Description générée automatiquement">
            <a:extLst>
              <a:ext uri="{FF2B5EF4-FFF2-40B4-BE49-F238E27FC236}">
                <a16:creationId xmlns:a16="http://schemas.microsoft.com/office/drawing/2014/main" id="{0FE6FCDB-D6FA-4279-B682-AA8FAEFA5DC3}"/>
              </a:ext>
            </a:extLst>
          </p:cNvPr>
          <p:cNvPicPr>
            <a:picLocks noChangeAspect="1"/>
          </p:cNvPicPr>
          <p:nvPr/>
        </p:nvPicPr>
        <p:blipFill rotWithShape="1">
          <a:blip r:embed="rId4"/>
          <a:srcRect l="11687" t="6361" r="10034" b="6361"/>
          <a:stretch/>
        </p:blipFill>
        <p:spPr>
          <a:xfrm>
            <a:off x="5260254" y="3091200"/>
            <a:ext cx="2935097" cy="3269102"/>
          </a:xfrm>
          <a:prstGeom prst="rect">
            <a:avLst/>
          </a:prstGeom>
        </p:spPr>
      </p:pic>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11656489" cy="523220"/>
          </a:xfrm>
          <a:prstGeom prst="rect">
            <a:avLst/>
          </a:prstGeom>
          <a:noFill/>
        </p:spPr>
        <p:txBody>
          <a:bodyPr wrap="square" rtlCol="0">
            <a:spAutoFit/>
          </a:bodyPr>
          <a:lstStyle/>
          <a:p>
            <a:r>
              <a:rPr lang="it-IT" sz="2800" b="1" dirty="0">
                <a:latin typeface="Arial" panose="020B0604020202020204" pitchFamily="34" charset="0"/>
                <a:cs typeface="Arial" panose="020B0604020202020204" pitchFamily="34" charset="0"/>
              </a:rPr>
              <a:t>Africa – an exciting AM playground with big challenges and stakes</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816716FB-1D73-40F3-B637-F9205163DD22}"/>
              </a:ext>
            </a:extLst>
          </p:cNvPr>
          <p:cNvSpPr/>
          <p:nvPr/>
        </p:nvSpPr>
        <p:spPr>
          <a:xfrm>
            <a:off x="141887" y="3489071"/>
            <a:ext cx="5180011" cy="105188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5kpsi WECO crossover for well test / work-over</a:t>
            </a:r>
          </a:p>
          <a:p>
            <a:pPr algn="ctr"/>
            <a:r>
              <a:rPr lang="en-US" dirty="0"/>
              <a:t>2 printed (1 sacrificial) API 6A &amp; API 20S</a:t>
            </a:r>
          </a:p>
          <a:p>
            <a:pPr algn="ctr"/>
            <a:r>
              <a:rPr lang="en-US" dirty="0"/>
              <a:t>To be field deployed in </a:t>
            </a:r>
            <a:r>
              <a:rPr lang="en-US" b="1" dirty="0">
                <a:solidFill>
                  <a:schemeClr val="tx1"/>
                </a:solidFill>
              </a:rPr>
              <a:t>Congo</a:t>
            </a:r>
            <a:r>
              <a:rPr lang="en-US" dirty="0">
                <a:solidFill>
                  <a:schemeClr val="tx1"/>
                </a:solidFill>
              </a:rPr>
              <a:t> </a:t>
            </a:r>
            <a:r>
              <a:rPr lang="en-US" dirty="0">
                <a:solidFill>
                  <a:schemeClr val="bg1"/>
                </a:solidFill>
              </a:rPr>
              <a:t>June 2022</a:t>
            </a:r>
          </a:p>
        </p:txBody>
      </p:sp>
      <p:pic>
        <p:nvPicPr>
          <p:cNvPr id="29" name="Image 28">
            <a:extLst>
              <a:ext uri="{FF2B5EF4-FFF2-40B4-BE49-F238E27FC236}">
                <a16:creationId xmlns:a16="http://schemas.microsoft.com/office/drawing/2014/main" id="{52FCB58A-FE05-4CE0-ABD8-092CCE678F1C}"/>
              </a:ext>
            </a:extLst>
          </p:cNvPr>
          <p:cNvPicPr>
            <a:picLocks noChangeAspect="1"/>
          </p:cNvPicPr>
          <p:nvPr/>
        </p:nvPicPr>
        <p:blipFill>
          <a:blip r:embed="rId5"/>
          <a:stretch>
            <a:fillRect/>
          </a:stretch>
        </p:blipFill>
        <p:spPr>
          <a:xfrm>
            <a:off x="1716128" y="1701009"/>
            <a:ext cx="2384083" cy="1788062"/>
          </a:xfrm>
          <a:prstGeom prst="rect">
            <a:avLst/>
          </a:prstGeom>
        </p:spPr>
      </p:pic>
      <p:pic>
        <p:nvPicPr>
          <p:cNvPr id="30" name="Image 11" descr="Une image contenant fermer&#10;&#10;Description générée automatiquement">
            <a:extLst>
              <a:ext uri="{FF2B5EF4-FFF2-40B4-BE49-F238E27FC236}">
                <a16:creationId xmlns:a16="http://schemas.microsoft.com/office/drawing/2014/main" id="{8A88F50F-AAB1-4E3D-92AC-2F5A761E6F45}"/>
              </a:ext>
            </a:extLst>
          </p:cNvPr>
          <p:cNvPicPr>
            <a:picLocks noChangeAspect="1"/>
          </p:cNvPicPr>
          <p:nvPr/>
        </p:nvPicPr>
        <p:blipFill rotWithShape="1">
          <a:blip r:embed="rId6">
            <a:extLst>
              <a:ext uri="{28A0092B-C50C-407E-A947-70E740481C1C}">
                <a14:useLocalDpi xmlns:a14="http://schemas.microsoft.com/office/drawing/2010/main" val="0"/>
              </a:ext>
            </a:extLst>
          </a:blip>
          <a:srcRect l="23494" t="13822" r="9044" b="8169"/>
          <a:stretch/>
        </p:blipFill>
        <p:spPr>
          <a:xfrm rot="5400000">
            <a:off x="21408" y="1804946"/>
            <a:ext cx="1815198" cy="1574244"/>
          </a:xfrm>
          <a:prstGeom prst="rect">
            <a:avLst/>
          </a:prstGeom>
        </p:spPr>
      </p:pic>
      <p:pic>
        <p:nvPicPr>
          <p:cNvPr id="31" name="Picture 28">
            <a:extLst>
              <a:ext uri="{FF2B5EF4-FFF2-40B4-BE49-F238E27FC236}">
                <a16:creationId xmlns:a16="http://schemas.microsoft.com/office/drawing/2014/main" id="{2C135732-40F0-4696-A1DE-2088036B0E24}"/>
              </a:ext>
            </a:extLst>
          </p:cNvPr>
          <p:cNvPicPr>
            <a:picLocks noChangeAspect="1"/>
          </p:cNvPicPr>
          <p:nvPr/>
        </p:nvPicPr>
        <p:blipFill>
          <a:blip r:embed="rId7"/>
          <a:stretch>
            <a:fillRect/>
          </a:stretch>
        </p:blipFill>
        <p:spPr>
          <a:xfrm>
            <a:off x="3971503" y="1711606"/>
            <a:ext cx="1341047" cy="1788062"/>
          </a:xfrm>
          <a:prstGeom prst="rect">
            <a:avLst/>
          </a:prstGeom>
        </p:spPr>
      </p:pic>
      <p:sp>
        <p:nvSpPr>
          <p:cNvPr id="32" name="Oval 2">
            <a:extLst>
              <a:ext uri="{FF2B5EF4-FFF2-40B4-BE49-F238E27FC236}">
                <a16:creationId xmlns:a16="http://schemas.microsoft.com/office/drawing/2014/main" id="{337DCEB5-504A-4127-A39C-326A73B8A854}"/>
              </a:ext>
            </a:extLst>
          </p:cNvPr>
          <p:cNvSpPr/>
          <p:nvPr/>
        </p:nvSpPr>
        <p:spPr>
          <a:xfrm>
            <a:off x="2822276" y="2261078"/>
            <a:ext cx="715618" cy="6892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29">
            <a:extLst>
              <a:ext uri="{FF2B5EF4-FFF2-40B4-BE49-F238E27FC236}">
                <a16:creationId xmlns:a16="http://schemas.microsoft.com/office/drawing/2014/main" id="{2B1338BB-7967-4310-863D-8C566A978BBF}"/>
              </a:ext>
            </a:extLst>
          </p:cNvPr>
          <p:cNvSpPr/>
          <p:nvPr/>
        </p:nvSpPr>
        <p:spPr>
          <a:xfrm>
            <a:off x="4043905" y="1736691"/>
            <a:ext cx="715618" cy="6892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69C5EBB-7EF1-4DC7-AA9D-B684D77FA9A6}"/>
              </a:ext>
            </a:extLst>
          </p:cNvPr>
          <p:cNvSpPr/>
          <p:nvPr/>
        </p:nvSpPr>
        <p:spPr>
          <a:xfrm>
            <a:off x="161841" y="4727829"/>
            <a:ext cx="3012814" cy="14968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Nigeria</a:t>
            </a:r>
            <a:r>
              <a:rPr lang="en-US" b="1" dirty="0">
                <a:solidFill>
                  <a:srgbClr val="FF0000"/>
                </a:solidFill>
              </a:rPr>
              <a:t> </a:t>
            </a:r>
            <a:r>
              <a:rPr lang="en-US" dirty="0">
                <a:solidFill>
                  <a:schemeClr val="bg1"/>
                </a:solidFill>
              </a:rPr>
              <a:t>– control valve cages</a:t>
            </a:r>
          </a:p>
          <a:p>
            <a:pPr algn="ctr"/>
            <a:r>
              <a:rPr lang="en-US" b="1" dirty="0"/>
              <a:t>2 x </a:t>
            </a:r>
            <a:r>
              <a:rPr lang="en-US" dirty="0"/>
              <a:t>2</a:t>
            </a:r>
            <a:r>
              <a:rPr lang="en-US" baseline="30000" dirty="0"/>
              <a:t>nd</a:t>
            </a:r>
            <a:r>
              <a:rPr lang="en-US" dirty="0"/>
              <a:t> stage water transfer pumps mini-flow line valve</a:t>
            </a:r>
          </a:p>
          <a:p>
            <a:pPr algn="ctr"/>
            <a:r>
              <a:rPr lang="en-US" b="1" dirty="0"/>
              <a:t>1 x</a:t>
            </a:r>
            <a:r>
              <a:rPr lang="en-US" dirty="0"/>
              <a:t> oil export pump liquid outlet let-down valve</a:t>
            </a:r>
          </a:p>
        </p:txBody>
      </p:sp>
      <p:pic>
        <p:nvPicPr>
          <p:cNvPr id="2050" name="Picture 6" descr="A picture containing white&#10;&#10;Description automatically generated">
            <a:extLst>
              <a:ext uri="{FF2B5EF4-FFF2-40B4-BE49-F238E27FC236}">
                <a16:creationId xmlns:a16="http://schemas.microsoft.com/office/drawing/2014/main" id="{B0894276-7B04-4645-A9DD-1CECFCC150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241" y="4529369"/>
            <a:ext cx="2732924" cy="181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llipse 11">
            <a:extLst>
              <a:ext uri="{FF2B5EF4-FFF2-40B4-BE49-F238E27FC236}">
                <a16:creationId xmlns:a16="http://schemas.microsoft.com/office/drawing/2014/main" id="{5E71FE81-F279-44EF-8AE1-48ED812455B5}"/>
              </a:ext>
            </a:extLst>
          </p:cNvPr>
          <p:cNvSpPr/>
          <p:nvPr/>
        </p:nvSpPr>
        <p:spPr>
          <a:xfrm>
            <a:off x="4637176" y="4278200"/>
            <a:ext cx="782197" cy="6831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13" name="ZoneTexte 12">
            <a:extLst>
              <a:ext uri="{FF2B5EF4-FFF2-40B4-BE49-F238E27FC236}">
                <a16:creationId xmlns:a16="http://schemas.microsoft.com/office/drawing/2014/main" id="{05A82BE3-0F5E-477C-B52A-7D44467E915E}"/>
              </a:ext>
            </a:extLst>
          </p:cNvPr>
          <p:cNvSpPr txBox="1"/>
          <p:nvPr/>
        </p:nvSpPr>
        <p:spPr>
          <a:xfrm>
            <a:off x="4597441" y="4454088"/>
            <a:ext cx="1002535" cy="369332"/>
          </a:xfrm>
          <a:prstGeom prst="rect">
            <a:avLst/>
          </a:prstGeom>
          <a:noFill/>
        </p:spPr>
        <p:txBody>
          <a:bodyPr wrap="square" rtlCol="0">
            <a:spAutoFit/>
          </a:bodyPr>
          <a:lstStyle/>
          <a:p>
            <a:r>
              <a:rPr lang="fr-FR" dirty="0">
                <a:solidFill>
                  <a:schemeClr val="bg1"/>
                </a:solidFill>
              </a:rPr>
              <a:t>WAAM</a:t>
            </a:r>
          </a:p>
        </p:txBody>
      </p:sp>
      <p:sp>
        <p:nvSpPr>
          <p:cNvPr id="25" name="Ellipse 24">
            <a:extLst>
              <a:ext uri="{FF2B5EF4-FFF2-40B4-BE49-F238E27FC236}">
                <a16:creationId xmlns:a16="http://schemas.microsoft.com/office/drawing/2014/main" id="{DF082AA2-EE59-44D8-BC68-E41BCC2CC7CD}"/>
              </a:ext>
            </a:extLst>
          </p:cNvPr>
          <p:cNvSpPr/>
          <p:nvPr/>
        </p:nvSpPr>
        <p:spPr>
          <a:xfrm>
            <a:off x="2680869" y="5906185"/>
            <a:ext cx="782197" cy="6831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26" name="ZoneTexte 25">
            <a:extLst>
              <a:ext uri="{FF2B5EF4-FFF2-40B4-BE49-F238E27FC236}">
                <a16:creationId xmlns:a16="http://schemas.microsoft.com/office/drawing/2014/main" id="{3DF61F1A-49F9-46B0-87A4-D25C085AA3C7}"/>
              </a:ext>
            </a:extLst>
          </p:cNvPr>
          <p:cNvSpPr txBox="1"/>
          <p:nvPr/>
        </p:nvSpPr>
        <p:spPr>
          <a:xfrm>
            <a:off x="2782707" y="6102315"/>
            <a:ext cx="1002535" cy="369332"/>
          </a:xfrm>
          <a:prstGeom prst="rect">
            <a:avLst/>
          </a:prstGeom>
          <a:noFill/>
        </p:spPr>
        <p:txBody>
          <a:bodyPr wrap="square" rtlCol="0">
            <a:spAutoFit/>
          </a:bodyPr>
          <a:lstStyle/>
          <a:p>
            <a:r>
              <a:rPr lang="fr-FR" dirty="0">
                <a:solidFill>
                  <a:schemeClr val="bg1"/>
                </a:solidFill>
              </a:rPr>
              <a:t>LPBF</a:t>
            </a:r>
          </a:p>
        </p:txBody>
      </p:sp>
      <p:pic>
        <p:nvPicPr>
          <p:cNvPr id="1028" name="Picture 4" descr="Afficher l’image source">
            <a:extLst>
              <a:ext uri="{FF2B5EF4-FFF2-40B4-BE49-F238E27FC236}">
                <a16:creationId xmlns:a16="http://schemas.microsoft.com/office/drawing/2014/main" id="{F7F879BA-5606-4B77-AAB5-7252B57503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69730" y="4704800"/>
            <a:ext cx="2732497" cy="1819886"/>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2EB6249F-AE53-45DB-B52C-777BC4A897C4}"/>
              </a:ext>
            </a:extLst>
          </p:cNvPr>
          <p:cNvSpPr/>
          <p:nvPr/>
        </p:nvSpPr>
        <p:spPr>
          <a:xfrm>
            <a:off x="7772236" y="5259318"/>
            <a:ext cx="1599322" cy="12640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Angola</a:t>
            </a:r>
          </a:p>
          <a:p>
            <a:pPr algn="ctr"/>
            <a:r>
              <a:rPr lang="en-US" dirty="0" err="1"/>
              <a:t>Ultimakers</a:t>
            </a:r>
            <a:r>
              <a:rPr lang="en-US" dirty="0"/>
              <a:t> +</a:t>
            </a:r>
          </a:p>
          <a:p>
            <a:pPr algn="ctr"/>
            <a:r>
              <a:rPr lang="en-US" dirty="0"/>
              <a:t>Desktop Metal Studio system</a:t>
            </a:r>
          </a:p>
        </p:txBody>
      </p:sp>
      <p:sp>
        <p:nvSpPr>
          <p:cNvPr id="2" name="Rectangle 1">
            <a:extLst>
              <a:ext uri="{FF2B5EF4-FFF2-40B4-BE49-F238E27FC236}">
                <a16:creationId xmlns:a16="http://schemas.microsoft.com/office/drawing/2014/main" id="{260333C9-F318-41E2-ABF2-BE85B41FCF1F}"/>
              </a:ext>
            </a:extLst>
          </p:cNvPr>
          <p:cNvSpPr/>
          <p:nvPr/>
        </p:nvSpPr>
        <p:spPr>
          <a:xfrm>
            <a:off x="5662002" y="3506448"/>
            <a:ext cx="1632447" cy="5470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532 </a:t>
            </a:r>
            <a:r>
              <a:rPr lang="fr-FR" sz="1600" dirty="0" err="1">
                <a:solidFill>
                  <a:schemeClr val="tx1"/>
                </a:solidFill>
              </a:rPr>
              <a:t>kbbl</a:t>
            </a:r>
            <a:r>
              <a:rPr lang="fr-FR" sz="1600" dirty="0">
                <a:solidFill>
                  <a:schemeClr val="tx1"/>
                </a:solidFill>
              </a:rPr>
              <a:t>/d in 2021 (20%)</a:t>
            </a:r>
          </a:p>
        </p:txBody>
      </p:sp>
      <p:sp>
        <p:nvSpPr>
          <p:cNvPr id="40" name="Ellipse 39">
            <a:extLst>
              <a:ext uri="{FF2B5EF4-FFF2-40B4-BE49-F238E27FC236}">
                <a16:creationId xmlns:a16="http://schemas.microsoft.com/office/drawing/2014/main" id="{5DB2BE06-09A6-43C9-A0BA-ABE847D043A3}"/>
              </a:ext>
            </a:extLst>
          </p:cNvPr>
          <p:cNvSpPr/>
          <p:nvPr/>
        </p:nvSpPr>
        <p:spPr>
          <a:xfrm>
            <a:off x="8937535" y="4468930"/>
            <a:ext cx="782197" cy="6831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39" name="ZoneTexte 38">
            <a:extLst>
              <a:ext uri="{FF2B5EF4-FFF2-40B4-BE49-F238E27FC236}">
                <a16:creationId xmlns:a16="http://schemas.microsoft.com/office/drawing/2014/main" id="{A2242FD8-380B-483E-8031-4CB8D206DF7F}"/>
              </a:ext>
            </a:extLst>
          </p:cNvPr>
          <p:cNvSpPr txBox="1"/>
          <p:nvPr/>
        </p:nvSpPr>
        <p:spPr>
          <a:xfrm>
            <a:off x="8839704" y="4653457"/>
            <a:ext cx="1002535" cy="369332"/>
          </a:xfrm>
          <a:prstGeom prst="rect">
            <a:avLst/>
          </a:prstGeom>
          <a:noFill/>
        </p:spPr>
        <p:txBody>
          <a:bodyPr wrap="square" rtlCol="0">
            <a:spAutoFit/>
          </a:bodyPr>
          <a:lstStyle/>
          <a:p>
            <a:pPr algn="ctr"/>
            <a:r>
              <a:rPr lang="fr-FR" dirty="0">
                <a:solidFill>
                  <a:schemeClr val="bg1"/>
                </a:solidFill>
              </a:rPr>
              <a:t>BMD</a:t>
            </a:r>
          </a:p>
        </p:txBody>
      </p:sp>
      <p:sp>
        <p:nvSpPr>
          <p:cNvPr id="41" name="Rectangle 40">
            <a:extLst>
              <a:ext uri="{FF2B5EF4-FFF2-40B4-BE49-F238E27FC236}">
                <a16:creationId xmlns:a16="http://schemas.microsoft.com/office/drawing/2014/main" id="{8530EE6E-8AAA-4CDD-B9A1-74732BB7F1EB}"/>
              </a:ext>
            </a:extLst>
          </p:cNvPr>
          <p:cNvSpPr/>
          <p:nvPr/>
        </p:nvSpPr>
        <p:spPr>
          <a:xfrm>
            <a:off x="4876463" y="5406245"/>
            <a:ext cx="1599322" cy="10732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50+ low criticality parts field-deployed</a:t>
            </a:r>
            <a:endParaRPr lang="en-US" dirty="0">
              <a:solidFill>
                <a:schemeClr val="bg1"/>
              </a:solidFill>
            </a:endParaRPr>
          </a:p>
        </p:txBody>
      </p:sp>
      <p:sp>
        <p:nvSpPr>
          <p:cNvPr id="36" name="Rectangle 35">
            <a:extLst>
              <a:ext uri="{FF2B5EF4-FFF2-40B4-BE49-F238E27FC236}">
                <a16:creationId xmlns:a16="http://schemas.microsoft.com/office/drawing/2014/main" id="{DB8F6770-BB2C-4784-A30B-5B8B879B99F0}"/>
              </a:ext>
            </a:extLst>
          </p:cNvPr>
          <p:cNvSpPr/>
          <p:nvPr/>
        </p:nvSpPr>
        <p:spPr>
          <a:xfrm>
            <a:off x="8503068" y="3325684"/>
            <a:ext cx="3547045" cy="937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Angola </a:t>
            </a:r>
          </a:p>
          <a:p>
            <a:pPr algn="ctr"/>
            <a:r>
              <a:rPr lang="en-US" dirty="0"/>
              <a:t>Produced water pump impeller</a:t>
            </a:r>
          </a:p>
          <a:p>
            <a:pPr algn="ctr"/>
            <a:r>
              <a:rPr lang="en-US" dirty="0"/>
              <a:t>To be deployed end of 2022</a:t>
            </a:r>
          </a:p>
        </p:txBody>
      </p:sp>
      <p:sp>
        <p:nvSpPr>
          <p:cNvPr id="34" name="Ellipse 33">
            <a:extLst>
              <a:ext uri="{FF2B5EF4-FFF2-40B4-BE49-F238E27FC236}">
                <a16:creationId xmlns:a16="http://schemas.microsoft.com/office/drawing/2014/main" id="{FA9FA21C-D9AF-4E85-BFCC-23AFA10BEE32}"/>
              </a:ext>
            </a:extLst>
          </p:cNvPr>
          <p:cNvSpPr/>
          <p:nvPr/>
        </p:nvSpPr>
        <p:spPr>
          <a:xfrm>
            <a:off x="7936673" y="3411154"/>
            <a:ext cx="782197" cy="6831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38" name="ZoneTexte 37">
            <a:extLst>
              <a:ext uri="{FF2B5EF4-FFF2-40B4-BE49-F238E27FC236}">
                <a16:creationId xmlns:a16="http://schemas.microsoft.com/office/drawing/2014/main" id="{3B3215DC-C2F7-4B89-9D60-EFEF14380A39}"/>
              </a:ext>
            </a:extLst>
          </p:cNvPr>
          <p:cNvSpPr txBox="1"/>
          <p:nvPr/>
        </p:nvSpPr>
        <p:spPr>
          <a:xfrm>
            <a:off x="7815894" y="3492186"/>
            <a:ext cx="1002535" cy="646331"/>
          </a:xfrm>
          <a:prstGeom prst="rect">
            <a:avLst/>
          </a:prstGeom>
          <a:noFill/>
        </p:spPr>
        <p:txBody>
          <a:bodyPr wrap="square" rtlCol="0">
            <a:spAutoFit/>
          </a:bodyPr>
          <a:lstStyle/>
          <a:p>
            <a:pPr algn="ctr"/>
            <a:r>
              <a:rPr lang="fr-FR" dirty="0" err="1">
                <a:solidFill>
                  <a:schemeClr val="bg1"/>
                </a:solidFill>
              </a:rPr>
              <a:t>Hybrid</a:t>
            </a:r>
            <a:r>
              <a:rPr lang="fr-FR" dirty="0">
                <a:solidFill>
                  <a:schemeClr val="bg1"/>
                </a:solidFill>
              </a:rPr>
              <a:t> LMD</a:t>
            </a:r>
          </a:p>
        </p:txBody>
      </p:sp>
    </p:spTree>
    <p:extLst>
      <p:ext uri="{BB962C8B-B14F-4D97-AF65-F5344CB8AC3E}">
        <p14:creationId xmlns:p14="http://schemas.microsoft.com/office/powerpoint/2010/main" val="63603663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11348869" cy="523220"/>
          </a:xfrm>
          <a:prstGeom prst="rect">
            <a:avLst/>
          </a:prstGeom>
          <a:noFill/>
        </p:spPr>
        <p:txBody>
          <a:bodyPr wrap="square" rtlCol="0">
            <a:spAutoFit/>
          </a:bodyPr>
          <a:lstStyle/>
          <a:p>
            <a:r>
              <a:rPr lang="it-IT" sz="2800" b="1" dirty="0">
                <a:latin typeface="Arial" panose="020B0604020202020204" pitchFamily="34" charset="0"/>
                <a:cs typeface="Arial" panose="020B0604020202020204" pitchFamily="34" charset="0"/>
              </a:rPr>
              <a:t>Tilenga project – An opportunity to showcase the benefits of AM</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2" name="Picture 2" descr="Uganda's map with Tilenga's project">
            <a:extLst>
              <a:ext uri="{FF2B5EF4-FFF2-40B4-BE49-F238E27FC236}">
                <a16:creationId xmlns:a16="http://schemas.microsoft.com/office/drawing/2014/main" id="{BBE12F2B-A49F-4C1F-8A2C-965279F1C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630" y="1866899"/>
            <a:ext cx="4454841" cy="4454841"/>
          </a:xfrm>
          <a:prstGeom prst="rect">
            <a:avLst/>
          </a:prstGeom>
          <a:noFill/>
          <a:extLst>
            <a:ext uri="{909E8E84-426E-40DD-AFC4-6F175D3DCCD1}">
              <a14:hiddenFill xmlns:a14="http://schemas.microsoft.com/office/drawing/2010/main">
                <a:solidFill>
                  <a:srgbClr val="FFFFFF"/>
                </a:solidFill>
              </a14:hiddenFill>
            </a:ext>
          </a:extLst>
        </p:spPr>
      </p:pic>
      <p:sp>
        <p:nvSpPr>
          <p:cNvPr id="41" name="CasellaDiTesto 25">
            <a:extLst>
              <a:ext uri="{FF2B5EF4-FFF2-40B4-BE49-F238E27FC236}">
                <a16:creationId xmlns:a16="http://schemas.microsoft.com/office/drawing/2014/main" id="{9426AC08-5C81-45AE-BFA3-414D350F6095}"/>
              </a:ext>
            </a:extLst>
          </p:cNvPr>
          <p:cNvSpPr txBox="1"/>
          <p:nvPr/>
        </p:nvSpPr>
        <p:spPr>
          <a:xfrm>
            <a:off x="4990641" y="1925246"/>
            <a:ext cx="7017745" cy="5632311"/>
          </a:xfrm>
          <a:prstGeom prst="rect">
            <a:avLst/>
          </a:prstGeom>
          <a:noFill/>
        </p:spPr>
        <p:txBody>
          <a:bodyPr wrap="square" rtlCol="0">
            <a:spAutoFit/>
          </a:bodyPr>
          <a:lstStyle/>
          <a:p>
            <a:pPr algn="just"/>
            <a:r>
              <a:rPr lang="en-US" b="1" dirty="0">
                <a:solidFill>
                  <a:srgbClr val="374649"/>
                </a:solidFill>
                <a:latin typeface="roboto" panose="02000000000000000000" pitchFamily="2" charset="0"/>
              </a:rPr>
              <a:t>The project in a nutshell</a:t>
            </a:r>
          </a:p>
          <a:p>
            <a:pPr marL="285750" indent="-285750" algn="just">
              <a:buFont typeface="Arial" panose="020B0604020202020204" pitchFamily="34" charset="0"/>
              <a:buChar char="•"/>
            </a:pPr>
            <a:r>
              <a:rPr lang="en-US" dirty="0">
                <a:solidFill>
                  <a:srgbClr val="374649"/>
                </a:solidFill>
                <a:latin typeface="roboto" panose="02000000000000000000" pitchFamily="2" charset="0"/>
              </a:rPr>
              <a:t>P</a:t>
            </a:r>
            <a:r>
              <a:rPr lang="en-US" b="0" i="0" dirty="0">
                <a:solidFill>
                  <a:srgbClr val="374649"/>
                </a:solidFill>
                <a:effectLst/>
                <a:latin typeface="roboto" panose="02000000000000000000" pitchFamily="2" charset="0"/>
              </a:rPr>
              <a:t>artners : TotalEnergies (56.6%), CNOOC and UNOC</a:t>
            </a:r>
            <a:endParaRPr lang="it-IT"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it-IT" dirty="0">
                <a:latin typeface="Arial" panose="020B0604020202020204" pitchFamily="34" charset="0"/>
                <a:cs typeface="Arial" panose="020B0604020202020204" pitchFamily="34" charset="0"/>
              </a:rPr>
              <a:t>300+ wells to be drilled</a:t>
            </a:r>
          </a:p>
          <a:p>
            <a:pPr marL="285750" indent="-285750" algn="just">
              <a:buFont typeface="Arial" panose="020B0604020202020204" pitchFamily="34" charset="0"/>
              <a:buChar char="•"/>
            </a:pPr>
            <a:r>
              <a:rPr lang="it-IT" dirty="0">
                <a:latin typeface="Arial" panose="020B0604020202020204" pitchFamily="34" charset="0"/>
                <a:cs typeface="Arial" panose="020B0604020202020204" pitchFamily="34" charset="0"/>
              </a:rPr>
              <a:t>Fluid separation &amp; treatment plant in Kayseni</a:t>
            </a:r>
          </a:p>
          <a:p>
            <a:pPr marL="285750" indent="-285750" algn="just">
              <a:buFont typeface="Arial" panose="020B0604020202020204" pitchFamily="34" charset="0"/>
              <a:buChar char="•"/>
            </a:pPr>
            <a:r>
              <a:rPr lang="it-IT" dirty="0">
                <a:latin typeface="Arial" panose="020B0604020202020204" pitchFamily="34" charset="0"/>
                <a:cs typeface="Arial" panose="020B0604020202020204" pitchFamily="34" charset="0"/>
              </a:rPr>
              <a:t>230 kbbl/d production capacity (Tilenga + Kingfisher)</a:t>
            </a:r>
          </a:p>
          <a:p>
            <a:pPr marL="285750" indent="-285750" algn="just">
              <a:buFont typeface="Arial" panose="020B0604020202020204" pitchFamily="34" charset="0"/>
              <a:buChar char="•"/>
            </a:pPr>
            <a:r>
              <a:rPr lang="it-IT" dirty="0">
                <a:latin typeface="Arial" panose="020B0604020202020204" pitchFamily="34" charset="0"/>
                <a:cs typeface="Arial" panose="020B0604020202020204" pitchFamily="34" charset="0"/>
              </a:rPr>
              <a:t>Oil transported to Tanzanian port via 1443 km buried pipeline</a:t>
            </a:r>
          </a:p>
          <a:p>
            <a:pPr marL="285750" indent="-285750" algn="just">
              <a:buFont typeface="Arial" panose="020B0604020202020204" pitchFamily="34" charset="0"/>
              <a:buChar char="•"/>
            </a:pPr>
            <a:endParaRPr lang="it-IT" dirty="0">
              <a:latin typeface="Arial" panose="020B0604020202020204" pitchFamily="34" charset="0"/>
              <a:cs typeface="Arial" panose="020B0604020202020204" pitchFamily="34" charset="0"/>
            </a:endParaRPr>
          </a:p>
          <a:p>
            <a:pPr algn="just"/>
            <a:r>
              <a:rPr lang="it-IT" b="1" dirty="0">
                <a:latin typeface="Arial" panose="020B0604020202020204" pitchFamily="34" charset="0"/>
                <a:cs typeface="Arial" panose="020B0604020202020204" pitchFamily="34" charset="0"/>
              </a:rPr>
              <a:t>The AM opportunity in Uganda</a:t>
            </a:r>
          </a:p>
          <a:p>
            <a:pPr marL="285750" indent="-285750" algn="just">
              <a:buFont typeface="Arial" panose="020B0604020202020204" pitchFamily="34" charset="0"/>
              <a:buChar char="•"/>
            </a:pPr>
            <a:r>
              <a:rPr lang="it-IT" dirty="0">
                <a:latin typeface="Arial" panose="020B0604020202020204" pitchFamily="34" charset="0"/>
                <a:cs typeface="Arial" panose="020B0604020202020204" pitchFamily="34" charset="0"/>
              </a:rPr>
              <a:t>Landlocked country with limited industrial infrastructure</a:t>
            </a:r>
          </a:p>
          <a:p>
            <a:pPr marL="285750" indent="-285750" algn="just">
              <a:buFont typeface="Arial" panose="020B0604020202020204" pitchFamily="34" charset="0"/>
              <a:buChar char="•"/>
            </a:pPr>
            <a:r>
              <a:rPr lang="it-IT" dirty="0">
                <a:latin typeface="Arial" panose="020B0604020202020204" pitchFamily="34" charset="0"/>
                <a:cs typeface="Arial" panose="020B0604020202020204" pitchFamily="34" charset="0"/>
              </a:rPr>
              <a:t>Spare parts to be transported overland from Kenyan port</a:t>
            </a:r>
          </a:p>
          <a:p>
            <a:pPr marL="285750" indent="-285750" algn="just">
              <a:buFont typeface="Arial" panose="020B0604020202020204" pitchFamily="34" charset="0"/>
              <a:buChar char="•"/>
            </a:pPr>
            <a:r>
              <a:rPr lang="it-IT" dirty="0">
                <a:latin typeface="Arial" panose="020B0604020202020204" pitchFamily="34" charset="0"/>
                <a:cs typeface="Arial" panose="020B0604020202020204" pitchFamily="34" charset="0"/>
              </a:rPr>
              <a:t>Strong benefit of </a:t>
            </a:r>
            <a:r>
              <a:rPr lang="it-IT" b="1" dirty="0">
                <a:latin typeface="Arial" panose="020B0604020202020204" pitchFamily="34" charset="0"/>
                <a:cs typeface="Arial" panose="020B0604020202020204" pitchFamily="34" charset="0"/>
              </a:rPr>
              <a:t>in-country 3D printing</a:t>
            </a:r>
          </a:p>
          <a:p>
            <a:pPr marL="285750" indent="-285750" algn="just">
              <a:buFont typeface="Arial" panose="020B0604020202020204" pitchFamily="34" charset="0"/>
              <a:buChar char="•"/>
            </a:pPr>
            <a:endParaRPr lang="it-IT" b="1" dirty="0">
              <a:latin typeface="Arial" panose="020B0604020202020204" pitchFamily="34" charset="0"/>
              <a:cs typeface="Arial" panose="020B0604020202020204" pitchFamily="34" charset="0"/>
            </a:endParaRPr>
          </a:p>
          <a:p>
            <a:pPr algn="just"/>
            <a:r>
              <a:rPr lang="it-IT" b="1" dirty="0">
                <a:latin typeface="Arial" panose="020B0604020202020204" pitchFamily="34" charset="0"/>
                <a:cs typeface="Arial" panose="020B0604020202020204" pitchFamily="34" charset="0"/>
              </a:rPr>
              <a:t>The plan:</a:t>
            </a:r>
          </a:p>
          <a:p>
            <a:pPr marL="285750" indent="-285750" algn="just">
              <a:buFont typeface="Arial" panose="020B0604020202020204" pitchFamily="34" charset="0"/>
              <a:buChar char="•"/>
            </a:pPr>
            <a:r>
              <a:rPr lang="it-IT" dirty="0">
                <a:latin typeface="Arial" panose="020B0604020202020204" pitchFamily="34" charset="0"/>
                <a:cs typeface="Arial" panose="020B0604020202020204" pitchFamily="34" charset="0"/>
              </a:rPr>
              <a:t>Screen spare parts recommended by OEMs</a:t>
            </a:r>
          </a:p>
          <a:p>
            <a:pPr marL="285750" indent="-285750" algn="just">
              <a:buFont typeface="Arial" panose="020B0604020202020204" pitchFamily="34" charset="0"/>
              <a:buChar char="•"/>
            </a:pPr>
            <a:r>
              <a:rPr lang="it-IT" dirty="0">
                <a:latin typeface="Arial" panose="020B0604020202020204" pitchFamily="34" charset="0"/>
                <a:cs typeface="Arial" panose="020B0604020202020204" pitchFamily="34" charset="0"/>
              </a:rPr>
              <a:t>Find critical mass of parts to justify hardware investment</a:t>
            </a:r>
          </a:p>
          <a:p>
            <a:pPr marL="285750" indent="-285750" algn="just">
              <a:buFont typeface="Arial" panose="020B0604020202020204" pitchFamily="34" charset="0"/>
              <a:buChar char="•"/>
            </a:pPr>
            <a:r>
              <a:rPr lang="it-IT" dirty="0">
                <a:latin typeface="Arial" panose="020B0604020202020204" pitchFamily="34" charset="0"/>
                <a:cs typeface="Arial" panose="020B0604020202020204" pitchFamily="34" charset="0"/>
              </a:rPr>
              <a:t>Put framework in place for multiple OEMs to share hardware  </a:t>
            </a:r>
          </a:p>
          <a:p>
            <a:pPr algn="just"/>
            <a:endParaRPr lang="it-IT"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05260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11348869" cy="523220"/>
          </a:xfrm>
          <a:prstGeom prst="rect">
            <a:avLst/>
          </a:prstGeom>
          <a:noFill/>
        </p:spPr>
        <p:txBody>
          <a:bodyPr wrap="square" rtlCol="0">
            <a:spAutoFit/>
          </a:bodyPr>
          <a:lstStyle/>
          <a:p>
            <a:r>
              <a:rPr lang="it-IT" sz="2800" b="1" dirty="0">
                <a:latin typeface="Arial" panose="020B0604020202020204" pitchFamily="34" charset="0"/>
                <a:cs typeface="Arial" panose="020B0604020202020204" pitchFamily="34" charset="0"/>
              </a:rPr>
              <a:t>From a linear supply chain to an on-demand supply network</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6" name="TextBox 9">
            <a:extLst>
              <a:ext uri="{FF2B5EF4-FFF2-40B4-BE49-F238E27FC236}">
                <a16:creationId xmlns:a16="http://schemas.microsoft.com/office/drawing/2014/main" id="{266E2995-B91A-4A7C-88C6-89AE6B3C9900}"/>
              </a:ext>
            </a:extLst>
          </p:cNvPr>
          <p:cNvSpPr txBox="1"/>
          <p:nvPr/>
        </p:nvSpPr>
        <p:spPr>
          <a:xfrm>
            <a:off x="7144609" y="3401737"/>
            <a:ext cx="2321312" cy="297454"/>
          </a:xfrm>
          <a:prstGeom prst="rect">
            <a:avLst/>
          </a:prstGeom>
          <a:noFill/>
        </p:spPr>
        <p:txBody>
          <a:bodyPr wrap="square" rtlCol="0">
            <a:spAutoFit/>
          </a:bodyPr>
          <a:lstStyle>
            <a:defPPr>
              <a:defRPr lang="fr-FR"/>
            </a:defPPr>
            <a:lvl1pPr algn="ctr">
              <a:defRPr sz="1000">
                <a:solidFill>
                  <a:schemeClr val="tx1">
                    <a:lumMod val="50000"/>
                  </a:schemeClr>
                </a:solidFill>
              </a:defRPr>
            </a:lvl1pPr>
          </a:lstStyle>
          <a:p>
            <a:r>
              <a:rPr lang="fr-FR" sz="1333" err="1"/>
              <a:t>Independant</a:t>
            </a:r>
            <a:r>
              <a:rPr lang="fr-FR" sz="1333"/>
              <a:t> </a:t>
            </a:r>
            <a:r>
              <a:rPr lang="fr-FR" sz="1333" err="1"/>
              <a:t>verifiers</a:t>
            </a:r>
            <a:endParaRPr lang="fr-FR" sz="1333"/>
          </a:p>
        </p:txBody>
      </p:sp>
      <p:sp>
        <p:nvSpPr>
          <p:cNvPr id="7" name="TextBox 13">
            <a:extLst>
              <a:ext uri="{FF2B5EF4-FFF2-40B4-BE49-F238E27FC236}">
                <a16:creationId xmlns:a16="http://schemas.microsoft.com/office/drawing/2014/main" id="{B462ABCB-67C2-4365-93D2-E5A892EB27D7}"/>
              </a:ext>
            </a:extLst>
          </p:cNvPr>
          <p:cNvSpPr txBox="1"/>
          <p:nvPr/>
        </p:nvSpPr>
        <p:spPr>
          <a:xfrm>
            <a:off x="4631885" y="4867545"/>
            <a:ext cx="2351191" cy="297454"/>
          </a:xfrm>
          <a:prstGeom prst="rect">
            <a:avLst/>
          </a:prstGeom>
          <a:noFill/>
        </p:spPr>
        <p:txBody>
          <a:bodyPr wrap="square" rtlCol="0">
            <a:spAutoFit/>
          </a:bodyPr>
          <a:lstStyle/>
          <a:p>
            <a:pPr algn="ctr"/>
            <a:r>
              <a:rPr lang="fr-FR" sz="1333" b="1"/>
              <a:t>Digital Inventory Platform</a:t>
            </a:r>
          </a:p>
        </p:txBody>
      </p:sp>
      <p:sp>
        <p:nvSpPr>
          <p:cNvPr id="8" name="TextBox 16">
            <a:extLst>
              <a:ext uri="{FF2B5EF4-FFF2-40B4-BE49-F238E27FC236}">
                <a16:creationId xmlns:a16="http://schemas.microsoft.com/office/drawing/2014/main" id="{B9DC6EA1-955A-458D-BF3F-E59EBD9F0D99}"/>
              </a:ext>
            </a:extLst>
          </p:cNvPr>
          <p:cNvSpPr txBox="1"/>
          <p:nvPr/>
        </p:nvSpPr>
        <p:spPr>
          <a:xfrm>
            <a:off x="5078308" y="2617729"/>
            <a:ext cx="1486829" cy="297454"/>
          </a:xfrm>
          <a:prstGeom prst="rect">
            <a:avLst/>
          </a:prstGeom>
          <a:noFill/>
        </p:spPr>
        <p:txBody>
          <a:bodyPr wrap="square" rtlCol="0">
            <a:spAutoFit/>
          </a:bodyPr>
          <a:lstStyle/>
          <a:p>
            <a:pPr algn="ctr"/>
            <a:r>
              <a:rPr lang="fr-FR" sz="1333">
                <a:solidFill>
                  <a:schemeClr val="tx1">
                    <a:lumMod val="50000"/>
                  </a:schemeClr>
                </a:solidFill>
              </a:rPr>
              <a:t>3D Engineering</a:t>
            </a:r>
          </a:p>
        </p:txBody>
      </p:sp>
      <p:sp>
        <p:nvSpPr>
          <p:cNvPr id="9" name="TextBox 19">
            <a:extLst>
              <a:ext uri="{FF2B5EF4-FFF2-40B4-BE49-F238E27FC236}">
                <a16:creationId xmlns:a16="http://schemas.microsoft.com/office/drawing/2014/main" id="{20AC7FEB-571B-436B-9365-DFFD045ABC53}"/>
              </a:ext>
            </a:extLst>
          </p:cNvPr>
          <p:cNvSpPr txBox="1"/>
          <p:nvPr/>
        </p:nvSpPr>
        <p:spPr>
          <a:xfrm>
            <a:off x="2330306" y="4928144"/>
            <a:ext cx="1486829" cy="297454"/>
          </a:xfrm>
          <a:prstGeom prst="rect">
            <a:avLst/>
          </a:prstGeom>
          <a:noFill/>
        </p:spPr>
        <p:txBody>
          <a:bodyPr wrap="square" rtlCol="0">
            <a:spAutoFit/>
          </a:bodyPr>
          <a:lstStyle>
            <a:defPPr>
              <a:defRPr lang="fr-FR"/>
            </a:defPPr>
            <a:lvl1pPr algn="ctr">
              <a:defRPr sz="1000">
                <a:solidFill>
                  <a:schemeClr val="tx1">
                    <a:lumMod val="50000"/>
                  </a:schemeClr>
                </a:solidFill>
              </a:defRPr>
            </a:lvl1pPr>
          </a:lstStyle>
          <a:p>
            <a:r>
              <a:rPr lang="fr-FR" sz="1333" err="1"/>
              <a:t>Factories</a:t>
            </a:r>
            <a:endParaRPr lang="fr-FR" sz="1333"/>
          </a:p>
        </p:txBody>
      </p:sp>
      <p:pic>
        <p:nvPicPr>
          <p:cNvPr id="10" name="Graphic 20" descr="Head with gears outline">
            <a:extLst>
              <a:ext uri="{FF2B5EF4-FFF2-40B4-BE49-F238E27FC236}">
                <a16:creationId xmlns:a16="http://schemas.microsoft.com/office/drawing/2014/main" id="{EA5ADE56-BB9E-4561-975F-CF3F3F05928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78931" y="2128663"/>
            <a:ext cx="1219200" cy="1219200"/>
          </a:xfrm>
          <a:prstGeom prst="rect">
            <a:avLst/>
          </a:prstGeom>
        </p:spPr>
      </p:pic>
      <p:sp>
        <p:nvSpPr>
          <p:cNvPr id="11" name="TextBox 22">
            <a:extLst>
              <a:ext uri="{FF2B5EF4-FFF2-40B4-BE49-F238E27FC236}">
                <a16:creationId xmlns:a16="http://schemas.microsoft.com/office/drawing/2014/main" id="{00C9317D-DAED-40FA-8357-4C8A74F6918D}"/>
              </a:ext>
            </a:extLst>
          </p:cNvPr>
          <p:cNvSpPr txBox="1"/>
          <p:nvPr/>
        </p:nvSpPr>
        <p:spPr>
          <a:xfrm>
            <a:off x="3045117" y="3224217"/>
            <a:ext cx="1486829" cy="297454"/>
          </a:xfrm>
          <a:prstGeom prst="rect">
            <a:avLst/>
          </a:prstGeom>
          <a:noFill/>
        </p:spPr>
        <p:txBody>
          <a:bodyPr wrap="square" rtlCol="0">
            <a:spAutoFit/>
          </a:bodyPr>
          <a:lstStyle>
            <a:defPPr>
              <a:defRPr lang="fr-FR"/>
            </a:defPPr>
            <a:lvl1pPr algn="ctr">
              <a:defRPr sz="1000">
                <a:solidFill>
                  <a:schemeClr val="tx1">
                    <a:lumMod val="50000"/>
                  </a:schemeClr>
                </a:solidFill>
              </a:defRPr>
            </a:lvl1pPr>
          </a:lstStyle>
          <a:p>
            <a:r>
              <a:rPr lang="fr-FR" sz="1333"/>
              <a:t>OEM </a:t>
            </a:r>
            <a:r>
              <a:rPr lang="fr-FR" sz="1333" err="1"/>
              <a:t>Suppliers</a:t>
            </a:r>
            <a:endParaRPr lang="fr-FR" sz="1333"/>
          </a:p>
        </p:txBody>
      </p:sp>
      <p:pic>
        <p:nvPicPr>
          <p:cNvPr id="12" name="Graphic 23" descr="Factory outline">
            <a:extLst>
              <a:ext uri="{FF2B5EF4-FFF2-40B4-BE49-F238E27FC236}">
                <a16:creationId xmlns:a16="http://schemas.microsoft.com/office/drawing/2014/main" id="{CDDD2F80-6A1E-4FB4-8F3F-820778578B4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456497" y="3824723"/>
            <a:ext cx="1219200" cy="1219200"/>
          </a:xfrm>
          <a:prstGeom prst="rect">
            <a:avLst/>
          </a:prstGeom>
        </p:spPr>
      </p:pic>
      <p:pic>
        <p:nvPicPr>
          <p:cNvPr id="13" name="Picture 2" descr="Home Solutions High Temperature Off Shore Rig Icon - Offshore Oil Rig Icon,  HD Png Download - kindpng">
            <a:extLst>
              <a:ext uri="{FF2B5EF4-FFF2-40B4-BE49-F238E27FC236}">
                <a16:creationId xmlns:a16="http://schemas.microsoft.com/office/drawing/2014/main" id="{83E563FD-90CF-4F21-9DCD-C345658E1C0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666069" y="3819826"/>
            <a:ext cx="1396199" cy="975773"/>
          </a:xfrm>
          <a:prstGeom prst="rect">
            <a:avLst/>
          </a:prstGeom>
          <a:solidFill>
            <a:schemeClr val="bg1"/>
          </a:solidFill>
        </p:spPr>
      </p:pic>
      <p:sp>
        <p:nvSpPr>
          <p:cNvPr id="14" name="TextBox 26">
            <a:extLst>
              <a:ext uri="{FF2B5EF4-FFF2-40B4-BE49-F238E27FC236}">
                <a16:creationId xmlns:a16="http://schemas.microsoft.com/office/drawing/2014/main" id="{C0B4FA96-56F9-42D5-BCBB-0330D6802FD0}"/>
              </a:ext>
            </a:extLst>
          </p:cNvPr>
          <p:cNvSpPr txBox="1"/>
          <p:nvPr/>
        </p:nvSpPr>
        <p:spPr>
          <a:xfrm>
            <a:off x="8804353" y="4766089"/>
            <a:ext cx="1219200" cy="297454"/>
          </a:xfrm>
          <a:prstGeom prst="rect">
            <a:avLst/>
          </a:prstGeom>
          <a:noFill/>
        </p:spPr>
        <p:txBody>
          <a:bodyPr wrap="square" rtlCol="0">
            <a:spAutoFit/>
          </a:bodyPr>
          <a:lstStyle>
            <a:defPPr>
              <a:defRPr lang="fr-FR"/>
            </a:defPPr>
            <a:lvl1pPr algn="ctr">
              <a:defRPr sz="1000">
                <a:solidFill>
                  <a:schemeClr val="tx1">
                    <a:lumMod val="50000"/>
                  </a:schemeClr>
                </a:solidFill>
              </a:defRPr>
            </a:lvl1pPr>
          </a:lstStyle>
          <a:p>
            <a:r>
              <a:rPr lang="fr-FR" sz="1333"/>
              <a:t>End </a:t>
            </a:r>
            <a:r>
              <a:rPr lang="fr-FR" sz="1333" err="1"/>
              <a:t>Users</a:t>
            </a:r>
            <a:endParaRPr lang="fr-FR" sz="1333"/>
          </a:p>
        </p:txBody>
      </p:sp>
      <p:sp>
        <p:nvSpPr>
          <p:cNvPr id="15" name="TextBox 27">
            <a:extLst>
              <a:ext uri="{FF2B5EF4-FFF2-40B4-BE49-F238E27FC236}">
                <a16:creationId xmlns:a16="http://schemas.microsoft.com/office/drawing/2014/main" id="{EDF31497-0C4D-4BDF-90F6-9A1027FFA2EC}"/>
              </a:ext>
            </a:extLst>
          </p:cNvPr>
          <p:cNvSpPr txBox="1"/>
          <p:nvPr/>
        </p:nvSpPr>
        <p:spPr>
          <a:xfrm>
            <a:off x="4531401" y="3569051"/>
            <a:ext cx="2357392" cy="502573"/>
          </a:xfrm>
          <a:prstGeom prst="rect">
            <a:avLst/>
          </a:prstGeom>
          <a:noFill/>
        </p:spPr>
        <p:txBody>
          <a:bodyPr wrap="square" rtlCol="0">
            <a:spAutoFit/>
          </a:bodyPr>
          <a:lstStyle/>
          <a:p>
            <a:pPr algn="ctr"/>
            <a:r>
              <a:rPr lang="fr-FR" sz="1333" dirty="0"/>
              <a:t>Marketplace</a:t>
            </a:r>
          </a:p>
          <a:p>
            <a:pPr algn="ctr"/>
            <a:r>
              <a:rPr lang="fr-FR" sz="1333" dirty="0"/>
              <a:t>Blockchain 	Transactions</a:t>
            </a:r>
          </a:p>
        </p:txBody>
      </p:sp>
      <p:pic>
        <p:nvPicPr>
          <p:cNvPr id="16" name="Graphic 25" descr="Ecommerce outline">
            <a:extLst>
              <a:ext uri="{FF2B5EF4-FFF2-40B4-BE49-F238E27FC236}">
                <a16:creationId xmlns:a16="http://schemas.microsoft.com/office/drawing/2014/main" id="{8FAFE13A-C488-4877-8EB4-C358E35AEB7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84520" y="4098964"/>
            <a:ext cx="584145" cy="584145"/>
          </a:xfrm>
          <a:prstGeom prst="rect">
            <a:avLst/>
          </a:prstGeom>
        </p:spPr>
      </p:pic>
      <p:pic>
        <p:nvPicPr>
          <p:cNvPr id="17" name="Graphic 29" descr="Transfer1 outline">
            <a:extLst>
              <a:ext uri="{FF2B5EF4-FFF2-40B4-BE49-F238E27FC236}">
                <a16:creationId xmlns:a16="http://schemas.microsoft.com/office/drawing/2014/main" id="{F4A7047C-D17E-441E-9C2C-5EA4911C59A6}"/>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263261" y="4070399"/>
            <a:ext cx="723883" cy="723883"/>
          </a:xfrm>
          <a:prstGeom prst="rect">
            <a:avLst/>
          </a:prstGeom>
        </p:spPr>
      </p:pic>
      <p:pic>
        <p:nvPicPr>
          <p:cNvPr id="18" name="Graphic 31" descr="Clipboard Badge outline">
            <a:extLst>
              <a:ext uri="{FF2B5EF4-FFF2-40B4-BE49-F238E27FC236}">
                <a16:creationId xmlns:a16="http://schemas.microsoft.com/office/drawing/2014/main" id="{0731D936-8069-46CC-A64D-0EE8D76F5918}"/>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695665" y="2302935"/>
            <a:ext cx="1219200" cy="1219200"/>
          </a:xfrm>
          <a:prstGeom prst="rect">
            <a:avLst/>
          </a:prstGeom>
        </p:spPr>
      </p:pic>
      <p:pic>
        <p:nvPicPr>
          <p:cNvPr id="19" name="Graphic 35" descr="Illustrator outline">
            <a:extLst>
              <a:ext uri="{FF2B5EF4-FFF2-40B4-BE49-F238E27FC236}">
                <a16:creationId xmlns:a16="http://schemas.microsoft.com/office/drawing/2014/main" id="{CB5BF7E5-30B0-45EE-8F3B-E7DE3214640A}"/>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076489" y="5099413"/>
            <a:ext cx="1219200" cy="1219200"/>
          </a:xfrm>
          <a:prstGeom prst="rect">
            <a:avLst/>
          </a:prstGeom>
        </p:spPr>
      </p:pic>
      <p:sp>
        <p:nvSpPr>
          <p:cNvPr id="20" name="TextBox 38">
            <a:extLst>
              <a:ext uri="{FF2B5EF4-FFF2-40B4-BE49-F238E27FC236}">
                <a16:creationId xmlns:a16="http://schemas.microsoft.com/office/drawing/2014/main" id="{6394A071-793E-4D37-9640-3A95610B9116}"/>
              </a:ext>
            </a:extLst>
          </p:cNvPr>
          <p:cNvSpPr txBox="1"/>
          <p:nvPr/>
        </p:nvSpPr>
        <p:spPr>
          <a:xfrm>
            <a:off x="7210451" y="5529414"/>
            <a:ext cx="457188" cy="297454"/>
          </a:xfrm>
          <a:prstGeom prst="rect">
            <a:avLst/>
          </a:prstGeom>
          <a:noFill/>
        </p:spPr>
        <p:txBody>
          <a:bodyPr wrap="square" rtlCol="0">
            <a:spAutoFit/>
          </a:bodyPr>
          <a:lstStyle/>
          <a:p>
            <a:pPr algn="ctr"/>
            <a:r>
              <a:rPr lang="fr-FR" sz="1333" b="1"/>
              <a:t>AI</a:t>
            </a:r>
          </a:p>
        </p:txBody>
      </p:sp>
      <p:pic>
        <p:nvPicPr>
          <p:cNvPr id="21" name="Graphic 39" descr="Blockchain outline">
            <a:extLst>
              <a:ext uri="{FF2B5EF4-FFF2-40B4-BE49-F238E27FC236}">
                <a16:creationId xmlns:a16="http://schemas.microsoft.com/office/drawing/2014/main" id="{FA74FE3F-F476-4B48-BF01-98BDB7EC91C5}"/>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194281" y="4039493"/>
            <a:ext cx="647025" cy="647025"/>
          </a:xfrm>
          <a:prstGeom prst="rect">
            <a:avLst/>
          </a:prstGeom>
        </p:spPr>
      </p:pic>
      <p:sp>
        <p:nvSpPr>
          <p:cNvPr id="22" name="TextBox 42">
            <a:extLst>
              <a:ext uri="{FF2B5EF4-FFF2-40B4-BE49-F238E27FC236}">
                <a16:creationId xmlns:a16="http://schemas.microsoft.com/office/drawing/2014/main" id="{D64B3782-80E6-4A7C-A33A-717A9BDBC284}"/>
              </a:ext>
            </a:extLst>
          </p:cNvPr>
          <p:cNvSpPr txBox="1"/>
          <p:nvPr/>
        </p:nvSpPr>
        <p:spPr>
          <a:xfrm>
            <a:off x="6888793" y="6129485"/>
            <a:ext cx="1741373" cy="297454"/>
          </a:xfrm>
          <a:prstGeom prst="rect">
            <a:avLst/>
          </a:prstGeom>
          <a:noFill/>
        </p:spPr>
        <p:txBody>
          <a:bodyPr wrap="square" rtlCol="0">
            <a:spAutoFit/>
          </a:bodyPr>
          <a:lstStyle/>
          <a:p>
            <a:pPr algn="ctr"/>
            <a:r>
              <a:rPr lang="fr-FR" sz="1333"/>
              <a:t>Software providers</a:t>
            </a:r>
          </a:p>
        </p:txBody>
      </p:sp>
      <p:pic>
        <p:nvPicPr>
          <p:cNvPr id="23" name="Graphic 41" descr="Cube outline">
            <a:extLst>
              <a:ext uri="{FF2B5EF4-FFF2-40B4-BE49-F238E27FC236}">
                <a16:creationId xmlns:a16="http://schemas.microsoft.com/office/drawing/2014/main" id="{69E10B2E-E202-4BD8-AE0B-A9F2E8490D66}"/>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238353" y="1581012"/>
            <a:ext cx="1219200" cy="1219200"/>
          </a:xfrm>
          <a:prstGeom prst="rect">
            <a:avLst/>
          </a:prstGeom>
        </p:spPr>
      </p:pic>
      <p:pic>
        <p:nvPicPr>
          <p:cNvPr id="24" name="Graphic 44" descr="Travel outline">
            <a:extLst>
              <a:ext uri="{FF2B5EF4-FFF2-40B4-BE49-F238E27FC236}">
                <a16:creationId xmlns:a16="http://schemas.microsoft.com/office/drawing/2014/main" id="{9F863ACB-0080-4C92-9FE3-0E3644FE6035}"/>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389225" y="5080080"/>
            <a:ext cx="1219200" cy="1219200"/>
          </a:xfrm>
          <a:prstGeom prst="rect">
            <a:avLst/>
          </a:prstGeom>
        </p:spPr>
      </p:pic>
      <p:sp>
        <p:nvSpPr>
          <p:cNvPr id="25" name="TextBox 47">
            <a:extLst>
              <a:ext uri="{FF2B5EF4-FFF2-40B4-BE49-F238E27FC236}">
                <a16:creationId xmlns:a16="http://schemas.microsoft.com/office/drawing/2014/main" id="{43C600F2-DE0B-4E7A-A462-B7C6D607FC58}"/>
              </a:ext>
            </a:extLst>
          </p:cNvPr>
          <p:cNvSpPr txBox="1"/>
          <p:nvPr/>
        </p:nvSpPr>
        <p:spPr>
          <a:xfrm>
            <a:off x="3694187" y="2665317"/>
            <a:ext cx="457188" cy="297454"/>
          </a:xfrm>
          <a:prstGeom prst="rect">
            <a:avLst/>
          </a:prstGeom>
          <a:noFill/>
        </p:spPr>
        <p:txBody>
          <a:bodyPr wrap="square" rtlCol="0">
            <a:spAutoFit/>
          </a:bodyPr>
          <a:lstStyle/>
          <a:p>
            <a:pPr algn="ctr"/>
            <a:r>
              <a:rPr lang="fr-FR" sz="1333" b="1"/>
              <a:t>IP</a:t>
            </a:r>
          </a:p>
        </p:txBody>
      </p:sp>
      <p:sp>
        <p:nvSpPr>
          <p:cNvPr id="26" name="TextBox 48">
            <a:extLst>
              <a:ext uri="{FF2B5EF4-FFF2-40B4-BE49-F238E27FC236}">
                <a16:creationId xmlns:a16="http://schemas.microsoft.com/office/drawing/2014/main" id="{14E58620-34BC-4990-9180-5C1381010304}"/>
              </a:ext>
            </a:extLst>
          </p:cNvPr>
          <p:cNvSpPr txBox="1"/>
          <p:nvPr/>
        </p:nvSpPr>
        <p:spPr>
          <a:xfrm>
            <a:off x="4221560" y="6112426"/>
            <a:ext cx="1486829" cy="297454"/>
          </a:xfrm>
          <a:prstGeom prst="rect">
            <a:avLst/>
          </a:prstGeom>
          <a:noFill/>
        </p:spPr>
        <p:txBody>
          <a:bodyPr wrap="square" rtlCol="0">
            <a:spAutoFit/>
          </a:bodyPr>
          <a:lstStyle/>
          <a:p>
            <a:pPr algn="ctr"/>
            <a:r>
              <a:rPr lang="fr-FR" sz="1333" err="1"/>
              <a:t>Logistics</a:t>
            </a:r>
            <a:endParaRPr lang="fr-FR" sz="1333"/>
          </a:p>
        </p:txBody>
      </p:sp>
      <p:sp>
        <p:nvSpPr>
          <p:cNvPr id="27" name="Graphic 46" descr="Cloud outline">
            <a:extLst>
              <a:ext uri="{FF2B5EF4-FFF2-40B4-BE49-F238E27FC236}">
                <a16:creationId xmlns:a16="http://schemas.microsoft.com/office/drawing/2014/main" id="{3D5246FF-AF71-444B-A874-545152EF0DBA}"/>
              </a:ext>
            </a:extLst>
          </p:cNvPr>
          <p:cNvSpPr/>
          <p:nvPr/>
        </p:nvSpPr>
        <p:spPr>
          <a:xfrm>
            <a:off x="4068722" y="3019419"/>
            <a:ext cx="3195408" cy="1818725"/>
          </a:xfrm>
          <a:custGeom>
            <a:avLst/>
            <a:gdLst>
              <a:gd name="connsiteX0" fmla="*/ 406965 w 2396556"/>
              <a:gd name="connsiteY0" fmla="*/ 1361771 h 1364044"/>
              <a:gd name="connsiteX1" fmla="*/ 519552 w 2396556"/>
              <a:gd name="connsiteY1" fmla="*/ 1364045 h 1364044"/>
              <a:gd name="connsiteX2" fmla="*/ 2055592 w 2396556"/>
              <a:gd name="connsiteY2" fmla="*/ 1364045 h 1364044"/>
              <a:gd name="connsiteX3" fmla="*/ 2396554 w 2396556"/>
              <a:gd name="connsiteY3" fmla="*/ 1020372 h 1364044"/>
              <a:gd name="connsiteX4" fmla="*/ 2058435 w 2396556"/>
              <a:gd name="connsiteY4" fmla="*/ 679433 h 1364044"/>
              <a:gd name="connsiteX5" fmla="*/ 2030011 w 2396556"/>
              <a:gd name="connsiteY5" fmla="*/ 679433 h 1364044"/>
              <a:gd name="connsiteX6" fmla="*/ 1850945 w 2396556"/>
              <a:gd name="connsiteY6" fmla="*/ 332567 h 1364044"/>
              <a:gd name="connsiteX7" fmla="*/ 1461528 w 2396556"/>
              <a:gd name="connsiteY7" fmla="*/ 278563 h 1364044"/>
              <a:gd name="connsiteX8" fmla="*/ 773539 w 2396556"/>
              <a:gd name="connsiteY8" fmla="*/ 56189 h 1364044"/>
              <a:gd name="connsiteX9" fmla="*/ 495091 w 2396556"/>
              <a:gd name="connsiteY9" fmla="*/ 508848 h 1364044"/>
              <a:gd name="connsiteX10" fmla="*/ 495091 w 2396556"/>
              <a:gd name="connsiteY10" fmla="*/ 514533 h 1364044"/>
              <a:gd name="connsiteX11" fmla="*/ 427637 w 2396556"/>
              <a:gd name="connsiteY11" fmla="*/ 509038 h 1364044"/>
              <a:gd name="connsiteX12" fmla="*/ 0 w 2396556"/>
              <a:gd name="connsiteY12" fmla="*/ 935682 h 1364044"/>
              <a:gd name="connsiteX13" fmla="*/ 40289 w 2396556"/>
              <a:gd name="connsiteY13" fmla="*/ 1117272 h 1364044"/>
              <a:gd name="connsiteX14" fmla="*/ 406965 w 2396556"/>
              <a:gd name="connsiteY14" fmla="*/ 1361771 h 1364044"/>
              <a:gd name="connsiteX15" fmla="*/ 131195 w 2396556"/>
              <a:gd name="connsiteY15" fmla="*/ 713614 h 1364044"/>
              <a:gd name="connsiteX16" fmla="*/ 427620 w 2396556"/>
              <a:gd name="connsiteY16" fmla="*/ 565879 h 1364044"/>
              <a:gd name="connsiteX17" fmla="*/ 485888 w 2396556"/>
              <a:gd name="connsiteY17" fmla="*/ 570623 h 1364044"/>
              <a:gd name="connsiteX18" fmla="*/ 551918 w 2396556"/>
              <a:gd name="connsiteY18" fmla="*/ 581424 h 1364044"/>
              <a:gd name="connsiteX19" fmla="*/ 551918 w 2396556"/>
              <a:gd name="connsiteY19" fmla="*/ 508837 h 1364044"/>
              <a:gd name="connsiteX20" fmla="*/ 1009193 w 2396556"/>
              <a:gd name="connsiteY20" fmla="*/ 57155 h 1364044"/>
              <a:gd name="connsiteX21" fmla="*/ 1410946 w 2396556"/>
              <a:gd name="connsiteY21" fmla="*/ 304516 h 1364044"/>
              <a:gd name="connsiteX22" fmla="*/ 1433519 w 2396556"/>
              <a:gd name="connsiteY22" fmla="*/ 348484 h 1364044"/>
              <a:gd name="connsiteX23" fmla="*/ 1480196 w 2396556"/>
              <a:gd name="connsiteY23" fmla="*/ 332246 h 1364044"/>
              <a:gd name="connsiteX24" fmla="*/ 1951635 w 2396556"/>
              <a:gd name="connsiteY24" fmla="*/ 555363 h 1364044"/>
              <a:gd name="connsiteX25" fmla="*/ 1973162 w 2396556"/>
              <a:gd name="connsiteY25" fmla="*/ 679433 h 1364044"/>
              <a:gd name="connsiteX26" fmla="*/ 1973162 w 2396556"/>
              <a:gd name="connsiteY26" fmla="*/ 736279 h 1364044"/>
              <a:gd name="connsiteX27" fmla="*/ 2058432 w 2396556"/>
              <a:gd name="connsiteY27" fmla="*/ 736279 h 1364044"/>
              <a:gd name="connsiteX28" fmla="*/ 2339679 w 2396556"/>
              <a:gd name="connsiteY28" fmla="*/ 1025923 h 1364044"/>
              <a:gd name="connsiteX29" fmla="*/ 2055592 w 2396556"/>
              <a:gd name="connsiteY29" fmla="*/ 1307199 h 1364044"/>
              <a:gd name="connsiteX30" fmla="*/ 460707 w 2396556"/>
              <a:gd name="connsiteY30" fmla="*/ 1307199 h 1364044"/>
              <a:gd name="connsiteX31" fmla="*/ 410052 w 2396556"/>
              <a:gd name="connsiteY31" fmla="*/ 1305007 h 1364044"/>
              <a:gd name="connsiteX32" fmla="*/ 57014 w 2396556"/>
              <a:gd name="connsiteY32" fmla="*/ 920154 h 1364044"/>
              <a:gd name="connsiteX33" fmla="*/ 131186 w 2396556"/>
              <a:gd name="connsiteY33" fmla="*/ 713614 h 136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96556" h="1364044">
                <a:moveTo>
                  <a:pt x="406965" y="1361771"/>
                </a:moveTo>
                <a:cubicBezTo>
                  <a:pt x="435704" y="1363337"/>
                  <a:pt x="519552" y="1364045"/>
                  <a:pt x="519552" y="1364045"/>
                </a:cubicBezTo>
                <a:lnTo>
                  <a:pt x="2055592" y="1364045"/>
                </a:lnTo>
                <a:cubicBezTo>
                  <a:pt x="2244649" y="1363297"/>
                  <a:pt x="2397305" y="1209429"/>
                  <a:pt x="2396554" y="1020372"/>
                </a:cubicBezTo>
                <a:cubicBezTo>
                  <a:pt x="2395815" y="833481"/>
                  <a:pt x="2245314" y="681724"/>
                  <a:pt x="2058435" y="679433"/>
                </a:cubicBezTo>
                <a:lnTo>
                  <a:pt x="2030011" y="679433"/>
                </a:lnTo>
                <a:cubicBezTo>
                  <a:pt x="2029747" y="541699"/>
                  <a:pt x="1963075" y="412550"/>
                  <a:pt x="1850945" y="332567"/>
                </a:cubicBezTo>
                <a:cubicBezTo>
                  <a:pt x="1737341" y="253082"/>
                  <a:pt x="1592476" y="232992"/>
                  <a:pt x="1461528" y="278563"/>
                </a:cubicBezTo>
                <a:cubicBezTo>
                  <a:pt x="1332953" y="27174"/>
                  <a:pt x="1024928" y="-72386"/>
                  <a:pt x="773539" y="56189"/>
                </a:cubicBezTo>
                <a:cubicBezTo>
                  <a:pt x="603432" y="143192"/>
                  <a:pt x="496035" y="317784"/>
                  <a:pt x="495091" y="508848"/>
                </a:cubicBezTo>
                <a:lnTo>
                  <a:pt x="495091" y="514533"/>
                </a:lnTo>
                <a:cubicBezTo>
                  <a:pt x="472790" y="510883"/>
                  <a:pt x="450234" y="509047"/>
                  <a:pt x="427637" y="509038"/>
                </a:cubicBezTo>
                <a:cubicBezTo>
                  <a:pt x="191733" y="508766"/>
                  <a:pt x="275" y="699781"/>
                  <a:pt x="0" y="935682"/>
                </a:cubicBezTo>
                <a:cubicBezTo>
                  <a:pt x="-72" y="998437"/>
                  <a:pt x="13683" y="1060437"/>
                  <a:pt x="40289" y="1117272"/>
                </a:cubicBezTo>
                <a:cubicBezTo>
                  <a:pt x="109337" y="1259055"/>
                  <a:pt x="249532" y="1352539"/>
                  <a:pt x="406965" y="1361771"/>
                </a:cubicBezTo>
                <a:close/>
                <a:moveTo>
                  <a:pt x="131195" y="713614"/>
                </a:moveTo>
                <a:cubicBezTo>
                  <a:pt x="202110" y="621506"/>
                  <a:pt x="311381" y="567044"/>
                  <a:pt x="427620" y="565879"/>
                </a:cubicBezTo>
                <a:cubicBezTo>
                  <a:pt x="447138" y="565896"/>
                  <a:pt x="466622" y="567482"/>
                  <a:pt x="485888" y="570623"/>
                </a:cubicBezTo>
                <a:lnTo>
                  <a:pt x="551918" y="581424"/>
                </a:lnTo>
                <a:lnTo>
                  <a:pt x="551918" y="508837"/>
                </a:lnTo>
                <a:cubicBezTo>
                  <a:pt x="553461" y="257834"/>
                  <a:pt x="758190" y="55612"/>
                  <a:pt x="1009193" y="57155"/>
                </a:cubicBezTo>
                <a:cubicBezTo>
                  <a:pt x="1178771" y="58198"/>
                  <a:pt x="1333663" y="153567"/>
                  <a:pt x="1410946" y="304516"/>
                </a:cubicBezTo>
                <a:lnTo>
                  <a:pt x="1433519" y="348484"/>
                </a:lnTo>
                <a:lnTo>
                  <a:pt x="1480196" y="332246"/>
                </a:lnTo>
                <a:cubicBezTo>
                  <a:pt x="1671993" y="263675"/>
                  <a:pt x="1883061" y="363566"/>
                  <a:pt x="1951635" y="555363"/>
                </a:cubicBezTo>
                <a:cubicBezTo>
                  <a:pt x="1965869" y="595178"/>
                  <a:pt x="1973151" y="637147"/>
                  <a:pt x="1973162" y="679433"/>
                </a:cubicBezTo>
                <a:lnTo>
                  <a:pt x="1973162" y="736279"/>
                </a:lnTo>
                <a:lnTo>
                  <a:pt x="2058432" y="736279"/>
                </a:lnTo>
                <a:cubicBezTo>
                  <a:pt x="2216078" y="738598"/>
                  <a:pt x="2341999" y="868276"/>
                  <a:pt x="2339679" y="1025923"/>
                </a:cubicBezTo>
                <a:cubicBezTo>
                  <a:pt x="2337391" y="1181406"/>
                  <a:pt x="2211090" y="1306459"/>
                  <a:pt x="2055592" y="1307199"/>
                </a:cubicBezTo>
                <a:lnTo>
                  <a:pt x="460707" y="1307199"/>
                </a:lnTo>
                <a:lnTo>
                  <a:pt x="410052" y="1305007"/>
                </a:lnTo>
                <a:cubicBezTo>
                  <a:pt x="206289" y="1296221"/>
                  <a:pt x="48228" y="1123917"/>
                  <a:pt x="57014" y="920154"/>
                </a:cubicBezTo>
                <a:cubicBezTo>
                  <a:pt x="60237" y="845381"/>
                  <a:pt x="86104" y="773354"/>
                  <a:pt x="131186" y="713614"/>
                </a:cubicBezTo>
                <a:close/>
              </a:path>
            </a:pathLst>
          </a:custGeom>
          <a:solidFill>
            <a:srgbClr val="002060"/>
          </a:solidFill>
          <a:ln w="9410" cap="flat">
            <a:noFill/>
            <a:prstDash val="solid"/>
            <a:miter/>
          </a:ln>
        </p:spPr>
        <p:txBody>
          <a:bodyPr rtlCol="0" anchor="ctr"/>
          <a:lstStyle/>
          <a:p>
            <a:endParaRPr lang="fr-FR" sz="1333"/>
          </a:p>
        </p:txBody>
      </p:sp>
      <p:sp>
        <p:nvSpPr>
          <p:cNvPr id="28" name="TextBox 50">
            <a:extLst>
              <a:ext uri="{FF2B5EF4-FFF2-40B4-BE49-F238E27FC236}">
                <a16:creationId xmlns:a16="http://schemas.microsoft.com/office/drawing/2014/main" id="{882A3787-E6A9-49DE-885D-BE64C8CF886A}"/>
              </a:ext>
            </a:extLst>
          </p:cNvPr>
          <p:cNvSpPr txBox="1"/>
          <p:nvPr/>
        </p:nvSpPr>
        <p:spPr>
          <a:xfrm>
            <a:off x="8203512" y="5173161"/>
            <a:ext cx="2500793" cy="1117935"/>
          </a:xfrm>
          <a:prstGeom prst="rect">
            <a:avLst/>
          </a:prstGeom>
          <a:noFill/>
        </p:spPr>
        <p:txBody>
          <a:bodyPr wrap="square" rtlCol="0">
            <a:spAutoFit/>
          </a:bodyPr>
          <a:lstStyle>
            <a:defPPr>
              <a:defRPr lang="fr-FR"/>
            </a:defPPr>
            <a:lvl1pPr>
              <a:defRPr sz="800" i="1">
                <a:solidFill>
                  <a:schemeClr val="bg1">
                    <a:lumMod val="65000"/>
                  </a:schemeClr>
                </a:solidFill>
              </a:defRPr>
            </a:lvl1pPr>
          </a:lstStyle>
          <a:p>
            <a:r>
              <a:rPr lang="fr-FR" sz="1333"/>
              <a:t>Parts </a:t>
            </a:r>
            <a:r>
              <a:rPr lang="fr-FR" sz="1333" err="1"/>
              <a:t>selection</a:t>
            </a:r>
            <a:r>
              <a:rPr lang="fr-FR" sz="1333"/>
              <a:t> software</a:t>
            </a:r>
          </a:p>
          <a:p>
            <a:r>
              <a:rPr lang="fr-FR" sz="1333"/>
              <a:t>Business IA</a:t>
            </a:r>
          </a:p>
          <a:p>
            <a:r>
              <a:rPr lang="fr-FR" sz="1333" err="1"/>
              <a:t>Category</a:t>
            </a:r>
            <a:r>
              <a:rPr lang="fr-FR" sz="1333"/>
              <a:t> </a:t>
            </a:r>
            <a:r>
              <a:rPr lang="fr-FR" sz="1333" err="1"/>
              <a:t>mgt</a:t>
            </a:r>
            <a:r>
              <a:rPr lang="fr-FR" sz="1333"/>
              <a:t> &amp; </a:t>
            </a:r>
            <a:r>
              <a:rPr lang="fr-FR" sz="1333" err="1"/>
              <a:t>Optimization</a:t>
            </a:r>
            <a:endParaRPr lang="fr-FR" sz="1333"/>
          </a:p>
          <a:p>
            <a:r>
              <a:rPr lang="fr-FR" sz="1333"/>
              <a:t>Design </a:t>
            </a:r>
            <a:r>
              <a:rPr lang="fr-FR" sz="1333" err="1"/>
              <a:t>consultancy</a:t>
            </a:r>
            <a:endParaRPr lang="fr-FR" sz="1333"/>
          </a:p>
          <a:p>
            <a:endParaRPr lang="fr-FR" sz="1333"/>
          </a:p>
        </p:txBody>
      </p:sp>
      <p:sp>
        <p:nvSpPr>
          <p:cNvPr id="29" name="TextBox 53">
            <a:extLst>
              <a:ext uri="{FF2B5EF4-FFF2-40B4-BE49-F238E27FC236}">
                <a16:creationId xmlns:a16="http://schemas.microsoft.com/office/drawing/2014/main" id="{EF68F688-1DCC-4719-8ABA-8259CC754C8F}"/>
              </a:ext>
            </a:extLst>
          </p:cNvPr>
          <p:cNvSpPr txBox="1"/>
          <p:nvPr/>
        </p:nvSpPr>
        <p:spPr>
          <a:xfrm>
            <a:off x="10019742" y="3846405"/>
            <a:ext cx="1840771" cy="1323054"/>
          </a:xfrm>
          <a:prstGeom prst="rect">
            <a:avLst/>
          </a:prstGeom>
          <a:noFill/>
        </p:spPr>
        <p:txBody>
          <a:bodyPr wrap="square" rtlCol="0">
            <a:spAutoFit/>
          </a:bodyPr>
          <a:lstStyle>
            <a:defPPr>
              <a:defRPr lang="fr-FR"/>
            </a:defPPr>
            <a:lvl1pPr>
              <a:defRPr sz="800" i="1">
                <a:solidFill>
                  <a:schemeClr val="bg1">
                    <a:lumMod val="65000"/>
                  </a:schemeClr>
                </a:solidFill>
              </a:defRPr>
            </a:lvl1pPr>
          </a:lstStyle>
          <a:p>
            <a:r>
              <a:rPr lang="fr-FR" sz="1333"/>
              <a:t>Parts </a:t>
            </a:r>
            <a:r>
              <a:rPr lang="fr-FR" sz="1333" err="1"/>
              <a:t>selection</a:t>
            </a:r>
            <a:endParaRPr lang="fr-FR" sz="1333"/>
          </a:p>
          <a:p>
            <a:r>
              <a:rPr lang="fr-FR" sz="1333"/>
              <a:t>Place </a:t>
            </a:r>
            <a:r>
              <a:rPr lang="fr-FR" sz="1333" err="1"/>
              <a:t>orders</a:t>
            </a:r>
            <a:endParaRPr lang="fr-FR" sz="1333"/>
          </a:p>
          <a:p>
            <a:r>
              <a:rPr lang="fr-FR" sz="1333"/>
              <a:t>Track and trace </a:t>
            </a:r>
          </a:p>
          <a:p>
            <a:r>
              <a:rPr lang="fr-FR" sz="1333" err="1"/>
              <a:t>Receive</a:t>
            </a:r>
            <a:r>
              <a:rPr lang="fr-FR" sz="1333"/>
              <a:t> </a:t>
            </a:r>
            <a:r>
              <a:rPr lang="fr-FR" sz="1333" err="1"/>
              <a:t>material</a:t>
            </a:r>
            <a:endParaRPr lang="fr-FR" sz="1333"/>
          </a:p>
          <a:p>
            <a:r>
              <a:rPr lang="fr-FR" sz="1333"/>
              <a:t>Use </a:t>
            </a:r>
          </a:p>
          <a:p>
            <a:endParaRPr lang="fr-FR" sz="1333"/>
          </a:p>
        </p:txBody>
      </p:sp>
      <p:sp>
        <p:nvSpPr>
          <p:cNvPr id="30" name="TextBox 54">
            <a:extLst>
              <a:ext uri="{FF2B5EF4-FFF2-40B4-BE49-F238E27FC236}">
                <a16:creationId xmlns:a16="http://schemas.microsoft.com/office/drawing/2014/main" id="{FF7BBAEB-3F56-42BB-BD25-DD7D48A7559C}"/>
              </a:ext>
            </a:extLst>
          </p:cNvPr>
          <p:cNvSpPr txBox="1"/>
          <p:nvPr/>
        </p:nvSpPr>
        <p:spPr>
          <a:xfrm>
            <a:off x="7648622" y="5641280"/>
            <a:ext cx="588549" cy="297454"/>
          </a:xfrm>
          <a:prstGeom prst="rect">
            <a:avLst/>
          </a:prstGeom>
          <a:noFill/>
        </p:spPr>
        <p:txBody>
          <a:bodyPr wrap="square" rtlCol="0">
            <a:spAutoFit/>
          </a:bodyPr>
          <a:lstStyle/>
          <a:p>
            <a:pPr algn="ctr"/>
            <a:r>
              <a:rPr lang="fr-FR" sz="1333" b="1"/>
              <a:t>ML</a:t>
            </a:r>
          </a:p>
        </p:txBody>
      </p:sp>
      <p:sp>
        <p:nvSpPr>
          <p:cNvPr id="31" name="TextBox 55">
            <a:extLst>
              <a:ext uri="{FF2B5EF4-FFF2-40B4-BE49-F238E27FC236}">
                <a16:creationId xmlns:a16="http://schemas.microsoft.com/office/drawing/2014/main" id="{855FF603-42BA-4BCC-988B-6E7B5B9FBC42}"/>
              </a:ext>
            </a:extLst>
          </p:cNvPr>
          <p:cNvSpPr txBox="1"/>
          <p:nvPr/>
        </p:nvSpPr>
        <p:spPr>
          <a:xfrm>
            <a:off x="6334229" y="1767070"/>
            <a:ext cx="1840771" cy="1117935"/>
          </a:xfrm>
          <a:prstGeom prst="rect">
            <a:avLst/>
          </a:prstGeom>
          <a:noFill/>
        </p:spPr>
        <p:txBody>
          <a:bodyPr wrap="square" rtlCol="0">
            <a:spAutoFit/>
          </a:bodyPr>
          <a:lstStyle/>
          <a:p>
            <a:r>
              <a:rPr lang="fr-FR" sz="1333" i="1">
                <a:solidFill>
                  <a:schemeClr val="bg1">
                    <a:lumMod val="65000"/>
                  </a:schemeClr>
                </a:solidFill>
              </a:rPr>
              <a:t>AM studio</a:t>
            </a:r>
          </a:p>
          <a:p>
            <a:r>
              <a:rPr lang="fr-FR" sz="1333" i="1">
                <a:solidFill>
                  <a:schemeClr val="bg1">
                    <a:lumMod val="65000"/>
                  </a:schemeClr>
                </a:solidFill>
              </a:rPr>
              <a:t>3D scanning of parts</a:t>
            </a:r>
          </a:p>
          <a:p>
            <a:r>
              <a:rPr lang="fr-FR" sz="1333" i="1" err="1">
                <a:solidFill>
                  <a:schemeClr val="bg1">
                    <a:lumMod val="65000"/>
                  </a:schemeClr>
                </a:solidFill>
              </a:rPr>
              <a:t>Generative</a:t>
            </a:r>
            <a:r>
              <a:rPr lang="fr-FR" sz="1333" i="1">
                <a:solidFill>
                  <a:schemeClr val="bg1">
                    <a:lumMod val="65000"/>
                  </a:schemeClr>
                </a:solidFill>
              </a:rPr>
              <a:t> design</a:t>
            </a:r>
          </a:p>
          <a:p>
            <a:r>
              <a:rPr lang="fr-FR" sz="1333" i="1">
                <a:solidFill>
                  <a:schemeClr val="bg1">
                    <a:lumMod val="65000"/>
                  </a:schemeClr>
                </a:solidFill>
              </a:rPr>
              <a:t>3D design</a:t>
            </a:r>
          </a:p>
          <a:p>
            <a:endParaRPr lang="fr-FR" sz="1333" i="1">
              <a:solidFill>
                <a:schemeClr val="bg1">
                  <a:lumMod val="65000"/>
                </a:schemeClr>
              </a:solidFill>
            </a:endParaRPr>
          </a:p>
        </p:txBody>
      </p:sp>
      <p:sp>
        <p:nvSpPr>
          <p:cNvPr id="32" name="TextBox 56">
            <a:extLst>
              <a:ext uri="{FF2B5EF4-FFF2-40B4-BE49-F238E27FC236}">
                <a16:creationId xmlns:a16="http://schemas.microsoft.com/office/drawing/2014/main" id="{BB706CDE-8E37-4DA4-BC3A-40CA244CC2BB}"/>
              </a:ext>
            </a:extLst>
          </p:cNvPr>
          <p:cNvSpPr txBox="1"/>
          <p:nvPr/>
        </p:nvSpPr>
        <p:spPr>
          <a:xfrm>
            <a:off x="8722109" y="2274269"/>
            <a:ext cx="2595267" cy="1323054"/>
          </a:xfrm>
          <a:prstGeom prst="rect">
            <a:avLst/>
          </a:prstGeom>
          <a:noFill/>
        </p:spPr>
        <p:txBody>
          <a:bodyPr wrap="square" rtlCol="0">
            <a:spAutoFit/>
          </a:bodyPr>
          <a:lstStyle>
            <a:defPPr>
              <a:defRPr lang="fr-FR"/>
            </a:defPPr>
            <a:lvl1pPr>
              <a:defRPr sz="800" i="1">
                <a:solidFill>
                  <a:schemeClr val="bg1">
                    <a:lumMod val="65000"/>
                  </a:schemeClr>
                </a:solidFill>
              </a:defRPr>
            </a:lvl1pPr>
          </a:lstStyle>
          <a:p>
            <a:r>
              <a:rPr lang="fr-FR" sz="1333" err="1"/>
              <a:t>Manufacturing</a:t>
            </a:r>
            <a:r>
              <a:rPr lang="fr-FR" sz="1333"/>
              <a:t> monitoring</a:t>
            </a:r>
          </a:p>
          <a:p>
            <a:r>
              <a:rPr lang="fr-FR" sz="1333" err="1"/>
              <a:t>Remote</a:t>
            </a:r>
            <a:r>
              <a:rPr lang="fr-FR" sz="1333"/>
              <a:t> Inspection and </a:t>
            </a:r>
            <a:r>
              <a:rPr lang="fr-FR" sz="1333" err="1"/>
              <a:t>testing</a:t>
            </a:r>
            <a:endParaRPr lang="fr-FR" sz="1333"/>
          </a:p>
          <a:p>
            <a:r>
              <a:rPr lang="fr-FR" sz="1333"/>
              <a:t>Production </a:t>
            </a:r>
            <a:r>
              <a:rPr lang="fr-FR" sz="1333" err="1"/>
              <a:t>quality</a:t>
            </a:r>
            <a:r>
              <a:rPr lang="fr-FR" sz="1333"/>
              <a:t> control</a:t>
            </a:r>
          </a:p>
          <a:p>
            <a:r>
              <a:rPr lang="fr-FR" sz="1333" err="1"/>
              <a:t>Material</a:t>
            </a:r>
            <a:r>
              <a:rPr lang="fr-FR" sz="1333"/>
              <a:t> </a:t>
            </a:r>
            <a:r>
              <a:rPr lang="fr-FR" sz="1333" err="1"/>
              <a:t>traceability</a:t>
            </a:r>
            <a:endParaRPr lang="fr-FR" sz="1333"/>
          </a:p>
          <a:p>
            <a:r>
              <a:rPr lang="fr-FR" sz="1333"/>
              <a:t>3rd party certification</a:t>
            </a:r>
          </a:p>
          <a:p>
            <a:endParaRPr lang="fr-FR" sz="1333"/>
          </a:p>
        </p:txBody>
      </p:sp>
      <p:sp>
        <p:nvSpPr>
          <p:cNvPr id="33" name="TextBox 57">
            <a:extLst>
              <a:ext uri="{FF2B5EF4-FFF2-40B4-BE49-F238E27FC236}">
                <a16:creationId xmlns:a16="http://schemas.microsoft.com/office/drawing/2014/main" id="{1ABC6BBF-9E9A-4D61-924D-74A43A9F1CCE}"/>
              </a:ext>
            </a:extLst>
          </p:cNvPr>
          <p:cNvSpPr txBox="1"/>
          <p:nvPr/>
        </p:nvSpPr>
        <p:spPr>
          <a:xfrm>
            <a:off x="1384453" y="2354851"/>
            <a:ext cx="1840771" cy="1323054"/>
          </a:xfrm>
          <a:prstGeom prst="rect">
            <a:avLst/>
          </a:prstGeom>
          <a:noFill/>
        </p:spPr>
        <p:txBody>
          <a:bodyPr wrap="square" rtlCol="0">
            <a:spAutoFit/>
          </a:bodyPr>
          <a:lstStyle/>
          <a:p>
            <a:pPr algn="r"/>
            <a:r>
              <a:rPr lang="fr-FR" sz="1333" i="1">
                <a:solidFill>
                  <a:schemeClr val="bg1">
                    <a:lumMod val="65000"/>
                  </a:schemeClr>
                </a:solidFill>
              </a:rPr>
              <a:t>IP </a:t>
            </a:r>
            <a:r>
              <a:rPr lang="fr-FR" sz="1333" i="1" err="1">
                <a:solidFill>
                  <a:schemeClr val="bg1">
                    <a:lumMod val="65000"/>
                  </a:schemeClr>
                </a:solidFill>
              </a:rPr>
              <a:t>Owners</a:t>
            </a:r>
            <a:endParaRPr lang="fr-FR" sz="1333" i="1">
              <a:solidFill>
                <a:schemeClr val="bg1">
                  <a:lumMod val="65000"/>
                </a:schemeClr>
              </a:solidFill>
            </a:endParaRPr>
          </a:p>
          <a:p>
            <a:pPr algn="r"/>
            <a:r>
              <a:rPr lang="fr-FR" sz="1333" i="1">
                <a:solidFill>
                  <a:schemeClr val="bg1">
                    <a:lumMod val="65000"/>
                  </a:schemeClr>
                </a:solidFill>
              </a:rPr>
              <a:t>Parts designers</a:t>
            </a:r>
          </a:p>
          <a:p>
            <a:pPr algn="r"/>
            <a:r>
              <a:rPr lang="fr-FR" sz="1333" i="1" err="1">
                <a:solidFill>
                  <a:schemeClr val="bg1">
                    <a:lumMod val="65000"/>
                  </a:schemeClr>
                </a:solidFill>
              </a:rPr>
              <a:t>Order</a:t>
            </a:r>
            <a:r>
              <a:rPr lang="fr-FR" sz="1333" i="1">
                <a:solidFill>
                  <a:schemeClr val="bg1">
                    <a:lumMod val="65000"/>
                  </a:schemeClr>
                </a:solidFill>
              </a:rPr>
              <a:t> </a:t>
            </a:r>
            <a:r>
              <a:rPr lang="fr-FR" sz="1333" i="1" err="1">
                <a:solidFill>
                  <a:schemeClr val="bg1">
                    <a:lumMod val="65000"/>
                  </a:schemeClr>
                </a:solidFill>
              </a:rPr>
              <a:t>liability</a:t>
            </a:r>
            <a:endParaRPr lang="fr-FR" sz="1333" i="1">
              <a:solidFill>
                <a:schemeClr val="bg1">
                  <a:lumMod val="65000"/>
                </a:schemeClr>
              </a:solidFill>
            </a:endParaRPr>
          </a:p>
          <a:p>
            <a:pPr algn="r"/>
            <a:r>
              <a:rPr lang="fr-FR" sz="1333" i="1" err="1">
                <a:solidFill>
                  <a:schemeClr val="bg1">
                    <a:lumMod val="65000"/>
                  </a:schemeClr>
                </a:solidFill>
              </a:rPr>
              <a:t>Deliver</a:t>
            </a:r>
            <a:endParaRPr lang="fr-FR" sz="1333" i="1">
              <a:solidFill>
                <a:schemeClr val="bg1">
                  <a:lumMod val="65000"/>
                </a:schemeClr>
              </a:solidFill>
            </a:endParaRPr>
          </a:p>
          <a:p>
            <a:pPr algn="r"/>
            <a:endParaRPr lang="fr-FR" sz="1333" i="1">
              <a:solidFill>
                <a:schemeClr val="bg1">
                  <a:lumMod val="65000"/>
                </a:schemeClr>
              </a:solidFill>
            </a:endParaRPr>
          </a:p>
          <a:p>
            <a:pPr algn="r"/>
            <a:endParaRPr lang="fr-FR" sz="1333" i="1">
              <a:solidFill>
                <a:schemeClr val="bg1">
                  <a:lumMod val="65000"/>
                </a:schemeClr>
              </a:solidFill>
            </a:endParaRPr>
          </a:p>
        </p:txBody>
      </p:sp>
      <p:sp>
        <p:nvSpPr>
          <p:cNvPr id="34" name="TextBox 69">
            <a:extLst>
              <a:ext uri="{FF2B5EF4-FFF2-40B4-BE49-F238E27FC236}">
                <a16:creationId xmlns:a16="http://schemas.microsoft.com/office/drawing/2014/main" id="{C8CA2F42-538F-45E9-90B7-75BA833ADB9E}"/>
              </a:ext>
            </a:extLst>
          </p:cNvPr>
          <p:cNvSpPr txBox="1"/>
          <p:nvPr/>
        </p:nvSpPr>
        <p:spPr>
          <a:xfrm>
            <a:off x="199640" y="3919605"/>
            <a:ext cx="2280500" cy="1323054"/>
          </a:xfrm>
          <a:prstGeom prst="rect">
            <a:avLst/>
          </a:prstGeom>
          <a:noFill/>
        </p:spPr>
        <p:txBody>
          <a:bodyPr wrap="square" rtlCol="0">
            <a:spAutoFit/>
          </a:bodyPr>
          <a:lstStyle/>
          <a:p>
            <a:pPr algn="r"/>
            <a:r>
              <a:rPr lang="fr-FR" sz="1333" i="1" err="1">
                <a:solidFill>
                  <a:schemeClr val="bg1">
                    <a:lumMod val="65000"/>
                  </a:schemeClr>
                </a:solidFill>
              </a:rPr>
              <a:t>Print</a:t>
            </a:r>
            <a:r>
              <a:rPr lang="fr-FR" sz="1333" i="1">
                <a:solidFill>
                  <a:schemeClr val="bg1">
                    <a:lumMod val="65000"/>
                  </a:schemeClr>
                </a:solidFill>
              </a:rPr>
              <a:t> / Manufacture parts</a:t>
            </a:r>
          </a:p>
          <a:p>
            <a:pPr algn="r"/>
            <a:r>
              <a:rPr lang="fr-FR" sz="1333" i="1">
                <a:solidFill>
                  <a:schemeClr val="bg1">
                    <a:lumMod val="65000"/>
                  </a:schemeClr>
                </a:solidFill>
              </a:rPr>
              <a:t>AM technologies </a:t>
            </a:r>
          </a:p>
          <a:p>
            <a:pPr algn="r"/>
            <a:r>
              <a:rPr lang="fr-FR" sz="1333" i="1">
                <a:solidFill>
                  <a:schemeClr val="bg1">
                    <a:lumMod val="65000"/>
                  </a:schemeClr>
                </a:solidFill>
              </a:rPr>
              <a:t>OEM or </a:t>
            </a:r>
            <a:r>
              <a:rPr lang="fr-FR" sz="1333" i="1" err="1">
                <a:solidFill>
                  <a:schemeClr val="bg1">
                    <a:lumMod val="65000"/>
                  </a:schemeClr>
                </a:solidFill>
              </a:rPr>
              <a:t>third</a:t>
            </a:r>
            <a:r>
              <a:rPr lang="fr-FR" sz="1333" i="1">
                <a:solidFill>
                  <a:schemeClr val="bg1">
                    <a:lumMod val="65000"/>
                  </a:schemeClr>
                </a:solidFill>
              </a:rPr>
              <a:t> parties</a:t>
            </a:r>
          </a:p>
          <a:p>
            <a:pPr algn="r"/>
            <a:r>
              <a:rPr lang="fr-FR" sz="1333" i="1">
                <a:solidFill>
                  <a:schemeClr val="bg1">
                    <a:lumMod val="65000"/>
                  </a:schemeClr>
                </a:solidFill>
              </a:rPr>
              <a:t>Local or </a:t>
            </a:r>
            <a:r>
              <a:rPr lang="fr-FR" sz="1333" i="1" err="1">
                <a:solidFill>
                  <a:schemeClr val="bg1">
                    <a:lumMod val="65000"/>
                  </a:schemeClr>
                </a:solidFill>
              </a:rPr>
              <a:t>regional</a:t>
            </a:r>
            <a:endParaRPr lang="fr-FR" sz="1333" i="1">
              <a:solidFill>
                <a:schemeClr val="bg1">
                  <a:lumMod val="65000"/>
                </a:schemeClr>
              </a:solidFill>
            </a:endParaRPr>
          </a:p>
          <a:p>
            <a:pPr algn="r"/>
            <a:endParaRPr lang="fr-FR" sz="1333" i="1">
              <a:solidFill>
                <a:schemeClr val="bg1">
                  <a:lumMod val="65000"/>
                </a:schemeClr>
              </a:solidFill>
            </a:endParaRPr>
          </a:p>
          <a:p>
            <a:pPr algn="r"/>
            <a:endParaRPr lang="fr-FR" sz="1333" i="1">
              <a:solidFill>
                <a:schemeClr val="bg1">
                  <a:lumMod val="65000"/>
                </a:schemeClr>
              </a:solidFill>
            </a:endParaRPr>
          </a:p>
        </p:txBody>
      </p:sp>
    </p:spTree>
    <p:extLst>
      <p:ext uri="{BB962C8B-B14F-4D97-AF65-F5344CB8AC3E}">
        <p14:creationId xmlns:p14="http://schemas.microsoft.com/office/powerpoint/2010/main" val="111710182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11348869" cy="523220"/>
          </a:xfrm>
          <a:prstGeom prst="rect">
            <a:avLst/>
          </a:prstGeom>
          <a:noFill/>
        </p:spPr>
        <p:txBody>
          <a:bodyPr wrap="square" rtlCol="0">
            <a:spAutoFit/>
          </a:bodyPr>
          <a:lstStyle/>
          <a:p>
            <a:r>
              <a:rPr lang="it-IT" sz="2800" b="1" dirty="0">
                <a:latin typeface="Arial" panose="020B0604020202020204" pitchFamily="34" charset="0"/>
                <a:cs typeface="Arial" panose="020B0604020202020204" pitchFamily="34" charset="0"/>
              </a:rPr>
              <a:t>Energy focused Digital Inventory collaboration</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327193" y="1641318"/>
            <a:ext cx="8287997"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36" name="Image 35">
            <a:extLst>
              <a:ext uri="{FF2B5EF4-FFF2-40B4-BE49-F238E27FC236}">
                <a16:creationId xmlns:a16="http://schemas.microsoft.com/office/drawing/2014/main" id="{065B2177-64AD-4537-9D6C-1713666300EA}"/>
              </a:ext>
            </a:extLst>
          </p:cNvPr>
          <p:cNvPicPr>
            <a:picLocks noChangeAspect="1"/>
          </p:cNvPicPr>
          <p:nvPr/>
        </p:nvPicPr>
        <p:blipFill rotWithShape="1">
          <a:blip r:embed="rId3"/>
          <a:srcRect l="1484" t="35160" r="2578" b="12430"/>
          <a:stretch/>
        </p:blipFill>
        <p:spPr>
          <a:xfrm>
            <a:off x="180975" y="2893809"/>
            <a:ext cx="11696700" cy="3594242"/>
          </a:xfrm>
          <a:prstGeom prst="rect">
            <a:avLst/>
          </a:prstGeom>
        </p:spPr>
      </p:pic>
      <p:pic>
        <p:nvPicPr>
          <p:cNvPr id="38" name="Picture 4" descr="Fieldmade AS Signs JIP with Equinor and Siemens Energy - News2Sea">
            <a:extLst>
              <a:ext uri="{FF2B5EF4-FFF2-40B4-BE49-F238E27FC236}">
                <a16:creationId xmlns:a16="http://schemas.microsoft.com/office/drawing/2014/main" id="{B391FC9F-2C43-4141-8771-E4D5854E840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2681" b="20016"/>
          <a:stretch/>
        </p:blipFill>
        <p:spPr bwMode="auto">
          <a:xfrm>
            <a:off x="8827262" y="977655"/>
            <a:ext cx="2875654" cy="92279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siemens-logo - Ville, Rail et Transports">
            <a:extLst>
              <a:ext uri="{FF2B5EF4-FFF2-40B4-BE49-F238E27FC236}">
                <a16:creationId xmlns:a16="http://schemas.microsoft.com/office/drawing/2014/main" id="{F7DFA71D-AA2A-4BF1-BA40-372E36C1597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17371" y="2331272"/>
            <a:ext cx="1960254" cy="821494"/>
          </a:xfrm>
          <a:prstGeom prst="rect">
            <a:avLst/>
          </a:prstGeom>
          <a:noFill/>
          <a:extLst>
            <a:ext uri="{909E8E84-426E-40DD-AFC4-6F175D3DCCD1}">
              <a14:hiddenFill xmlns:a14="http://schemas.microsoft.com/office/drawing/2010/main">
                <a:solidFill>
                  <a:srgbClr val="FFFFFF"/>
                </a:solidFill>
              </a14:hiddenFill>
            </a:ext>
          </a:extLst>
        </p:spPr>
      </p:pic>
      <p:pic>
        <p:nvPicPr>
          <p:cNvPr id="40" name="Image 39">
            <a:extLst>
              <a:ext uri="{FF2B5EF4-FFF2-40B4-BE49-F238E27FC236}">
                <a16:creationId xmlns:a16="http://schemas.microsoft.com/office/drawing/2014/main" id="{B0489CFC-5370-4F3E-B5D4-DFA8F62EEE73}"/>
              </a:ext>
            </a:extLst>
          </p:cNvPr>
          <p:cNvPicPr>
            <a:picLocks noChangeAspect="1"/>
          </p:cNvPicPr>
          <p:nvPr/>
        </p:nvPicPr>
        <p:blipFill rotWithShape="1">
          <a:blip r:embed="rId6"/>
          <a:srcRect l="24760" t="26786" r="58043" b="52852"/>
          <a:stretch/>
        </p:blipFill>
        <p:spPr>
          <a:xfrm>
            <a:off x="10881632" y="1702820"/>
            <a:ext cx="1237321" cy="823714"/>
          </a:xfrm>
          <a:prstGeom prst="rect">
            <a:avLst/>
          </a:prstGeom>
        </p:spPr>
      </p:pic>
      <p:sp>
        <p:nvSpPr>
          <p:cNvPr id="41" name="CasellaDiTesto 25">
            <a:extLst>
              <a:ext uri="{FF2B5EF4-FFF2-40B4-BE49-F238E27FC236}">
                <a16:creationId xmlns:a16="http://schemas.microsoft.com/office/drawing/2014/main" id="{31DE500E-BD9E-4460-987A-B5EDCBE7C073}"/>
              </a:ext>
            </a:extLst>
          </p:cNvPr>
          <p:cNvSpPr txBox="1"/>
          <p:nvPr/>
        </p:nvSpPr>
        <p:spPr>
          <a:xfrm>
            <a:off x="760028" y="2482885"/>
            <a:ext cx="9193644" cy="4247317"/>
          </a:xfrm>
          <a:prstGeom prst="rect">
            <a:avLst/>
          </a:prstGeom>
          <a:noFill/>
        </p:spPr>
        <p:txBody>
          <a:bodyPr wrap="square" rtlCol="0">
            <a:spAutoFit/>
          </a:bodyPr>
          <a:lstStyle/>
          <a:p>
            <a:pPr marL="285750" indent="-285750">
              <a:buFont typeface="Arial" panose="020B0604020202020204" pitchFamily="34" charset="0"/>
              <a:buChar char="•"/>
            </a:pPr>
            <a:r>
              <a:rPr lang="fr-FR" dirty="0">
                <a:latin typeface="Arial" panose="020B0604020202020204" pitchFamily="34" charset="0"/>
                <a:cs typeface="Arial" panose="020B0604020202020204" pitchFamily="34" charset="0"/>
              </a:rPr>
              <a:t>First version of Digital Interface has been </a:t>
            </a:r>
            <a:r>
              <a:rPr lang="fr-FR" dirty="0" err="1">
                <a:latin typeface="Arial" panose="020B0604020202020204" pitchFamily="34" charset="0"/>
                <a:cs typeface="Arial" panose="020B0604020202020204" pitchFamily="34" charset="0"/>
              </a:rPr>
              <a:t>built</a:t>
            </a:r>
            <a:r>
              <a:rPr lang="fr-FR" dirty="0">
                <a:latin typeface="Arial" panose="020B0604020202020204" pitchFamily="34" charset="0"/>
                <a:cs typeface="Arial" panose="020B0604020202020204" pitchFamily="34" charset="0"/>
              </a:rPr>
              <a:t> and </a:t>
            </a:r>
            <a:r>
              <a:rPr lang="fr-FR" dirty="0" err="1">
                <a:latin typeface="Arial" panose="020B0604020202020204" pitchFamily="34" charset="0"/>
                <a:cs typeface="Arial" panose="020B0604020202020204" pitchFamily="34" charset="0"/>
              </a:rPr>
              <a:t>is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being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tested</a:t>
            </a:r>
            <a:endParaRPr lang="fr-F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dirty="0">
                <a:latin typeface="Arial" panose="020B0604020202020204" pitchFamily="34" charset="0"/>
                <a:cs typeface="Arial" panose="020B0604020202020204" pitchFamily="34" charset="0"/>
              </a:rPr>
              <a:t>Main challenges to </a:t>
            </a:r>
            <a:r>
              <a:rPr lang="fr-FR" dirty="0" err="1">
                <a:latin typeface="Arial" panose="020B0604020202020204" pitchFamily="34" charset="0"/>
                <a:cs typeface="Arial" panose="020B0604020202020204" pitchFamily="34" charset="0"/>
              </a:rPr>
              <a:t>be</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overcome</a:t>
            </a:r>
            <a:r>
              <a:rPr lang="fr-FR" dirty="0">
                <a:latin typeface="Arial" panose="020B0604020202020204" pitchFamily="34" charset="0"/>
                <a:cs typeface="Arial" panose="020B0604020202020204" pitchFamily="34" charset="0"/>
              </a:rPr>
              <a:t> are </a:t>
            </a:r>
            <a:r>
              <a:rPr lang="fr-FR" dirty="0" err="1">
                <a:latin typeface="Arial" panose="020B0604020202020204" pitchFamily="34" charset="0"/>
                <a:cs typeface="Arial" panose="020B0604020202020204" pitchFamily="34" charset="0"/>
              </a:rPr>
              <a:t>being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tackled</a:t>
            </a:r>
            <a:r>
              <a:rPr lang="fr-FR"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fr-F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dirty="0">
              <a:latin typeface="Arial" panose="020B060402020202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dirty="0">
                <a:latin typeface="Arial" panose="020B0604020202020204" pitchFamily="34" charset="0"/>
                <a:cs typeface="Arial" panose="020B0604020202020204" pitchFamily="34" charset="0"/>
              </a:rPr>
              <a:t>Pilots </a:t>
            </a:r>
            <a:r>
              <a:rPr lang="fr-FR" dirty="0" err="1">
                <a:latin typeface="Arial" panose="020B0604020202020204" pitchFamily="34" charset="0"/>
                <a:cs typeface="Arial" panose="020B0604020202020204" pitchFamily="34" charset="0"/>
              </a:rPr>
              <a:t>with</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OEMs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ongoing</a:t>
            </a:r>
            <a:r>
              <a:rPr lang="fr-FR" dirty="0">
                <a:latin typeface="Arial" panose="020B0604020202020204" pitchFamily="34" charset="0"/>
                <a:cs typeface="Arial" panose="020B0604020202020204" pitchFamily="34" charset="0"/>
              </a:rPr>
              <a:t>, more to </a:t>
            </a:r>
            <a:r>
              <a:rPr lang="fr-FR" dirty="0" err="1">
                <a:latin typeface="Arial" panose="020B0604020202020204" pitchFamily="34" charset="0"/>
                <a:cs typeface="Arial" panose="020B0604020202020204" pitchFamily="34" charset="0"/>
              </a:rPr>
              <a:t>be</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kicked</a:t>
            </a:r>
            <a:r>
              <a:rPr lang="fr-FR" dirty="0">
                <a:latin typeface="Arial" panose="020B0604020202020204" pitchFamily="34" charset="0"/>
                <a:cs typeface="Arial" panose="020B0604020202020204" pitchFamily="34" charset="0"/>
              </a:rPr>
              <a:t> off in </a:t>
            </a:r>
            <a:r>
              <a:rPr lang="fr-FR" dirty="0" err="1">
                <a:latin typeface="Arial" panose="020B0604020202020204" pitchFamily="34" charset="0"/>
                <a:cs typeface="Arial" panose="020B0604020202020204" pitchFamily="34" charset="0"/>
              </a:rPr>
              <a:t>next</a:t>
            </a:r>
            <a:r>
              <a:rPr lang="fr-FR" dirty="0">
                <a:latin typeface="Arial" panose="020B0604020202020204" pitchFamily="34" charset="0"/>
                <a:cs typeface="Arial" panose="020B0604020202020204" pitchFamily="34" charset="0"/>
              </a:rPr>
              <a:t> phase of the </a:t>
            </a:r>
            <a:r>
              <a:rPr lang="fr-FR" dirty="0" err="1">
                <a:latin typeface="Arial" panose="020B0604020202020204" pitchFamily="34" charset="0"/>
                <a:cs typeface="Arial" panose="020B0604020202020204" pitchFamily="34" charset="0"/>
              </a:rPr>
              <a:t>project</a:t>
            </a:r>
            <a:endParaRPr lang="fr-FR"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it-IT"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it-IT"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a:p>
            <a:pPr algn="just"/>
            <a:endParaRPr lang="it-IT" dirty="0">
              <a:latin typeface="Arial" panose="020B0604020202020204" pitchFamily="34" charset="0"/>
              <a:cs typeface="Arial" panose="020B0604020202020204" pitchFamily="34" charset="0"/>
            </a:endParaRPr>
          </a:p>
        </p:txBody>
      </p:sp>
      <p:pic>
        <p:nvPicPr>
          <p:cNvPr id="37" name="Picture 2" descr="We energize the lives of 170 million people. Every day. - equinor.com">
            <a:extLst>
              <a:ext uri="{FF2B5EF4-FFF2-40B4-BE49-F238E27FC236}">
                <a16:creationId xmlns:a16="http://schemas.microsoft.com/office/drawing/2014/main" id="{C6AB62EB-7722-4442-8E14-C22ABA259E4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812328" y="1777740"/>
            <a:ext cx="1775286" cy="7121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3D977C8-4FF1-495D-82B3-62FF91264E07}"/>
              </a:ext>
            </a:extLst>
          </p:cNvPr>
          <p:cNvSpPr/>
          <p:nvPr/>
        </p:nvSpPr>
        <p:spPr>
          <a:xfrm>
            <a:off x="8615190" y="977655"/>
            <a:ext cx="3503763" cy="20630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9869781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3C2DD1F-E071-4459-A5DA-5D66E07664F7}"/>
              </a:ext>
            </a:extLst>
          </p:cNvPr>
          <p:cNvPicPr>
            <a:picLocks noChangeAspect="1"/>
          </p:cNvPicPr>
          <p:nvPr/>
        </p:nvPicPr>
        <p:blipFill rotWithShape="1">
          <a:blip r:embed="rId2"/>
          <a:srcRect l="14832" t="52884" r="16826" b="17507"/>
          <a:stretch/>
        </p:blipFill>
        <p:spPr>
          <a:xfrm>
            <a:off x="1808252" y="4078844"/>
            <a:ext cx="8332341" cy="2030574"/>
          </a:xfrm>
          <a:prstGeom prst="rect">
            <a:avLst/>
          </a:prstGeom>
        </p:spPr>
      </p:pic>
      <p:pic>
        <p:nvPicPr>
          <p:cNvPr id="3" name="Image 2">
            <a:extLst>
              <a:ext uri="{FF2B5EF4-FFF2-40B4-BE49-F238E27FC236}">
                <a16:creationId xmlns:a16="http://schemas.microsoft.com/office/drawing/2014/main" id="{2BF6DEBD-8D5E-491F-8A4A-C2F75BBE6498}"/>
              </a:ext>
            </a:extLst>
          </p:cNvPr>
          <p:cNvPicPr>
            <a:picLocks noChangeAspect="1"/>
          </p:cNvPicPr>
          <p:nvPr/>
        </p:nvPicPr>
        <p:blipFill rotWithShape="1">
          <a:blip r:embed="rId3"/>
          <a:srcRect l="24760" t="26786" r="58043" b="52852"/>
          <a:stretch/>
        </p:blipFill>
        <p:spPr>
          <a:xfrm>
            <a:off x="4141785" y="1569255"/>
            <a:ext cx="3275852" cy="2180812"/>
          </a:xfrm>
          <a:prstGeom prst="rect">
            <a:avLst/>
          </a:prstGeom>
        </p:spPr>
      </p:pic>
      <p:cxnSp>
        <p:nvCxnSpPr>
          <p:cNvPr id="4" name="Connettore diritto 20">
            <a:extLst>
              <a:ext uri="{FF2B5EF4-FFF2-40B4-BE49-F238E27FC236}">
                <a16:creationId xmlns:a16="http://schemas.microsoft.com/office/drawing/2014/main" id="{6CC9D856-204D-555A-B594-79DA05DCDE30}"/>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72120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a:extLst>
              <a:ext uri="{FF2B5EF4-FFF2-40B4-BE49-F238E27FC236}">
                <a16:creationId xmlns:a16="http://schemas.microsoft.com/office/drawing/2014/main" id="{1EDC9934-226E-4152-89C6-62DE312FEA6D}"/>
              </a:ext>
            </a:extLst>
          </p:cNvPr>
          <p:cNvPicPr>
            <a:picLocks noChangeAspect="1"/>
          </p:cNvPicPr>
          <p:nvPr/>
        </p:nvPicPr>
        <p:blipFill rotWithShape="1">
          <a:blip r:embed="rId3"/>
          <a:srcRect l="15723" t="26648" r="17952" b="11326"/>
          <a:stretch/>
        </p:blipFill>
        <p:spPr>
          <a:xfrm>
            <a:off x="1615730" y="1559454"/>
            <a:ext cx="8960540" cy="4713652"/>
          </a:xfrm>
          <a:prstGeom prst="rect">
            <a:avLst/>
          </a:prstGeom>
        </p:spPr>
      </p:pic>
      <p:cxnSp>
        <p:nvCxnSpPr>
          <p:cNvPr id="5" name="Connettore diritto 20">
            <a:extLst>
              <a:ext uri="{FF2B5EF4-FFF2-40B4-BE49-F238E27FC236}">
                <a16:creationId xmlns:a16="http://schemas.microsoft.com/office/drawing/2014/main" id="{C216C1ED-B8F7-2D4D-B860-AD8628901093}"/>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6" name="CasellaDiTesto 18">
            <a:extLst>
              <a:ext uri="{FF2B5EF4-FFF2-40B4-BE49-F238E27FC236}">
                <a16:creationId xmlns:a16="http://schemas.microsoft.com/office/drawing/2014/main" id="{033D1ECB-2671-DBC7-8F93-1137070D40AB}"/>
              </a:ext>
            </a:extLst>
          </p:cNvPr>
          <p:cNvSpPr txBox="1"/>
          <p:nvPr/>
        </p:nvSpPr>
        <p:spPr>
          <a:xfrm>
            <a:off x="327193" y="1008848"/>
            <a:ext cx="11348869" cy="523220"/>
          </a:xfrm>
          <a:prstGeom prst="rect">
            <a:avLst/>
          </a:prstGeom>
          <a:noFill/>
        </p:spPr>
        <p:txBody>
          <a:bodyPr wrap="square" rtlCol="0">
            <a:spAutoFit/>
          </a:bodyPr>
          <a:lstStyle/>
          <a:p>
            <a:r>
              <a:rPr lang="it-IT" sz="2800" b="1" dirty="0" err="1">
                <a:latin typeface="Arial" panose="020B0604020202020204" pitchFamily="34" charset="0"/>
                <a:cs typeface="Arial" panose="020B0604020202020204" pitchFamily="34" charset="0"/>
              </a:rPr>
              <a:t>Among</a:t>
            </a:r>
            <a:r>
              <a:rPr lang="it-IT" sz="2800" b="1" dirty="0">
                <a:latin typeface="Arial" panose="020B0604020202020204" pitchFamily="34" charset="0"/>
                <a:cs typeface="Arial" panose="020B0604020202020204" pitchFamily="34" charset="0"/>
              </a:rPr>
              <a:t> the </a:t>
            </a:r>
            <a:r>
              <a:rPr lang="it-IT" sz="2800" b="1" dirty="0" err="1">
                <a:latin typeface="Arial" panose="020B0604020202020204" pitchFamily="34" charset="0"/>
                <a:cs typeface="Arial" panose="020B0604020202020204" pitchFamily="34" charset="0"/>
              </a:rPr>
              <a:t>world’s</a:t>
            </a:r>
            <a:r>
              <a:rPr lang="it-IT" sz="2800" b="1" dirty="0">
                <a:latin typeface="Arial" panose="020B0604020202020204" pitchFamily="34" charset="0"/>
                <a:cs typeface="Arial" panose="020B0604020202020204" pitchFamily="34" charset="0"/>
              </a:rPr>
              <a:t> TOP 5 in </a:t>
            </a:r>
            <a:r>
              <a:rPr lang="it-IT" sz="2800" b="1" dirty="0" err="1">
                <a:latin typeface="Arial" panose="020B0604020202020204" pitchFamily="34" charset="0"/>
                <a:cs typeface="Arial" panose="020B0604020202020204" pitchFamily="34" charset="0"/>
              </a:rPr>
              <a:t>renewable</a:t>
            </a:r>
            <a:r>
              <a:rPr lang="it-IT" sz="2800" b="1" dirty="0">
                <a:latin typeface="Arial" panose="020B0604020202020204" pitchFamily="34" charset="0"/>
                <a:cs typeface="Arial" panose="020B0604020202020204" pitchFamily="34" charset="0"/>
              </a:rPr>
              <a:t> energies by 2030</a:t>
            </a:r>
          </a:p>
        </p:txBody>
      </p:sp>
    </p:spTree>
    <p:extLst>
      <p:ext uri="{BB962C8B-B14F-4D97-AF65-F5344CB8AC3E}">
        <p14:creationId xmlns:p14="http://schemas.microsoft.com/office/powerpoint/2010/main" val="40456735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0CA63F0-8E97-4B86-B475-7EF5EC773188}"/>
              </a:ext>
            </a:extLst>
          </p:cNvPr>
          <p:cNvPicPr>
            <a:picLocks noChangeAspect="1"/>
          </p:cNvPicPr>
          <p:nvPr/>
        </p:nvPicPr>
        <p:blipFill rotWithShape="1">
          <a:blip r:embed="rId2"/>
          <a:srcRect l="14729" t="14710" r="33588" b="6071"/>
          <a:stretch/>
        </p:blipFill>
        <p:spPr>
          <a:xfrm>
            <a:off x="327194" y="1771653"/>
            <a:ext cx="4759156" cy="4103368"/>
          </a:xfrm>
          <a:prstGeom prst="rect">
            <a:avLst/>
          </a:prstGeom>
        </p:spPr>
      </p:pic>
      <p:pic>
        <p:nvPicPr>
          <p:cNvPr id="3" name="Image 2">
            <a:extLst>
              <a:ext uri="{FF2B5EF4-FFF2-40B4-BE49-F238E27FC236}">
                <a16:creationId xmlns:a16="http://schemas.microsoft.com/office/drawing/2014/main" id="{15BA667C-D6FB-4B88-8109-2540F8CDDBBC}"/>
              </a:ext>
            </a:extLst>
          </p:cNvPr>
          <p:cNvPicPr>
            <a:picLocks noChangeAspect="1"/>
          </p:cNvPicPr>
          <p:nvPr/>
        </p:nvPicPr>
        <p:blipFill rotWithShape="1">
          <a:blip r:embed="rId3"/>
          <a:srcRect l="14729" t="18313" r="20030" b="9076"/>
          <a:stretch/>
        </p:blipFill>
        <p:spPr>
          <a:xfrm>
            <a:off x="5532586" y="1608268"/>
            <a:ext cx="6332220" cy="3964214"/>
          </a:xfrm>
          <a:prstGeom prst="rect">
            <a:avLst/>
          </a:prstGeom>
        </p:spPr>
      </p:pic>
      <p:pic>
        <p:nvPicPr>
          <p:cNvPr id="5" name="Image 4">
            <a:extLst>
              <a:ext uri="{FF2B5EF4-FFF2-40B4-BE49-F238E27FC236}">
                <a16:creationId xmlns:a16="http://schemas.microsoft.com/office/drawing/2014/main" id="{23EEAC27-2EF8-4F47-A82B-AF166B6503DD}"/>
              </a:ext>
            </a:extLst>
          </p:cNvPr>
          <p:cNvPicPr>
            <a:picLocks noChangeAspect="1"/>
          </p:cNvPicPr>
          <p:nvPr/>
        </p:nvPicPr>
        <p:blipFill rotWithShape="1">
          <a:blip r:embed="rId2"/>
          <a:srcRect l="62737" t="38653" r="21747" b="28689"/>
          <a:stretch/>
        </p:blipFill>
        <p:spPr>
          <a:xfrm>
            <a:off x="1908809" y="4829177"/>
            <a:ext cx="1428751" cy="1691640"/>
          </a:xfrm>
          <a:prstGeom prst="rect">
            <a:avLst/>
          </a:prstGeom>
        </p:spPr>
      </p:pic>
      <p:sp>
        <p:nvSpPr>
          <p:cNvPr id="6" name="Rectangle 5">
            <a:extLst>
              <a:ext uri="{FF2B5EF4-FFF2-40B4-BE49-F238E27FC236}">
                <a16:creationId xmlns:a16="http://schemas.microsoft.com/office/drawing/2014/main" id="{75EB4DAF-9EFA-4F5D-B01B-7A0C2D0BBCB9}"/>
              </a:ext>
            </a:extLst>
          </p:cNvPr>
          <p:cNvSpPr/>
          <p:nvPr/>
        </p:nvSpPr>
        <p:spPr>
          <a:xfrm>
            <a:off x="4777740" y="3097530"/>
            <a:ext cx="525780" cy="1691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B1DA1E4B-6B1E-47DB-B366-B5975358605C}"/>
              </a:ext>
            </a:extLst>
          </p:cNvPr>
          <p:cNvSpPr txBox="1"/>
          <p:nvPr/>
        </p:nvSpPr>
        <p:spPr>
          <a:xfrm>
            <a:off x="3678149" y="5902269"/>
            <a:ext cx="8513852" cy="584775"/>
          </a:xfrm>
          <a:prstGeom prst="rect">
            <a:avLst/>
          </a:prstGeom>
          <a:noFill/>
        </p:spPr>
        <p:txBody>
          <a:bodyPr wrap="square" rtlCol="0">
            <a:spAutoFit/>
          </a:bodyPr>
          <a:lstStyle/>
          <a:p>
            <a:r>
              <a:rPr lang="fr-FR" sz="1600" dirty="0"/>
              <a:t>Worldwide: Carbon </a:t>
            </a:r>
            <a:r>
              <a:rPr lang="fr-FR" sz="1600" dirty="0" err="1"/>
              <a:t>intensity</a:t>
            </a:r>
            <a:r>
              <a:rPr lang="fr-FR" sz="1600" dirty="0"/>
              <a:t> (</a:t>
            </a:r>
            <a:r>
              <a:rPr lang="fr-FR" sz="1600" dirty="0" err="1"/>
              <a:t>customer</a:t>
            </a:r>
            <a:r>
              <a:rPr lang="fr-FR" sz="1600" dirty="0"/>
              <a:t> use of </a:t>
            </a:r>
            <a:r>
              <a:rPr lang="fr-FR" sz="1600" dirty="0" err="1"/>
              <a:t>our</a:t>
            </a:r>
            <a:r>
              <a:rPr lang="fr-FR" sz="1600" dirty="0"/>
              <a:t> </a:t>
            </a:r>
            <a:r>
              <a:rPr lang="fr-FR" sz="1600" dirty="0" err="1"/>
              <a:t>products</a:t>
            </a:r>
            <a:r>
              <a:rPr lang="fr-FR" sz="1600" dirty="0"/>
              <a:t>)          -20% vs. 2015	      Net </a:t>
            </a:r>
            <a:r>
              <a:rPr lang="fr-FR" sz="1600" dirty="0" err="1"/>
              <a:t>Zero</a:t>
            </a:r>
            <a:r>
              <a:rPr lang="fr-FR" sz="1600" dirty="0"/>
              <a:t>	</a:t>
            </a:r>
          </a:p>
          <a:p>
            <a:r>
              <a:rPr lang="fr-FR" sz="1600" dirty="0"/>
              <a:t>Europe: Scope 3 (</a:t>
            </a:r>
            <a:r>
              <a:rPr lang="fr-FR" sz="1600" dirty="0" err="1"/>
              <a:t>customer</a:t>
            </a:r>
            <a:r>
              <a:rPr lang="fr-FR" sz="1600" dirty="0"/>
              <a:t> use of </a:t>
            </a:r>
            <a:r>
              <a:rPr lang="fr-FR" sz="1600" dirty="0" err="1"/>
              <a:t>our</a:t>
            </a:r>
            <a:r>
              <a:rPr lang="fr-FR" sz="1600" dirty="0"/>
              <a:t> </a:t>
            </a:r>
            <a:r>
              <a:rPr lang="fr-FR" sz="1600" dirty="0" err="1"/>
              <a:t>products</a:t>
            </a:r>
            <a:r>
              <a:rPr lang="fr-FR" sz="1600" dirty="0"/>
              <a:t>)                                -30% vs. 2015             Net </a:t>
            </a:r>
            <a:r>
              <a:rPr lang="fr-FR" sz="1600" dirty="0" err="1"/>
              <a:t>Zero</a:t>
            </a:r>
            <a:r>
              <a:rPr lang="fr-FR" sz="1600" dirty="0"/>
              <a:t> </a:t>
            </a:r>
          </a:p>
        </p:txBody>
      </p:sp>
      <p:cxnSp>
        <p:nvCxnSpPr>
          <p:cNvPr id="8" name="Connettore diritto 20">
            <a:extLst>
              <a:ext uri="{FF2B5EF4-FFF2-40B4-BE49-F238E27FC236}">
                <a16:creationId xmlns:a16="http://schemas.microsoft.com/office/drawing/2014/main" id="{C55D13D2-CCDC-2728-18C2-63CA828A2DA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32803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90698" y="2087891"/>
            <a:ext cx="7874229" cy="1111055"/>
          </a:xfrm>
        </p:spPr>
        <p:txBody>
          <a:bodyPr vert="horz" lIns="0" tIns="0" rIns="0" bIns="0" rtlCol="0" anchor="b">
            <a:noAutofit/>
          </a:bodyPr>
          <a:lstStyle/>
          <a:p>
            <a:pPr algn="l"/>
            <a:r>
              <a:rPr lang="it-IT" sz="4800" b="1" dirty="0">
                <a:solidFill>
                  <a:srgbClr val="286AA6"/>
                </a:solidFill>
                <a:latin typeface="Arial" panose="020B0604020202020204" pitchFamily="34" charset="0"/>
                <a:ea typeface="Arial" charset="0"/>
                <a:cs typeface="Arial" panose="020B0604020202020204" pitchFamily="34" charset="0"/>
              </a:rPr>
              <a:t>CARLO DE BERNARDI</a:t>
            </a:r>
          </a:p>
        </p:txBody>
      </p:sp>
      <p:pic>
        <p:nvPicPr>
          <p:cNvPr id="15" name="Immagine 14"/>
          <p:cNvPicPr>
            <a:picLocks noChangeAspect="1"/>
          </p:cNvPicPr>
          <p:nvPr/>
        </p:nvPicPr>
        <p:blipFill rotWithShape="1">
          <a:blip r:embed="rId2">
            <a:extLst>
              <a:ext uri="{28A0092B-C50C-407E-A947-70E740481C1C}">
                <a14:useLocalDpi xmlns:a14="http://schemas.microsoft.com/office/drawing/2010/main" val="0"/>
              </a:ext>
            </a:extLst>
          </a:blip>
          <a:srcRect t="20235" b="27482"/>
          <a:stretch/>
        </p:blipFill>
        <p:spPr>
          <a:xfrm>
            <a:off x="1240" y="3126528"/>
            <a:ext cx="12191999" cy="2883853"/>
          </a:xfrm>
          <a:prstGeom prst="rect">
            <a:avLst/>
          </a:prstGeom>
        </p:spPr>
      </p:pic>
      <p:sp>
        <p:nvSpPr>
          <p:cNvPr id="21" name="Titolo 1"/>
          <p:cNvSpPr txBox="1">
            <a:spLocks/>
          </p:cNvSpPr>
          <p:nvPr/>
        </p:nvSpPr>
        <p:spPr>
          <a:xfrm>
            <a:off x="590698" y="3485076"/>
            <a:ext cx="11421193" cy="2216683"/>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4800" b="1" spc="-200" dirty="0">
                <a:solidFill>
                  <a:schemeClr val="bg1"/>
                </a:solidFill>
                <a:ea typeface="Arial" charset="0"/>
                <a:cs typeface="Arial" charset="0"/>
              </a:rPr>
              <a:t>Additive Manufacturing </a:t>
            </a:r>
          </a:p>
          <a:p>
            <a:pPr algn="l"/>
            <a:r>
              <a:rPr lang="it-IT" sz="4800" b="1" spc="-200" dirty="0">
                <a:solidFill>
                  <a:schemeClr val="bg1"/>
                </a:solidFill>
                <a:ea typeface="Arial" charset="0"/>
                <a:cs typeface="Arial" charset="0"/>
              </a:rPr>
              <a:t>and Digital Inventory:</a:t>
            </a:r>
          </a:p>
          <a:p>
            <a:pPr algn="l"/>
            <a:r>
              <a:rPr lang="it-IT" sz="4800" b="1" spc="-200" dirty="0">
                <a:solidFill>
                  <a:schemeClr val="bg1"/>
                </a:solidFill>
                <a:ea typeface="Arial" charset="0"/>
                <a:cs typeface="Arial" charset="0"/>
              </a:rPr>
              <a:t>dreams or reality for the Energy </a:t>
            </a:r>
            <a:r>
              <a:rPr lang="it-IT" sz="4800" b="1" spc="-200" dirty="0" err="1">
                <a:solidFill>
                  <a:schemeClr val="bg1"/>
                </a:solidFill>
                <a:ea typeface="Arial" charset="0"/>
                <a:cs typeface="Arial" charset="0"/>
              </a:rPr>
              <a:t>sector</a:t>
            </a:r>
            <a:r>
              <a:rPr lang="it-IT" sz="4800" b="1" spc="-200" dirty="0">
                <a:solidFill>
                  <a:schemeClr val="bg1"/>
                </a:solidFill>
                <a:ea typeface="Arial" charset="0"/>
                <a:cs typeface="Arial" charset="0"/>
              </a:rPr>
              <a:t>?</a:t>
            </a:r>
          </a:p>
        </p:txBody>
      </p:sp>
      <p:sp>
        <p:nvSpPr>
          <p:cNvPr id="3" name="CasellaDiTesto 2">
            <a:extLst>
              <a:ext uri="{FF2B5EF4-FFF2-40B4-BE49-F238E27FC236}">
                <a16:creationId xmlns:a16="http://schemas.microsoft.com/office/drawing/2014/main" id="{AA77FEA0-2101-4BA5-919E-B2A8A4FE1440}"/>
              </a:ext>
            </a:extLst>
          </p:cNvPr>
          <p:cNvSpPr txBox="1"/>
          <p:nvPr/>
        </p:nvSpPr>
        <p:spPr>
          <a:xfrm>
            <a:off x="530084" y="3170082"/>
            <a:ext cx="8454615" cy="461665"/>
          </a:xfrm>
          <a:prstGeom prst="rect">
            <a:avLst/>
          </a:prstGeom>
          <a:noFill/>
        </p:spPr>
        <p:txBody>
          <a:bodyPr wrap="square" rtlCol="0">
            <a:spAutoFit/>
          </a:bodyPr>
          <a:lstStyle/>
          <a:p>
            <a:r>
              <a:rPr lang="it-IT" sz="2400" dirty="0">
                <a:solidFill>
                  <a:schemeClr val="bg1"/>
                </a:solidFill>
                <a:latin typeface="Arial" panose="020B0604020202020204" pitchFamily="34" charset="0"/>
                <a:cs typeface="Arial" panose="020B0604020202020204" pitchFamily="34" charset="0"/>
              </a:rPr>
              <a:t>SME, Additive Manufacturing Industry Lead - ConocoPhillips</a:t>
            </a:r>
          </a:p>
        </p:txBody>
      </p:sp>
      <p:grpSp>
        <p:nvGrpSpPr>
          <p:cNvPr id="20" name="Gruppieren 19">
            <a:extLst>
              <a:ext uri="{FF2B5EF4-FFF2-40B4-BE49-F238E27FC236}">
                <a16:creationId xmlns:a16="http://schemas.microsoft.com/office/drawing/2014/main" id="{7CF0A007-FE5B-4383-A915-E799E06BFD80}"/>
              </a:ext>
            </a:extLst>
          </p:cNvPr>
          <p:cNvGrpSpPr/>
          <p:nvPr/>
        </p:nvGrpSpPr>
        <p:grpSpPr>
          <a:xfrm>
            <a:off x="7773004" y="383063"/>
            <a:ext cx="1757109" cy="534102"/>
            <a:chOff x="7773004" y="383063"/>
            <a:chExt cx="1757109" cy="534102"/>
          </a:xfrm>
        </p:grpSpPr>
        <p:grpSp>
          <p:nvGrpSpPr>
            <p:cNvPr id="10" name="Gruppo 9"/>
            <p:cNvGrpSpPr/>
            <p:nvPr/>
          </p:nvGrpSpPr>
          <p:grpSpPr>
            <a:xfrm>
              <a:off x="7773004" y="557961"/>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7854356" y="676765"/>
              <a:ext cx="1594402" cy="240400"/>
              <a:chOff x="6874403" y="603438"/>
              <a:chExt cx="1594402" cy="24040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5"/>
          <a:stretch>
            <a:fillRect/>
          </a:stretch>
        </p:blipFill>
        <p:spPr>
          <a:xfrm>
            <a:off x="-644" y="40835"/>
            <a:ext cx="7559040" cy="1402080"/>
          </a:xfrm>
          <a:prstGeom prst="rect">
            <a:avLst/>
          </a:prstGeom>
        </p:spPr>
      </p:pic>
      <p:grpSp>
        <p:nvGrpSpPr>
          <p:cNvPr id="29" name="Gruppieren 28">
            <a:extLst>
              <a:ext uri="{FF2B5EF4-FFF2-40B4-BE49-F238E27FC236}">
                <a16:creationId xmlns:a16="http://schemas.microsoft.com/office/drawing/2014/main" id="{51FF9981-4EA8-4F26-AF36-44BC6EE10204}"/>
              </a:ext>
            </a:extLst>
          </p:cNvPr>
          <p:cNvGrpSpPr/>
          <p:nvPr/>
        </p:nvGrpSpPr>
        <p:grpSpPr>
          <a:xfrm>
            <a:off x="10014775" y="557961"/>
            <a:ext cx="1757109" cy="100583"/>
            <a:chOff x="10014775" y="557961"/>
            <a:chExt cx="1757109" cy="100583"/>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6" name="Grafik 5">
            <a:extLst>
              <a:ext uri="{FF2B5EF4-FFF2-40B4-BE49-F238E27FC236}">
                <a16:creationId xmlns:a16="http://schemas.microsoft.com/office/drawing/2014/main" id="{7DC961A3-104C-4916-A925-E1D3A1E008AE}"/>
              </a:ext>
            </a:extLst>
          </p:cNvPr>
          <p:cNvPicPr>
            <a:picLocks noChangeAspect="1"/>
          </p:cNvPicPr>
          <p:nvPr/>
        </p:nvPicPr>
        <p:blipFill>
          <a:blip r:embed="rId6"/>
          <a:stretch>
            <a:fillRect/>
          </a:stretch>
        </p:blipFill>
        <p:spPr>
          <a:xfrm>
            <a:off x="10533329" y="512879"/>
            <a:ext cx="720000" cy="720000"/>
          </a:xfrm>
          <a:prstGeom prst="rect">
            <a:avLst/>
          </a:prstGeom>
        </p:spPr>
      </p:pic>
      <p:sp>
        <p:nvSpPr>
          <p:cNvPr id="27" name="Titolo 1">
            <a:extLst>
              <a:ext uri="{FF2B5EF4-FFF2-40B4-BE49-F238E27FC236}">
                <a16:creationId xmlns:a16="http://schemas.microsoft.com/office/drawing/2014/main" id="{1C55F4FA-15E9-4ACA-8C27-706AAC8A73F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Tree>
    <p:extLst>
      <p:ext uri="{BB962C8B-B14F-4D97-AF65-F5344CB8AC3E}">
        <p14:creationId xmlns:p14="http://schemas.microsoft.com/office/powerpoint/2010/main" val="414136007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27194" y="1008848"/>
            <a:ext cx="2320756" cy="523220"/>
          </a:xfrm>
          <a:prstGeom prst="rect">
            <a:avLst/>
          </a:prstGeom>
          <a:noFill/>
        </p:spPr>
        <p:txBody>
          <a:bodyPr wrap="square" rtlCol="0">
            <a:spAutoFit/>
          </a:bodyPr>
          <a:lstStyle/>
          <a:p>
            <a:r>
              <a:rPr lang="it-IT" sz="2800" b="1" dirty="0" err="1">
                <a:latin typeface="Arial" panose="020B0604020202020204" pitchFamily="34" charset="0"/>
                <a:cs typeface="Arial" panose="020B0604020202020204" pitchFamily="34" charset="0"/>
              </a:rPr>
              <a:t>Biography</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7D6C48B0-9AAE-4631-AC62-5158F4EFFD31}"/>
              </a:ext>
            </a:extLst>
          </p:cNvPr>
          <p:cNvSpPr txBox="1"/>
          <p:nvPr/>
        </p:nvSpPr>
        <p:spPr>
          <a:xfrm>
            <a:off x="349431" y="1925246"/>
            <a:ext cx="11404419" cy="2585323"/>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Additive Manufacturing (3D printing) Industry lead with </a:t>
            </a:r>
            <a:r>
              <a:rPr lang="it-IT" dirty="0" err="1">
                <a:latin typeface="Arial" panose="020B0604020202020204" pitchFamily="34" charset="0"/>
                <a:cs typeface="Arial" panose="020B0604020202020204" pitchFamily="34" charset="0"/>
              </a:rPr>
              <a:t>broad</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experience</a:t>
            </a:r>
            <a:r>
              <a:rPr lang="it-IT" dirty="0">
                <a:latin typeface="Arial" panose="020B0604020202020204" pitchFamily="34" charset="0"/>
                <a:cs typeface="Arial" panose="020B0604020202020204" pitchFamily="34" charset="0"/>
              </a:rPr>
              <a:t> in </a:t>
            </a:r>
            <a:r>
              <a:rPr lang="it-IT" dirty="0" err="1">
                <a:latin typeface="Arial" panose="020B0604020202020204" pitchFamily="34" charset="0"/>
                <a:cs typeface="Arial" panose="020B0604020202020204" pitchFamily="34" charset="0"/>
              </a:rPr>
              <a:t>technology</a:t>
            </a:r>
            <a:r>
              <a:rPr lang="it-IT" dirty="0">
                <a:latin typeface="Arial" panose="020B0604020202020204" pitchFamily="34" charset="0"/>
                <a:cs typeface="Arial" panose="020B0604020202020204" pitchFamily="34" charset="0"/>
              </a:rPr>
              <a:t> transfer and </a:t>
            </a:r>
            <a:r>
              <a:rPr lang="it-IT" dirty="0" err="1">
                <a:latin typeface="Arial" panose="020B0604020202020204" pitchFamily="34" charset="0"/>
                <a:cs typeface="Arial" panose="020B0604020202020204" pitchFamily="34" charset="0"/>
              </a:rPr>
              <a:t>implementation</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Demonstrated</a:t>
            </a:r>
            <a:r>
              <a:rPr lang="it-IT" dirty="0">
                <a:latin typeface="Arial" panose="020B0604020202020204" pitchFamily="34" charset="0"/>
                <a:cs typeface="Arial" panose="020B0604020202020204" pitchFamily="34" charset="0"/>
              </a:rPr>
              <a:t> track record of </a:t>
            </a:r>
            <a:r>
              <a:rPr lang="it-IT" dirty="0" err="1">
                <a:latin typeface="Arial" panose="020B0604020202020204" pitchFamily="34" charset="0"/>
                <a:cs typeface="Arial" panose="020B0604020202020204" pitchFamily="34" charset="0"/>
              </a:rPr>
              <a:t>successful</a:t>
            </a:r>
            <a:r>
              <a:rPr lang="it-IT" dirty="0">
                <a:latin typeface="Arial" panose="020B0604020202020204" pitchFamily="34" charset="0"/>
                <a:cs typeface="Arial" panose="020B0604020202020204" pitchFamily="34" charset="0"/>
              </a:rPr>
              <a:t> Company and Industry joint projects. </a:t>
            </a:r>
            <a:r>
              <a:rPr lang="it-IT" dirty="0" err="1">
                <a:latin typeface="Arial" panose="020B0604020202020204" pitchFamily="34" charset="0"/>
                <a:cs typeface="Arial" panose="020B0604020202020204" pitchFamily="34" charset="0"/>
              </a:rPr>
              <a:t>Chairperson</a:t>
            </a:r>
            <a:r>
              <a:rPr lang="it-IT" dirty="0">
                <a:latin typeface="Arial" panose="020B0604020202020204" pitchFamily="34" charset="0"/>
                <a:cs typeface="Arial" panose="020B0604020202020204" pitchFamily="34" charset="0"/>
              </a:rPr>
              <a:t> and </a:t>
            </a:r>
            <a:r>
              <a:rPr lang="it-IT" dirty="0" err="1">
                <a:latin typeface="Arial" panose="020B0604020202020204" pitchFamily="34" charset="0"/>
                <a:cs typeface="Arial" panose="020B0604020202020204" pitchFamily="34" charset="0"/>
              </a:rPr>
              <a:t>active</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member</a:t>
            </a:r>
            <a:r>
              <a:rPr lang="it-IT" dirty="0">
                <a:latin typeface="Arial" panose="020B0604020202020204" pitchFamily="34" charset="0"/>
                <a:cs typeface="Arial" panose="020B0604020202020204" pitchFamily="34" charset="0"/>
              </a:rPr>
              <a:t> of </a:t>
            </a:r>
            <a:r>
              <a:rPr lang="it-IT" dirty="0" err="1">
                <a:latin typeface="Arial" panose="020B0604020202020204" pitchFamily="34" charset="0"/>
                <a:cs typeface="Arial" panose="020B0604020202020204" pitchFamily="34" charset="0"/>
              </a:rPr>
              <a:t>several</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technology</a:t>
            </a:r>
            <a:r>
              <a:rPr lang="it-IT" dirty="0">
                <a:latin typeface="Arial" panose="020B0604020202020204" pitchFamily="34" charset="0"/>
                <a:cs typeface="Arial" panose="020B0604020202020204" pitchFamily="34" charset="0"/>
              </a:rPr>
              <a:t> technical committees.</a:t>
            </a:r>
            <a:br>
              <a:rPr lang="it-IT" dirty="0">
                <a:latin typeface="Arial" panose="020B0604020202020204" pitchFamily="34" charset="0"/>
                <a:cs typeface="Arial" panose="020B0604020202020204" pitchFamily="34" charset="0"/>
              </a:rPr>
            </a:br>
            <a:br>
              <a:rPr lang="it-IT" dirty="0">
                <a:latin typeface="Arial" panose="020B0604020202020204" pitchFamily="34" charset="0"/>
                <a:cs typeface="Arial" panose="020B0604020202020204" pitchFamily="34" charset="0"/>
              </a:rPr>
            </a:br>
            <a:r>
              <a:rPr lang="it-IT" dirty="0">
                <a:latin typeface="Arial" panose="020B0604020202020204" pitchFamily="34" charset="0"/>
                <a:cs typeface="Arial" panose="020B0604020202020204" pitchFamily="34" charset="0"/>
              </a:rPr>
              <a:t>Valve SME/Consultant, valve </a:t>
            </a:r>
            <a:r>
              <a:rPr lang="it-IT" dirty="0" err="1">
                <a:latin typeface="Arial" panose="020B0604020202020204" pitchFamily="34" charset="0"/>
                <a:cs typeface="Arial" panose="020B0604020202020204" pitchFamily="34" charset="0"/>
              </a:rPr>
              <a:t>critical</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applications</a:t>
            </a:r>
            <a:r>
              <a:rPr lang="it-IT" dirty="0">
                <a:latin typeface="Arial" panose="020B0604020202020204" pitchFamily="34" charset="0"/>
                <a:cs typeface="Arial" panose="020B0604020202020204" pitchFamily="34" charset="0"/>
              </a:rPr>
              <a:t>, design, manufacturing and </a:t>
            </a:r>
            <a:r>
              <a:rPr lang="it-IT" dirty="0" err="1">
                <a:latin typeface="Arial" panose="020B0604020202020204" pitchFamily="34" charset="0"/>
                <a:cs typeface="Arial" panose="020B0604020202020204" pitchFamily="34" charset="0"/>
              </a:rPr>
              <a:t>troubleshooting</a:t>
            </a:r>
            <a:r>
              <a:rPr lang="it-IT" dirty="0">
                <a:latin typeface="Arial" panose="020B0604020202020204" pitchFamily="34" charset="0"/>
                <a:cs typeface="Arial" panose="020B0604020202020204" pitchFamily="34" charset="0"/>
              </a:rPr>
              <a:t>. </a:t>
            </a:r>
          </a:p>
          <a:p>
            <a:r>
              <a:rPr lang="it-IT" dirty="0">
                <a:latin typeface="Arial" panose="020B0604020202020204" pitchFamily="34" charset="0"/>
                <a:cs typeface="Arial" panose="020B0604020202020204" pitchFamily="34" charset="0"/>
              </a:rPr>
              <a:t>Active </a:t>
            </a:r>
            <a:r>
              <a:rPr lang="it-IT" dirty="0" err="1">
                <a:latin typeface="Arial" panose="020B0604020202020204" pitchFamily="34" charset="0"/>
                <a:cs typeface="Arial" panose="020B0604020202020204" pitchFamily="34" charset="0"/>
              </a:rPr>
              <a:t>member</a:t>
            </a:r>
            <a:r>
              <a:rPr lang="it-IT" dirty="0">
                <a:latin typeface="Arial" panose="020B0604020202020204" pitchFamily="34" charset="0"/>
                <a:cs typeface="Arial" panose="020B0604020202020204" pitchFamily="34" charset="0"/>
              </a:rPr>
              <a:t> of API SC6, SC20 and IOGP.</a:t>
            </a:r>
          </a:p>
          <a:p>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Chairman of API 20S </a:t>
            </a:r>
          </a:p>
          <a:p>
            <a:pPr algn="just"/>
            <a:endParaRPr lang="it-IT" dirty="0">
              <a:latin typeface="Arial" panose="020B0604020202020204" pitchFamily="34" charset="0"/>
              <a:cs typeface="Arial" panose="020B0604020202020204" pitchFamily="34" charset="0"/>
            </a:endParaRPr>
          </a:p>
        </p:txBody>
      </p:sp>
      <p:pic>
        <p:nvPicPr>
          <p:cNvPr id="1026" name="Picture 2" descr="Profile photo of Carlo De Bernardi">
            <a:extLst>
              <a:ext uri="{FF2B5EF4-FFF2-40B4-BE49-F238E27FC236}">
                <a16:creationId xmlns:a16="http://schemas.microsoft.com/office/drawing/2014/main" id="{3C2FE105-01AB-D157-169F-425EF89AF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763" y="3429000"/>
            <a:ext cx="3797300" cy="3027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07966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90698" y="2087891"/>
            <a:ext cx="7874229" cy="1111055"/>
          </a:xfrm>
        </p:spPr>
        <p:txBody>
          <a:bodyPr vert="horz" lIns="0" tIns="0" rIns="0" bIns="0" rtlCol="0" anchor="b">
            <a:noAutofit/>
          </a:bodyPr>
          <a:lstStyle/>
          <a:p>
            <a:pPr algn="l"/>
            <a:r>
              <a:rPr lang="it-IT" sz="4800" b="1" dirty="0">
                <a:solidFill>
                  <a:srgbClr val="286AA6"/>
                </a:solidFill>
                <a:latin typeface="Arial" panose="020B0604020202020204" pitchFamily="34" charset="0"/>
                <a:ea typeface="Arial" charset="0"/>
                <a:cs typeface="Arial" panose="020B0604020202020204" pitchFamily="34" charset="0"/>
              </a:rPr>
              <a:t>STEVE FREITAS</a:t>
            </a:r>
          </a:p>
        </p:txBody>
      </p:sp>
      <p:pic>
        <p:nvPicPr>
          <p:cNvPr id="15" name="Immagine 14"/>
          <p:cNvPicPr>
            <a:picLocks noChangeAspect="1"/>
          </p:cNvPicPr>
          <p:nvPr/>
        </p:nvPicPr>
        <p:blipFill rotWithShape="1">
          <a:blip r:embed="rId2">
            <a:extLst>
              <a:ext uri="{28A0092B-C50C-407E-A947-70E740481C1C}">
                <a14:useLocalDpi xmlns:a14="http://schemas.microsoft.com/office/drawing/2010/main" val="0"/>
              </a:ext>
            </a:extLst>
          </a:blip>
          <a:srcRect t="20235" b="27482"/>
          <a:stretch/>
        </p:blipFill>
        <p:spPr>
          <a:xfrm>
            <a:off x="1240" y="3126528"/>
            <a:ext cx="12191999" cy="2883853"/>
          </a:xfrm>
          <a:prstGeom prst="rect">
            <a:avLst/>
          </a:prstGeom>
        </p:spPr>
      </p:pic>
      <p:sp>
        <p:nvSpPr>
          <p:cNvPr id="21" name="Titolo 1"/>
          <p:cNvSpPr txBox="1">
            <a:spLocks/>
          </p:cNvSpPr>
          <p:nvPr/>
        </p:nvSpPr>
        <p:spPr>
          <a:xfrm>
            <a:off x="590698" y="3429000"/>
            <a:ext cx="11421193" cy="2216683"/>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4800" b="1" spc="-200" dirty="0">
                <a:solidFill>
                  <a:schemeClr val="bg1"/>
                </a:solidFill>
                <a:ea typeface="Arial" charset="0"/>
                <a:cs typeface="Arial" charset="0"/>
              </a:rPr>
              <a:t>Additive Manufacturing </a:t>
            </a:r>
          </a:p>
          <a:p>
            <a:pPr algn="l"/>
            <a:r>
              <a:rPr lang="it-IT" sz="4800" b="1" spc="-200" dirty="0">
                <a:solidFill>
                  <a:schemeClr val="bg1"/>
                </a:solidFill>
                <a:ea typeface="Arial" charset="0"/>
                <a:cs typeface="Arial" charset="0"/>
              </a:rPr>
              <a:t>and Digital Inventory: </a:t>
            </a:r>
          </a:p>
          <a:p>
            <a:pPr algn="l"/>
            <a:r>
              <a:rPr lang="it-IT" sz="4800" b="1" spc="-200" dirty="0">
                <a:solidFill>
                  <a:schemeClr val="bg1"/>
                </a:solidFill>
                <a:ea typeface="Arial" charset="0"/>
                <a:cs typeface="Arial" charset="0"/>
              </a:rPr>
              <a:t>dreams or reality for the Energy </a:t>
            </a:r>
            <a:r>
              <a:rPr lang="it-IT" sz="4800" b="1" spc="-200" dirty="0" err="1">
                <a:solidFill>
                  <a:schemeClr val="bg1"/>
                </a:solidFill>
                <a:ea typeface="Arial" charset="0"/>
                <a:cs typeface="Arial" charset="0"/>
              </a:rPr>
              <a:t>sector</a:t>
            </a:r>
            <a:r>
              <a:rPr lang="it-IT" sz="4800" b="1" spc="-200" dirty="0">
                <a:solidFill>
                  <a:schemeClr val="bg1"/>
                </a:solidFill>
                <a:ea typeface="Arial" charset="0"/>
                <a:cs typeface="Arial" charset="0"/>
              </a:rPr>
              <a:t>?</a:t>
            </a:r>
          </a:p>
        </p:txBody>
      </p:sp>
      <p:sp>
        <p:nvSpPr>
          <p:cNvPr id="3" name="CasellaDiTesto 2">
            <a:extLst>
              <a:ext uri="{FF2B5EF4-FFF2-40B4-BE49-F238E27FC236}">
                <a16:creationId xmlns:a16="http://schemas.microsoft.com/office/drawing/2014/main" id="{AA77FEA0-2101-4BA5-919E-B2A8A4FE1440}"/>
              </a:ext>
            </a:extLst>
          </p:cNvPr>
          <p:cNvSpPr txBox="1"/>
          <p:nvPr/>
        </p:nvSpPr>
        <p:spPr>
          <a:xfrm>
            <a:off x="530084" y="3170082"/>
            <a:ext cx="10442716" cy="461665"/>
          </a:xfrm>
          <a:prstGeom prst="rect">
            <a:avLst/>
          </a:prstGeom>
          <a:noFill/>
        </p:spPr>
        <p:txBody>
          <a:bodyPr wrap="square" rtlCol="0">
            <a:spAutoFit/>
          </a:bodyPr>
          <a:lstStyle/>
          <a:p>
            <a:r>
              <a:rPr lang="it-IT" sz="2400" dirty="0">
                <a:solidFill>
                  <a:schemeClr val="bg1"/>
                </a:solidFill>
                <a:latin typeface="Arial" panose="020B0604020202020204" pitchFamily="34" charset="0"/>
                <a:cs typeface="Arial" panose="020B0604020202020204" pitchFamily="34" charset="0"/>
              </a:rPr>
              <a:t>R&amp;D Director </a:t>
            </a:r>
            <a:r>
              <a:rPr lang="it-IT" sz="2400" dirty="0" err="1">
                <a:solidFill>
                  <a:schemeClr val="bg1"/>
                </a:solidFill>
                <a:latin typeface="Arial" panose="020B0604020202020204" pitchFamily="34" charset="0"/>
                <a:cs typeface="Arial" panose="020B0604020202020204" pitchFamily="34" charset="0"/>
              </a:rPr>
              <a:t>at</a:t>
            </a:r>
            <a:r>
              <a:rPr lang="it-IT" sz="2400" dirty="0">
                <a:solidFill>
                  <a:schemeClr val="bg1"/>
                </a:solidFill>
                <a:latin typeface="Arial" panose="020B0604020202020204" pitchFamily="34" charset="0"/>
                <a:cs typeface="Arial" panose="020B0604020202020204" pitchFamily="34" charset="0"/>
              </a:rPr>
              <a:t> IMI CCI</a:t>
            </a:r>
          </a:p>
        </p:txBody>
      </p:sp>
      <p:grpSp>
        <p:nvGrpSpPr>
          <p:cNvPr id="20" name="Gruppieren 19">
            <a:extLst>
              <a:ext uri="{FF2B5EF4-FFF2-40B4-BE49-F238E27FC236}">
                <a16:creationId xmlns:a16="http://schemas.microsoft.com/office/drawing/2014/main" id="{7CF0A007-FE5B-4383-A915-E799E06BFD80}"/>
              </a:ext>
            </a:extLst>
          </p:cNvPr>
          <p:cNvGrpSpPr/>
          <p:nvPr/>
        </p:nvGrpSpPr>
        <p:grpSpPr>
          <a:xfrm>
            <a:off x="7773004" y="383063"/>
            <a:ext cx="1757109" cy="534102"/>
            <a:chOff x="7773004" y="383063"/>
            <a:chExt cx="1757109" cy="534102"/>
          </a:xfrm>
        </p:grpSpPr>
        <p:grpSp>
          <p:nvGrpSpPr>
            <p:cNvPr id="10" name="Gruppo 9"/>
            <p:cNvGrpSpPr/>
            <p:nvPr/>
          </p:nvGrpSpPr>
          <p:grpSpPr>
            <a:xfrm>
              <a:off x="7773004" y="557961"/>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7854356" y="676765"/>
              <a:ext cx="1594402" cy="240400"/>
              <a:chOff x="6874403" y="603438"/>
              <a:chExt cx="1594402" cy="24040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5"/>
          <a:stretch>
            <a:fillRect/>
          </a:stretch>
        </p:blipFill>
        <p:spPr>
          <a:xfrm>
            <a:off x="-644" y="40835"/>
            <a:ext cx="7559040" cy="1402080"/>
          </a:xfrm>
          <a:prstGeom prst="rect">
            <a:avLst/>
          </a:prstGeom>
        </p:spPr>
      </p:pic>
      <p:grpSp>
        <p:nvGrpSpPr>
          <p:cNvPr id="29" name="Gruppieren 28">
            <a:extLst>
              <a:ext uri="{FF2B5EF4-FFF2-40B4-BE49-F238E27FC236}">
                <a16:creationId xmlns:a16="http://schemas.microsoft.com/office/drawing/2014/main" id="{51FF9981-4EA8-4F26-AF36-44BC6EE10204}"/>
              </a:ext>
            </a:extLst>
          </p:cNvPr>
          <p:cNvGrpSpPr/>
          <p:nvPr/>
        </p:nvGrpSpPr>
        <p:grpSpPr>
          <a:xfrm>
            <a:off x="10014775" y="557961"/>
            <a:ext cx="1757109" cy="100583"/>
            <a:chOff x="10014775" y="557961"/>
            <a:chExt cx="1757109" cy="100583"/>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6" name="Grafik 5">
            <a:extLst>
              <a:ext uri="{FF2B5EF4-FFF2-40B4-BE49-F238E27FC236}">
                <a16:creationId xmlns:a16="http://schemas.microsoft.com/office/drawing/2014/main" id="{7DC961A3-104C-4916-A925-E1D3A1E008AE}"/>
              </a:ext>
            </a:extLst>
          </p:cNvPr>
          <p:cNvPicPr>
            <a:picLocks noChangeAspect="1"/>
          </p:cNvPicPr>
          <p:nvPr/>
        </p:nvPicPr>
        <p:blipFill>
          <a:blip r:embed="rId6"/>
          <a:stretch>
            <a:fillRect/>
          </a:stretch>
        </p:blipFill>
        <p:spPr>
          <a:xfrm>
            <a:off x="10533329" y="512879"/>
            <a:ext cx="720000" cy="720000"/>
          </a:xfrm>
          <a:prstGeom prst="rect">
            <a:avLst/>
          </a:prstGeom>
        </p:spPr>
      </p:pic>
      <p:sp>
        <p:nvSpPr>
          <p:cNvPr id="27" name="Titolo 1">
            <a:extLst>
              <a:ext uri="{FF2B5EF4-FFF2-40B4-BE49-F238E27FC236}">
                <a16:creationId xmlns:a16="http://schemas.microsoft.com/office/drawing/2014/main" id="{1C55F4FA-15E9-4ACA-8C27-706AAC8A73F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Tree>
    <p:extLst>
      <p:ext uri="{BB962C8B-B14F-4D97-AF65-F5344CB8AC3E}">
        <p14:creationId xmlns:p14="http://schemas.microsoft.com/office/powerpoint/2010/main" val="5337624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5480939" cy="523220"/>
          </a:xfrm>
          <a:prstGeom prst="rect">
            <a:avLst/>
          </a:prstGeom>
          <a:noFill/>
        </p:spPr>
        <p:txBody>
          <a:bodyPr wrap="square" rtlCol="0">
            <a:spAutoFit/>
          </a:bodyPr>
          <a:lstStyle/>
          <a:p>
            <a:r>
              <a:rPr lang="it-IT" sz="2800" b="1" dirty="0">
                <a:latin typeface="Arial" panose="020B0604020202020204" pitchFamily="34" charset="0"/>
                <a:cs typeface="Arial" panose="020B0604020202020204" pitchFamily="34" charset="0"/>
              </a:rPr>
              <a:t>Additive Manufacturing </a:t>
            </a: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6" name="Immagine 5" descr="Immagine che contiene contatore, ingranaggio, argento&#10;&#10;Descrizione generata automaticamente">
            <a:extLst>
              <a:ext uri="{FF2B5EF4-FFF2-40B4-BE49-F238E27FC236}">
                <a16:creationId xmlns:a16="http://schemas.microsoft.com/office/drawing/2014/main" id="{D4E857AA-9153-79E9-AF90-9EB4EDA7CC0E}"/>
              </a:ext>
            </a:extLst>
          </p:cNvPr>
          <p:cNvPicPr>
            <a:picLocks noChangeAspect="1"/>
          </p:cNvPicPr>
          <p:nvPr/>
        </p:nvPicPr>
        <p:blipFill rotWithShape="1">
          <a:blip r:embed="rId3"/>
          <a:srcRect t="10847" b="1632"/>
          <a:stretch/>
        </p:blipFill>
        <p:spPr>
          <a:xfrm>
            <a:off x="8371620" y="1950034"/>
            <a:ext cx="3701849" cy="4319834"/>
          </a:xfrm>
          <a:prstGeom prst="rect">
            <a:avLst/>
          </a:prstGeom>
          <a:ln>
            <a:solidFill>
              <a:schemeClr val="bg1">
                <a:lumMod val="50000"/>
              </a:schemeClr>
            </a:solidFill>
          </a:ln>
        </p:spPr>
      </p:pic>
      <p:pic>
        <p:nvPicPr>
          <p:cNvPr id="7" name="Aidro- Bonnet+provini produzione 21-10-2020 - foto 2.jpg" descr="Aidro- Bonnet+provini produzione 21-10-2020 - foto 2.jpg">
            <a:extLst>
              <a:ext uri="{FF2B5EF4-FFF2-40B4-BE49-F238E27FC236}">
                <a16:creationId xmlns:a16="http://schemas.microsoft.com/office/drawing/2014/main" id="{7FF373E1-F8FF-405E-8675-9457AEDE70ED}"/>
              </a:ext>
            </a:extLst>
          </p:cNvPr>
          <p:cNvPicPr>
            <a:picLocks noChangeAspect="1"/>
          </p:cNvPicPr>
          <p:nvPr/>
        </p:nvPicPr>
        <p:blipFill rotWithShape="1">
          <a:blip r:embed="rId4"/>
          <a:srcRect l="7571" r="8966"/>
          <a:stretch/>
        </p:blipFill>
        <p:spPr>
          <a:xfrm>
            <a:off x="-1" y="2160392"/>
            <a:ext cx="4339087" cy="3899118"/>
          </a:xfrm>
          <a:prstGeom prst="rect">
            <a:avLst/>
          </a:prstGeom>
          <a:ln w="12700">
            <a:miter lim="400000"/>
          </a:ln>
        </p:spPr>
      </p:pic>
      <p:pic>
        <p:nvPicPr>
          <p:cNvPr id="8" name="Immagine" descr="Immagine">
            <a:extLst>
              <a:ext uri="{FF2B5EF4-FFF2-40B4-BE49-F238E27FC236}">
                <a16:creationId xmlns:a16="http://schemas.microsoft.com/office/drawing/2014/main" id="{FF8AEA7C-CD84-6163-C64F-7C7B14C489BA}"/>
              </a:ext>
            </a:extLst>
          </p:cNvPr>
          <p:cNvPicPr>
            <a:picLocks noChangeAspect="1"/>
          </p:cNvPicPr>
          <p:nvPr/>
        </p:nvPicPr>
        <p:blipFill>
          <a:blip r:embed="rId5"/>
          <a:stretch>
            <a:fillRect/>
          </a:stretch>
        </p:blipFill>
        <p:spPr>
          <a:xfrm>
            <a:off x="4339086" y="1950034"/>
            <a:ext cx="3915182" cy="4340225"/>
          </a:xfrm>
          <a:prstGeom prst="rect">
            <a:avLst/>
          </a:prstGeom>
          <a:ln w="12700">
            <a:miter lim="400000"/>
          </a:ln>
        </p:spPr>
      </p:pic>
      <p:pic>
        <p:nvPicPr>
          <p:cNvPr id="11" name="Immagine 10">
            <a:extLst>
              <a:ext uri="{FF2B5EF4-FFF2-40B4-BE49-F238E27FC236}">
                <a16:creationId xmlns:a16="http://schemas.microsoft.com/office/drawing/2014/main" id="{CD6EC376-5F80-F38D-E583-C057B6EFA992}"/>
              </a:ext>
            </a:extLst>
          </p:cNvPr>
          <p:cNvPicPr>
            <a:picLocks noChangeAspect="1"/>
          </p:cNvPicPr>
          <p:nvPr/>
        </p:nvPicPr>
        <p:blipFill>
          <a:blip r:embed="rId6"/>
          <a:stretch>
            <a:fillRect/>
          </a:stretch>
        </p:blipFill>
        <p:spPr>
          <a:xfrm>
            <a:off x="10069694" y="1053651"/>
            <a:ext cx="1606369" cy="516517"/>
          </a:xfrm>
          <a:prstGeom prst="rect">
            <a:avLst/>
          </a:prstGeom>
        </p:spPr>
      </p:pic>
      <p:pic>
        <p:nvPicPr>
          <p:cNvPr id="2" name="Immagine 1">
            <a:extLst>
              <a:ext uri="{FF2B5EF4-FFF2-40B4-BE49-F238E27FC236}">
                <a16:creationId xmlns:a16="http://schemas.microsoft.com/office/drawing/2014/main" id="{AAFF71A1-4703-64CA-78B0-009F40ABE90B}"/>
              </a:ext>
            </a:extLst>
          </p:cNvPr>
          <p:cNvPicPr>
            <a:picLocks noChangeAspect="1"/>
          </p:cNvPicPr>
          <p:nvPr/>
        </p:nvPicPr>
        <p:blipFill>
          <a:blip r:embed="rId7"/>
          <a:stretch>
            <a:fillRect/>
          </a:stretch>
        </p:blipFill>
        <p:spPr>
          <a:xfrm>
            <a:off x="9506474" y="4506031"/>
            <a:ext cx="2248616" cy="744422"/>
          </a:xfrm>
          <a:prstGeom prst="rect">
            <a:avLst/>
          </a:prstGeom>
        </p:spPr>
      </p:pic>
    </p:spTree>
    <p:extLst>
      <p:ext uri="{BB962C8B-B14F-4D97-AF65-F5344CB8AC3E}">
        <p14:creationId xmlns:p14="http://schemas.microsoft.com/office/powerpoint/2010/main" val="292415817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27194" y="1008848"/>
            <a:ext cx="2320756" cy="523220"/>
          </a:xfrm>
          <a:prstGeom prst="rect">
            <a:avLst/>
          </a:prstGeom>
          <a:noFill/>
        </p:spPr>
        <p:txBody>
          <a:bodyPr wrap="square" rtlCol="0">
            <a:spAutoFit/>
          </a:bodyPr>
          <a:lstStyle/>
          <a:p>
            <a:r>
              <a:rPr lang="it-IT" sz="2800" b="1" dirty="0" err="1">
                <a:latin typeface="Arial" panose="020B0604020202020204" pitchFamily="34" charset="0"/>
                <a:cs typeface="Arial" panose="020B0604020202020204" pitchFamily="34" charset="0"/>
              </a:rPr>
              <a:t>Biography</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7D6C48B0-9AAE-4631-AC62-5158F4EFFD31}"/>
              </a:ext>
            </a:extLst>
          </p:cNvPr>
          <p:cNvSpPr txBox="1"/>
          <p:nvPr/>
        </p:nvSpPr>
        <p:spPr>
          <a:xfrm>
            <a:off x="571104" y="2036082"/>
            <a:ext cx="11404419" cy="2031325"/>
          </a:xfrm>
          <a:prstGeom prst="rect">
            <a:avLst/>
          </a:prstGeom>
          <a:noFill/>
        </p:spPr>
        <p:txBody>
          <a:bodyPr wrap="square" rtlCol="0">
            <a:spAutoFit/>
          </a:bodyPr>
          <a:lstStyle/>
          <a:p>
            <a:r>
              <a:rPr lang="it-IT" dirty="0"/>
              <a:t>R&amp;D leader with </a:t>
            </a:r>
            <a:r>
              <a:rPr lang="it-IT" dirty="0" err="1"/>
              <a:t>experience</a:t>
            </a:r>
            <a:r>
              <a:rPr lang="it-IT" dirty="0"/>
              <a:t> in </a:t>
            </a:r>
            <a:r>
              <a:rPr lang="it-IT" dirty="0" err="1"/>
              <a:t>creating</a:t>
            </a:r>
            <a:r>
              <a:rPr lang="it-IT" dirty="0"/>
              <a:t> new products and </a:t>
            </a:r>
            <a:r>
              <a:rPr lang="it-IT" dirty="0" err="1"/>
              <a:t>technologies</a:t>
            </a:r>
            <a:r>
              <a:rPr lang="it-IT" dirty="0"/>
              <a:t> for </a:t>
            </a:r>
            <a:r>
              <a:rPr lang="it-IT" dirty="0" err="1"/>
              <a:t>thermal</a:t>
            </a:r>
            <a:r>
              <a:rPr lang="it-IT" dirty="0"/>
              <a:t> power and oil and gas </a:t>
            </a:r>
            <a:r>
              <a:rPr lang="it-IT" dirty="0" err="1"/>
              <a:t>applications</a:t>
            </a:r>
            <a:r>
              <a:rPr lang="it-IT" dirty="0"/>
              <a:t>. Responsible for </a:t>
            </a:r>
            <a:r>
              <a:rPr lang="it-IT" dirty="0" err="1"/>
              <a:t>leading</a:t>
            </a:r>
            <a:r>
              <a:rPr lang="it-IT" dirty="0"/>
              <a:t> global R&amp;D centers in US, Europe, and Asia; </a:t>
            </a:r>
            <a:r>
              <a:rPr lang="it-IT" dirty="0" err="1"/>
              <a:t>managing</a:t>
            </a:r>
            <a:r>
              <a:rPr lang="it-IT" dirty="0"/>
              <a:t> IP; and </a:t>
            </a:r>
            <a:r>
              <a:rPr lang="it-IT" dirty="0" err="1"/>
              <a:t>generating</a:t>
            </a:r>
            <a:r>
              <a:rPr lang="it-IT" dirty="0"/>
              <a:t> </a:t>
            </a:r>
            <a:r>
              <a:rPr lang="it-IT" dirty="0" err="1"/>
              <a:t>development</a:t>
            </a:r>
            <a:r>
              <a:rPr lang="it-IT" dirty="0"/>
              <a:t> roadmap. </a:t>
            </a:r>
            <a:r>
              <a:rPr lang="it-IT" dirty="0" err="1"/>
              <a:t>Enjoy</a:t>
            </a:r>
            <a:r>
              <a:rPr lang="it-IT" dirty="0"/>
              <a:t> working </a:t>
            </a:r>
            <a:r>
              <a:rPr lang="it-IT" dirty="0" err="1"/>
              <a:t>colleagues</a:t>
            </a:r>
            <a:r>
              <a:rPr lang="it-IT" dirty="0"/>
              <a:t> and customers </a:t>
            </a:r>
            <a:r>
              <a:rPr lang="it-IT" dirty="0" err="1"/>
              <a:t>around</a:t>
            </a:r>
            <a:r>
              <a:rPr lang="it-IT" dirty="0"/>
              <a:t> the world and </a:t>
            </a:r>
            <a:r>
              <a:rPr lang="it-IT" dirty="0" err="1"/>
              <a:t>finding</a:t>
            </a:r>
            <a:r>
              <a:rPr lang="it-IT" dirty="0"/>
              <a:t> creative technical </a:t>
            </a:r>
            <a:r>
              <a:rPr lang="it-IT" dirty="0" err="1"/>
              <a:t>solutions</a:t>
            </a:r>
            <a:r>
              <a:rPr lang="it-IT" dirty="0"/>
              <a:t> to </a:t>
            </a:r>
            <a:r>
              <a:rPr lang="it-IT" dirty="0" err="1"/>
              <a:t>challenging</a:t>
            </a:r>
            <a:r>
              <a:rPr lang="it-IT" dirty="0"/>
              <a:t> </a:t>
            </a:r>
            <a:r>
              <a:rPr lang="it-IT" dirty="0" err="1"/>
              <a:t>applications</a:t>
            </a:r>
            <a:r>
              <a:rPr lang="it-IT" dirty="0"/>
              <a:t> and field </a:t>
            </a:r>
            <a:r>
              <a:rPr lang="it-IT" dirty="0" err="1"/>
              <a:t>problems</a:t>
            </a:r>
            <a:r>
              <a:rPr lang="it-IT" dirty="0"/>
              <a:t>.</a:t>
            </a:r>
            <a:br>
              <a:rPr lang="it-IT" dirty="0"/>
            </a:br>
            <a:br>
              <a:rPr lang="it-IT" dirty="0"/>
            </a:br>
            <a:r>
              <a:rPr lang="it-IT" dirty="0" err="1"/>
              <a:t>Specialties</a:t>
            </a:r>
            <a:r>
              <a:rPr lang="it-IT" dirty="0"/>
              <a:t>: Severe service </a:t>
            </a:r>
            <a:r>
              <a:rPr lang="it-IT" dirty="0" err="1"/>
              <a:t>applications</a:t>
            </a:r>
            <a:r>
              <a:rPr lang="it-IT" dirty="0"/>
              <a:t> and </a:t>
            </a:r>
            <a:r>
              <a:rPr lang="it-IT" dirty="0" err="1"/>
              <a:t>problem</a:t>
            </a:r>
            <a:r>
              <a:rPr lang="it-IT" dirty="0"/>
              <a:t> solving in </a:t>
            </a:r>
            <a:r>
              <a:rPr lang="it-IT" dirty="0" err="1"/>
              <a:t>thermal</a:t>
            </a:r>
            <a:r>
              <a:rPr lang="it-IT" dirty="0"/>
              <a:t> power </a:t>
            </a:r>
            <a:r>
              <a:rPr lang="it-IT" dirty="0" err="1"/>
              <a:t>plants</a:t>
            </a:r>
            <a:r>
              <a:rPr lang="it-IT" dirty="0"/>
              <a:t>; </a:t>
            </a:r>
          </a:p>
          <a:p>
            <a:r>
              <a:rPr lang="it-IT" dirty="0" err="1"/>
              <a:t>creating</a:t>
            </a:r>
            <a:r>
              <a:rPr lang="it-IT" dirty="0"/>
              <a:t> </a:t>
            </a:r>
            <a:r>
              <a:rPr lang="it-IT" dirty="0" err="1"/>
              <a:t>unique</a:t>
            </a:r>
            <a:r>
              <a:rPr lang="it-IT" dirty="0"/>
              <a:t> design </a:t>
            </a:r>
            <a:r>
              <a:rPr lang="it-IT" dirty="0" err="1"/>
              <a:t>solutions</a:t>
            </a:r>
            <a:r>
              <a:rPr lang="it-IT" dirty="0"/>
              <a:t> to </a:t>
            </a:r>
            <a:r>
              <a:rPr lang="it-IT" dirty="0" err="1"/>
              <a:t>improve</a:t>
            </a:r>
            <a:r>
              <a:rPr lang="it-IT" dirty="0"/>
              <a:t> performance and reduce cost.</a:t>
            </a:r>
            <a:endParaRPr lang="it-IT" dirty="0">
              <a:latin typeface="Arial" panose="020B0604020202020204" pitchFamily="34" charset="0"/>
              <a:cs typeface="Arial" panose="020B0604020202020204" pitchFamily="34" charset="0"/>
            </a:endParaRPr>
          </a:p>
        </p:txBody>
      </p:sp>
      <p:pic>
        <p:nvPicPr>
          <p:cNvPr id="1030" name="Picture 6" descr="VELOVirtual: The Secret to Solving O&amp;G Supply Chain Pressure">
            <a:extLst>
              <a:ext uri="{FF2B5EF4-FFF2-40B4-BE49-F238E27FC236}">
                <a16:creationId xmlns:a16="http://schemas.microsoft.com/office/drawing/2014/main" id="{069302A8-C88C-892C-DE1F-94FDB23AC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9036" y="2757054"/>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419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4" y="1008848"/>
            <a:ext cx="1131394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IMI CCI and DRAG Multi-Stage Trim</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6" name="TextBox 7">
            <a:extLst>
              <a:ext uri="{FF2B5EF4-FFF2-40B4-BE49-F238E27FC236}">
                <a16:creationId xmlns:a16="http://schemas.microsoft.com/office/drawing/2014/main" id="{560866A5-77FA-4679-C4CE-9A56EC1C13C3}"/>
              </a:ext>
            </a:extLst>
          </p:cNvPr>
          <p:cNvSpPr txBox="1"/>
          <p:nvPr/>
        </p:nvSpPr>
        <p:spPr>
          <a:xfrm>
            <a:off x="7510071" y="2080680"/>
            <a:ext cx="3975631" cy="2662780"/>
          </a:xfrm>
          <a:prstGeom prst="rect">
            <a:avLst/>
          </a:prstGeom>
          <a:noFill/>
        </p:spPr>
        <p:txBody>
          <a:bodyPr wrap="square">
            <a:spAutoFit/>
          </a:bodyPr>
          <a:lstStyle/>
          <a:p>
            <a:pPr>
              <a:lnSpc>
                <a:spcPct val="110000"/>
              </a:lnSpc>
              <a:spcBef>
                <a:spcPts val="630"/>
              </a:spcBef>
            </a:pPr>
            <a:r>
              <a:rPr lang="en-US" sz="1600" b="1" dirty="0">
                <a:latin typeface="Arial" panose="020B0604020202020204" pitchFamily="34" charset="0"/>
                <a:cs typeface="Arial" panose="020B0604020202020204" pitchFamily="34" charset="0"/>
              </a:rPr>
              <a:t>IMI CCI provides specialized control valve designs that improve the reliability and efficiency of fossil, nuclear, and oil &amp; gas facilities.</a:t>
            </a:r>
          </a:p>
          <a:p>
            <a:pPr>
              <a:lnSpc>
                <a:spcPct val="110000"/>
              </a:lnSpc>
              <a:spcBef>
                <a:spcPts val="630"/>
              </a:spcBef>
            </a:pPr>
            <a:endParaRPr lang="en-US" sz="1600" b="1" dirty="0">
              <a:latin typeface="Arial" panose="020B0604020202020204" pitchFamily="34" charset="0"/>
              <a:cs typeface="Arial" panose="020B0604020202020204" pitchFamily="34" charset="0"/>
            </a:endParaRPr>
          </a:p>
          <a:p>
            <a:pPr>
              <a:lnSpc>
                <a:spcPct val="110000"/>
              </a:lnSpc>
              <a:spcBef>
                <a:spcPts val="630"/>
              </a:spcBef>
            </a:pPr>
            <a:r>
              <a:rPr lang="en-US" sz="1600" dirty="0">
                <a:latin typeface="Arial" panose="020B0604020202020204" pitchFamily="34" charset="0"/>
                <a:cs typeface="Arial" panose="020B0604020202020204" pitchFamily="34" charset="0"/>
              </a:rPr>
              <a:t>The IMI CCI DRAG™ design controls fluid velocities within the valve, and prevents problems with erosion, noise, and vibration.</a:t>
            </a:r>
          </a:p>
        </p:txBody>
      </p:sp>
      <p:pic>
        <p:nvPicPr>
          <p:cNvPr id="7" name="Picture 3">
            <a:extLst>
              <a:ext uri="{FF2B5EF4-FFF2-40B4-BE49-F238E27FC236}">
                <a16:creationId xmlns:a16="http://schemas.microsoft.com/office/drawing/2014/main" id="{BDEDB63E-0152-FAAA-5D75-3E6374546E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24048" y="4458862"/>
            <a:ext cx="1665084" cy="1881587"/>
          </a:xfrm>
          <a:prstGeom prst="rect">
            <a:avLst/>
          </a:prstGeom>
        </p:spPr>
      </p:pic>
      <p:pic>
        <p:nvPicPr>
          <p:cNvPr id="8" name="Picture 5">
            <a:extLst>
              <a:ext uri="{FF2B5EF4-FFF2-40B4-BE49-F238E27FC236}">
                <a16:creationId xmlns:a16="http://schemas.microsoft.com/office/drawing/2014/main" id="{B2A1E4AB-0F1B-27B9-CF18-E6E77A46D0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8000" y="1878829"/>
            <a:ext cx="2180909" cy="4461620"/>
          </a:xfrm>
          <a:prstGeom prst="rect">
            <a:avLst/>
          </a:prstGeom>
        </p:spPr>
      </p:pic>
      <p:pic>
        <p:nvPicPr>
          <p:cNvPr id="9" name="Picture 6">
            <a:extLst>
              <a:ext uri="{FF2B5EF4-FFF2-40B4-BE49-F238E27FC236}">
                <a16:creationId xmlns:a16="http://schemas.microsoft.com/office/drawing/2014/main" id="{81FF520B-02C0-50A9-466A-DC3C6855D2C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592410" y="1741188"/>
            <a:ext cx="2632131" cy="2066937"/>
          </a:xfrm>
          <a:prstGeom prst="rect">
            <a:avLst/>
          </a:prstGeom>
        </p:spPr>
      </p:pic>
      <p:sp>
        <p:nvSpPr>
          <p:cNvPr id="10" name="Arrow: Right 8">
            <a:extLst>
              <a:ext uri="{FF2B5EF4-FFF2-40B4-BE49-F238E27FC236}">
                <a16:creationId xmlns:a16="http://schemas.microsoft.com/office/drawing/2014/main" id="{01DC53B6-7678-7907-8A04-141EA8A25C0A}"/>
              </a:ext>
            </a:extLst>
          </p:cNvPr>
          <p:cNvSpPr/>
          <p:nvPr/>
        </p:nvSpPr>
        <p:spPr>
          <a:xfrm rot="6504238">
            <a:off x="4674327" y="3943820"/>
            <a:ext cx="1491088" cy="365760"/>
          </a:xfrm>
          <a:prstGeom prst="rightArrow">
            <a:avLst>
              <a:gd name="adj1" fmla="val 50000"/>
              <a:gd name="adj2" fmla="val 6367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Right 9">
            <a:extLst>
              <a:ext uri="{FF2B5EF4-FFF2-40B4-BE49-F238E27FC236}">
                <a16:creationId xmlns:a16="http://schemas.microsoft.com/office/drawing/2014/main" id="{FC6E34AE-FFD2-5126-E408-75D7FB1D0155}"/>
              </a:ext>
            </a:extLst>
          </p:cNvPr>
          <p:cNvSpPr/>
          <p:nvPr/>
        </p:nvSpPr>
        <p:spPr>
          <a:xfrm rot="11411864">
            <a:off x="2424758" y="4960249"/>
            <a:ext cx="1931118" cy="3657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33065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4" y="1008848"/>
            <a:ext cx="1131394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Legacy manufacturing process</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12" name="Content Placeholder 22">
            <a:extLst>
              <a:ext uri="{FF2B5EF4-FFF2-40B4-BE49-F238E27FC236}">
                <a16:creationId xmlns:a16="http://schemas.microsoft.com/office/drawing/2014/main" id="{3CE8BF66-08B2-72FE-3CF7-D3716467871D}"/>
              </a:ext>
            </a:extLst>
          </p:cNvPr>
          <p:cNvSpPr txBox="1">
            <a:spLocks/>
          </p:cNvSpPr>
          <p:nvPr/>
        </p:nvSpPr>
        <p:spPr>
          <a:xfrm>
            <a:off x="468000" y="1754186"/>
            <a:ext cx="11173138" cy="22481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Two-dimensional flow paths are cut into plates to create disks</a:t>
            </a:r>
          </a:p>
          <a:p>
            <a:r>
              <a:rPr lang="en-US" sz="2000" dirty="0">
                <a:latin typeface="Arial" panose="020B0604020202020204" pitchFamily="34" charset="0"/>
                <a:cs typeface="Arial" panose="020B0604020202020204" pitchFamily="34" charset="0"/>
              </a:rPr>
              <a:t>The disks are brazed or unitized into a disk stack assembly</a:t>
            </a:r>
          </a:p>
          <a:p>
            <a:r>
              <a:rPr lang="en-US" sz="2000" dirty="0">
                <a:latin typeface="Arial" panose="020B0604020202020204" pitchFamily="34" charset="0"/>
                <a:cs typeface="Arial" panose="020B0604020202020204" pitchFamily="34" charset="0"/>
              </a:rPr>
              <a:t>Sizes from 6mm to 1000mm, materials include 316, 410, INC 718, and Tungsten Carbide.</a:t>
            </a:r>
          </a:p>
        </p:txBody>
      </p:sp>
      <p:grpSp>
        <p:nvGrpSpPr>
          <p:cNvPr id="13" name="Group 9">
            <a:extLst>
              <a:ext uri="{FF2B5EF4-FFF2-40B4-BE49-F238E27FC236}">
                <a16:creationId xmlns:a16="http://schemas.microsoft.com/office/drawing/2014/main" id="{F476FF2E-740A-90A3-7D3B-6729B62A94E0}"/>
              </a:ext>
            </a:extLst>
          </p:cNvPr>
          <p:cNvGrpSpPr>
            <a:grpSpLocks noChangeAspect="1"/>
          </p:cNvGrpSpPr>
          <p:nvPr/>
        </p:nvGrpSpPr>
        <p:grpSpPr>
          <a:xfrm>
            <a:off x="4005194" y="4102410"/>
            <a:ext cx="3755319" cy="2288562"/>
            <a:chOff x="5205694" y="2852544"/>
            <a:chExt cx="6983129" cy="4235117"/>
          </a:xfrm>
        </p:grpSpPr>
        <p:grpSp>
          <p:nvGrpSpPr>
            <p:cNvPr id="14" name="Group 57">
              <a:extLst>
                <a:ext uri="{FF2B5EF4-FFF2-40B4-BE49-F238E27FC236}">
                  <a16:creationId xmlns:a16="http://schemas.microsoft.com/office/drawing/2014/main" id="{D8C9618E-DE51-C55C-DD59-53EBE8FC4D8C}"/>
                </a:ext>
              </a:extLst>
            </p:cNvPr>
            <p:cNvGrpSpPr>
              <a:grpSpLocks/>
            </p:cNvGrpSpPr>
            <p:nvPr/>
          </p:nvGrpSpPr>
          <p:grpSpPr bwMode="auto">
            <a:xfrm>
              <a:off x="5205694" y="2852544"/>
              <a:ext cx="6983129" cy="4235117"/>
              <a:chOff x="2160868" y="1937938"/>
              <a:chExt cx="6983130" cy="4577490"/>
            </a:xfrm>
          </p:grpSpPr>
          <p:pic>
            <p:nvPicPr>
              <p:cNvPr id="16" name="Picture 7">
                <a:extLst>
                  <a:ext uri="{FF2B5EF4-FFF2-40B4-BE49-F238E27FC236}">
                    <a16:creationId xmlns:a16="http://schemas.microsoft.com/office/drawing/2014/main" id="{ED7C812D-7277-20F4-F9DA-D81AFD03757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
                        </a14:imgEffect>
                        <a14:imgEffect>
                          <a14:brightnessContrast bright="5000" contrast="-5000"/>
                        </a14:imgEffect>
                      </a14:imgLayer>
                    </a14:imgProps>
                  </a:ext>
                  <a:ext uri="{28A0092B-C50C-407E-A947-70E740481C1C}">
                    <a14:useLocalDpi xmlns:a14="http://schemas.microsoft.com/office/drawing/2010/main"/>
                  </a:ext>
                </a:extLst>
              </a:blip>
              <a:srcRect/>
              <a:stretch/>
            </p:blipFill>
            <p:spPr bwMode="auto">
              <a:xfrm rot="10800000">
                <a:off x="2160868" y="1937938"/>
                <a:ext cx="6983130" cy="457749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7" name="Elbow Connector 6">
                <a:extLst>
                  <a:ext uri="{FF2B5EF4-FFF2-40B4-BE49-F238E27FC236}">
                    <a16:creationId xmlns:a16="http://schemas.microsoft.com/office/drawing/2014/main" id="{35F8E6C5-6DAE-43E6-A47A-AC3F5D58396C}"/>
                  </a:ext>
                </a:extLst>
              </p:cNvPr>
              <p:cNvCxnSpPr/>
              <p:nvPr/>
            </p:nvCxnSpPr>
            <p:spPr>
              <a:xfrm>
                <a:off x="3719229" y="3866559"/>
                <a:ext cx="784508" cy="660784"/>
              </a:xfrm>
              <a:prstGeom prst="bentConnector3">
                <a:avLst>
                  <a:gd name="adj1" fmla="val 35430"/>
                </a:avLst>
              </a:prstGeom>
              <a:ln w="57150">
                <a:solidFill>
                  <a:srgbClr val="0091D8"/>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8" name="Elbow Connector 7">
                <a:extLst>
                  <a:ext uri="{FF2B5EF4-FFF2-40B4-BE49-F238E27FC236}">
                    <a16:creationId xmlns:a16="http://schemas.microsoft.com/office/drawing/2014/main" id="{21F7AF7E-4501-66AB-AD39-C63C0ECFB6CB}"/>
                  </a:ext>
                </a:extLst>
              </p:cNvPr>
              <p:cNvCxnSpPr/>
              <p:nvPr/>
            </p:nvCxnSpPr>
            <p:spPr>
              <a:xfrm>
                <a:off x="6387781" y="3891479"/>
                <a:ext cx="1762039" cy="242846"/>
              </a:xfrm>
              <a:prstGeom prst="bentConnector3">
                <a:avLst>
                  <a:gd name="adj1" fmla="val 20593"/>
                </a:avLst>
              </a:prstGeom>
              <a:ln w="57150">
                <a:solidFill>
                  <a:srgbClr val="0091D8"/>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9" name="Elbow Connector 8">
                <a:extLst>
                  <a:ext uri="{FF2B5EF4-FFF2-40B4-BE49-F238E27FC236}">
                    <a16:creationId xmlns:a16="http://schemas.microsoft.com/office/drawing/2014/main" id="{3B55F8CD-30CA-CAEC-E935-22EA6FB171D1}"/>
                  </a:ext>
                </a:extLst>
              </p:cNvPr>
              <p:cNvCxnSpPr/>
              <p:nvPr/>
            </p:nvCxnSpPr>
            <p:spPr>
              <a:xfrm flipV="1">
                <a:off x="2537827" y="3863315"/>
                <a:ext cx="1275347" cy="842915"/>
              </a:xfrm>
              <a:prstGeom prst="bentConnector3">
                <a:avLst>
                  <a:gd name="adj1" fmla="val 50000"/>
                </a:avLst>
              </a:prstGeom>
              <a:ln w="57150">
                <a:solidFill>
                  <a:srgbClr val="0091D8"/>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0" name="Elbow Connector 9">
                <a:extLst>
                  <a:ext uri="{FF2B5EF4-FFF2-40B4-BE49-F238E27FC236}">
                    <a16:creationId xmlns:a16="http://schemas.microsoft.com/office/drawing/2014/main" id="{008ACD85-1018-3DB5-391F-EA97C0DF0E59}"/>
                  </a:ext>
                </a:extLst>
              </p:cNvPr>
              <p:cNvCxnSpPr/>
              <p:nvPr/>
            </p:nvCxnSpPr>
            <p:spPr>
              <a:xfrm>
                <a:off x="5030338" y="3869750"/>
                <a:ext cx="830841" cy="424911"/>
              </a:xfrm>
              <a:prstGeom prst="bentConnector3">
                <a:avLst>
                  <a:gd name="adj1" fmla="val 39447"/>
                </a:avLst>
              </a:prstGeom>
              <a:ln w="57150">
                <a:solidFill>
                  <a:srgbClr val="0091D8"/>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1" name="Elbow Connector 11">
                <a:extLst>
                  <a:ext uri="{FF2B5EF4-FFF2-40B4-BE49-F238E27FC236}">
                    <a16:creationId xmlns:a16="http://schemas.microsoft.com/office/drawing/2014/main" id="{E4FE000E-453C-4775-6968-C170F5D93A6F}"/>
                  </a:ext>
                </a:extLst>
              </p:cNvPr>
              <p:cNvCxnSpPr/>
              <p:nvPr/>
            </p:nvCxnSpPr>
            <p:spPr>
              <a:xfrm flipV="1">
                <a:off x="5728906" y="3891479"/>
                <a:ext cx="812040" cy="382779"/>
              </a:xfrm>
              <a:prstGeom prst="bentConnector3">
                <a:avLst>
                  <a:gd name="adj1" fmla="val 44370"/>
                </a:avLst>
              </a:prstGeom>
              <a:ln w="57150">
                <a:solidFill>
                  <a:srgbClr val="0091D8"/>
                </a:solidFill>
                <a:tailEnd type="triangle"/>
              </a:ln>
              <a:effectLst/>
            </p:spPr>
            <p:style>
              <a:lnRef idx="1">
                <a:schemeClr val="accent1"/>
              </a:lnRef>
              <a:fillRef idx="0">
                <a:schemeClr val="accent1"/>
              </a:fillRef>
              <a:effectRef idx="0">
                <a:schemeClr val="accent1"/>
              </a:effectRef>
              <a:fontRef idx="minor">
                <a:schemeClr val="tx1"/>
              </a:fontRef>
            </p:style>
          </p:cxnSp>
        </p:grpSp>
        <p:cxnSp>
          <p:nvCxnSpPr>
            <p:cNvPr id="15" name="Elbow Connector 19">
              <a:extLst>
                <a:ext uri="{FF2B5EF4-FFF2-40B4-BE49-F238E27FC236}">
                  <a16:creationId xmlns:a16="http://schemas.microsoft.com/office/drawing/2014/main" id="{9E2DADB5-F825-F7A0-7490-51095776B523}"/>
                </a:ext>
              </a:extLst>
            </p:cNvPr>
            <p:cNvCxnSpPr/>
            <p:nvPr/>
          </p:nvCxnSpPr>
          <p:spPr bwMode="auto">
            <a:xfrm flipV="1">
              <a:off x="7449540" y="4632960"/>
              <a:ext cx="726720" cy="615315"/>
            </a:xfrm>
            <a:prstGeom prst="bentConnector3">
              <a:avLst>
                <a:gd name="adj1" fmla="val 39515"/>
              </a:avLst>
            </a:prstGeom>
            <a:ln w="57150">
              <a:solidFill>
                <a:srgbClr val="0091D8"/>
              </a:solidFill>
              <a:tailEnd type="triangle"/>
            </a:ln>
            <a:effectLst/>
          </p:spPr>
          <p:style>
            <a:lnRef idx="1">
              <a:schemeClr val="accent1"/>
            </a:lnRef>
            <a:fillRef idx="0">
              <a:schemeClr val="accent1"/>
            </a:fillRef>
            <a:effectRef idx="0">
              <a:schemeClr val="accent1"/>
            </a:effectRef>
            <a:fontRef idx="minor">
              <a:schemeClr val="tx1"/>
            </a:fontRef>
          </p:style>
        </p:cxnSp>
      </p:grpSp>
      <p:pic>
        <p:nvPicPr>
          <p:cNvPr id="22" name="Picture 2" descr="http://www.imi-critical.com/SiteCollectionImages/IMI_CCI_image.jpg">
            <a:extLst>
              <a:ext uri="{FF2B5EF4-FFF2-40B4-BE49-F238E27FC236}">
                <a16:creationId xmlns:a16="http://schemas.microsoft.com/office/drawing/2014/main" id="{BC3A6F5D-FD06-7DA2-38DA-C848FA4FB1A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444727" y="4111808"/>
            <a:ext cx="3357750" cy="227584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3" name="Picture 19">
            <a:extLst>
              <a:ext uri="{FF2B5EF4-FFF2-40B4-BE49-F238E27FC236}">
                <a16:creationId xmlns:a16="http://schemas.microsoft.com/office/drawing/2014/main" id="{9C1CA19C-CFB4-D7A3-9E31-6789B68AB21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
                    </a14:imgEffect>
                    <a14:imgEffect>
                      <a14:brightnessContrast bright="5000" contrast="-10000"/>
                    </a14:imgEffect>
                  </a14:imgLayer>
                </a14:imgProps>
              </a:ext>
              <a:ext uri="{28A0092B-C50C-407E-A947-70E740481C1C}">
                <a14:useLocalDpi xmlns:a14="http://schemas.microsoft.com/office/drawing/2010/main"/>
              </a:ext>
            </a:extLst>
          </a:blip>
          <a:srcRect/>
          <a:stretch/>
        </p:blipFill>
        <p:spPr>
          <a:xfrm>
            <a:off x="8129147" y="4099092"/>
            <a:ext cx="3254353" cy="2288564"/>
          </a:xfrm>
          <a:prstGeom prst="rect">
            <a:avLst/>
          </a:prstGeom>
          <a:ln w="19050">
            <a:solidFill>
              <a:schemeClr val="tx1"/>
            </a:solidFill>
          </a:ln>
        </p:spPr>
      </p:pic>
    </p:spTree>
    <p:extLst>
      <p:ext uri="{BB962C8B-B14F-4D97-AF65-F5344CB8AC3E}">
        <p14:creationId xmlns:p14="http://schemas.microsoft.com/office/powerpoint/2010/main" val="100836806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4" y="1008848"/>
            <a:ext cx="1131394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LPBF development at IMI CCI</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24" name="Content Placeholder 12">
            <a:extLst>
              <a:ext uri="{FF2B5EF4-FFF2-40B4-BE49-F238E27FC236}">
                <a16:creationId xmlns:a16="http://schemas.microsoft.com/office/drawing/2014/main" id="{FB7CCFA6-BA5D-1478-E9B1-76430F6D97E4}"/>
              </a:ext>
            </a:extLst>
          </p:cNvPr>
          <p:cNvSpPr txBox="1">
            <a:spLocks/>
          </p:cNvSpPr>
          <p:nvPr/>
        </p:nvSpPr>
        <p:spPr>
          <a:xfrm>
            <a:off x="468000" y="1754186"/>
            <a:ext cx="7089796" cy="42267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600" dirty="0">
                <a:latin typeface="Arial" panose="020B0604020202020204" pitchFamily="34" charset="0"/>
                <a:cs typeface="Arial" panose="020B0604020202020204" pitchFamily="34" charset="0"/>
              </a:rPr>
              <a:t>We began experiments with LPBF in 2008</a:t>
            </a:r>
          </a:p>
          <a:p>
            <a:pPr lvl="1">
              <a:lnSpc>
                <a:spcPct val="110000"/>
              </a:lnSpc>
            </a:pPr>
            <a:r>
              <a:rPr lang="en-US" sz="1600" dirty="0">
                <a:latin typeface="Arial" panose="020B0604020202020204" pitchFamily="34" charset="0"/>
                <a:cs typeface="Arial" panose="020B0604020202020204" pitchFamily="34" charset="0"/>
              </a:rPr>
              <a:t>Goal: improve flow control accuracy of small disk stacks</a:t>
            </a:r>
          </a:p>
          <a:p>
            <a:pPr lvl="1">
              <a:lnSpc>
                <a:spcPct val="110000"/>
              </a:lnSpc>
            </a:pPr>
            <a:r>
              <a:rPr lang="en-US" sz="1600" dirty="0">
                <a:latin typeface="Arial" panose="020B0604020202020204" pitchFamily="34" charset="0"/>
                <a:cs typeface="Arial" panose="020B0604020202020204" pitchFamily="34" charset="0"/>
              </a:rPr>
              <a:t>Process: design, build, and flow test</a:t>
            </a:r>
          </a:p>
          <a:p>
            <a:pPr lvl="1">
              <a:lnSpc>
                <a:spcPct val="110000"/>
              </a:lnSpc>
            </a:pPr>
            <a:r>
              <a:rPr lang="en-US" sz="1600" dirty="0">
                <a:latin typeface="Arial" panose="020B0604020202020204" pitchFamily="34" charset="0"/>
                <a:cs typeface="Arial" panose="020B0604020202020204" pitchFamily="34" charset="0"/>
              </a:rPr>
              <a:t>Results: did not always meet expectations</a:t>
            </a:r>
          </a:p>
          <a:p>
            <a:pPr>
              <a:lnSpc>
                <a:spcPct val="110000"/>
              </a:lnSpc>
            </a:pPr>
            <a:r>
              <a:rPr lang="en-US" sz="1600" dirty="0">
                <a:latin typeface="Arial" panose="020B0604020202020204" pitchFamily="34" charset="0"/>
                <a:cs typeface="Arial" panose="020B0604020202020204" pitchFamily="34" charset="0"/>
              </a:rPr>
              <a:t>We found that we could not build legacy designs without re-engineering, and that we did not fully understand the process limitations.</a:t>
            </a:r>
          </a:p>
          <a:p>
            <a:pPr>
              <a:lnSpc>
                <a:spcPct val="110000"/>
              </a:lnSpc>
            </a:pPr>
            <a:r>
              <a:rPr lang="en-US" sz="1600" dirty="0">
                <a:latin typeface="Arial" panose="020B0604020202020204" pitchFamily="34" charset="0"/>
                <a:cs typeface="Arial" panose="020B0604020202020204" pitchFamily="34" charset="0"/>
              </a:rPr>
              <a:t>We completed a comprehensive re-engineering for LPBF in 2017, and this produced a significant improvement in performance and quality.</a:t>
            </a:r>
          </a:p>
          <a:p>
            <a:pPr>
              <a:lnSpc>
                <a:spcPct val="110000"/>
              </a:lnSpc>
            </a:pPr>
            <a:r>
              <a:rPr lang="en-US" sz="1600" dirty="0">
                <a:latin typeface="Arial" panose="020B0604020202020204" pitchFamily="34" charset="0"/>
                <a:cs typeface="Arial" panose="020B0604020202020204" pitchFamily="34" charset="0"/>
              </a:rPr>
              <a:t>We have shipped over 500 parts and are starting to phase out legacy process for many sizes.</a:t>
            </a:r>
          </a:p>
        </p:txBody>
      </p:sp>
      <p:pic>
        <p:nvPicPr>
          <p:cNvPr id="25" name="Picture 6" descr="A picture containing looking, black, close, brown&#10;&#10;Description automatically generated">
            <a:extLst>
              <a:ext uri="{FF2B5EF4-FFF2-40B4-BE49-F238E27FC236}">
                <a16:creationId xmlns:a16="http://schemas.microsoft.com/office/drawing/2014/main" id="{E6AEA8D6-43CB-65E0-8FE5-4C024190E4C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037178" y="4124130"/>
            <a:ext cx="2603959" cy="2364773"/>
          </a:xfrm>
          <a:prstGeom prst="rect">
            <a:avLst/>
          </a:prstGeom>
          <a:ln w="19050">
            <a:solidFill>
              <a:schemeClr val="tx1"/>
            </a:solidFill>
          </a:ln>
        </p:spPr>
      </p:pic>
      <p:pic>
        <p:nvPicPr>
          <p:cNvPr id="26" name="Picture 7" descr="A roll of toilet paper&#10;&#10;Description automatically generated with medium confidence">
            <a:extLst>
              <a:ext uri="{FF2B5EF4-FFF2-40B4-BE49-F238E27FC236}">
                <a16:creationId xmlns:a16="http://schemas.microsoft.com/office/drawing/2014/main" id="{732EDB4B-4993-4A16-3099-89275CAE56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025098" y="1654310"/>
            <a:ext cx="2616039" cy="2271377"/>
          </a:xfrm>
          <a:prstGeom prst="rect">
            <a:avLst/>
          </a:prstGeom>
          <a:ln w="19050">
            <a:solidFill>
              <a:schemeClr val="tx1"/>
            </a:solidFill>
          </a:ln>
        </p:spPr>
      </p:pic>
    </p:spTree>
    <p:extLst>
      <p:ext uri="{BB962C8B-B14F-4D97-AF65-F5344CB8AC3E}">
        <p14:creationId xmlns:p14="http://schemas.microsoft.com/office/powerpoint/2010/main" val="561705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4" y="1008848"/>
            <a:ext cx="1131394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AM technology for large disk stacks</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7" name="Content Placeholder 10">
            <a:extLst>
              <a:ext uri="{FF2B5EF4-FFF2-40B4-BE49-F238E27FC236}">
                <a16:creationId xmlns:a16="http://schemas.microsoft.com/office/drawing/2014/main" id="{CFFF0048-DF50-783D-01BA-84C98B8A6F23}"/>
              </a:ext>
            </a:extLst>
          </p:cNvPr>
          <p:cNvSpPr txBox="1">
            <a:spLocks/>
          </p:cNvSpPr>
          <p:nvPr/>
        </p:nvSpPr>
        <p:spPr>
          <a:xfrm>
            <a:off x="468000" y="1754186"/>
            <a:ext cx="7498080" cy="45503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IMI CCI produces UNS N07718 disk stacks for 600C in sizes ranging from 8” to 20”</a:t>
            </a:r>
          </a:p>
          <a:p>
            <a:r>
              <a:rPr lang="en-US" sz="1800" dirty="0">
                <a:latin typeface="Arial" panose="020B0604020202020204" pitchFamily="34" charset="0"/>
                <a:cs typeface="Arial" panose="020B0604020202020204" pitchFamily="34" charset="0"/>
              </a:rPr>
              <a:t>We created a new design architecture for AM which reduced overall size by 25%</a:t>
            </a:r>
          </a:p>
          <a:p>
            <a:r>
              <a:rPr lang="en-US" sz="1800" dirty="0">
                <a:latin typeface="Arial" panose="020B0604020202020204" pitchFamily="34" charset="0"/>
                <a:cs typeface="Arial" panose="020B0604020202020204" pitchFamily="34" charset="0"/>
              </a:rPr>
              <a:t>We validated the new design through CFD, flow testing, FEA, and load testing</a:t>
            </a:r>
          </a:p>
          <a:p>
            <a:r>
              <a:rPr lang="en-US" sz="1800" dirty="0">
                <a:latin typeface="Arial" panose="020B0604020202020204" pitchFamily="34" charset="0"/>
                <a:cs typeface="Arial" panose="020B0604020202020204" pitchFamily="34" charset="0"/>
              </a:rPr>
              <a:t>We have several parts operating successfully in field.</a:t>
            </a:r>
          </a:p>
        </p:txBody>
      </p:sp>
      <p:pic>
        <p:nvPicPr>
          <p:cNvPr id="8" name="Picture 6" descr="A picture containing indoor, table, items, sitting&#10;&#10;Description automatically generated">
            <a:extLst>
              <a:ext uri="{FF2B5EF4-FFF2-40B4-BE49-F238E27FC236}">
                <a16:creationId xmlns:a16="http://schemas.microsoft.com/office/drawing/2014/main" id="{AACB8876-1809-C239-CE23-995C9CB9A9C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5400000">
            <a:off x="7451110" y="2248098"/>
            <a:ext cx="4753656" cy="3626399"/>
          </a:xfrm>
          <a:prstGeom prst="rect">
            <a:avLst/>
          </a:prstGeom>
          <a:ln w="19050">
            <a:solidFill>
              <a:schemeClr val="tx1"/>
            </a:solidFill>
          </a:ln>
        </p:spPr>
      </p:pic>
    </p:spTree>
    <p:extLst>
      <p:ext uri="{BB962C8B-B14F-4D97-AF65-F5344CB8AC3E}">
        <p14:creationId xmlns:p14="http://schemas.microsoft.com/office/powerpoint/2010/main" val="28825220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4" y="1008848"/>
            <a:ext cx="1131394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Rotary DRAG with AM technology</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6" name="Content Placeholder 10">
            <a:extLst>
              <a:ext uri="{FF2B5EF4-FFF2-40B4-BE49-F238E27FC236}">
                <a16:creationId xmlns:a16="http://schemas.microsoft.com/office/drawing/2014/main" id="{D5FE42F3-4E1B-DB72-67C1-67C7D2D46B88}"/>
              </a:ext>
            </a:extLst>
          </p:cNvPr>
          <p:cNvSpPr txBox="1">
            <a:spLocks/>
          </p:cNvSpPr>
          <p:nvPr/>
        </p:nvSpPr>
        <p:spPr>
          <a:xfrm>
            <a:off x="468000" y="1754186"/>
            <a:ext cx="7498080" cy="23726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800" dirty="0">
                <a:latin typeface="Arial" panose="020B0604020202020204" pitchFamily="34" charset="0"/>
                <a:cs typeface="Arial" panose="020B0604020202020204" pitchFamily="34" charset="0"/>
              </a:rPr>
              <a:t>The design takes full advantage of AM to produce a part that is geometrically complex but also strong and lightweight</a:t>
            </a:r>
          </a:p>
          <a:p>
            <a:pPr>
              <a:lnSpc>
                <a:spcPct val="110000"/>
              </a:lnSpc>
            </a:pPr>
            <a:r>
              <a:rPr lang="en-US" sz="1800" dirty="0">
                <a:latin typeface="Arial" panose="020B0604020202020204" pitchFamily="34" charset="0"/>
                <a:cs typeface="Arial" panose="020B0604020202020204" pitchFamily="34" charset="0"/>
              </a:rPr>
              <a:t>24” 900CL valve with 18” x 8” x 8” AM part</a:t>
            </a:r>
          </a:p>
        </p:txBody>
      </p:sp>
      <p:pic>
        <p:nvPicPr>
          <p:cNvPr id="9" name="Picture 6" descr="A picture containing wall, old&#10;&#10;Description automatically generated">
            <a:extLst>
              <a:ext uri="{FF2B5EF4-FFF2-40B4-BE49-F238E27FC236}">
                <a16:creationId xmlns:a16="http://schemas.microsoft.com/office/drawing/2014/main" id="{29F8549A-F442-7773-D8C6-CB422B582CC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68000" y="3175114"/>
            <a:ext cx="5813537" cy="3252243"/>
          </a:xfrm>
          <a:prstGeom prst="rect">
            <a:avLst/>
          </a:prstGeom>
          <a:ln w="19050">
            <a:solidFill>
              <a:schemeClr val="tx1"/>
            </a:solidFill>
          </a:ln>
        </p:spPr>
      </p:pic>
      <p:pic>
        <p:nvPicPr>
          <p:cNvPr id="10" name="Picture 7" descr="A picture containing indoor, disk brake, gear&#10;&#10;Description automatically generated">
            <a:extLst>
              <a:ext uri="{FF2B5EF4-FFF2-40B4-BE49-F238E27FC236}">
                <a16:creationId xmlns:a16="http://schemas.microsoft.com/office/drawing/2014/main" id="{9E23E159-C6C0-C9B2-FAD1-93E9D45A31B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25747" y="1684469"/>
            <a:ext cx="3915391" cy="4733026"/>
          </a:xfrm>
          <a:prstGeom prst="rect">
            <a:avLst/>
          </a:prstGeom>
          <a:ln w="19050">
            <a:solidFill>
              <a:schemeClr val="tx1"/>
            </a:solidFill>
          </a:ln>
        </p:spPr>
      </p:pic>
    </p:spTree>
    <p:extLst>
      <p:ext uri="{BB962C8B-B14F-4D97-AF65-F5344CB8AC3E}">
        <p14:creationId xmlns:p14="http://schemas.microsoft.com/office/powerpoint/2010/main" val="62672015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4" y="1008848"/>
            <a:ext cx="1131394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IMI CCI Retrofit3D program</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61408562-B771-5E6E-9EB4-FEC2FB29F10A}"/>
              </a:ext>
            </a:extLst>
          </p:cNvPr>
          <p:cNvSpPr txBox="1">
            <a:spLocks/>
          </p:cNvSpPr>
          <p:nvPr/>
        </p:nvSpPr>
        <p:spPr>
          <a:xfrm>
            <a:off x="5850137" y="2085831"/>
            <a:ext cx="5625737" cy="4435873"/>
          </a:xfrm>
          <a:prstGeom prst="rect">
            <a:avLst/>
          </a:prstGeom>
        </p:spPr>
        <p:txBody>
          <a:bodyPr>
            <a:normAutofit/>
          </a:bodyPr>
          <a:lstStyle>
            <a:lvl1pPr marL="402620" indent="-402620" algn="l" defTabSz="766432" rtl="0" eaLnBrk="1" latinLnBrk="0" hangingPunct="1">
              <a:spcBef>
                <a:spcPts val="0"/>
              </a:spcBef>
              <a:spcAft>
                <a:spcPts val="900"/>
              </a:spcAft>
              <a:buClr>
                <a:schemeClr val="accent4"/>
              </a:buClr>
              <a:buSzPct val="100000"/>
              <a:buFont typeface="Wingdings" pitchFamily="2" charset="2"/>
              <a:buChar char="§"/>
              <a:tabLst>
                <a:tab pos="402620" algn="l"/>
              </a:tabLst>
              <a:defRPr sz="2800" kern="1200" baseline="0">
                <a:solidFill>
                  <a:schemeClr val="tx1">
                    <a:lumMod val="50000"/>
                  </a:schemeClr>
                </a:solidFill>
                <a:latin typeface="Arial"/>
                <a:ea typeface="+mn-ea"/>
                <a:cs typeface="+mn-cs"/>
              </a:defRPr>
            </a:lvl1pPr>
            <a:lvl2pPr marL="1076827" indent="-402620" algn="l" defTabSz="766432" rtl="0" eaLnBrk="1" latinLnBrk="0" hangingPunct="1">
              <a:spcBef>
                <a:spcPts val="0"/>
              </a:spcBef>
              <a:spcAft>
                <a:spcPts val="900"/>
              </a:spcAft>
              <a:buClr>
                <a:schemeClr val="accent4"/>
              </a:buClr>
              <a:buSzPct val="100000"/>
              <a:buFont typeface="Wingdings" pitchFamily="2" charset="2"/>
              <a:buChar char="§"/>
              <a:tabLst>
                <a:tab pos="533649" algn="l"/>
              </a:tabLst>
              <a:defRPr sz="2400" b="0" i="1" kern="1200" baseline="0">
                <a:solidFill>
                  <a:schemeClr val="tx1">
                    <a:lumMod val="50000"/>
                  </a:schemeClr>
                </a:solidFill>
                <a:latin typeface="Arial"/>
                <a:ea typeface="+mn-ea"/>
                <a:cs typeface="Arial"/>
              </a:defRPr>
            </a:lvl2pPr>
            <a:lvl3pPr marL="1350800" indent="397855" algn="l" defTabSz="766432" rtl="0" eaLnBrk="1" latinLnBrk="0" hangingPunct="1">
              <a:spcBef>
                <a:spcPts val="0"/>
              </a:spcBef>
              <a:spcAft>
                <a:spcPts val="900"/>
              </a:spcAft>
              <a:buClr>
                <a:schemeClr val="accent4"/>
              </a:buClr>
              <a:buSzPct val="100000"/>
              <a:buFont typeface="Wingdings" pitchFamily="2" charset="2"/>
              <a:buChar char="§"/>
              <a:tabLst>
                <a:tab pos="533649" algn="l"/>
              </a:tabLst>
              <a:defRPr sz="2000" b="0" i="1" kern="1200" baseline="0">
                <a:solidFill>
                  <a:schemeClr val="tx1">
                    <a:lumMod val="50000"/>
                  </a:schemeClr>
                </a:solidFill>
                <a:latin typeface="Arial"/>
                <a:ea typeface="+mn-ea"/>
                <a:cs typeface="Arial"/>
              </a:defRPr>
            </a:lvl3pPr>
            <a:lvl4pPr marL="0" indent="0" algn="l" defTabSz="766432" rtl="0" eaLnBrk="1" latinLnBrk="0" hangingPunct="1">
              <a:spcBef>
                <a:spcPts val="0"/>
              </a:spcBef>
              <a:buFont typeface="Arial"/>
              <a:buNone/>
              <a:tabLst>
                <a:tab pos="533649" algn="l"/>
              </a:tabLst>
              <a:defRPr sz="4200" b="0" i="1" kern="1200" baseline="0">
                <a:solidFill>
                  <a:schemeClr val="tx1"/>
                </a:solidFill>
                <a:latin typeface="Arial"/>
                <a:ea typeface="+mn-ea"/>
                <a:cs typeface="Arial"/>
              </a:defRPr>
            </a:lvl4pPr>
            <a:lvl5pPr marL="0" indent="-383216" algn="l" defTabSz="766432" rtl="0" eaLnBrk="1" latinLnBrk="0" hangingPunct="1">
              <a:spcBef>
                <a:spcPts val="0"/>
              </a:spcBef>
              <a:buFont typeface="Arial"/>
              <a:buChar char="»"/>
              <a:tabLst>
                <a:tab pos="533649" algn="l"/>
              </a:tabLst>
              <a:defRPr sz="4200" b="0" i="1" kern="1200" baseline="0">
                <a:solidFill>
                  <a:schemeClr val="tx1"/>
                </a:solidFill>
                <a:latin typeface="Arial"/>
                <a:ea typeface="+mn-ea"/>
                <a:cs typeface="Arial"/>
              </a:defRPr>
            </a:lvl5pPr>
            <a:lvl6pPr marL="4215376" indent="-383216" algn="l" defTabSz="766432" rtl="0" eaLnBrk="1" latinLnBrk="0" hangingPunct="1">
              <a:spcBef>
                <a:spcPct val="20000"/>
              </a:spcBef>
              <a:buFont typeface="Arial"/>
              <a:buChar char="•"/>
              <a:defRPr sz="3500" kern="1200">
                <a:solidFill>
                  <a:schemeClr val="tx1"/>
                </a:solidFill>
                <a:latin typeface="+mn-lt"/>
                <a:ea typeface="+mn-ea"/>
                <a:cs typeface="+mn-cs"/>
              </a:defRPr>
            </a:lvl6pPr>
            <a:lvl7pPr marL="4981808" indent="-383216" algn="l" defTabSz="766432" rtl="0" eaLnBrk="1" latinLnBrk="0" hangingPunct="1">
              <a:spcBef>
                <a:spcPct val="20000"/>
              </a:spcBef>
              <a:buFont typeface="Arial"/>
              <a:buChar char="•"/>
              <a:defRPr sz="3500" kern="1200">
                <a:solidFill>
                  <a:schemeClr val="tx1"/>
                </a:solidFill>
                <a:latin typeface="+mn-lt"/>
                <a:ea typeface="+mn-ea"/>
                <a:cs typeface="+mn-cs"/>
              </a:defRPr>
            </a:lvl7pPr>
            <a:lvl8pPr marL="5748241" indent="-383216" algn="l" defTabSz="766432" rtl="0" eaLnBrk="1" latinLnBrk="0" hangingPunct="1">
              <a:spcBef>
                <a:spcPct val="20000"/>
              </a:spcBef>
              <a:buFont typeface="Arial"/>
              <a:buChar char="•"/>
              <a:defRPr sz="3500" kern="1200">
                <a:solidFill>
                  <a:schemeClr val="tx1"/>
                </a:solidFill>
                <a:latin typeface="+mn-lt"/>
                <a:ea typeface="+mn-ea"/>
                <a:cs typeface="+mn-cs"/>
              </a:defRPr>
            </a:lvl8pPr>
            <a:lvl9pPr marL="6514672" indent="-383216" algn="l" defTabSz="766432" rtl="0" eaLnBrk="1" latinLnBrk="0" hangingPunct="1">
              <a:spcBef>
                <a:spcPct val="20000"/>
              </a:spcBef>
              <a:buFont typeface="Arial"/>
              <a:buChar char="•"/>
              <a:defRPr sz="3500" kern="1200">
                <a:solidFill>
                  <a:schemeClr val="tx1"/>
                </a:solidFill>
                <a:latin typeface="+mn-lt"/>
                <a:ea typeface="+mn-ea"/>
                <a:cs typeface="+mn-cs"/>
              </a:defRPr>
            </a:lvl9pPr>
          </a:lstStyle>
          <a:p>
            <a:r>
              <a:rPr lang="en-US" sz="1800" dirty="0"/>
              <a:t>With AM, we are no longer restricted to making cylindrical disk stacks only for IMI CCI valves</a:t>
            </a:r>
          </a:p>
          <a:p>
            <a:r>
              <a:rPr lang="en-US" sz="1800" dirty="0"/>
              <a:t>This has been a transformative idea at IMI CCI, and we have built a new business unit around helping customers find flow control solutions with AM technology</a:t>
            </a:r>
          </a:p>
        </p:txBody>
      </p:sp>
      <p:pic>
        <p:nvPicPr>
          <p:cNvPr id="12" name="Picture 10" descr="A screenshot of a video game&#10;&#10;Description automatically generated with medium confidence">
            <a:extLst>
              <a:ext uri="{FF2B5EF4-FFF2-40B4-BE49-F238E27FC236}">
                <a16:creationId xmlns:a16="http://schemas.microsoft.com/office/drawing/2014/main" id="{C6FB4CBC-4066-92F8-3863-EC570FE03DD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850137" y="5373698"/>
            <a:ext cx="5791001" cy="950907"/>
          </a:xfrm>
          <a:prstGeom prst="rect">
            <a:avLst/>
          </a:prstGeom>
        </p:spPr>
      </p:pic>
      <p:pic>
        <p:nvPicPr>
          <p:cNvPr id="13" name="Picture 5">
            <a:extLst>
              <a:ext uri="{FF2B5EF4-FFF2-40B4-BE49-F238E27FC236}">
                <a16:creationId xmlns:a16="http://schemas.microsoft.com/office/drawing/2014/main" id="{735B009A-F272-80BB-7C7A-203C5B77E2F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3410" y="1712162"/>
            <a:ext cx="4271186" cy="4782402"/>
          </a:xfrm>
          <a:prstGeom prst="rect">
            <a:avLst/>
          </a:prstGeom>
          <a:noFill/>
          <a:ln w="19050">
            <a:solidFill>
              <a:schemeClr val="tx1"/>
            </a:solidFill>
          </a:ln>
        </p:spPr>
      </p:pic>
    </p:spTree>
    <p:extLst>
      <p:ext uri="{BB962C8B-B14F-4D97-AF65-F5344CB8AC3E}">
        <p14:creationId xmlns:p14="http://schemas.microsoft.com/office/powerpoint/2010/main" val="159823398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90698" y="2087891"/>
            <a:ext cx="7874229" cy="1111055"/>
          </a:xfrm>
        </p:spPr>
        <p:txBody>
          <a:bodyPr vert="horz" lIns="0" tIns="0" rIns="0" bIns="0" rtlCol="0" anchor="b">
            <a:noAutofit/>
          </a:bodyPr>
          <a:lstStyle/>
          <a:p>
            <a:pPr algn="l"/>
            <a:r>
              <a:rPr lang="it-IT" sz="4800" b="1" dirty="0">
                <a:solidFill>
                  <a:srgbClr val="286AA6"/>
                </a:solidFill>
                <a:latin typeface="Arial" panose="020B0604020202020204" pitchFamily="34" charset="0"/>
                <a:ea typeface="Arial" charset="0"/>
                <a:cs typeface="Arial" panose="020B0604020202020204" pitchFamily="34" charset="0"/>
              </a:rPr>
              <a:t>PIETRO CASTELLI</a:t>
            </a:r>
          </a:p>
        </p:txBody>
      </p:sp>
      <p:pic>
        <p:nvPicPr>
          <p:cNvPr id="15" name="Immagine 14"/>
          <p:cNvPicPr>
            <a:picLocks noChangeAspect="1"/>
          </p:cNvPicPr>
          <p:nvPr/>
        </p:nvPicPr>
        <p:blipFill rotWithShape="1">
          <a:blip r:embed="rId2">
            <a:extLst>
              <a:ext uri="{28A0092B-C50C-407E-A947-70E740481C1C}">
                <a14:useLocalDpi xmlns:a14="http://schemas.microsoft.com/office/drawing/2010/main" val="0"/>
              </a:ext>
            </a:extLst>
          </a:blip>
          <a:srcRect t="20235" b="27482"/>
          <a:stretch/>
        </p:blipFill>
        <p:spPr>
          <a:xfrm>
            <a:off x="1240" y="3126528"/>
            <a:ext cx="12191999" cy="2883853"/>
          </a:xfrm>
          <a:prstGeom prst="rect">
            <a:avLst/>
          </a:prstGeom>
        </p:spPr>
      </p:pic>
      <p:sp>
        <p:nvSpPr>
          <p:cNvPr id="21" name="Titolo 1"/>
          <p:cNvSpPr txBox="1">
            <a:spLocks/>
          </p:cNvSpPr>
          <p:nvPr/>
        </p:nvSpPr>
        <p:spPr>
          <a:xfrm>
            <a:off x="590698" y="3385148"/>
            <a:ext cx="11421193" cy="2216683"/>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4800" b="1" spc="-200" dirty="0">
                <a:solidFill>
                  <a:schemeClr val="bg1"/>
                </a:solidFill>
                <a:ea typeface="Arial" charset="0"/>
                <a:cs typeface="Arial" charset="0"/>
              </a:rPr>
              <a:t>Additive Manufacturing </a:t>
            </a:r>
          </a:p>
          <a:p>
            <a:pPr algn="l"/>
            <a:r>
              <a:rPr lang="it-IT" sz="4800" b="1" spc="-200" dirty="0">
                <a:solidFill>
                  <a:schemeClr val="bg1"/>
                </a:solidFill>
                <a:ea typeface="Arial" charset="0"/>
                <a:cs typeface="Arial" charset="0"/>
              </a:rPr>
              <a:t>and Digital Inventory:</a:t>
            </a:r>
          </a:p>
          <a:p>
            <a:pPr algn="l"/>
            <a:r>
              <a:rPr lang="it-IT" sz="4800" b="1" spc="-200" dirty="0">
                <a:solidFill>
                  <a:schemeClr val="bg1"/>
                </a:solidFill>
                <a:ea typeface="Arial" charset="0"/>
                <a:cs typeface="Arial" charset="0"/>
              </a:rPr>
              <a:t>dreams or reality for the Energy </a:t>
            </a:r>
            <a:r>
              <a:rPr lang="it-IT" sz="4800" b="1" spc="-200" dirty="0" err="1">
                <a:solidFill>
                  <a:schemeClr val="bg1"/>
                </a:solidFill>
                <a:ea typeface="Arial" charset="0"/>
                <a:cs typeface="Arial" charset="0"/>
              </a:rPr>
              <a:t>sector</a:t>
            </a:r>
            <a:r>
              <a:rPr lang="it-IT" sz="4800" b="1" spc="-200" dirty="0">
                <a:solidFill>
                  <a:schemeClr val="bg1"/>
                </a:solidFill>
                <a:ea typeface="Arial" charset="0"/>
                <a:cs typeface="Arial" charset="0"/>
              </a:rPr>
              <a:t>?</a:t>
            </a:r>
          </a:p>
        </p:txBody>
      </p:sp>
      <p:sp>
        <p:nvSpPr>
          <p:cNvPr id="3" name="CasellaDiTesto 2">
            <a:extLst>
              <a:ext uri="{FF2B5EF4-FFF2-40B4-BE49-F238E27FC236}">
                <a16:creationId xmlns:a16="http://schemas.microsoft.com/office/drawing/2014/main" id="{AA77FEA0-2101-4BA5-919E-B2A8A4FE1440}"/>
              </a:ext>
            </a:extLst>
          </p:cNvPr>
          <p:cNvSpPr txBox="1"/>
          <p:nvPr/>
        </p:nvSpPr>
        <p:spPr>
          <a:xfrm>
            <a:off x="530084" y="3170082"/>
            <a:ext cx="10442716" cy="461665"/>
          </a:xfrm>
          <a:prstGeom prst="rect">
            <a:avLst/>
          </a:prstGeom>
          <a:noFill/>
        </p:spPr>
        <p:txBody>
          <a:bodyPr wrap="square" rtlCol="0">
            <a:spAutoFit/>
          </a:bodyPr>
          <a:lstStyle/>
          <a:p>
            <a:r>
              <a:rPr lang="it-IT" sz="2400" dirty="0">
                <a:solidFill>
                  <a:schemeClr val="bg1"/>
                </a:solidFill>
                <a:latin typeface="Arial" panose="020B0604020202020204" pitchFamily="34" charset="0"/>
                <a:cs typeface="Arial" panose="020B0604020202020204" pitchFamily="34" charset="0"/>
              </a:rPr>
              <a:t>Lead Design </a:t>
            </a:r>
            <a:r>
              <a:rPr lang="it-IT" sz="2400" dirty="0" err="1">
                <a:solidFill>
                  <a:schemeClr val="bg1"/>
                </a:solidFill>
                <a:latin typeface="Arial" panose="020B0604020202020204" pitchFamily="34" charset="0"/>
                <a:cs typeface="Arial" panose="020B0604020202020204" pitchFamily="34" charset="0"/>
              </a:rPr>
              <a:t>Engineer</a:t>
            </a:r>
            <a:r>
              <a:rPr lang="it-IT" sz="2400" dirty="0">
                <a:solidFill>
                  <a:schemeClr val="bg1"/>
                </a:solidFill>
                <a:latin typeface="Arial" panose="020B0604020202020204" pitchFamily="34" charset="0"/>
                <a:cs typeface="Arial" panose="020B0604020202020204" pitchFamily="34" charset="0"/>
              </a:rPr>
              <a:t> Additive Manufacturing </a:t>
            </a:r>
            <a:r>
              <a:rPr lang="it-IT" sz="2400" dirty="0" err="1">
                <a:solidFill>
                  <a:schemeClr val="bg1"/>
                </a:solidFill>
                <a:latin typeface="Arial" panose="020B0604020202020204" pitchFamily="34" charset="0"/>
                <a:cs typeface="Arial" panose="020B0604020202020204" pitchFamily="34" charset="0"/>
              </a:rPr>
              <a:t>at</a:t>
            </a:r>
            <a:r>
              <a:rPr lang="it-IT" sz="2400" dirty="0">
                <a:solidFill>
                  <a:schemeClr val="bg1"/>
                </a:solidFill>
                <a:latin typeface="Arial" panose="020B0604020202020204" pitchFamily="34" charset="0"/>
                <a:cs typeface="Arial" panose="020B0604020202020204" pitchFamily="34" charset="0"/>
              </a:rPr>
              <a:t> Baker Hughes</a:t>
            </a:r>
          </a:p>
        </p:txBody>
      </p:sp>
      <p:grpSp>
        <p:nvGrpSpPr>
          <p:cNvPr id="20" name="Gruppieren 19">
            <a:extLst>
              <a:ext uri="{FF2B5EF4-FFF2-40B4-BE49-F238E27FC236}">
                <a16:creationId xmlns:a16="http://schemas.microsoft.com/office/drawing/2014/main" id="{7CF0A007-FE5B-4383-A915-E799E06BFD80}"/>
              </a:ext>
            </a:extLst>
          </p:cNvPr>
          <p:cNvGrpSpPr/>
          <p:nvPr/>
        </p:nvGrpSpPr>
        <p:grpSpPr>
          <a:xfrm>
            <a:off x="7773004" y="383063"/>
            <a:ext cx="1757109" cy="534102"/>
            <a:chOff x="7773004" y="383063"/>
            <a:chExt cx="1757109" cy="534102"/>
          </a:xfrm>
        </p:grpSpPr>
        <p:grpSp>
          <p:nvGrpSpPr>
            <p:cNvPr id="10" name="Gruppo 9"/>
            <p:cNvGrpSpPr/>
            <p:nvPr/>
          </p:nvGrpSpPr>
          <p:grpSpPr>
            <a:xfrm>
              <a:off x="7773004" y="557961"/>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7854356" y="676765"/>
              <a:ext cx="1594402" cy="240400"/>
              <a:chOff x="6874403" y="603438"/>
              <a:chExt cx="1594402" cy="24040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5"/>
          <a:stretch>
            <a:fillRect/>
          </a:stretch>
        </p:blipFill>
        <p:spPr>
          <a:xfrm>
            <a:off x="-644" y="40835"/>
            <a:ext cx="7559040" cy="1402080"/>
          </a:xfrm>
          <a:prstGeom prst="rect">
            <a:avLst/>
          </a:prstGeom>
        </p:spPr>
      </p:pic>
      <p:grpSp>
        <p:nvGrpSpPr>
          <p:cNvPr id="29" name="Gruppieren 28">
            <a:extLst>
              <a:ext uri="{FF2B5EF4-FFF2-40B4-BE49-F238E27FC236}">
                <a16:creationId xmlns:a16="http://schemas.microsoft.com/office/drawing/2014/main" id="{51FF9981-4EA8-4F26-AF36-44BC6EE10204}"/>
              </a:ext>
            </a:extLst>
          </p:cNvPr>
          <p:cNvGrpSpPr/>
          <p:nvPr/>
        </p:nvGrpSpPr>
        <p:grpSpPr>
          <a:xfrm>
            <a:off x="10014775" y="557961"/>
            <a:ext cx="1757109" cy="100583"/>
            <a:chOff x="10014775" y="557961"/>
            <a:chExt cx="1757109" cy="100583"/>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6" name="Grafik 5">
            <a:extLst>
              <a:ext uri="{FF2B5EF4-FFF2-40B4-BE49-F238E27FC236}">
                <a16:creationId xmlns:a16="http://schemas.microsoft.com/office/drawing/2014/main" id="{7DC961A3-104C-4916-A925-E1D3A1E008AE}"/>
              </a:ext>
            </a:extLst>
          </p:cNvPr>
          <p:cNvPicPr>
            <a:picLocks noChangeAspect="1"/>
          </p:cNvPicPr>
          <p:nvPr/>
        </p:nvPicPr>
        <p:blipFill>
          <a:blip r:embed="rId6"/>
          <a:stretch>
            <a:fillRect/>
          </a:stretch>
        </p:blipFill>
        <p:spPr>
          <a:xfrm>
            <a:off x="10533329" y="512879"/>
            <a:ext cx="720000" cy="720000"/>
          </a:xfrm>
          <a:prstGeom prst="rect">
            <a:avLst/>
          </a:prstGeom>
        </p:spPr>
      </p:pic>
      <p:sp>
        <p:nvSpPr>
          <p:cNvPr id="27" name="Titolo 1">
            <a:extLst>
              <a:ext uri="{FF2B5EF4-FFF2-40B4-BE49-F238E27FC236}">
                <a16:creationId xmlns:a16="http://schemas.microsoft.com/office/drawing/2014/main" id="{1C55F4FA-15E9-4ACA-8C27-706AAC8A73F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Tree>
    <p:extLst>
      <p:ext uri="{BB962C8B-B14F-4D97-AF65-F5344CB8AC3E}">
        <p14:creationId xmlns:p14="http://schemas.microsoft.com/office/powerpoint/2010/main" val="215378033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27194" y="1008848"/>
            <a:ext cx="2320756" cy="523220"/>
          </a:xfrm>
          <a:prstGeom prst="rect">
            <a:avLst/>
          </a:prstGeom>
          <a:noFill/>
        </p:spPr>
        <p:txBody>
          <a:bodyPr wrap="square" rtlCol="0">
            <a:spAutoFit/>
          </a:bodyPr>
          <a:lstStyle/>
          <a:p>
            <a:r>
              <a:rPr lang="it-IT" sz="2800" b="1" dirty="0" err="1">
                <a:latin typeface="Arial" panose="020B0604020202020204" pitchFamily="34" charset="0"/>
                <a:cs typeface="Arial" panose="020B0604020202020204" pitchFamily="34" charset="0"/>
              </a:rPr>
              <a:t>Biography</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7D6C48B0-9AAE-4631-AC62-5158F4EFFD31}"/>
              </a:ext>
            </a:extLst>
          </p:cNvPr>
          <p:cNvSpPr txBox="1"/>
          <p:nvPr/>
        </p:nvSpPr>
        <p:spPr>
          <a:xfrm>
            <a:off x="349431" y="1925246"/>
            <a:ext cx="11404419" cy="3139321"/>
          </a:xfrm>
          <a:prstGeom prst="rect">
            <a:avLst/>
          </a:prstGeom>
          <a:noFill/>
        </p:spPr>
        <p:txBody>
          <a:bodyPr wrap="square" rtlCol="0">
            <a:spAutoFit/>
          </a:bodyPr>
          <a:lstStyle/>
          <a:p>
            <a:pPr marL="285750" indent="-285750" algn="just">
              <a:lnSpc>
                <a:spcPct val="200000"/>
              </a:lnSpc>
              <a:buFont typeface="Arial"/>
              <a:buChar char="•"/>
            </a:pPr>
            <a:r>
              <a:rPr lang="it-IT" dirty="0">
                <a:latin typeface="Arial"/>
                <a:cs typeface="Arial"/>
              </a:rPr>
              <a:t>Lead Design </a:t>
            </a:r>
            <a:r>
              <a:rPr lang="it-IT" dirty="0" err="1">
                <a:latin typeface="Arial"/>
                <a:cs typeface="Arial"/>
              </a:rPr>
              <a:t>Engineer</a:t>
            </a:r>
            <a:r>
              <a:rPr lang="it-IT" dirty="0">
                <a:latin typeface="Arial"/>
                <a:cs typeface="Arial"/>
              </a:rPr>
              <a:t> for Additive </a:t>
            </a:r>
            <a:r>
              <a:rPr lang="it-IT" dirty="0" err="1">
                <a:latin typeface="Arial"/>
                <a:cs typeface="Arial"/>
              </a:rPr>
              <a:t>at</a:t>
            </a:r>
            <a:r>
              <a:rPr lang="it-IT" dirty="0">
                <a:latin typeface="Arial"/>
                <a:cs typeface="Arial"/>
              </a:rPr>
              <a:t> Baker Hughes</a:t>
            </a:r>
          </a:p>
          <a:p>
            <a:pPr marL="285750" indent="-285750" algn="just">
              <a:lnSpc>
                <a:spcPct val="200000"/>
              </a:lnSpc>
              <a:buFont typeface="Arial"/>
              <a:buChar char="•"/>
            </a:pPr>
            <a:r>
              <a:rPr lang="it-IT" dirty="0">
                <a:latin typeface="Arial"/>
                <a:cs typeface="Arial"/>
              </a:rPr>
              <a:t>Part of NTI Team (New Technology </a:t>
            </a:r>
            <a:r>
              <a:rPr lang="it-IT" dirty="0" err="1">
                <a:latin typeface="Arial"/>
                <a:cs typeface="Arial"/>
              </a:rPr>
              <a:t>Introduction</a:t>
            </a:r>
            <a:r>
              <a:rPr lang="it-IT" dirty="0">
                <a:latin typeface="Arial"/>
                <a:cs typeface="Arial"/>
              </a:rPr>
              <a:t>)</a:t>
            </a:r>
            <a:endParaRPr lang="it-IT" dirty="0">
              <a:latin typeface="Arial" panose="020B0604020202020204" pitchFamily="34" charset="0"/>
              <a:cs typeface="Arial" panose="020B0604020202020204" pitchFamily="34" charset="0"/>
            </a:endParaRPr>
          </a:p>
          <a:p>
            <a:pPr marL="285750" indent="-285750" algn="just">
              <a:lnSpc>
                <a:spcPct val="200000"/>
              </a:lnSpc>
              <a:buFont typeface="Arial"/>
              <a:buChar char="•"/>
            </a:pPr>
            <a:r>
              <a:rPr lang="it-IT" dirty="0">
                <a:latin typeface="Arial"/>
                <a:cs typeface="Arial"/>
              </a:rPr>
              <a:t>Expert in Additive Manufacturing for </a:t>
            </a:r>
            <a:r>
              <a:rPr lang="it-IT" dirty="0" err="1">
                <a:latin typeface="Arial"/>
                <a:cs typeface="Arial"/>
              </a:rPr>
              <a:t>metallic</a:t>
            </a:r>
            <a:r>
              <a:rPr lang="it-IT" dirty="0">
                <a:latin typeface="Arial"/>
                <a:cs typeface="Arial"/>
              </a:rPr>
              <a:t> and non-</a:t>
            </a:r>
            <a:r>
              <a:rPr lang="it-IT" dirty="0" err="1">
                <a:latin typeface="Arial"/>
                <a:cs typeface="Arial"/>
              </a:rPr>
              <a:t>metallic</a:t>
            </a:r>
            <a:endParaRPr lang="it-IT" dirty="0">
              <a:latin typeface="Arial"/>
              <a:cs typeface="Arial"/>
            </a:endParaRPr>
          </a:p>
          <a:p>
            <a:pPr marL="285750" indent="-285750" algn="just">
              <a:lnSpc>
                <a:spcPct val="200000"/>
              </a:lnSpc>
              <a:buFont typeface="Arial"/>
              <a:buChar char="•"/>
            </a:pPr>
            <a:r>
              <a:rPr lang="it-IT" dirty="0" err="1">
                <a:latin typeface="Arial"/>
                <a:cs typeface="Arial"/>
              </a:rPr>
              <a:t>Leading</a:t>
            </a:r>
            <a:r>
              <a:rPr lang="it-IT" dirty="0">
                <a:latin typeface="Arial"/>
                <a:cs typeface="Arial"/>
              </a:rPr>
              <a:t> AM projects in Bristol, Aberdeen, Houston, Florence</a:t>
            </a:r>
            <a:endParaRPr lang="it-IT" dirty="0">
              <a:latin typeface="Arial" panose="020B0604020202020204" pitchFamily="34" charset="0"/>
              <a:cs typeface="Arial" panose="020B0604020202020204" pitchFamily="34" charset="0"/>
            </a:endParaRPr>
          </a:p>
          <a:p>
            <a:pPr marL="285750" indent="-285750" algn="just">
              <a:lnSpc>
                <a:spcPct val="200000"/>
              </a:lnSpc>
              <a:buFont typeface="Arial"/>
              <a:buChar char="•"/>
            </a:pPr>
            <a:r>
              <a:rPr lang="it-IT" dirty="0">
                <a:latin typeface="Arial"/>
                <a:cs typeface="Arial"/>
              </a:rPr>
              <a:t>Passionate </a:t>
            </a:r>
            <a:r>
              <a:rPr lang="it-IT" dirty="0" err="1">
                <a:latin typeface="Arial"/>
                <a:cs typeface="Arial"/>
              </a:rPr>
              <a:t>about</a:t>
            </a:r>
            <a:r>
              <a:rPr lang="it-IT" dirty="0">
                <a:latin typeface="Arial"/>
                <a:cs typeface="Arial"/>
              </a:rPr>
              <a:t> Design for Additive</a:t>
            </a:r>
            <a:r>
              <a:rPr lang="en-US" dirty="0">
                <a:latin typeface="Arial"/>
                <a:cs typeface="Arial"/>
              </a:rPr>
              <a:t> and Generative Design</a:t>
            </a:r>
            <a:endParaRPr lang="it-IT" dirty="0">
              <a:latin typeface="Arial"/>
              <a:cs typeface="Arial"/>
            </a:endParaRPr>
          </a:p>
          <a:p>
            <a:pPr algn="just"/>
            <a:endParaRPr lang="it-IT" dirty="0">
              <a:latin typeface="Arial" panose="020B0604020202020204" pitchFamily="34" charset="0"/>
              <a:cs typeface="Arial" panose="020B0604020202020204" pitchFamily="34" charset="0"/>
            </a:endParaRPr>
          </a:p>
        </p:txBody>
      </p:sp>
      <p:pic>
        <p:nvPicPr>
          <p:cNvPr id="1028" name="Picture 4" descr="Profile photo of Pietro Castelli">
            <a:extLst>
              <a:ext uri="{FF2B5EF4-FFF2-40B4-BE49-F238E27FC236}">
                <a16:creationId xmlns:a16="http://schemas.microsoft.com/office/drawing/2014/main" id="{CCC3558B-B95E-626E-8C92-DCB840A5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2802409"/>
            <a:ext cx="3692236" cy="3692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4849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magine 28">
            <a:extLst>
              <a:ext uri="{FF2B5EF4-FFF2-40B4-BE49-F238E27FC236}">
                <a16:creationId xmlns:a16="http://schemas.microsoft.com/office/drawing/2014/main" id="{BDC810A2-AC76-45EB-95D4-842012D07374}"/>
              </a:ext>
            </a:extLst>
          </p:cNvPr>
          <p:cNvPicPr>
            <a:picLocks noChangeAspect="1"/>
          </p:cNvPicPr>
          <p:nvPr/>
        </p:nvPicPr>
        <p:blipFill rotWithShape="1">
          <a:blip r:embed="rId2">
            <a:extLst>
              <a:ext uri="{28A0092B-C50C-407E-A947-70E740481C1C}">
                <a14:useLocalDpi xmlns:a14="http://schemas.microsoft.com/office/drawing/2010/main" val="0"/>
              </a:ext>
            </a:extLst>
          </a:blip>
          <a:srcRect t="20235" b="27482"/>
          <a:stretch/>
        </p:blipFill>
        <p:spPr>
          <a:xfrm>
            <a:off x="-644" y="3086681"/>
            <a:ext cx="12191999" cy="2883853"/>
          </a:xfrm>
          <a:prstGeom prst="rect">
            <a:avLst/>
          </a:prstGeom>
        </p:spPr>
      </p:pic>
      <p:sp>
        <p:nvSpPr>
          <p:cNvPr id="2" name="Titolo 1"/>
          <p:cNvSpPr>
            <a:spLocks noGrp="1"/>
          </p:cNvSpPr>
          <p:nvPr>
            <p:ph type="ctrTitle"/>
          </p:nvPr>
        </p:nvSpPr>
        <p:spPr>
          <a:xfrm>
            <a:off x="590698" y="2125991"/>
            <a:ext cx="10492933" cy="1111055"/>
          </a:xfrm>
        </p:spPr>
        <p:txBody>
          <a:bodyPr vert="horz" lIns="0" tIns="0" rIns="0" bIns="0" rtlCol="0" anchor="b">
            <a:noAutofit/>
          </a:bodyPr>
          <a:lstStyle/>
          <a:p>
            <a:pPr algn="l"/>
            <a:r>
              <a:rPr lang="it-IT" sz="7200" b="1" spc="-500" dirty="0">
                <a:solidFill>
                  <a:srgbClr val="286AA6"/>
                </a:solidFill>
                <a:latin typeface="Arial" panose="020B0604020202020204" pitchFamily="34" charset="0"/>
                <a:ea typeface="Arial" charset="0"/>
                <a:cs typeface="Arial" panose="020B0604020202020204" pitchFamily="34" charset="0"/>
              </a:rPr>
              <a:t>PANEL DISCUSSION</a:t>
            </a:r>
          </a:p>
        </p:txBody>
      </p:sp>
      <p:grpSp>
        <p:nvGrpSpPr>
          <p:cNvPr id="27" name="Gruppieren 26">
            <a:extLst>
              <a:ext uri="{FF2B5EF4-FFF2-40B4-BE49-F238E27FC236}">
                <a16:creationId xmlns:a16="http://schemas.microsoft.com/office/drawing/2014/main" id="{FA0D6B01-06CB-40C5-8670-B3331875621F}"/>
              </a:ext>
            </a:extLst>
          </p:cNvPr>
          <p:cNvGrpSpPr/>
          <p:nvPr/>
        </p:nvGrpSpPr>
        <p:grpSpPr>
          <a:xfrm>
            <a:off x="7773004" y="383063"/>
            <a:ext cx="1757109" cy="534102"/>
            <a:chOff x="9797761" y="496391"/>
            <a:chExt cx="1757109" cy="534102"/>
          </a:xfrm>
        </p:grpSpPr>
        <p:grpSp>
          <p:nvGrpSpPr>
            <p:cNvPr id="10" name="Gruppo 9"/>
            <p:cNvGrpSpPr/>
            <p:nvPr/>
          </p:nvGrpSpPr>
          <p:grpSpPr>
            <a:xfrm>
              <a:off x="9797761" y="671289"/>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9797845" y="496391"/>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9879113" y="790093"/>
              <a:ext cx="1594402" cy="240400"/>
              <a:chOff x="6874403" y="603438"/>
              <a:chExt cx="1594402" cy="24040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5"/>
          <a:stretch>
            <a:fillRect/>
          </a:stretch>
        </p:blipFill>
        <p:spPr>
          <a:xfrm>
            <a:off x="-644" y="40835"/>
            <a:ext cx="7559040" cy="1402080"/>
          </a:xfrm>
          <a:prstGeom prst="rect">
            <a:avLst/>
          </a:prstGeom>
        </p:spPr>
      </p:pic>
      <p:grpSp>
        <p:nvGrpSpPr>
          <p:cNvPr id="22" name="Gruppo 9">
            <a:extLst>
              <a:ext uri="{FF2B5EF4-FFF2-40B4-BE49-F238E27FC236}">
                <a16:creationId xmlns:a16="http://schemas.microsoft.com/office/drawing/2014/main" id="{BC2D4515-7E22-40AE-8593-9F7D9A585239}"/>
              </a:ext>
            </a:extLst>
          </p:cNvPr>
          <p:cNvGrpSpPr/>
          <p:nvPr/>
        </p:nvGrpSpPr>
        <p:grpSpPr>
          <a:xfrm>
            <a:off x="10014775" y="557961"/>
            <a:ext cx="1757109" cy="100583"/>
            <a:chOff x="611187" y="1916113"/>
            <a:chExt cx="7921626" cy="593005"/>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14" name="Grafik 13">
            <a:extLst>
              <a:ext uri="{FF2B5EF4-FFF2-40B4-BE49-F238E27FC236}">
                <a16:creationId xmlns:a16="http://schemas.microsoft.com/office/drawing/2014/main" id="{0C4C7C0B-5809-4CFF-AAF8-BC7DD94C14E2}"/>
              </a:ext>
            </a:extLst>
          </p:cNvPr>
          <p:cNvPicPr>
            <a:picLocks noChangeAspect="1"/>
          </p:cNvPicPr>
          <p:nvPr/>
        </p:nvPicPr>
        <p:blipFill>
          <a:blip r:embed="rId6"/>
          <a:stretch>
            <a:fillRect/>
          </a:stretch>
        </p:blipFill>
        <p:spPr>
          <a:xfrm>
            <a:off x="10434436" y="590774"/>
            <a:ext cx="917787" cy="644152"/>
          </a:xfrm>
          <a:prstGeom prst="rect">
            <a:avLst/>
          </a:prstGeom>
        </p:spPr>
      </p:pic>
      <p:sp>
        <p:nvSpPr>
          <p:cNvPr id="28" name="Titolo 1">
            <a:extLst>
              <a:ext uri="{FF2B5EF4-FFF2-40B4-BE49-F238E27FC236}">
                <a16:creationId xmlns:a16="http://schemas.microsoft.com/office/drawing/2014/main" id="{F41DB3D2-224A-4ECD-8EEA-46409D221DCD}"/>
              </a:ext>
            </a:extLst>
          </p:cNvPr>
          <p:cNvSpPr txBox="1">
            <a:spLocks/>
          </p:cNvSpPr>
          <p:nvPr/>
        </p:nvSpPr>
        <p:spPr>
          <a:xfrm>
            <a:off x="630026" y="3310184"/>
            <a:ext cx="9674180" cy="2454927"/>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5400" b="1" spc="-200" dirty="0">
                <a:solidFill>
                  <a:schemeClr val="bg1"/>
                </a:solidFill>
                <a:ea typeface="Arial" charset="0"/>
                <a:cs typeface="Arial" charset="0"/>
              </a:rPr>
              <a:t>Technology Providers </a:t>
            </a:r>
          </a:p>
          <a:p>
            <a:pPr algn="l"/>
            <a:r>
              <a:rPr lang="it-IT" sz="3600" b="1" spc="-200" dirty="0">
                <a:solidFill>
                  <a:schemeClr val="bg1"/>
                </a:solidFill>
                <a:ea typeface="Arial" charset="0"/>
                <a:cs typeface="Arial" charset="0"/>
              </a:rPr>
              <a:t>Desktop Metal – EOS – </a:t>
            </a:r>
            <a:r>
              <a:rPr lang="it-IT" sz="3600" b="1" spc="-200" dirty="0" err="1">
                <a:solidFill>
                  <a:schemeClr val="bg1"/>
                </a:solidFill>
                <a:ea typeface="Arial" charset="0"/>
                <a:cs typeface="Arial" charset="0"/>
              </a:rPr>
              <a:t>Roboze</a:t>
            </a:r>
            <a:r>
              <a:rPr lang="it-IT" sz="3600" b="1" spc="-200" dirty="0">
                <a:solidFill>
                  <a:schemeClr val="bg1"/>
                </a:solidFill>
                <a:ea typeface="Arial" charset="0"/>
                <a:cs typeface="Arial" charset="0"/>
              </a:rPr>
              <a:t> – Velo3D</a:t>
            </a:r>
          </a:p>
          <a:p>
            <a:pPr algn="l"/>
            <a:endParaRPr lang="it-IT" sz="3600" b="1" spc="-200" dirty="0">
              <a:solidFill>
                <a:schemeClr val="bg1"/>
              </a:solidFill>
              <a:ea typeface="Arial" charset="0"/>
              <a:cs typeface="Arial" charset="0"/>
            </a:endParaRPr>
          </a:p>
          <a:p>
            <a:pPr algn="l"/>
            <a:endParaRPr lang="it-IT" sz="5400" b="1" spc="-200" dirty="0">
              <a:solidFill>
                <a:schemeClr val="bg1"/>
              </a:solidFill>
              <a:ea typeface="Arial" charset="0"/>
              <a:cs typeface="Arial" charset="0"/>
            </a:endParaRPr>
          </a:p>
        </p:txBody>
      </p:sp>
      <p:sp>
        <p:nvSpPr>
          <p:cNvPr id="31" name="Titolo 1">
            <a:extLst>
              <a:ext uri="{FF2B5EF4-FFF2-40B4-BE49-F238E27FC236}">
                <a16:creationId xmlns:a16="http://schemas.microsoft.com/office/drawing/2014/main" id="{59C9008D-8B36-4B54-A289-98729AC43C0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Tree>
    <p:extLst>
      <p:ext uri="{BB962C8B-B14F-4D97-AF65-F5344CB8AC3E}">
        <p14:creationId xmlns:p14="http://schemas.microsoft.com/office/powerpoint/2010/main" val="234835563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03B4F088-5471-4374-B288-1616CFEAA28F}"/>
              </a:ext>
            </a:extLst>
          </p:cNvPr>
          <p:cNvSpPr txBox="1"/>
          <p:nvPr/>
        </p:nvSpPr>
        <p:spPr>
          <a:xfrm>
            <a:off x="327193" y="1008848"/>
            <a:ext cx="5480939" cy="523220"/>
          </a:xfrm>
          <a:prstGeom prst="rect">
            <a:avLst/>
          </a:prstGeom>
          <a:noFill/>
        </p:spPr>
        <p:txBody>
          <a:bodyPr wrap="square" rtlCol="0">
            <a:spAutoFit/>
          </a:bodyPr>
          <a:lstStyle/>
          <a:p>
            <a:r>
              <a:rPr lang="it-IT" sz="2800" b="1" dirty="0" err="1">
                <a:latin typeface="Arial" panose="020B0604020202020204" pitchFamily="34" charset="0"/>
                <a:cs typeface="Arial" panose="020B0604020202020204" pitchFamily="34" charset="0"/>
              </a:rPr>
              <a:t>Sustainability</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DBD0480C-E0BE-403E-81E5-5EA4D6457E29}"/>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CD6EC376-5F80-F38D-E583-C057B6EFA992}"/>
              </a:ext>
            </a:extLst>
          </p:cNvPr>
          <p:cNvPicPr>
            <a:picLocks noChangeAspect="1"/>
          </p:cNvPicPr>
          <p:nvPr/>
        </p:nvPicPr>
        <p:blipFill>
          <a:blip r:embed="rId3"/>
          <a:stretch>
            <a:fillRect/>
          </a:stretch>
        </p:blipFill>
        <p:spPr>
          <a:xfrm>
            <a:off x="10069694" y="1053651"/>
            <a:ext cx="1606369" cy="516517"/>
          </a:xfrm>
          <a:prstGeom prst="rect">
            <a:avLst/>
          </a:prstGeom>
        </p:spPr>
      </p:pic>
      <p:pic>
        <p:nvPicPr>
          <p:cNvPr id="9" name="Immagine 8">
            <a:extLst>
              <a:ext uri="{FF2B5EF4-FFF2-40B4-BE49-F238E27FC236}">
                <a16:creationId xmlns:a16="http://schemas.microsoft.com/office/drawing/2014/main" id="{A15439BD-6D4E-084D-9845-40FDDD3608D5}"/>
              </a:ext>
            </a:extLst>
          </p:cNvPr>
          <p:cNvPicPr>
            <a:picLocks noChangeAspect="1"/>
          </p:cNvPicPr>
          <p:nvPr/>
        </p:nvPicPr>
        <p:blipFill>
          <a:blip r:embed="rId4"/>
          <a:stretch>
            <a:fillRect/>
          </a:stretch>
        </p:blipFill>
        <p:spPr>
          <a:xfrm>
            <a:off x="332336" y="1642534"/>
            <a:ext cx="5374198" cy="4978400"/>
          </a:xfrm>
          <a:prstGeom prst="rect">
            <a:avLst/>
          </a:prstGeom>
        </p:spPr>
      </p:pic>
      <p:pic>
        <p:nvPicPr>
          <p:cNvPr id="10" name="Immagine 9">
            <a:extLst>
              <a:ext uri="{FF2B5EF4-FFF2-40B4-BE49-F238E27FC236}">
                <a16:creationId xmlns:a16="http://schemas.microsoft.com/office/drawing/2014/main" id="{968D765B-4551-B160-2FAF-5870833FAFC3}"/>
              </a:ext>
            </a:extLst>
          </p:cNvPr>
          <p:cNvPicPr>
            <a:picLocks noChangeAspect="1"/>
          </p:cNvPicPr>
          <p:nvPr/>
        </p:nvPicPr>
        <p:blipFill>
          <a:blip r:embed="rId5"/>
          <a:stretch>
            <a:fillRect/>
          </a:stretch>
        </p:blipFill>
        <p:spPr>
          <a:xfrm>
            <a:off x="1777999" y="1856316"/>
            <a:ext cx="3130550" cy="3359150"/>
          </a:xfrm>
          <a:prstGeom prst="rect">
            <a:avLst/>
          </a:prstGeom>
        </p:spPr>
      </p:pic>
      <p:pic>
        <p:nvPicPr>
          <p:cNvPr id="12" name="Immagine 11" descr="Immagine che contiene interni&#10;&#10;Descrizione generata automaticamente">
            <a:extLst>
              <a:ext uri="{FF2B5EF4-FFF2-40B4-BE49-F238E27FC236}">
                <a16:creationId xmlns:a16="http://schemas.microsoft.com/office/drawing/2014/main" id="{DAE90CA9-73FE-61D6-DD7C-0666E261A249}"/>
              </a:ext>
            </a:extLst>
          </p:cNvPr>
          <p:cNvPicPr>
            <a:picLocks noChangeAspect="1"/>
          </p:cNvPicPr>
          <p:nvPr/>
        </p:nvPicPr>
        <p:blipFill>
          <a:blip r:embed="rId6"/>
          <a:stretch>
            <a:fillRect/>
          </a:stretch>
        </p:blipFill>
        <p:spPr>
          <a:xfrm>
            <a:off x="6096000" y="1700609"/>
            <a:ext cx="5580063" cy="4782911"/>
          </a:xfrm>
          <a:prstGeom prst="rect">
            <a:avLst/>
          </a:prstGeom>
        </p:spPr>
      </p:pic>
    </p:spTree>
    <p:extLst>
      <p:ext uri="{BB962C8B-B14F-4D97-AF65-F5344CB8AC3E}">
        <p14:creationId xmlns:p14="http://schemas.microsoft.com/office/powerpoint/2010/main" val="37365355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1AAC820-252F-3F03-57E7-D2CE8D02D975}"/>
              </a:ext>
            </a:extLst>
          </p:cNvPr>
          <p:cNvPicPr>
            <a:picLocks noChangeAspect="1"/>
          </p:cNvPicPr>
          <p:nvPr/>
        </p:nvPicPr>
        <p:blipFill>
          <a:blip r:embed="rId2"/>
          <a:stretch>
            <a:fillRect/>
          </a:stretch>
        </p:blipFill>
        <p:spPr>
          <a:xfrm>
            <a:off x="0" y="0"/>
            <a:ext cx="12192000" cy="7603067"/>
          </a:xfrm>
          <a:prstGeom prst="rect">
            <a:avLst/>
          </a:prstGeom>
        </p:spPr>
      </p:pic>
    </p:spTree>
    <p:extLst>
      <p:ext uri="{BB962C8B-B14F-4D97-AF65-F5344CB8AC3E}">
        <p14:creationId xmlns:p14="http://schemas.microsoft.com/office/powerpoint/2010/main" val="15167852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90698" y="2087891"/>
            <a:ext cx="7874229" cy="1111055"/>
          </a:xfrm>
        </p:spPr>
        <p:txBody>
          <a:bodyPr vert="horz" lIns="0" tIns="0" rIns="0" bIns="0" rtlCol="0" anchor="b">
            <a:noAutofit/>
          </a:bodyPr>
          <a:lstStyle/>
          <a:p>
            <a:pPr algn="l"/>
            <a:r>
              <a:rPr lang="it-IT" sz="4800" b="1" dirty="0">
                <a:solidFill>
                  <a:srgbClr val="286AA6"/>
                </a:solidFill>
                <a:latin typeface="Arial" panose="020B0604020202020204" pitchFamily="34" charset="0"/>
                <a:ea typeface="Arial" charset="0"/>
                <a:cs typeface="Arial" panose="020B0604020202020204" pitchFamily="34" charset="0"/>
              </a:rPr>
              <a:t>BREDE LAERUM</a:t>
            </a:r>
          </a:p>
        </p:txBody>
      </p:sp>
      <p:pic>
        <p:nvPicPr>
          <p:cNvPr id="15" name="Immagine 14"/>
          <p:cNvPicPr>
            <a:picLocks noChangeAspect="1"/>
          </p:cNvPicPr>
          <p:nvPr/>
        </p:nvPicPr>
        <p:blipFill rotWithShape="1">
          <a:blip r:embed="rId2">
            <a:extLst>
              <a:ext uri="{28A0092B-C50C-407E-A947-70E740481C1C}">
                <a14:useLocalDpi xmlns:a14="http://schemas.microsoft.com/office/drawing/2010/main" val="0"/>
              </a:ext>
            </a:extLst>
          </a:blip>
          <a:srcRect t="20235" b="27482"/>
          <a:stretch/>
        </p:blipFill>
        <p:spPr>
          <a:xfrm>
            <a:off x="1240" y="3126528"/>
            <a:ext cx="12191999" cy="2883853"/>
          </a:xfrm>
          <a:prstGeom prst="rect">
            <a:avLst/>
          </a:prstGeom>
        </p:spPr>
      </p:pic>
      <p:sp>
        <p:nvSpPr>
          <p:cNvPr id="21" name="Titolo 1"/>
          <p:cNvSpPr txBox="1">
            <a:spLocks/>
          </p:cNvSpPr>
          <p:nvPr/>
        </p:nvSpPr>
        <p:spPr>
          <a:xfrm>
            <a:off x="590698" y="3678800"/>
            <a:ext cx="10093210" cy="1608203"/>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4800" b="1" spc="-200" dirty="0">
                <a:solidFill>
                  <a:schemeClr val="bg1"/>
                </a:solidFill>
                <a:ea typeface="Arial" charset="0"/>
                <a:cs typeface="Arial" charset="0"/>
              </a:rPr>
              <a:t>How Digital Inventories and AM will transform the supply chain</a:t>
            </a:r>
          </a:p>
        </p:txBody>
      </p:sp>
      <p:sp>
        <p:nvSpPr>
          <p:cNvPr id="3" name="CasellaDiTesto 2">
            <a:extLst>
              <a:ext uri="{FF2B5EF4-FFF2-40B4-BE49-F238E27FC236}">
                <a16:creationId xmlns:a16="http://schemas.microsoft.com/office/drawing/2014/main" id="{AA77FEA0-2101-4BA5-919E-B2A8A4FE1440}"/>
              </a:ext>
            </a:extLst>
          </p:cNvPr>
          <p:cNvSpPr txBox="1"/>
          <p:nvPr/>
        </p:nvSpPr>
        <p:spPr>
          <a:xfrm>
            <a:off x="506200" y="3213694"/>
            <a:ext cx="10327263"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Head of Additive Manufacturing Centre of Excellence, Equinor</a:t>
            </a:r>
            <a:endParaRPr lang="it-IT" sz="2400" dirty="0">
              <a:solidFill>
                <a:schemeClr val="bg1"/>
              </a:solidFill>
              <a:latin typeface="Arial" panose="020B0604020202020204" pitchFamily="34" charset="0"/>
              <a:cs typeface="Arial" panose="020B0604020202020204" pitchFamily="34" charset="0"/>
            </a:endParaRPr>
          </a:p>
        </p:txBody>
      </p:sp>
      <p:grpSp>
        <p:nvGrpSpPr>
          <p:cNvPr id="20" name="Gruppieren 19">
            <a:extLst>
              <a:ext uri="{FF2B5EF4-FFF2-40B4-BE49-F238E27FC236}">
                <a16:creationId xmlns:a16="http://schemas.microsoft.com/office/drawing/2014/main" id="{7CF0A007-FE5B-4383-A915-E799E06BFD80}"/>
              </a:ext>
            </a:extLst>
          </p:cNvPr>
          <p:cNvGrpSpPr/>
          <p:nvPr/>
        </p:nvGrpSpPr>
        <p:grpSpPr>
          <a:xfrm>
            <a:off x="7773004" y="383063"/>
            <a:ext cx="1757109" cy="534102"/>
            <a:chOff x="7773004" y="383063"/>
            <a:chExt cx="1757109" cy="534102"/>
          </a:xfrm>
        </p:grpSpPr>
        <p:grpSp>
          <p:nvGrpSpPr>
            <p:cNvPr id="10" name="Gruppo 9"/>
            <p:cNvGrpSpPr/>
            <p:nvPr/>
          </p:nvGrpSpPr>
          <p:grpSpPr>
            <a:xfrm>
              <a:off x="7773004" y="557961"/>
              <a:ext cx="1757109" cy="100583"/>
              <a:chOff x="611187" y="1916113"/>
              <a:chExt cx="7921626" cy="593005"/>
            </a:xfrm>
          </p:grpSpPr>
          <p:cxnSp>
            <p:nvCxnSpPr>
              <p:cNvPr id="11" name="Connettore 1 10"/>
              <p:cNvCxnSpPr/>
              <p:nvPr/>
            </p:nvCxnSpPr>
            <p:spPr>
              <a:xfrm flipV="1">
                <a:off x="616952"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flipV="1">
                <a:off x="611187" y="1916113"/>
                <a:ext cx="7921626" cy="3862"/>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8529724" y="1916113"/>
                <a:ext cx="0" cy="59300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17" name="CasellaDiTesto 16"/>
            <p:cNvSpPr txBox="1"/>
            <p:nvPr/>
          </p:nvSpPr>
          <p:spPr>
            <a:xfrm>
              <a:off x="7773088"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ORGANIZERS</a:t>
              </a:r>
            </a:p>
          </p:txBody>
        </p:sp>
        <p:grpSp>
          <p:nvGrpSpPr>
            <p:cNvPr id="5" name="Gruppo 4"/>
            <p:cNvGrpSpPr/>
            <p:nvPr/>
          </p:nvGrpSpPr>
          <p:grpSpPr>
            <a:xfrm>
              <a:off x="7854356" y="676765"/>
              <a:ext cx="1594402" cy="240400"/>
              <a:chOff x="6874403" y="603438"/>
              <a:chExt cx="1594402" cy="24040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904" y="603438"/>
                <a:ext cx="724901" cy="240399"/>
              </a:xfrm>
              <a:prstGeom prst="rect">
                <a:avLst/>
              </a:prstGeom>
            </p:spPr>
          </p:pic>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403" y="616909"/>
                <a:ext cx="789886" cy="226929"/>
              </a:xfrm>
              <a:prstGeom prst="rect">
                <a:avLst/>
              </a:prstGeom>
            </p:spPr>
          </p:pic>
        </p:grpSp>
      </p:grpSp>
      <p:pic>
        <p:nvPicPr>
          <p:cNvPr id="9" name="Grafik 8" descr="Ein Bild, das Text enthält.&#10;&#10;Automatisch generierte Beschreibung">
            <a:extLst>
              <a:ext uri="{FF2B5EF4-FFF2-40B4-BE49-F238E27FC236}">
                <a16:creationId xmlns:a16="http://schemas.microsoft.com/office/drawing/2014/main" id="{6A62DC5C-A03F-493D-B2B1-453052F45D37}"/>
              </a:ext>
            </a:extLst>
          </p:cNvPr>
          <p:cNvPicPr>
            <a:picLocks noChangeAspect="1"/>
          </p:cNvPicPr>
          <p:nvPr/>
        </p:nvPicPr>
        <p:blipFill>
          <a:blip r:embed="rId5"/>
          <a:stretch>
            <a:fillRect/>
          </a:stretch>
        </p:blipFill>
        <p:spPr>
          <a:xfrm>
            <a:off x="-644" y="40835"/>
            <a:ext cx="7559040" cy="1402080"/>
          </a:xfrm>
          <a:prstGeom prst="rect">
            <a:avLst/>
          </a:prstGeom>
        </p:spPr>
      </p:pic>
      <p:grpSp>
        <p:nvGrpSpPr>
          <p:cNvPr id="29" name="Gruppieren 28">
            <a:extLst>
              <a:ext uri="{FF2B5EF4-FFF2-40B4-BE49-F238E27FC236}">
                <a16:creationId xmlns:a16="http://schemas.microsoft.com/office/drawing/2014/main" id="{51FF9981-4EA8-4F26-AF36-44BC6EE10204}"/>
              </a:ext>
            </a:extLst>
          </p:cNvPr>
          <p:cNvGrpSpPr/>
          <p:nvPr/>
        </p:nvGrpSpPr>
        <p:grpSpPr>
          <a:xfrm>
            <a:off x="10014775" y="557961"/>
            <a:ext cx="1757109" cy="100583"/>
            <a:chOff x="10014775" y="557961"/>
            <a:chExt cx="1757109" cy="100583"/>
          </a:xfrm>
        </p:grpSpPr>
        <p:cxnSp>
          <p:nvCxnSpPr>
            <p:cNvPr id="23" name="Connettore 1 10">
              <a:extLst>
                <a:ext uri="{FF2B5EF4-FFF2-40B4-BE49-F238E27FC236}">
                  <a16:creationId xmlns:a16="http://schemas.microsoft.com/office/drawing/2014/main" id="{F4E25FE4-2731-402C-A406-960893A06EBB}"/>
                </a:ext>
              </a:extLst>
            </p:cNvPr>
            <p:cNvCxnSpPr/>
            <p:nvPr/>
          </p:nvCxnSpPr>
          <p:spPr>
            <a:xfrm flipV="1">
              <a:off x="10016054"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4" name="Connettore 1 11">
              <a:extLst>
                <a:ext uri="{FF2B5EF4-FFF2-40B4-BE49-F238E27FC236}">
                  <a16:creationId xmlns:a16="http://schemas.microsoft.com/office/drawing/2014/main" id="{EC75598E-8003-4B6D-974A-AE6F8945D76A}"/>
                </a:ext>
              </a:extLst>
            </p:cNvPr>
            <p:cNvCxnSpPr/>
            <p:nvPr/>
          </p:nvCxnSpPr>
          <p:spPr>
            <a:xfrm flipV="1">
              <a:off x="10014775" y="557961"/>
              <a:ext cx="1757109" cy="655"/>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cxnSp>
          <p:nvCxnSpPr>
            <p:cNvPr id="25" name="Connettore 1 15">
              <a:extLst>
                <a:ext uri="{FF2B5EF4-FFF2-40B4-BE49-F238E27FC236}">
                  <a16:creationId xmlns:a16="http://schemas.microsoft.com/office/drawing/2014/main" id="{C6BA1391-56A8-4722-B872-ECB8630CF84B}"/>
                </a:ext>
              </a:extLst>
            </p:cNvPr>
            <p:cNvCxnSpPr/>
            <p:nvPr/>
          </p:nvCxnSpPr>
          <p:spPr>
            <a:xfrm flipV="1">
              <a:off x="11771199" y="557961"/>
              <a:ext cx="0" cy="100583"/>
            </a:xfrm>
            <a:prstGeom prst="line">
              <a:avLst/>
            </a:prstGeom>
            <a:ln w="12700">
              <a:solidFill>
                <a:srgbClr val="343433"/>
              </a:solidFill>
            </a:ln>
          </p:spPr>
          <p:style>
            <a:lnRef idx="1">
              <a:schemeClr val="accent1"/>
            </a:lnRef>
            <a:fillRef idx="0">
              <a:schemeClr val="accent1"/>
            </a:fillRef>
            <a:effectRef idx="0">
              <a:schemeClr val="accent1"/>
            </a:effectRef>
            <a:fontRef idx="minor">
              <a:schemeClr val="tx1"/>
            </a:fontRef>
          </p:style>
        </p:cxnSp>
      </p:grpSp>
      <p:sp>
        <p:nvSpPr>
          <p:cNvPr id="26" name="CasellaDiTesto 16">
            <a:extLst>
              <a:ext uri="{FF2B5EF4-FFF2-40B4-BE49-F238E27FC236}">
                <a16:creationId xmlns:a16="http://schemas.microsoft.com/office/drawing/2014/main" id="{767C732D-B4A9-4B91-8A75-597569E323EB}"/>
              </a:ext>
            </a:extLst>
          </p:cNvPr>
          <p:cNvSpPr txBox="1"/>
          <p:nvPr/>
        </p:nvSpPr>
        <p:spPr>
          <a:xfrm>
            <a:off x="10014859" y="383063"/>
            <a:ext cx="1598739" cy="123111"/>
          </a:xfrm>
          <a:prstGeom prst="rect">
            <a:avLst/>
          </a:prstGeom>
          <a:noFill/>
        </p:spPr>
        <p:txBody>
          <a:bodyPr wrap="square" lIns="0" tIns="0" rIns="0" bIns="0" rtlCol="0">
            <a:spAutoFit/>
          </a:bodyPr>
          <a:lstStyle/>
          <a:p>
            <a:r>
              <a:rPr lang="it-IT" sz="800" b="1" dirty="0">
                <a:solidFill>
                  <a:srgbClr val="343433"/>
                </a:solidFill>
                <a:latin typeface="Arial" charset="0"/>
              </a:rPr>
              <a:t>SCIENTIFIC COMMITTEE</a:t>
            </a:r>
          </a:p>
        </p:txBody>
      </p:sp>
      <p:pic>
        <p:nvPicPr>
          <p:cNvPr id="6" name="Grafik 5">
            <a:extLst>
              <a:ext uri="{FF2B5EF4-FFF2-40B4-BE49-F238E27FC236}">
                <a16:creationId xmlns:a16="http://schemas.microsoft.com/office/drawing/2014/main" id="{7DC961A3-104C-4916-A925-E1D3A1E008AE}"/>
              </a:ext>
            </a:extLst>
          </p:cNvPr>
          <p:cNvPicPr>
            <a:picLocks noChangeAspect="1"/>
          </p:cNvPicPr>
          <p:nvPr/>
        </p:nvPicPr>
        <p:blipFill>
          <a:blip r:embed="rId6"/>
          <a:stretch>
            <a:fillRect/>
          </a:stretch>
        </p:blipFill>
        <p:spPr>
          <a:xfrm>
            <a:off x="10533329" y="512879"/>
            <a:ext cx="720000" cy="720000"/>
          </a:xfrm>
          <a:prstGeom prst="rect">
            <a:avLst/>
          </a:prstGeom>
        </p:spPr>
      </p:pic>
      <p:sp>
        <p:nvSpPr>
          <p:cNvPr id="27" name="Titolo 1">
            <a:extLst>
              <a:ext uri="{FF2B5EF4-FFF2-40B4-BE49-F238E27FC236}">
                <a16:creationId xmlns:a16="http://schemas.microsoft.com/office/drawing/2014/main" id="{1C55F4FA-15E9-4ACA-8C27-706AAC8A73F0}"/>
              </a:ext>
            </a:extLst>
          </p:cNvPr>
          <p:cNvSpPr txBox="1">
            <a:spLocks/>
          </p:cNvSpPr>
          <p:nvPr/>
        </p:nvSpPr>
        <p:spPr>
          <a:xfrm>
            <a:off x="506200" y="5913529"/>
            <a:ext cx="8657255" cy="880242"/>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Arial" charset="0"/>
                <a:ea typeface="+mj-ea"/>
                <a:cs typeface="+mj-cs"/>
              </a:defRPr>
            </a:lvl1pPr>
          </a:lstStyle>
          <a:p>
            <a:pPr algn="l"/>
            <a:r>
              <a:rPr lang="it-IT" sz="2800" b="1" spc="-60" dirty="0">
                <a:solidFill>
                  <a:schemeClr val="accent1">
                    <a:lumMod val="50000"/>
                  </a:schemeClr>
                </a:solidFill>
                <a:latin typeface="Arial" panose="020B0604020202020204" pitchFamily="34" charset="0"/>
                <a:ea typeface="+mn-ea"/>
                <a:cs typeface="Arial" panose="020B0604020202020204" pitchFamily="34" charset="0"/>
              </a:rPr>
              <a:t>IVS 2022</a:t>
            </a:r>
          </a:p>
          <a:p>
            <a:pPr algn="l"/>
            <a:r>
              <a:rPr lang="it-IT" sz="2400" spc="-60" dirty="0">
                <a:solidFill>
                  <a:schemeClr val="accent1">
                    <a:lumMod val="50000"/>
                  </a:schemeClr>
                </a:solidFill>
                <a:latin typeface="Arial" panose="020B0604020202020204" pitchFamily="34" charset="0"/>
                <a:ea typeface="+mn-ea"/>
                <a:cs typeface="Arial" panose="020B0604020202020204" pitchFamily="34" charset="0"/>
              </a:rPr>
              <a:t>Technical Conference</a:t>
            </a:r>
          </a:p>
        </p:txBody>
      </p:sp>
    </p:spTree>
    <p:extLst>
      <p:ext uri="{BB962C8B-B14F-4D97-AF65-F5344CB8AC3E}">
        <p14:creationId xmlns:p14="http://schemas.microsoft.com/office/powerpoint/2010/main" val="3372314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8">
            <a:extLst>
              <a:ext uri="{FF2B5EF4-FFF2-40B4-BE49-F238E27FC236}">
                <a16:creationId xmlns:a16="http://schemas.microsoft.com/office/drawing/2014/main" id="{C8D38555-879E-448D-835D-74923D654CE5}"/>
              </a:ext>
            </a:extLst>
          </p:cNvPr>
          <p:cNvSpPr txBox="1"/>
          <p:nvPr/>
        </p:nvSpPr>
        <p:spPr>
          <a:xfrm>
            <a:off x="327194" y="1008848"/>
            <a:ext cx="2320756" cy="523220"/>
          </a:xfrm>
          <a:prstGeom prst="rect">
            <a:avLst/>
          </a:prstGeom>
          <a:noFill/>
        </p:spPr>
        <p:txBody>
          <a:bodyPr wrap="square" rtlCol="0">
            <a:spAutoFit/>
          </a:bodyPr>
          <a:lstStyle/>
          <a:p>
            <a:r>
              <a:rPr lang="it-IT" sz="2800" b="1" dirty="0" err="1">
                <a:latin typeface="Arial" panose="020B0604020202020204" pitchFamily="34" charset="0"/>
                <a:cs typeface="Arial" panose="020B0604020202020204" pitchFamily="34" charset="0"/>
              </a:rPr>
              <a:t>Biography</a:t>
            </a:r>
            <a:endParaRPr lang="it-IT" sz="2800" b="1" dirty="0">
              <a:latin typeface="Arial" panose="020B0604020202020204" pitchFamily="34" charset="0"/>
              <a:cs typeface="Arial" panose="020B0604020202020204" pitchFamily="34" charset="0"/>
            </a:endParaRPr>
          </a:p>
        </p:txBody>
      </p:sp>
      <p:cxnSp>
        <p:nvCxnSpPr>
          <p:cNvPr id="4" name="Connettore diritto 20">
            <a:extLst>
              <a:ext uri="{FF2B5EF4-FFF2-40B4-BE49-F238E27FC236}">
                <a16:creationId xmlns:a16="http://schemas.microsoft.com/office/drawing/2014/main" id="{FFF45459-9F40-4C14-8E6D-5391B777D478}"/>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5" name="CasellaDiTesto 25">
            <a:extLst>
              <a:ext uri="{FF2B5EF4-FFF2-40B4-BE49-F238E27FC236}">
                <a16:creationId xmlns:a16="http://schemas.microsoft.com/office/drawing/2014/main" id="{7D6C48B0-9AAE-4631-AC62-5158F4EFFD31}"/>
              </a:ext>
            </a:extLst>
          </p:cNvPr>
          <p:cNvSpPr txBox="1"/>
          <p:nvPr/>
        </p:nvSpPr>
        <p:spPr>
          <a:xfrm>
            <a:off x="349431" y="1925246"/>
            <a:ext cx="11404419" cy="2585323"/>
          </a:xfrm>
          <a:prstGeom prst="rect">
            <a:avLst/>
          </a:prstGeom>
          <a:noFill/>
        </p:spPr>
        <p:txBody>
          <a:bodyPr wrap="square" rtlCol="0">
            <a:spAutoFit/>
          </a:bodyPr>
          <a:lstStyle/>
          <a:p>
            <a:pPr algn="just"/>
            <a:r>
              <a:rPr lang="en-US" sz="1800" dirty="0">
                <a:effectLst/>
                <a:latin typeface="Suisse Int"/>
              </a:rPr>
              <a:t>I have been in Equinor, the largest energy company in Norway, for 24 years, in various engineering and management positions within operations, maintenance, modifications and </a:t>
            </a:r>
            <a:r>
              <a:rPr lang="en-US" sz="1800" dirty="0" err="1">
                <a:effectLst/>
                <a:latin typeface="Suisse Int"/>
              </a:rPr>
              <a:t>digitalisation</a:t>
            </a:r>
            <a:r>
              <a:rPr lang="en-US" sz="1800" dirty="0">
                <a:effectLst/>
                <a:latin typeface="Suisse Int"/>
              </a:rPr>
              <a:t>. I am now Head of the Additive Manufacturing Centre of Excellence in Equinor. I have been the chairman of the Joint Industry Project Digital Inventory, where Fieldmade, Equinor, </a:t>
            </a:r>
            <a:r>
              <a:rPr lang="en-US" sz="1800" dirty="0" err="1">
                <a:effectLst/>
                <a:latin typeface="Suisse Int"/>
              </a:rPr>
              <a:t>Totalenergies</a:t>
            </a:r>
            <a:r>
              <a:rPr lang="en-US" sz="1800" dirty="0">
                <a:effectLst/>
                <a:latin typeface="Suisse Int"/>
              </a:rPr>
              <a:t> and Siemens Energy collaborated to develop a Digital Inventory ecosystem software solution, and chairman of the international network “AM Energy”. </a:t>
            </a:r>
            <a:r>
              <a:rPr lang="en-US" dirty="0">
                <a:latin typeface="Suisse Int"/>
              </a:rPr>
              <a:t>My</a:t>
            </a:r>
            <a:r>
              <a:rPr lang="en-US" sz="1800" dirty="0">
                <a:effectLst/>
                <a:latin typeface="Suisse Int"/>
              </a:rPr>
              <a:t> ambition is that the use of Additive Manufacturing and Digital Inventories is accelerated globally in order to reduce cost, reduce physical inventories, reduce lead time, reduce environmental footprint, increase local value creation and increase supply </a:t>
            </a:r>
          </a:p>
          <a:p>
            <a:pPr algn="just"/>
            <a:r>
              <a:rPr lang="en-US" sz="1800" dirty="0">
                <a:effectLst/>
                <a:latin typeface="Suisse Int"/>
              </a:rPr>
              <a:t>resilience</a:t>
            </a:r>
            <a:r>
              <a:rPr lang="it-IT" dirty="0">
                <a:latin typeface="Arial" panose="020B0604020202020204" pitchFamily="34" charset="0"/>
                <a:cs typeface="Arial" panose="020B0604020202020204" pitchFamily="34" charset="0"/>
              </a:rPr>
              <a:t>. </a:t>
            </a:r>
          </a:p>
          <a:p>
            <a:pPr algn="just"/>
            <a:endParaRPr lang="it-IT" dirty="0">
              <a:latin typeface="Arial" panose="020B0604020202020204" pitchFamily="34" charset="0"/>
              <a:cs typeface="Arial" panose="020B0604020202020204" pitchFamily="34" charset="0"/>
            </a:endParaRPr>
          </a:p>
        </p:txBody>
      </p:sp>
      <p:pic>
        <p:nvPicPr>
          <p:cNvPr id="6" name="Picture 5" descr="A picture containing wall, person, holding, indoor&#10;&#10;Description automatically generated">
            <a:extLst>
              <a:ext uri="{FF2B5EF4-FFF2-40B4-BE49-F238E27FC236}">
                <a16:creationId xmlns:a16="http://schemas.microsoft.com/office/drawing/2014/main" id="{05A222DE-7595-4E1A-A355-1A32BC8CBEA6}"/>
              </a:ext>
            </a:extLst>
          </p:cNvPr>
          <p:cNvPicPr>
            <a:picLocks noChangeAspect="1"/>
          </p:cNvPicPr>
          <p:nvPr/>
        </p:nvPicPr>
        <p:blipFill rotWithShape="1">
          <a:blip r:embed="rId2">
            <a:extLst>
              <a:ext uri="{28A0092B-C50C-407E-A947-70E740481C1C}">
                <a14:useLocalDpi xmlns:a14="http://schemas.microsoft.com/office/drawing/2010/main" val="0"/>
              </a:ext>
            </a:extLst>
          </a:blip>
          <a:srcRect l="6155" t="9765" r="9875" b="11812"/>
          <a:stretch/>
        </p:blipFill>
        <p:spPr>
          <a:xfrm>
            <a:off x="9534318" y="3715381"/>
            <a:ext cx="2219532" cy="2763796"/>
          </a:xfrm>
          <a:prstGeom prst="rect">
            <a:avLst/>
          </a:prstGeom>
        </p:spPr>
      </p:pic>
      <p:pic>
        <p:nvPicPr>
          <p:cNvPr id="7" name="Picture 6">
            <a:extLst>
              <a:ext uri="{FF2B5EF4-FFF2-40B4-BE49-F238E27FC236}">
                <a16:creationId xmlns:a16="http://schemas.microsoft.com/office/drawing/2014/main" id="{9816140C-9FB1-4EF5-B65D-BC53F7EE1637}"/>
              </a:ext>
            </a:extLst>
          </p:cNvPr>
          <p:cNvPicPr>
            <a:picLocks noChangeAspect="1"/>
          </p:cNvPicPr>
          <p:nvPr/>
        </p:nvPicPr>
        <p:blipFill>
          <a:blip r:embed="rId3"/>
          <a:stretch>
            <a:fillRect/>
          </a:stretch>
        </p:blipFill>
        <p:spPr>
          <a:xfrm>
            <a:off x="515937" y="5936252"/>
            <a:ext cx="1304925" cy="542925"/>
          </a:xfrm>
          <a:prstGeom prst="rect">
            <a:avLst/>
          </a:prstGeom>
        </p:spPr>
      </p:pic>
    </p:spTree>
    <p:extLst>
      <p:ext uri="{BB962C8B-B14F-4D97-AF65-F5344CB8AC3E}">
        <p14:creationId xmlns:p14="http://schemas.microsoft.com/office/powerpoint/2010/main" val="334121651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281ACF-833E-4166-9C95-1E54FD3DE4A8}"/>
              </a:ext>
            </a:extLst>
          </p:cNvPr>
          <p:cNvPicPr>
            <a:picLocks noChangeAspect="1"/>
          </p:cNvPicPr>
          <p:nvPr/>
        </p:nvPicPr>
        <p:blipFill>
          <a:blip r:embed="rId2"/>
          <a:stretch>
            <a:fillRect/>
          </a:stretch>
        </p:blipFill>
        <p:spPr>
          <a:xfrm>
            <a:off x="0" y="2143615"/>
            <a:ext cx="12192000" cy="3998976"/>
          </a:xfrm>
          <a:prstGeom prst="rect">
            <a:avLst/>
          </a:prstGeom>
        </p:spPr>
      </p:pic>
      <p:sp>
        <p:nvSpPr>
          <p:cNvPr id="6" name="Rectangle 5">
            <a:extLst>
              <a:ext uri="{FF2B5EF4-FFF2-40B4-BE49-F238E27FC236}">
                <a16:creationId xmlns:a16="http://schemas.microsoft.com/office/drawing/2014/main" id="{5A590587-1681-4418-BC7D-83223B7A9162}"/>
              </a:ext>
            </a:extLst>
          </p:cNvPr>
          <p:cNvSpPr/>
          <p:nvPr/>
        </p:nvSpPr>
        <p:spPr>
          <a:xfrm>
            <a:off x="621324" y="1716198"/>
            <a:ext cx="7727061" cy="338554"/>
          </a:xfrm>
          <a:prstGeom prst="rect">
            <a:avLst/>
          </a:prstGeom>
        </p:spPr>
        <p:txBody>
          <a:bodyPr wrap="square" lIns="0">
            <a:spAutoFit/>
          </a:bodyPr>
          <a:lstStyle/>
          <a:p>
            <a:pPr defTabSz="914400">
              <a:spcBef>
                <a:spcPts val="1200"/>
              </a:spcBef>
              <a:defRPr/>
            </a:pPr>
            <a:r>
              <a:rPr lang="en-US" sz="1600" dirty="0">
                <a:solidFill>
                  <a:srgbClr val="243746"/>
                </a:solidFill>
                <a:latin typeface="Equinor" panose="020B0503050302040203" pitchFamily="34" charset="0"/>
              </a:rPr>
              <a:t>Turning natural resources into energy for people, and progress for society</a:t>
            </a:r>
          </a:p>
        </p:txBody>
      </p:sp>
      <p:sp>
        <p:nvSpPr>
          <p:cNvPr id="7" name="Title 9">
            <a:extLst>
              <a:ext uri="{FF2B5EF4-FFF2-40B4-BE49-F238E27FC236}">
                <a16:creationId xmlns:a16="http://schemas.microsoft.com/office/drawing/2014/main" id="{E4AAB3D6-A700-458E-8C90-232BFA42C739}"/>
              </a:ext>
            </a:extLst>
          </p:cNvPr>
          <p:cNvSpPr txBox="1">
            <a:spLocks/>
          </p:cNvSpPr>
          <p:nvPr/>
        </p:nvSpPr>
        <p:spPr>
          <a:xfrm>
            <a:off x="338838" y="1052017"/>
            <a:ext cx="10801350" cy="1145313"/>
          </a:xfrm>
          <a:prstGeom prst="rect">
            <a:avLst/>
          </a:prstGeom>
        </p:spPr>
        <p:txBody>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Equinor - A leading company in the energy transition</a:t>
            </a:r>
            <a:endParaRPr lang="en-GB" sz="28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F68D66E9-D794-4FBE-8D43-DE90F18A29FB}"/>
              </a:ext>
            </a:extLst>
          </p:cNvPr>
          <p:cNvPicPr>
            <a:picLocks noChangeAspect="1"/>
          </p:cNvPicPr>
          <p:nvPr/>
        </p:nvPicPr>
        <p:blipFill>
          <a:blip r:embed="rId3"/>
          <a:stretch>
            <a:fillRect/>
          </a:stretch>
        </p:blipFill>
        <p:spPr>
          <a:xfrm>
            <a:off x="10374596" y="1036880"/>
            <a:ext cx="1266542" cy="526955"/>
          </a:xfrm>
          <a:prstGeom prst="rect">
            <a:avLst/>
          </a:prstGeom>
        </p:spPr>
      </p:pic>
      <p:cxnSp>
        <p:nvCxnSpPr>
          <p:cNvPr id="9" name="Connettore diritto 20">
            <a:extLst>
              <a:ext uri="{FF2B5EF4-FFF2-40B4-BE49-F238E27FC236}">
                <a16:creationId xmlns:a16="http://schemas.microsoft.com/office/drawing/2014/main" id="{A07BCA7D-1EE7-EB26-8313-CD2CDC592C2A}"/>
              </a:ext>
            </a:extLst>
          </p:cNvPr>
          <p:cNvCxnSpPr>
            <a:cxnSpLocks/>
          </p:cNvCxnSpPr>
          <p:nvPr/>
        </p:nvCxnSpPr>
        <p:spPr>
          <a:xfrm>
            <a:off x="425631" y="1608268"/>
            <a:ext cx="11250432"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7484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TotalTime>
  <Words>2874</Words>
  <Application>Microsoft Office PowerPoint</Application>
  <PresentationFormat>Widescreen</PresentationFormat>
  <Paragraphs>330</Paragraphs>
  <Slides>49</Slides>
  <Notes>9</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49</vt:i4>
      </vt:variant>
    </vt:vector>
  </HeadingPairs>
  <TitlesOfParts>
    <vt:vector size="59" baseType="lpstr">
      <vt:lpstr>Arial</vt:lpstr>
      <vt:lpstr>Calibri</vt:lpstr>
      <vt:lpstr>Calibri Light</vt:lpstr>
      <vt:lpstr>Century Gothic</vt:lpstr>
      <vt:lpstr>Equinor</vt:lpstr>
      <vt:lpstr>roboto</vt:lpstr>
      <vt:lpstr>Suisse Int</vt:lpstr>
      <vt:lpstr>Verdana</vt:lpstr>
      <vt:lpstr>Wingdings</vt:lpstr>
      <vt:lpstr>Tema di Office</vt:lpstr>
      <vt:lpstr>VALERIA TIRELLI</vt:lpstr>
      <vt:lpstr>Presentazione standard di PowerPoint</vt:lpstr>
      <vt:lpstr>Presentazione standard di PowerPoint</vt:lpstr>
      <vt:lpstr>Presentazione standard di PowerPoint</vt:lpstr>
      <vt:lpstr>Presentazione standard di PowerPoint</vt:lpstr>
      <vt:lpstr>Presentazione standard di PowerPoint</vt:lpstr>
      <vt:lpstr>BREDE LAERUM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ANGELINE GOH</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Edwige Ravry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CARLO DE BERNARDI</vt:lpstr>
      <vt:lpstr>Presentazione standard di PowerPoint</vt:lpstr>
      <vt:lpstr>STEVE FREITAS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PIETRO CASTELLI</vt:lpstr>
      <vt:lpstr>Presentazione standard di PowerPoint</vt:lpstr>
      <vt:lpstr>PANEL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Veniero Facchetti</cp:lastModifiedBy>
  <cp:revision>79</cp:revision>
  <dcterms:created xsi:type="dcterms:W3CDTF">2017-04-05T07:21:29Z</dcterms:created>
  <dcterms:modified xsi:type="dcterms:W3CDTF">2022-05-23T08:38:13Z</dcterms:modified>
</cp:coreProperties>
</file>